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84" r:id="rId1"/>
  </p:sldMasterIdLst>
  <p:notesMasterIdLst>
    <p:notesMasterId r:id="rId37"/>
  </p:notesMasterIdLst>
  <p:handoutMasterIdLst>
    <p:handoutMasterId r:id="rId3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2B8898BE-9F17-4F7E-9294-0297AF06C07A}" type="datetimeFigureOut">
              <a:rPr lang="ar-SA" smtClean="0"/>
              <a:t>17/10/35</a:t>
            </a:fld>
            <a:endParaRPr lang="ar-SA"/>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F2A1530E-BBDB-46A1-AD10-1A0AF27DC708}" type="slidenum">
              <a:rPr lang="ar-SA" smtClean="0"/>
              <a:t>‹#›</a:t>
            </a:fld>
            <a:endParaRPr lang="ar-SA"/>
          </a:p>
        </p:txBody>
      </p:sp>
    </p:spTree>
    <p:extLst>
      <p:ext uri="{BB962C8B-B14F-4D97-AF65-F5344CB8AC3E}">
        <p14:creationId xmlns:p14="http://schemas.microsoft.com/office/powerpoint/2010/main" val="40342042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9402E53-9245-43BE-9EB6-A683ED2985BA}" type="datetimeFigureOut">
              <a:rPr lang="ar-SA" smtClean="0"/>
              <a:t>17/10/35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CE7AD1D-AED9-43C3-A81C-B11B8E2DE338}" type="slidenum">
              <a:rPr lang="ar-SA" smtClean="0"/>
              <a:t>‹#›</a:t>
            </a:fld>
            <a:endParaRPr lang="ar-SA"/>
          </a:p>
        </p:txBody>
      </p:sp>
    </p:spTree>
    <p:extLst>
      <p:ext uri="{BB962C8B-B14F-4D97-AF65-F5344CB8AC3E}">
        <p14:creationId xmlns:p14="http://schemas.microsoft.com/office/powerpoint/2010/main" val="1141302722"/>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4CE7AD1D-AED9-43C3-A81C-B11B8E2DE338}" type="slidenum">
              <a:rPr lang="ar-SA" smtClean="0"/>
              <a:t>1</a:t>
            </a:fld>
            <a:endParaRPr lang="ar-SA"/>
          </a:p>
        </p:txBody>
      </p:sp>
    </p:spTree>
    <p:extLst>
      <p:ext uri="{BB962C8B-B14F-4D97-AF65-F5344CB8AC3E}">
        <p14:creationId xmlns:p14="http://schemas.microsoft.com/office/powerpoint/2010/main" val="291637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4CE7AD1D-AED9-43C3-A81C-B11B8E2DE338}" type="slidenum">
              <a:rPr lang="ar-SA" smtClean="0"/>
              <a:t>13</a:t>
            </a:fld>
            <a:endParaRPr lang="ar-SA"/>
          </a:p>
        </p:txBody>
      </p:sp>
    </p:spTree>
    <p:extLst>
      <p:ext uri="{BB962C8B-B14F-4D97-AF65-F5344CB8AC3E}">
        <p14:creationId xmlns:p14="http://schemas.microsoft.com/office/powerpoint/2010/main" val="4209157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4CE7AD1D-AED9-43C3-A81C-B11B8E2DE338}" type="slidenum">
              <a:rPr lang="ar-SA" smtClean="0"/>
              <a:t>16</a:t>
            </a:fld>
            <a:endParaRPr lang="ar-SA"/>
          </a:p>
        </p:txBody>
      </p:sp>
    </p:spTree>
    <p:extLst>
      <p:ext uri="{BB962C8B-B14F-4D97-AF65-F5344CB8AC3E}">
        <p14:creationId xmlns:p14="http://schemas.microsoft.com/office/powerpoint/2010/main" val="717073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3128F8D6-8555-4425-8D63-06EBE24A3ED2}" type="datetime1">
              <a:rPr lang="ar-SA" smtClean="0"/>
              <a:t>17/10/35</a:t>
            </a:fld>
            <a:endParaRPr lang="ar-SA"/>
          </a:p>
        </p:txBody>
      </p:sp>
      <p:sp>
        <p:nvSpPr>
          <p:cNvPr id="5" name="Footer Placeholder 4"/>
          <p:cNvSpPr>
            <a:spLocks noGrp="1"/>
          </p:cNvSpPr>
          <p:nvPr>
            <p:ph type="ftr" sz="quarter" idx="11"/>
          </p:nvPr>
        </p:nvSpPr>
        <p:spPr>
          <a:xfrm>
            <a:off x="1174044" y="5357592"/>
            <a:ext cx="5034845" cy="365125"/>
          </a:xfrm>
        </p:spPr>
        <p:txBody>
          <a:bodyPr/>
          <a:lstStyle/>
          <a:p>
            <a:r>
              <a:rPr lang="ar-SA" smtClean="0"/>
              <a:t>أعداد - منيرة الحصان </a:t>
            </a:r>
            <a:endParaRPr lang="ar-S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30F21F1-FB76-4B20-B33E-02DFE954CA4D}"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2ABA625-FFAA-40EE-8807-0503AADA2449}" type="datetime1">
              <a:rPr lang="ar-SA" smtClean="0"/>
              <a:t>17/10/35</a:t>
            </a:fld>
            <a:endParaRPr lang="ar-SA"/>
          </a:p>
        </p:txBody>
      </p:sp>
      <p:sp>
        <p:nvSpPr>
          <p:cNvPr id="5" name="Footer Placeholder 4"/>
          <p:cNvSpPr>
            <a:spLocks noGrp="1"/>
          </p:cNvSpPr>
          <p:nvPr>
            <p:ph type="ftr" sz="quarter" idx="11"/>
          </p:nvPr>
        </p:nvSpPr>
        <p:spPr/>
        <p:txBody>
          <a:bodyPr/>
          <a:lstStyle/>
          <a:p>
            <a:r>
              <a:rPr lang="ar-SA" smtClean="0"/>
              <a:t>أعداد - منيرة الحصان </a:t>
            </a:r>
            <a:endParaRPr lang="ar-SA"/>
          </a:p>
        </p:txBody>
      </p:sp>
      <p:sp>
        <p:nvSpPr>
          <p:cNvPr id="6" name="Slide Number Placeholder 5"/>
          <p:cNvSpPr>
            <a:spLocks noGrp="1"/>
          </p:cNvSpPr>
          <p:nvPr>
            <p:ph type="sldNum" sz="quarter" idx="12"/>
          </p:nvPr>
        </p:nvSpPr>
        <p:spPr/>
        <p:txBody>
          <a:bodyPr/>
          <a:lstStyle/>
          <a:p>
            <a:fld id="{C30F21F1-FB76-4B20-B33E-02DFE954CA4D}"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976A8A5-268C-404A-A54F-169251A7D5BB}" type="datetime1">
              <a:rPr lang="ar-SA" smtClean="0"/>
              <a:t>17/10/35</a:t>
            </a:fld>
            <a:endParaRPr lang="ar-SA"/>
          </a:p>
        </p:txBody>
      </p:sp>
      <p:sp>
        <p:nvSpPr>
          <p:cNvPr id="5" name="Footer Placeholder 4"/>
          <p:cNvSpPr>
            <a:spLocks noGrp="1"/>
          </p:cNvSpPr>
          <p:nvPr>
            <p:ph type="ftr" sz="quarter" idx="11"/>
          </p:nvPr>
        </p:nvSpPr>
        <p:spPr/>
        <p:txBody>
          <a:bodyPr/>
          <a:lstStyle/>
          <a:p>
            <a:r>
              <a:rPr lang="ar-SA" smtClean="0"/>
              <a:t>أعداد - منيرة الحصان </a:t>
            </a:r>
            <a:endParaRPr lang="ar-SA"/>
          </a:p>
        </p:txBody>
      </p:sp>
      <p:sp>
        <p:nvSpPr>
          <p:cNvPr id="6" name="Slide Number Placeholder 5"/>
          <p:cNvSpPr>
            <a:spLocks noGrp="1"/>
          </p:cNvSpPr>
          <p:nvPr>
            <p:ph type="sldNum" sz="quarter" idx="12"/>
          </p:nvPr>
        </p:nvSpPr>
        <p:spPr/>
        <p:txBody>
          <a:bodyPr/>
          <a:lstStyle/>
          <a:p>
            <a:fld id="{C30F21F1-FB76-4B20-B33E-02DFE954CA4D}"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DE7E963A-A27F-4B61-9FD0-5DC33EEA7E53}" type="datetime1">
              <a:rPr lang="ar-SA" smtClean="0"/>
              <a:t>17/10/35</a:t>
            </a:fld>
            <a:endParaRPr lang="ar-SA"/>
          </a:p>
        </p:txBody>
      </p:sp>
      <p:sp>
        <p:nvSpPr>
          <p:cNvPr id="5" name="Footer Placeholder 4"/>
          <p:cNvSpPr>
            <a:spLocks noGrp="1"/>
          </p:cNvSpPr>
          <p:nvPr>
            <p:ph type="ftr" sz="quarter" idx="11"/>
          </p:nvPr>
        </p:nvSpPr>
        <p:spPr/>
        <p:txBody>
          <a:bodyPr/>
          <a:lstStyle/>
          <a:p>
            <a:r>
              <a:rPr lang="ar-SA" smtClean="0"/>
              <a:t>أعداد - منيرة الحصان </a:t>
            </a:r>
            <a:endParaRPr lang="ar-SA"/>
          </a:p>
        </p:txBody>
      </p:sp>
      <p:sp>
        <p:nvSpPr>
          <p:cNvPr id="6" name="Slide Number Placeholder 5"/>
          <p:cNvSpPr>
            <a:spLocks noGrp="1"/>
          </p:cNvSpPr>
          <p:nvPr>
            <p:ph type="sldNum" sz="quarter" idx="12"/>
          </p:nvPr>
        </p:nvSpPr>
        <p:spPr/>
        <p:txBody>
          <a:bodyPr/>
          <a:lstStyle/>
          <a:p>
            <a:fld id="{C30F21F1-FB76-4B20-B33E-02DFE954CA4D}"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2894298-FCB7-4579-AD70-11A33282A119}" type="datetime1">
              <a:rPr lang="ar-SA" smtClean="0"/>
              <a:t>17/10/35</a:t>
            </a:fld>
            <a:endParaRPr lang="ar-SA"/>
          </a:p>
        </p:txBody>
      </p:sp>
      <p:sp>
        <p:nvSpPr>
          <p:cNvPr id="5" name="Footer Placeholder 4"/>
          <p:cNvSpPr>
            <a:spLocks noGrp="1"/>
          </p:cNvSpPr>
          <p:nvPr>
            <p:ph type="ftr" sz="quarter" idx="11"/>
          </p:nvPr>
        </p:nvSpPr>
        <p:spPr/>
        <p:txBody>
          <a:bodyPr/>
          <a:lstStyle/>
          <a:p>
            <a:r>
              <a:rPr lang="ar-SA" smtClean="0"/>
              <a:t>أعداد - منيرة الحصان </a:t>
            </a:r>
            <a:endParaRPr lang="ar-SA"/>
          </a:p>
        </p:txBody>
      </p:sp>
      <p:sp>
        <p:nvSpPr>
          <p:cNvPr id="6" name="Slide Number Placeholder 5"/>
          <p:cNvSpPr>
            <a:spLocks noGrp="1"/>
          </p:cNvSpPr>
          <p:nvPr>
            <p:ph type="sldNum" sz="quarter" idx="12"/>
          </p:nvPr>
        </p:nvSpPr>
        <p:spPr/>
        <p:txBody>
          <a:bodyPr/>
          <a:lstStyle/>
          <a:p>
            <a:fld id="{C30F21F1-FB76-4B20-B33E-02DFE954CA4D}"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E17F6390-9D17-40ED-9F27-4F53B0240584}" type="datetime1">
              <a:rPr lang="ar-SA" smtClean="0"/>
              <a:t>17/10/35</a:t>
            </a:fld>
            <a:endParaRPr lang="ar-SA"/>
          </a:p>
        </p:txBody>
      </p:sp>
      <p:sp>
        <p:nvSpPr>
          <p:cNvPr id="6" name="Footer Placeholder 5"/>
          <p:cNvSpPr>
            <a:spLocks noGrp="1"/>
          </p:cNvSpPr>
          <p:nvPr>
            <p:ph type="ftr" sz="quarter" idx="11"/>
          </p:nvPr>
        </p:nvSpPr>
        <p:spPr/>
        <p:txBody>
          <a:bodyPr/>
          <a:lstStyle/>
          <a:p>
            <a:r>
              <a:rPr lang="ar-SA" smtClean="0"/>
              <a:t>أعداد - منيرة الحصان </a:t>
            </a:r>
            <a:endParaRPr lang="ar-SA"/>
          </a:p>
        </p:txBody>
      </p:sp>
      <p:sp>
        <p:nvSpPr>
          <p:cNvPr id="7" name="Slide Number Placeholder 6"/>
          <p:cNvSpPr>
            <a:spLocks noGrp="1"/>
          </p:cNvSpPr>
          <p:nvPr>
            <p:ph type="sldNum" sz="quarter" idx="12"/>
          </p:nvPr>
        </p:nvSpPr>
        <p:spPr/>
        <p:txBody>
          <a:bodyPr/>
          <a:lstStyle/>
          <a:p>
            <a:fld id="{C30F21F1-FB76-4B20-B33E-02DFE954CA4D}" type="slidenum">
              <a:rPr lang="ar-SA" smtClean="0"/>
              <a:t>‹#›</a:t>
            </a:fld>
            <a:endParaRPr lang="ar-SA"/>
          </a:p>
        </p:txBody>
      </p:sp>
      <p:sp>
        <p:nvSpPr>
          <p:cNvPr id="9" name="Content Placeholder 8"/>
          <p:cNvSpPr>
            <a:spLocks noGrp="1"/>
          </p:cNvSpPr>
          <p:nvPr>
            <p:ph sz="quarter" idx="13"/>
          </p:nvPr>
        </p:nvSpPr>
        <p:spPr>
          <a:xfrm>
            <a:off x="1298448" y="2121407"/>
            <a:ext cx="3200400" cy="360273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0C83EFA5-89FE-4575-B2AD-99DEBE07944A}" type="datetime1">
              <a:rPr lang="ar-SA" smtClean="0"/>
              <a:t>17/10/35</a:t>
            </a:fld>
            <a:endParaRPr lang="ar-SA"/>
          </a:p>
        </p:txBody>
      </p:sp>
      <p:sp>
        <p:nvSpPr>
          <p:cNvPr id="8" name="Footer Placeholder 7"/>
          <p:cNvSpPr>
            <a:spLocks noGrp="1"/>
          </p:cNvSpPr>
          <p:nvPr>
            <p:ph type="ftr" sz="quarter" idx="11"/>
          </p:nvPr>
        </p:nvSpPr>
        <p:spPr/>
        <p:txBody>
          <a:bodyPr/>
          <a:lstStyle/>
          <a:p>
            <a:r>
              <a:rPr lang="ar-SA" smtClean="0"/>
              <a:t>أعداد - منيرة الحصان </a:t>
            </a:r>
            <a:endParaRPr lang="ar-SA"/>
          </a:p>
        </p:txBody>
      </p:sp>
      <p:sp>
        <p:nvSpPr>
          <p:cNvPr id="9" name="Slide Number Placeholder 8"/>
          <p:cNvSpPr>
            <a:spLocks noGrp="1"/>
          </p:cNvSpPr>
          <p:nvPr>
            <p:ph type="sldNum" sz="quarter" idx="12"/>
          </p:nvPr>
        </p:nvSpPr>
        <p:spPr/>
        <p:txBody>
          <a:bodyPr/>
          <a:lstStyle/>
          <a:p>
            <a:fld id="{C30F21F1-FB76-4B20-B33E-02DFE954CA4D}" type="slidenum">
              <a:rPr lang="ar-SA" smtClean="0"/>
              <a:t>‹#›</a:t>
            </a:fld>
            <a:endParaRPr lang="ar-SA"/>
          </a:p>
        </p:txBody>
      </p:sp>
      <p:sp>
        <p:nvSpPr>
          <p:cNvPr id="11" name="Content Placeholder 10"/>
          <p:cNvSpPr>
            <a:spLocks noGrp="1"/>
          </p:cNvSpPr>
          <p:nvPr>
            <p:ph sz="quarter" idx="13"/>
          </p:nvPr>
        </p:nvSpPr>
        <p:spPr>
          <a:xfrm>
            <a:off x="1298448" y="2944368"/>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62A99FF1-2643-4A0B-B399-1B2CDA6060D9}" type="datetime1">
              <a:rPr lang="ar-SA" smtClean="0"/>
              <a:t>17/10/35</a:t>
            </a:fld>
            <a:endParaRPr lang="ar-SA"/>
          </a:p>
        </p:txBody>
      </p:sp>
      <p:sp>
        <p:nvSpPr>
          <p:cNvPr id="4" name="Footer Placeholder 3"/>
          <p:cNvSpPr>
            <a:spLocks noGrp="1"/>
          </p:cNvSpPr>
          <p:nvPr>
            <p:ph type="ftr" sz="quarter" idx="11"/>
          </p:nvPr>
        </p:nvSpPr>
        <p:spPr/>
        <p:txBody>
          <a:bodyPr/>
          <a:lstStyle/>
          <a:p>
            <a:r>
              <a:rPr lang="ar-SA" smtClean="0"/>
              <a:t>أعداد - منيرة الحصان </a:t>
            </a:r>
            <a:endParaRPr lang="ar-SA"/>
          </a:p>
        </p:txBody>
      </p:sp>
      <p:sp>
        <p:nvSpPr>
          <p:cNvPr id="5" name="Slide Number Placeholder 4"/>
          <p:cNvSpPr>
            <a:spLocks noGrp="1"/>
          </p:cNvSpPr>
          <p:nvPr>
            <p:ph type="sldNum" sz="quarter" idx="12"/>
          </p:nvPr>
        </p:nvSpPr>
        <p:spPr/>
        <p:txBody>
          <a:bodyPr/>
          <a:lstStyle/>
          <a:p>
            <a:fld id="{C30F21F1-FB76-4B20-B33E-02DFE954CA4D}"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666BA-FD89-4E27-89F4-C332F7F7C082}" type="datetime1">
              <a:rPr lang="ar-SA" smtClean="0"/>
              <a:t>17/10/35</a:t>
            </a:fld>
            <a:endParaRPr lang="ar-SA"/>
          </a:p>
        </p:txBody>
      </p:sp>
      <p:sp>
        <p:nvSpPr>
          <p:cNvPr id="3" name="Footer Placeholder 2"/>
          <p:cNvSpPr>
            <a:spLocks noGrp="1"/>
          </p:cNvSpPr>
          <p:nvPr>
            <p:ph type="ftr" sz="quarter" idx="11"/>
          </p:nvPr>
        </p:nvSpPr>
        <p:spPr/>
        <p:txBody>
          <a:bodyPr/>
          <a:lstStyle/>
          <a:p>
            <a:r>
              <a:rPr lang="ar-SA" smtClean="0"/>
              <a:t>أعداد - منيرة الحصان </a:t>
            </a:r>
            <a:endParaRPr lang="ar-SA"/>
          </a:p>
        </p:txBody>
      </p:sp>
      <p:sp>
        <p:nvSpPr>
          <p:cNvPr id="4" name="Slide Number Placeholder 3"/>
          <p:cNvSpPr>
            <a:spLocks noGrp="1"/>
          </p:cNvSpPr>
          <p:nvPr>
            <p:ph type="sldNum" sz="quarter" idx="12"/>
          </p:nvPr>
        </p:nvSpPr>
        <p:spPr/>
        <p:txBody>
          <a:bodyPr/>
          <a:lstStyle/>
          <a:p>
            <a:fld id="{C30F21F1-FB76-4B20-B33E-02DFE954CA4D}"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1698" y="5885672"/>
            <a:ext cx="1213821" cy="365125"/>
          </a:xfrm>
        </p:spPr>
        <p:txBody>
          <a:bodyPr/>
          <a:lstStyle/>
          <a:p>
            <a:fld id="{BFAE0D1D-6D97-4C7C-8A3E-013932C8D643}" type="datetime1">
              <a:rPr lang="ar-SA" smtClean="0"/>
              <a:t>17/10/35</a:t>
            </a:fld>
            <a:endParaRPr lang="ar-SA"/>
          </a:p>
        </p:txBody>
      </p:sp>
      <p:sp>
        <p:nvSpPr>
          <p:cNvPr id="6" name="Footer Placeholder 5"/>
          <p:cNvSpPr>
            <a:spLocks noGrp="1"/>
          </p:cNvSpPr>
          <p:nvPr>
            <p:ph type="ftr" sz="quarter" idx="11"/>
          </p:nvPr>
        </p:nvSpPr>
        <p:spPr>
          <a:xfrm rot="-60000">
            <a:off x="914554" y="5829261"/>
            <a:ext cx="3522607" cy="365125"/>
          </a:xfrm>
        </p:spPr>
        <p:txBody>
          <a:bodyPr/>
          <a:lstStyle/>
          <a:p>
            <a:r>
              <a:rPr lang="ar-SA" smtClean="0"/>
              <a:t>أعداد - منيرة الحصان </a:t>
            </a:r>
            <a:endParaRPr lang="ar-SA"/>
          </a:p>
        </p:txBody>
      </p:sp>
      <p:sp>
        <p:nvSpPr>
          <p:cNvPr id="7" name="Slide Number Placeholder 6"/>
          <p:cNvSpPr>
            <a:spLocks noGrp="1"/>
          </p:cNvSpPr>
          <p:nvPr>
            <p:ph type="sldNum" sz="quarter" idx="12"/>
          </p:nvPr>
        </p:nvSpPr>
        <p:spPr>
          <a:xfrm rot="60000">
            <a:off x="7557313" y="5896961"/>
            <a:ext cx="554023" cy="365125"/>
          </a:xfrm>
        </p:spPr>
        <p:txBody>
          <a:bodyPr/>
          <a:lstStyle/>
          <a:p>
            <a:fld id="{C30F21F1-FB76-4B20-B33E-02DFE954CA4D}"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5936" y="5888737"/>
            <a:ext cx="1213821" cy="365125"/>
          </a:xfrm>
        </p:spPr>
        <p:txBody>
          <a:bodyPr/>
          <a:lstStyle/>
          <a:p>
            <a:fld id="{E44B490A-F638-4660-899C-0E2C6991279E}" type="datetime1">
              <a:rPr lang="ar-SA" smtClean="0"/>
              <a:t>17/10/35</a:t>
            </a:fld>
            <a:endParaRPr lang="ar-SA"/>
          </a:p>
        </p:txBody>
      </p:sp>
      <p:sp>
        <p:nvSpPr>
          <p:cNvPr id="6" name="Footer Placeholder 5"/>
          <p:cNvSpPr>
            <a:spLocks noGrp="1"/>
          </p:cNvSpPr>
          <p:nvPr>
            <p:ph type="ftr" sz="quarter" idx="11"/>
          </p:nvPr>
        </p:nvSpPr>
        <p:spPr>
          <a:xfrm rot="-60000">
            <a:off x="914569" y="5831037"/>
            <a:ext cx="3319043" cy="365125"/>
          </a:xfrm>
        </p:spPr>
        <p:txBody>
          <a:bodyPr/>
          <a:lstStyle/>
          <a:p>
            <a:r>
              <a:rPr lang="ar-SA" smtClean="0"/>
              <a:t>أعداد - منيرة الحصان </a:t>
            </a:r>
            <a:endParaRPr lang="ar-SA"/>
          </a:p>
        </p:txBody>
      </p:sp>
      <p:sp>
        <p:nvSpPr>
          <p:cNvPr id="7" name="Slide Number Placeholder 6"/>
          <p:cNvSpPr>
            <a:spLocks noGrp="1"/>
          </p:cNvSpPr>
          <p:nvPr>
            <p:ph type="sldNum" sz="quarter" idx="12"/>
          </p:nvPr>
        </p:nvSpPr>
        <p:spPr>
          <a:xfrm rot="60000">
            <a:off x="7562089" y="5900026"/>
            <a:ext cx="554023" cy="365125"/>
          </a:xfrm>
        </p:spPr>
        <p:txBody>
          <a:bodyPr/>
          <a:lstStyle/>
          <a:p>
            <a:fld id="{C30F21F1-FB76-4B20-B33E-02DFE954CA4D}"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8A11A50-0B6F-4A08-906A-1AFAF91411B0}" type="datetime1">
              <a:rPr lang="ar-SA" smtClean="0"/>
              <a:t>17/10/35</a:t>
            </a:fld>
            <a:endParaRPr lang="ar-S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ar-SA" smtClean="0"/>
              <a:t>أعداد - منيرة الحصان </a:t>
            </a:r>
            <a:endParaRPr lang="ar-S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30F21F1-FB76-4B20-B33E-02DFE954CA4D}"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81336" y="1052736"/>
            <a:ext cx="6629400" cy="1147193"/>
          </a:xfrm>
        </p:spPr>
        <p:txBody>
          <a:bodyPr>
            <a:normAutofit fontScale="90000"/>
          </a:bodyPr>
          <a:lstStyle/>
          <a:p>
            <a:r>
              <a:rPr lang="ar-SA" sz="7200" kern="10" dirty="0">
                <a:ln w="9525">
                  <a:solidFill>
                    <a:schemeClr val="tx2"/>
                  </a:solidFill>
                  <a:round/>
                  <a:headEnd/>
                  <a:tailEnd/>
                </a:ln>
                <a:solidFill>
                  <a:srgbClr val="FFFF66"/>
                </a:solidFill>
                <a:effectLst>
                  <a:outerShdw dist="64758" dir="6078596" algn="ctr" rotWithShape="0">
                    <a:schemeClr val="accent2">
                      <a:alpha val="79999"/>
                    </a:schemeClr>
                  </a:outerShdw>
                </a:effectLst>
                <a:latin typeface="Arial"/>
                <a:cs typeface="Arial"/>
              </a:rPr>
              <a:t>الإدارة بالحب والمرح</a:t>
            </a:r>
          </a:p>
        </p:txBody>
      </p:sp>
      <p:pic>
        <p:nvPicPr>
          <p:cNvPr id="4"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492896"/>
            <a:ext cx="4800600" cy="248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971600" y="5842336"/>
            <a:ext cx="5016624" cy="923330"/>
          </a:xfrm>
          <a:prstGeom prst="rect">
            <a:avLst/>
          </a:prstGeom>
          <a:noFill/>
        </p:spPr>
        <p:txBody>
          <a:bodyPr wrap="square" rtlCol="1">
            <a:spAutoFit/>
          </a:bodyPr>
          <a:lstStyle/>
          <a:p>
            <a:r>
              <a:rPr lang="ar-SA" sz="5400" dirty="0" smtClean="0">
                <a:cs typeface="Diwani Bent" panose="02010400000000000000" pitchFamily="2" charset="-78"/>
              </a:rPr>
              <a:t>منيرة </a:t>
            </a:r>
            <a:r>
              <a:rPr lang="ar-SA" sz="4800" dirty="0" smtClean="0">
                <a:cs typeface="Diwani Bent" panose="02010400000000000000" pitchFamily="2" charset="-78"/>
              </a:rPr>
              <a:t>علي</a:t>
            </a:r>
            <a:r>
              <a:rPr lang="ar-SA" sz="5400" dirty="0" smtClean="0">
                <a:cs typeface="Diwani Bent" panose="02010400000000000000" pitchFamily="2" charset="-78"/>
              </a:rPr>
              <a:t> الحصان </a:t>
            </a:r>
            <a:endParaRPr lang="ar-SA" sz="5400" dirty="0">
              <a:cs typeface="Diwani Bent" panose="02010400000000000000" pitchFamily="2" charset="-78"/>
            </a:endParaRPr>
          </a:p>
        </p:txBody>
      </p:sp>
    </p:spTree>
    <p:extLst>
      <p:ext uri="{BB962C8B-B14F-4D97-AF65-F5344CB8AC3E}">
        <p14:creationId xmlns:p14="http://schemas.microsoft.com/office/powerpoint/2010/main" val="643059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1268760"/>
            <a:ext cx="6965245" cy="751307"/>
          </a:xfrm>
        </p:spPr>
        <p:txBody>
          <a:bodyPr>
            <a:normAutofit fontScale="90000"/>
          </a:bodyPr>
          <a:lstStyle/>
          <a:p>
            <a:r>
              <a:rPr lang="ar-SA" altLang="ar-SA" b="1" dirty="0">
                <a:solidFill>
                  <a:srgbClr val="CC3300"/>
                </a:solidFill>
              </a:rPr>
              <a:t>وهناك بعض الأمور المعينة على نجاح عملية التحفيز منها ما يلي:-</a:t>
            </a:r>
            <a:br>
              <a:rPr lang="ar-SA" altLang="ar-SA" b="1" dirty="0">
                <a:solidFill>
                  <a:srgbClr val="CC3300"/>
                </a:solidFill>
              </a:rPr>
            </a:br>
            <a:endParaRPr lang="ar-SA" dirty="0"/>
          </a:p>
        </p:txBody>
      </p:sp>
      <p:sp>
        <p:nvSpPr>
          <p:cNvPr id="3" name="عنصر نائب للمحتوى 2"/>
          <p:cNvSpPr>
            <a:spLocks noGrp="1"/>
          </p:cNvSpPr>
          <p:nvPr>
            <p:ph idx="1"/>
          </p:nvPr>
        </p:nvSpPr>
        <p:spPr/>
        <p:txBody>
          <a:bodyPr/>
          <a:lstStyle/>
          <a:p>
            <a:pPr algn="just"/>
            <a:r>
              <a:rPr lang="ar-EG" altLang="ar-SA" b="1" dirty="0"/>
              <a:t>1- </a:t>
            </a:r>
            <a:r>
              <a:rPr lang="ar-SA" altLang="ar-SA" b="1" dirty="0"/>
              <a:t>إشعار الأتباع بالأمن</a:t>
            </a:r>
            <a:r>
              <a:rPr lang="ar-EG" altLang="ar-SA" b="1" dirty="0"/>
              <a:t>.</a:t>
            </a:r>
          </a:p>
          <a:p>
            <a:pPr algn="just"/>
            <a:endParaRPr lang="en-US" altLang="ar-SA" dirty="0"/>
          </a:p>
          <a:p>
            <a:pPr algn="just"/>
            <a:r>
              <a:rPr lang="ar-EG" altLang="ar-SA" b="1" dirty="0"/>
              <a:t>2- </a:t>
            </a:r>
            <a:r>
              <a:rPr lang="ar-SA" altLang="ar-SA" b="1" dirty="0"/>
              <a:t>إعطاء المرؤوسين بعض الصلاحيات</a:t>
            </a:r>
            <a:r>
              <a:rPr lang="ar-EG" altLang="ar-SA" b="1" dirty="0"/>
              <a:t>.</a:t>
            </a:r>
            <a:endParaRPr lang="en-US" altLang="ar-SA" b="1" dirty="0"/>
          </a:p>
          <a:p>
            <a:pPr algn="just"/>
            <a:endParaRPr lang="ar-EG" altLang="ar-SA" b="1" dirty="0"/>
          </a:p>
          <a:p>
            <a:pPr algn="just"/>
            <a:r>
              <a:rPr lang="ar-EG" altLang="ar-SA" b="1" dirty="0"/>
              <a:t>3- </a:t>
            </a:r>
            <a:r>
              <a:rPr lang="ar-SA" altLang="ar-SA" b="1" dirty="0"/>
              <a:t>التشجيع</a:t>
            </a:r>
            <a:r>
              <a:rPr lang="ar-EG" altLang="ar-SA" b="1" dirty="0" smtClean="0"/>
              <a:t>.</a:t>
            </a:r>
            <a:endParaRPr lang="ar-SA" altLang="ar-SA" b="1" dirty="0" smtClean="0"/>
          </a:p>
          <a:p>
            <a:pPr marL="0" indent="0" algn="just">
              <a:buNone/>
            </a:pPr>
            <a:endParaRPr lang="en-US" altLang="ar-SA" b="1"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71600" y="3501008"/>
            <a:ext cx="2368550" cy="2438400"/>
          </a:xfrm>
          <a:prstGeom prst="rect">
            <a:avLst/>
          </a:prstGeom>
          <a:noFill/>
          <a:ln>
            <a:solidFill>
              <a:schemeClr val="tx1"/>
            </a:solidFill>
            <a:miter lim="800000"/>
            <a:headEnd/>
            <a:tailEnd/>
          </a:ln>
        </p:spPr>
      </p:pic>
      <p:sp>
        <p:nvSpPr>
          <p:cNvPr id="5" name="عنصر نائب للتذييل 4"/>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2322132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817583"/>
            <a:ext cx="6965245" cy="883226"/>
          </a:xfrm>
        </p:spPr>
        <p:txBody>
          <a:bodyPr>
            <a:normAutofit/>
          </a:bodyPr>
          <a:lstStyle/>
          <a:p>
            <a:r>
              <a:rPr lang="ar-SA" sz="3600" kern="10" dirty="0">
                <a:ln w="9525">
                  <a:solidFill>
                    <a:schemeClr val="tx1"/>
                  </a:solidFill>
                  <a:round/>
                  <a:headEnd/>
                  <a:tailEnd/>
                </a:ln>
                <a:solidFill>
                  <a:srgbClr val="0070C0"/>
                </a:solidFill>
                <a:latin typeface="Times New Roman"/>
                <a:cs typeface="Times New Roman"/>
              </a:rPr>
              <a:t>الأسباب الداعية إلى الاهتمام بالرضا الوظيفي</a:t>
            </a:r>
            <a:endParaRPr lang="ar-SA" sz="3600" dirty="0">
              <a:solidFill>
                <a:srgbClr val="0070C0"/>
              </a:solidFill>
            </a:endParaRPr>
          </a:p>
        </p:txBody>
      </p:sp>
      <p:sp>
        <p:nvSpPr>
          <p:cNvPr id="3" name="عنصر نائب للمحتوى 2"/>
          <p:cNvSpPr>
            <a:spLocks noGrp="1"/>
          </p:cNvSpPr>
          <p:nvPr>
            <p:ph idx="1"/>
          </p:nvPr>
        </p:nvSpPr>
        <p:spPr>
          <a:xfrm>
            <a:off x="2509888" y="1412776"/>
            <a:ext cx="5306189" cy="4046047"/>
          </a:xfrm>
        </p:spPr>
        <p:txBody>
          <a:bodyPr>
            <a:noAutofit/>
          </a:bodyPr>
          <a:lstStyle/>
          <a:p>
            <a:pPr algn="just"/>
            <a:endParaRPr lang="en-US" altLang="ar-SA" sz="1800" b="1" dirty="0"/>
          </a:p>
          <a:p>
            <a:pPr algn="just"/>
            <a:r>
              <a:rPr lang="ar-SA" altLang="ar-SA" sz="1800" b="1" dirty="0">
                <a:solidFill>
                  <a:srgbClr val="000066"/>
                </a:solidFill>
              </a:rPr>
              <a:t>-  أن ارتفاع درجة الرضا الوظيفي يؤدي إلى انخفاض نسبة غياب الموظفين</a:t>
            </a:r>
            <a:r>
              <a:rPr lang="ar-EG" altLang="ar-SA" sz="1800" b="1" dirty="0">
                <a:solidFill>
                  <a:srgbClr val="000066"/>
                </a:solidFill>
              </a:rPr>
              <a:t>.</a:t>
            </a:r>
            <a:endParaRPr lang="en-US" altLang="ar-SA" sz="1800" b="1" dirty="0">
              <a:solidFill>
                <a:srgbClr val="000066"/>
              </a:solidFill>
            </a:endParaRPr>
          </a:p>
          <a:p>
            <a:pPr algn="just">
              <a:buFontTx/>
              <a:buChar char="-"/>
            </a:pPr>
            <a:endParaRPr lang="ar-EG" altLang="ar-SA" sz="500" b="1" dirty="0">
              <a:solidFill>
                <a:srgbClr val="000066"/>
              </a:solidFill>
            </a:endParaRPr>
          </a:p>
          <a:p>
            <a:pPr algn="just">
              <a:buFontTx/>
              <a:buChar char="-"/>
            </a:pPr>
            <a:r>
              <a:rPr lang="ar-EG" altLang="ar-SA" sz="1800" b="1" dirty="0">
                <a:solidFill>
                  <a:srgbClr val="000066"/>
                </a:solidFill>
              </a:rPr>
              <a:t> </a:t>
            </a:r>
            <a:r>
              <a:rPr lang="ar-SA" altLang="ar-SA" sz="1800" b="1" dirty="0">
                <a:solidFill>
                  <a:srgbClr val="000066"/>
                </a:solidFill>
              </a:rPr>
              <a:t>أن ارتفاع مستوى الرضا الوظيفي يؤدي إلى ارتفاع مستوى الطموح لدى الموظفين </a:t>
            </a:r>
            <a:endParaRPr lang="ar-EG" altLang="ar-SA" sz="1800" b="1" dirty="0">
              <a:solidFill>
                <a:srgbClr val="000066"/>
              </a:solidFill>
            </a:endParaRPr>
          </a:p>
          <a:p>
            <a:pPr algn="just"/>
            <a:r>
              <a:rPr lang="ar-EG" altLang="ar-SA" sz="1800" b="1" dirty="0">
                <a:solidFill>
                  <a:srgbClr val="000066"/>
                </a:solidFill>
              </a:rPr>
              <a:t>  </a:t>
            </a:r>
            <a:r>
              <a:rPr lang="ar-SA" altLang="ar-SA" sz="1800" b="1" dirty="0">
                <a:solidFill>
                  <a:srgbClr val="000066"/>
                </a:solidFill>
              </a:rPr>
              <a:t>في المؤسسات المختلفة.</a:t>
            </a:r>
            <a:endParaRPr lang="ar-EG" altLang="ar-SA" sz="1800" b="1" dirty="0">
              <a:solidFill>
                <a:srgbClr val="000066"/>
              </a:solidFill>
            </a:endParaRPr>
          </a:p>
          <a:p>
            <a:pPr algn="just"/>
            <a:endParaRPr lang="en-US" altLang="ar-SA" sz="500" b="1" dirty="0">
              <a:solidFill>
                <a:srgbClr val="000066"/>
              </a:solidFill>
            </a:endParaRPr>
          </a:p>
          <a:p>
            <a:pPr algn="just">
              <a:buFontTx/>
              <a:buChar char="-"/>
            </a:pPr>
            <a:r>
              <a:rPr lang="ar-EG" altLang="ar-SA" sz="1800" b="1" dirty="0">
                <a:solidFill>
                  <a:srgbClr val="000066"/>
                </a:solidFill>
              </a:rPr>
              <a:t> </a:t>
            </a:r>
            <a:r>
              <a:rPr lang="ar-SA" altLang="ar-SA" sz="1800" b="1" dirty="0">
                <a:solidFill>
                  <a:srgbClr val="000066"/>
                </a:solidFill>
              </a:rPr>
              <a:t>أن الأفراد ذوي درجات الرضا الوظيفي المرتفع يكونون أكثر رضا عن وقت فراغهم </a:t>
            </a:r>
            <a:endParaRPr lang="ar-EG" altLang="ar-SA" sz="1800" b="1" dirty="0">
              <a:solidFill>
                <a:srgbClr val="000066"/>
              </a:solidFill>
            </a:endParaRPr>
          </a:p>
          <a:p>
            <a:pPr algn="just"/>
            <a:r>
              <a:rPr lang="ar-EG" altLang="ar-SA" sz="1800" b="1" dirty="0">
                <a:solidFill>
                  <a:srgbClr val="000066"/>
                </a:solidFill>
              </a:rPr>
              <a:t>  </a:t>
            </a:r>
            <a:r>
              <a:rPr lang="ar-SA" altLang="ar-SA" sz="1800" b="1" dirty="0">
                <a:solidFill>
                  <a:srgbClr val="000066"/>
                </a:solidFill>
              </a:rPr>
              <a:t>وخاصة مع عائلاتهم وكذلك أكثر رضا عن الحياة بصفة عامة.</a:t>
            </a:r>
            <a:endParaRPr lang="ar-EG" altLang="ar-SA" sz="1800" b="1" dirty="0">
              <a:solidFill>
                <a:srgbClr val="000066"/>
              </a:solidFill>
            </a:endParaRPr>
          </a:p>
          <a:p>
            <a:pPr algn="just"/>
            <a:endParaRPr lang="en-US" altLang="ar-SA" sz="500" b="1" dirty="0">
              <a:solidFill>
                <a:srgbClr val="000066"/>
              </a:solidFill>
            </a:endParaRPr>
          </a:p>
          <a:p>
            <a:pPr algn="just">
              <a:buFontTx/>
              <a:buChar char="-"/>
            </a:pPr>
            <a:r>
              <a:rPr lang="ar-EG" altLang="ar-SA" sz="1800" b="1" dirty="0">
                <a:solidFill>
                  <a:srgbClr val="000066"/>
                </a:solidFill>
              </a:rPr>
              <a:t> </a:t>
            </a:r>
            <a:r>
              <a:rPr lang="ar-SA" altLang="ar-SA" sz="1800" b="1" dirty="0">
                <a:solidFill>
                  <a:srgbClr val="000066"/>
                </a:solidFill>
              </a:rPr>
              <a:t>أن الموظفين الأكثر رضا عن عملهم يكنون أقل عرضة لحوادث العمل.</a:t>
            </a:r>
            <a:endParaRPr lang="ar-EG" altLang="ar-SA" sz="1800" b="1" dirty="0">
              <a:solidFill>
                <a:srgbClr val="000066"/>
              </a:solidFill>
            </a:endParaRPr>
          </a:p>
          <a:p>
            <a:pPr algn="just">
              <a:buFontTx/>
              <a:buChar char="-"/>
            </a:pPr>
            <a:endParaRPr lang="en-US" altLang="ar-SA" sz="500" b="1" dirty="0">
              <a:solidFill>
                <a:srgbClr val="000066"/>
              </a:solidFill>
            </a:endParaRPr>
          </a:p>
          <a:p>
            <a:pPr algn="just"/>
            <a:r>
              <a:rPr lang="ar-SA" altLang="ar-SA" sz="1800" b="1" dirty="0">
                <a:solidFill>
                  <a:srgbClr val="000066"/>
                </a:solidFill>
              </a:rPr>
              <a:t>-</a:t>
            </a:r>
            <a:r>
              <a:rPr lang="ar-EG" altLang="ar-SA" sz="1800" b="1" dirty="0">
                <a:solidFill>
                  <a:srgbClr val="000066"/>
                </a:solidFill>
              </a:rPr>
              <a:t> </a:t>
            </a:r>
            <a:r>
              <a:rPr lang="ar-SA" altLang="ar-SA" sz="1800" b="1" dirty="0">
                <a:solidFill>
                  <a:srgbClr val="000066"/>
                </a:solidFill>
              </a:rPr>
              <a:t>هناك علاقة وثيقة ما بين الرضا الوظيفي والإنتاج في العمل فكلما كان هناك درجة </a:t>
            </a:r>
            <a:endParaRPr lang="ar-EG" altLang="ar-SA" sz="1800" b="1" dirty="0">
              <a:solidFill>
                <a:srgbClr val="000066"/>
              </a:solidFill>
            </a:endParaRPr>
          </a:p>
          <a:p>
            <a:pPr algn="just"/>
            <a:r>
              <a:rPr lang="ar-EG" altLang="ar-SA" sz="1800" b="1" dirty="0">
                <a:solidFill>
                  <a:srgbClr val="000066"/>
                </a:solidFill>
              </a:rPr>
              <a:t> </a:t>
            </a:r>
            <a:r>
              <a:rPr lang="ar-SA" altLang="ar-SA" sz="1800" b="1" dirty="0">
                <a:solidFill>
                  <a:srgbClr val="000066"/>
                </a:solidFill>
              </a:rPr>
              <a:t>عالية من الرضا أدى ذلك إلى زيادة الإنتاج</a:t>
            </a:r>
            <a:r>
              <a:rPr lang="ar-SA" altLang="ar-SA" sz="1800" b="1" dirty="0" smtClean="0">
                <a:solidFill>
                  <a:srgbClr val="000066"/>
                </a:solidFill>
              </a:rPr>
              <a:t>.</a:t>
            </a:r>
            <a:endParaRPr lang="ar-SA" altLang="ar-SA" sz="1800" b="1" dirty="0">
              <a:solidFill>
                <a:srgbClr val="000066"/>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83544" y="3140968"/>
            <a:ext cx="1538288" cy="1944216"/>
          </a:xfrm>
          <a:prstGeom prst="rect">
            <a:avLst/>
          </a:prstGeom>
          <a:noFill/>
          <a:ln>
            <a:solidFill>
              <a:schemeClr val="tx1"/>
            </a:solidFill>
            <a:miter lim="800000"/>
            <a:headEnd/>
            <a:tailEnd/>
          </a:ln>
        </p:spPr>
      </p:pic>
      <p:sp>
        <p:nvSpPr>
          <p:cNvPr id="5" name="عنصر نائب للتذييل 4"/>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327325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4900" kern="10" dirty="0">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Times New Roman"/>
                <a:cs typeface="Times New Roman"/>
              </a:rPr>
              <a:t>أنواع الحوافز</a:t>
            </a:r>
            <a:r>
              <a:rPr lang="ar-SA" kern="10" dirty="0">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Times New Roman"/>
                <a:cs typeface="Times New Roman"/>
              </a:rPr>
              <a:t/>
            </a:r>
            <a:br>
              <a:rPr lang="ar-SA" kern="10" dirty="0">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Times New Roman"/>
                <a:cs typeface="Times New Roman"/>
              </a:rPr>
            </a:br>
            <a:endParaRPr lang="ar-SA" dirty="0"/>
          </a:p>
        </p:txBody>
      </p:sp>
      <p:sp>
        <p:nvSpPr>
          <p:cNvPr id="3" name="عنصر نائب للمحتوى 2"/>
          <p:cNvSpPr>
            <a:spLocks noGrp="1"/>
          </p:cNvSpPr>
          <p:nvPr>
            <p:ph idx="1"/>
          </p:nvPr>
        </p:nvSpPr>
        <p:spPr>
          <a:xfrm>
            <a:off x="2483768" y="2119257"/>
            <a:ext cx="5544616" cy="3603812"/>
          </a:xfrm>
        </p:spPr>
        <p:txBody>
          <a:bodyPr>
            <a:normAutofit lnSpcReduction="10000"/>
          </a:bodyPr>
          <a:lstStyle/>
          <a:p>
            <a:pPr algn="just"/>
            <a:r>
              <a:rPr lang="ar-SA" altLang="ar-SA" b="1" dirty="0">
                <a:solidFill>
                  <a:srgbClr val="0070C0"/>
                </a:solidFill>
              </a:rPr>
              <a:t>تتنوع الحوافز التي تقدمها الإدارة للعاملين وكذلك تتنوع كميتها</a:t>
            </a:r>
            <a:r>
              <a:rPr lang="en-US" altLang="ar-SA" b="1" dirty="0">
                <a:solidFill>
                  <a:srgbClr val="0070C0"/>
                </a:solidFill>
              </a:rPr>
              <a:t> </a:t>
            </a:r>
            <a:r>
              <a:rPr lang="ar-SA" altLang="ar-SA" b="1" dirty="0">
                <a:solidFill>
                  <a:srgbClr val="0070C0"/>
                </a:solidFill>
              </a:rPr>
              <a:t>وتوقيتاتها، وطرق إدارتها، ويمكن القول أنه بقدر ما يوجد من دوافع وحاجات</a:t>
            </a:r>
            <a:r>
              <a:rPr lang="en-US" altLang="ar-SA" b="1" dirty="0">
                <a:solidFill>
                  <a:srgbClr val="0070C0"/>
                </a:solidFill>
              </a:rPr>
              <a:t> </a:t>
            </a:r>
            <a:r>
              <a:rPr lang="ar-SA" altLang="ar-SA" b="1" dirty="0">
                <a:solidFill>
                  <a:srgbClr val="0070C0"/>
                </a:solidFill>
              </a:rPr>
              <a:t>عند الأفراد والجماعات، وبقدر ما توجد حوافز مختلفة لمقابلة هذه الدوافع</a:t>
            </a:r>
            <a:r>
              <a:rPr lang="en-US" altLang="ar-SA" b="1" dirty="0">
                <a:solidFill>
                  <a:srgbClr val="0070C0"/>
                </a:solidFill>
              </a:rPr>
              <a:t> </a:t>
            </a:r>
            <a:r>
              <a:rPr lang="ar-SA" altLang="ar-SA" b="1" dirty="0">
                <a:solidFill>
                  <a:srgbClr val="0070C0"/>
                </a:solidFill>
              </a:rPr>
              <a:t>والحاجات إلا أن أكثر التصنيفات الشائعة للحوافز</a:t>
            </a:r>
            <a:r>
              <a:rPr lang="ar-EG" altLang="ar-SA" b="1" dirty="0">
                <a:solidFill>
                  <a:srgbClr val="0070C0"/>
                </a:solidFill>
              </a:rPr>
              <a:t> ما يلي</a:t>
            </a:r>
            <a:r>
              <a:rPr lang="en-US" altLang="ar-SA" b="1" dirty="0">
                <a:solidFill>
                  <a:srgbClr val="0070C0"/>
                </a:solidFill>
              </a:rPr>
              <a:t>:</a:t>
            </a:r>
            <a:r>
              <a:rPr lang="ar-EG" altLang="ar-SA" b="1" dirty="0">
                <a:solidFill>
                  <a:srgbClr val="0070C0"/>
                </a:solidFill>
              </a:rPr>
              <a:t>-</a:t>
            </a:r>
          </a:p>
          <a:p>
            <a:pPr algn="just"/>
            <a:endParaRPr lang="ar-EG" altLang="ar-SA" b="1" dirty="0">
              <a:solidFill>
                <a:srgbClr val="0070C0"/>
              </a:solidFill>
            </a:endParaRPr>
          </a:p>
          <a:p>
            <a:pPr algn="just"/>
            <a:r>
              <a:rPr lang="ar-EG" altLang="ar-SA" b="1" dirty="0">
                <a:solidFill>
                  <a:srgbClr val="0070C0"/>
                </a:solidFill>
              </a:rPr>
              <a:t>1- الحوافز المادية.</a:t>
            </a:r>
          </a:p>
          <a:p>
            <a:pPr algn="just"/>
            <a:endParaRPr lang="ar-EG" altLang="ar-SA" sz="1100" b="1" dirty="0">
              <a:solidFill>
                <a:srgbClr val="0070C0"/>
              </a:solidFill>
            </a:endParaRPr>
          </a:p>
          <a:p>
            <a:pPr algn="just"/>
            <a:r>
              <a:rPr lang="ar-EG" altLang="ar-SA" b="1" dirty="0">
                <a:solidFill>
                  <a:srgbClr val="0070C0"/>
                </a:solidFill>
              </a:rPr>
              <a:t>2- الحوافز المعنوية</a:t>
            </a:r>
            <a:endParaRPr lang="en-US" altLang="ar-SA" b="1" dirty="0">
              <a:solidFill>
                <a:srgbClr val="0070C0"/>
              </a:solidFill>
            </a:endParaRPr>
          </a:p>
          <a:p>
            <a:endParaRPr lang="ar-SA" dirty="0"/>
          </a:p>
        </p:txBody>
      </p:sp>
      <p:pic>
        <p:nvPicPr>
          <p:cNvPr id="4" name="Picture 6" descr="ANd9GcTatCczXo6wp7clAStIP6rPeeVg_vVL_QhhT253dwrXwMxvrY_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149080"/>
            <a:ext cx="295275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عنصر نائب للتذييل 4"/>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230771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1268759"/>
            <a:ext cx="6965245" cy="288033"/>
          </a:xfrm>
        </p:spPr>
        <p:txBody>
          <a:bodyPr>
            <a:normAutofit fontScale="90000"/>
          </a:bodyPr>
          <a:lstStyle/>
          <a:p>
            <a:pPr algn="r"/>
            <a:r>
              <a:rPr lang="ar-SA" kern="10" dirty="0">
                <a:ln w="12700">
                  <a:solidFill>
                    <a:schemeClr val="tx1"/>
                  </a:solidFill>
                  <a:round/>
                  <a:headEnd/>
                  <a:tailEnd/>
                </a:ln>
                <a:solidFill>
                  <a:srgbClr val="0070C0"/>
                </a:solidFill>
                <a:latin typeface="Arial"/>
                <a:cs typeface="Arial"/>
              </a:rPr>
              <a:t>تعريف الروح المعنوية:-</a:t>
            </a:r>
            <a:r>
              <a:rPr lang="ar-SA" kern="10" dirty="0">
                <a:ln w="12700">
                  <a:solidFill>
                    <a:schemeClr val="tx1"/>
                  </a:solidFill>
                  <a:round/>
                  <a:headEnd/>
                  <a:tailEnd/>
                </a:ln>
                <a:gradFill rotWithShape="1">
                  <a:gsLst>
                    <a:gs pos="0">
                      <a:srgbClr val="FEE7F2"/>
                    </a:gs>
                    <a:gs pos="9000">
                      <a:srgbClr val="FBD49C"/>
                    </a:gs>
                    <a:gs pos="19501">
                      <a:srgbClr val="FBA97D"/>
                    </a:gs>
                    <a:gs pos="32001">
                      <a:srgbClr val="FAC77D"/>
                    </a:gs>
                    <a:gs pos="41000">
                      <a:srgbClr val="FEE7F2"/>
                    </a:gs>
                    <a:gs pos="50000">
                      <a:srgbClr val="FBEAC7"/>
                    </a:gs>
                    <a:gs pos="59000">
                      <a:srgbClr val="FEE7F2"/>
                    </a:gs>
                    <a:gs pos="67999">
                      <a:srgbClr val="FAC77D"/>
                    </a:gs>
                    <a:gs pos="80499">
                      <a:srgbClr val="FBA97D"/>
                    </a:gs>
                    <a:gs pos="91000">
                      <a:srgbClr val="FBD49C"/>
                    </a:gs>
                    <a:gs pos="100000">
                      <a:srgbClr val="FEE7F2"/>
                    </a:gs>
                  </a:gsLst>
                  <a:lin ang="18900000" scaled="1"/>
                </a:gradFill>
                <a:latin typeface="Arial"/>
                <a:cs typeface="Arial"/>
              </a:rPr>
              <a:t/>
            </a:r>
            <a:br>
              <a:rPr lang="ar-SA" kern="10" dirty="0">
                <a:ln w="12700">
                  <a:solidFill>
                    <a:schemeClr val="tx1"/>
                  </a:solidFill>
                  <a:round/>
                  <a:headEnd/>
                  <a:tailEnd/>
                </a:ln>
                <a:gradFill rotWithShape="1">
                  <a:gsLst>
                    <a:gs pos="0">
                      <a:srgbClr val="FEE7F2"/>
                    </a:gs>
                    <a:gs pos="9000">
                      <a:srgbClr val="FBD49C"/>
                    </a:gs>
                    <a:gs pos="19501">
                      <a:srgbClr val="FBA97D"/>
                    </a:gs>
                    <a:gs pos="32001">
                      <a:srgbClr val="FAC77D"/>
                    </a:gs>
                    <a:gs pos="41000">
                      <a:srgbClr val="FEE7F2"/>
                    </a:gs>
                    <a:gs pos="50000">
                      <a:srgbClr val="FBEAC7"/>
                    </a:gs>
                    <a:gs pos="59000">
                      <a:srgbClr val="FEE7F2"/>
                    </a:gs>
                    <a:gs pos="67999">
                      <a:srgbClr val="FAC77D"/>
                    </a:gs>
                    <a:gs pos="80499">
                      <a:srgbClr val="FBA97D"/>
                    </a:gs>
                    <a:gs pos="91000">
                      <a:srgbClr val="FBD49C"/>
                    </a:gs>
                    <a:gs pos="100000">
                      <a:srgbClr val="FEE7F2"/>
                    </a:gs>
                  </a:gsLst>
                  <a:lin ang="18900000" scaled="1"/>
                </a:gradFill>
                <a:latin typeface="Arial"/>
                <a:cs typeface="Arial"/>
              </a:rPr>
            </a:br>
            <a:endParaRPr lang="ar-SA" dirty="0"/>
          </a:p>
        </p:txBody>
      </p:sp>
      <p:sp>
        <p:nvSpPr>
          <p:cNvPr id="3" name="عنصر نائب للمحتوى 2"/>
          <p:cNvSpPr>
            <a:spLocks noGrp="1"/>
          </p:cNvSpPr>
          <p:nvPr>
            <p:ph idx="1"/>
          </p:nvPr>
        </p:nvSpPr>
        <p:spPr>
          <a:xfrm>
            <a:off x="2123728" y="1556792"/>
            <a:ext cx="5751741" cy="4238285"/>
          </a:xfrm>
        </p:spPr>
        <p:txBody>
          <a:bodyPr>
            <a:normAutofit lnSpcReduction="10000"/>
          </a:bodyPr>
          <a:lstStyle/>
          <a:p>
            <a:pPr algn="just"/>
            <a:r>
              <a:rPr lang="ar-SA" altLang="ar-SA" sz="2000" dirty="0">
                <a:solidFill>
                  <a:srgbClr val="990000"/>
                </a:solidFill>
                <a:cs typeface="PT Bold Heading" pitchFamily="2" charset="-78"/>
              </a:rPr>
              <a:t>الروح المعنوية هي قدرة الفريق علي التكاتف بإصرار ومثابرة وثبات من أجل تحقيق هدف مشترك.</a:t>
            </a:r>
            <a:r>
              <a:rPr lang="ar-SA" altLang="ar-SA" sz="2000" dirty="0">
                <a:cs typeface="PT Bold Heading" pitchFamily="2" charset="-78"/>
              </a:rPr>
              <a:t> </a:t>
            </a:r>
            <a:endParaRPr lang="en-US" altLang="ar-SA" sz="2000" dirty="0">
              <a:cs typeface="PT Bold Heading" pitchFamily="2" charset="-78"/>
            </a:endParaRPr>
          </a:p>
          <a:p>
            <a:pPr algn="just"/>
            <a:r>
              <a:rPr lang="ar-SA" altLang="ar-SA" sz="2000" dirty="0">
                <a:solidFill>
                  <a:srgbClr val="003300"/>
                </a:solidFill>
              </a:rPr>
              <a:t/>
            </a:r>
            <a:br>
              <a:rPr lang="ar-SA" altLang="ar-SA" sz="2000" dirty="0">
                <a:solidFill>
                  <a:srgbClr val="003300"/>
                </a:solidFill>
              </a:rPr>
            </a:br>
            <a:r>
              <a:rPr lang="ar-SA" altLang="ar-SA" dirty="0">
                <a:solidFill>
                  <a:srgbClr val="003300"/>
                </a:solidFill>
                <a:cs typeface="ALmusam_free" pitchFamily="2" charset="-78"/>
              </a:rPr>
              <a:t>ومن هذا التعريف نري أن الروح المعنوية ترتبط بعوامل أساسية هي: </a:t>
            </a:r>
            <a:endParaRPr lang="en-US" altLang="ar-SA" dirty="0">
              <a:solidFill>
                <a:srgbClr val="003300"/>
              </a:solidFill>
              <a:cs typeface="ALmusam_free" pitchFamily="2" charset="-78"/>
            </a:endParaRPr>
          </a:p>
          <a:p>
            <a:pPr algn="just"/>
            <a:r>
              <a:rPr lang="ar-SA" altLang="ar-SA" dirty="0"/>
              <a:t/>
            </a:r>
            <a:br>
              <a:rPr lang="ar-SA" altLang="ar-SA" dirty="0"/>
            </a:br>
            <a:endParaRPr lang="en-US" altLang="ar-SA" dirty="0"/>
          </a:p>
          <a:p>
            <a:pPr algn="just"/>
            <a:r>
              <a:rPr lang="ar-SA" altLang="ar-SA" dirty="0">
                <a:solidFill>
                  <a:srgbClr val="000066"/>
                </a:solidFill>
              </a:rPr>
              <a:t>- أن يكون لدى أعضاء الفريق ثقة كبيرة في الهدف. </a:t>
            </a:r>
            <a:endParaRPr lang="en-US" altLang="ar-SA" dirty="0">
              <a:solidFill>
                <a:srgbClr val="000066"/>
              </a:solidFill>
            </a:endParaRPr>
          </a:p>
          <a:p>
            <a:pPr algn="just"/>
            <a:r>
              <a:rPr lang="ar-SA" altLang="ar-SA" dirty="0">
                <a:solidFill>
                  <a:srgbClr val="000066"/>
                </a:solidFill>
              </a:rPr>
              <a:t>- أن يثق أعضاء الفريق في القيادة. </a:t>
            </a:r>
            <a:endParaRPr lang="en-US" altLang="ar-SA" dirty="0">
              <a:solidFill>
                <a:srgbClr val="000066"/>
              </a:solidFill>
            </a:endParaRPr>
          </a:p>
          <a:p>
            <a:pPr algn="just"/>
            <a:r>
              <a:rPr lang="ar-SA" altLang="ar-SA" dirty="0">
                <a:solidFill>
                  <a:srgbClr val="000066"/>
                </a:solidFill>
              </a:rPr>
              <a:t>- أن يثق أعضاء الفريق في بعضهم البعض. </a:t>
            </a:r>
            <a:endParaRPr lang="en-US" altLang="ar-SA" dirty="0">
              <a:solidFill>
                <a:srgbClr val="000066"/>
              </a:solidFill>
            </a:endParaRPr>
          </a:p>
          <a:p>
            <a:pPr algn="just"/>
            <a:r>
              <a:rPr lang="ar-SA" altLang="ar-SA" dirty="0">
                <a:solidFill>
                  <a:srgbClr val="000066"/>
                </a:solidFill>
              </a:rPr>
              <a:t>- أن تتوفر الكفاءة التنظيمية للفريق. </a:t>
            </a:r>
            <a:endParaRPr lang="en-US" altLang="ar-SA" dirty="0">
              <a:solidFill>
                <a:srgbClr val="000066"/>
              </a:solidFill>
            </a:endParaRPr>
          </a:p>
          <a:p>
            <a:pPr algn="just"/>
            <a:r>
              <a:rPr lang="ar-SA" altLang="ar-SA" dirty="0">
                <a:solidFill>
                  <a:srgbClr val="000066"/>
                </a:solidFill>
              </a:rPr>
              <a:t>- الحالة العاطفية والنفسية والذهنية لأعضاء المجموعة. </a:t>
            </a:r>
          </a:p>
          <a:p>
            <a:pPr marL="0" indent="0">
              <a:buNone/>
            </a:pPr>
            <a:endParaRPr lang="ar-SA"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 y="2780928"/>
            <a:ext cx="1440161" cy="25202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عنصر نائب للتذييل 4"/>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110637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kern="10" dirty="0">
                <a:ln w="12700">
                  <a:solidFill>
                    <a:schemeClr val="tx1"/>
                  </a:solidFill>
                  <a:round/>
                  <a:headEnd/>
                  <a:tailEnd/>
                </a:ln>
                <a:solidFill>
                  <a:schemeClr val="accent2">
                    <a:lumMod val="40000"/>
                    <a:lumOff val="60000"/>
                  </a:schemeClr>
                </a:solidFill>
                <a:latin typeface="Arial"/>
                <a:cs typeface="Arial"/>
              </a:rPr>
              <a:t>متطلبات توافر نظام الحوافز الفعـال</a:t>
            </a:r>
            <a:r>
              <a:rPr lang="ar-SA"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r>
            <a:br>
              <a:rPr lang="ar-SA"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br>
            <a:endParaRPr lang="ar-SA" dirty="0"/>
          </a:p>
        </p:txBody>
      </p:sp>
      <p:sp>
        <p:nvSpPr>
          <p:cNvPr id="3" name="عنصر نائب للمحتوى 2"/>
          <p:cNvSpPr>
            <a:spLocks noGrp="1"/>
          </p:cNvSpPr>
          <p:nvPr>
            <p:ph idx="1"/>
          </p:nvPr>
        </p:nvSpPr>
        <p:spPr>
          <a:xfrm>
            <a:off x="1835696" y="1772815"/>
            <a:ext cx="5823749" cy="4896545"/>
          </a:xfrm>
        </p:spPr>
        <p:txBody>
          <a:bodyPr>
            <a:normAutofit fontScale="40000" lnSpcReduction="20000"/>
          </a:bodyPr>
          <a:lstStyle/>
          <a:p>
            <a:pPr marL="0" indent="0" algn="just">
              <a:lnSpc>
                <a:spcPct val="120000"/>
              </a:lnSpc>
              <a:buNone/>
            </a:pPr>
            <a:r>
              <a:rPr lang="en-US" altLang="ar-SA" sz="5500" dirty="0"/>
              <a:t>1</a:t>
            </a:r>
            <a:r>
              <a:rPr lang="ar-SA" altLang="ar-SA" sz="5500" dirty="0"/>
              <a:t>عدالة الحافز وكفايته</a:t>
            </a:r>
            <a:r>
              <a:rPr lang="en-US" altLang="ar-SA" sz="5500" dirty="0"/>
              <a:t>.</a:t>
            </a:r>
          </a:p>
          <a:p>
            <a:pPr marL="0" indent="0" algn="just">
              <a:lnSpc>
                <a:spcPct val="120000"/>
              </a:lnSpc>
              <a:buNone/>
            </a:pPr>
            <a:r>
              <a:rPr lang="en-US" altLang="ar-SA" sz="5500" dirty="0"/>
              <a:t>2</a:t>
            </a:r>
            <a:r>
              <a:rPr lang="ar-SA" altLang="ar-SA" sz="5500" dirty="0"/>
              <a:t>- سهولة فهم نظام الحافز الذي تقرره المنظمة</a:t>
            </a:r>
            <a:r>
              <a:rPr lang="en-US" altLang="ar-SA" sz="5500" dirty="0"/>
              <a:t>.</a:t>
            </a:r>
          </a:p>
          <a:p>
            <a:pPr marL="0" indent="0" algn="just">
              <a:lnSpc>
                <a:spcPct val="120000"/>
              </a:lnSpc>
              <a:buNone/>
            </a:pPr>
            <a:r>
              <a:rPr lang="ar-SA" altLang="ar-SA" sz="5500" dirty="0"/>
              <a:t>3</a:t>
            </a:r>
            <a:r>
              <a:rPr lang="en-US" altLang="ar-SA" sz="5500" dirty="0"/>
              <a:t> -</a:t>
            </a:r>
            <a:r>
              <a:rPr lang="ar-SA" altLang="ar-SA" sz="5500" dirty="0"/>
              <a:t>أن يوجه الحافز تجاه الحاجات غير المشبعة</a:t>
            </a:r>
            <a:r>
              <a:rPr lang="en-US" altLang="ar-SA" sz="5500" dirty="0"/>
              <a:t>.</a:t>
            </a:r>
          </a:p>
          <a:p>
            <a:pPr marL="0" indent="0" algn="just">
              <a:lnSpc>
                <a:spcPct val="120000"/>
              </a:lnSpc>
              <a:buNone/>
            </a:pPr>
            <a:r>
              <a:rPr lang="en-US" altLang="ar-SA" sz="5500" dirty="0"/>
              <a:t>4</a:t>
            </a:r>
            <a:r>
              <a:rPr lang="ar-SA" altLang="ar-SA" sz="5500" dirty="0"/>
              <a:t>- أن يكون له تأثير فعال في دفع واستثارة الموظفين</a:t>
            </a:r>
            <a:r>
              <a:rPr lang="en-US" altLang="ar-SA" sz="5500" dirty="0"/>
              <a:t>.</a:t>
            </a:r>
          </a:p>
          <a:p>
            <a:pPr marL="0" indent="0" algn="just">
              <a:lnSpc>
                <a:spcPct val="120000"/>
              </a:lnSpc>
              <a:buNone/>
            </a:pPr>
            <a:r>
              <a:rPr lang="ar-SA" altLang="ar-SA" sz="5500" dirty="0"/>
              <a:t>5</a:t>
            </a:r>
            <a:r>
              <a:rPr lang="en-US" altLang="ar-SA" sz="5500" dirty="0"/>
              <a:t>-</a:t>
            </a:r>
            <a:r>
              <a:rPr lang="ar-SA" altLang="ar-SA" sz="5500" dirty="0"/>
              <a:t>ارتباط الحافز بالجهد المبذول في تحقيق الحد الأمثل للأداء</a:t>
            </a:r>
            <a:r>
              <a:rPr lang="en-US" altLang="ar-SA" sz="5500" dirty="0"/>
              <a:t>.</a:t>
            </a:r>
          </a:p>
          <a:p>
            <a:pPr marL="0" indent="0" algn="just">
              <a:lnSpc>
                <a:spcPct val="120000"/>
              </a:lnSpc>
              <a:buNone/>
            </a:pPr>
            <a:r>
              <a:rPr lang="ar-SA" altLang="ar-SA" sz="5500" dirty="0"/>
              <a:t>6</a:t>
            </a:r>
            <a:r>
              <a:rPr lang="en-US" altLang="ar-SA" sz="5500" dirty="0"/>
              <a:t> -</a:t>
            </a:r>
            <a:r>
              <a:rPr lang="ar-SA" altLang="ar-SA" sz="5500" dirty="0"/>
              <a:t>أن تواكب الحوافز المتغيرات الاقتصادية والاجتماعية التي يمر بها المجتمع، </a:t>
            </a:r>
            <a:endParaRPr lang="en-US" altLang="ar-SA" sz="5500" dirty="0"/>
          </a:p>
          <a:p>
            <a:pPr marL="0" indent="0" algn="just">
              <a:lnSpc>
                <a:spcPct val="120000"/>
              </a:lnSpc>
              <a:buNone/>
            </a:pPr>
            <a:r>
              <a:rPr lang="ar-EG" altLang="ar-SA" sz="5500" dirty="0"/>
              <a:t>   </a:t>
            </a:r>
            <a:r>
              <a:rPr lang="ar-SA" altLang="ar-SA" sz="5500" dirty="0"/>
              <a:t>والتي قد تؤثر على حاجات العاملين ورغباتهم وتوقعاتهم</a:t>
            </a:r>
            <a:r>
              <a:rPr lang="en-US" altLang="ar-SA" sz="5500" dirty="0"/>
              <a:t>.</a:t>
            </a:r>
          </a:p>
          <a:p>
            <a:pPr marL="0" indent="0" algn="just">
              <a:lnSpc>
                <a:spcPct val="120000"/>
              </a:lnSpc>
              <a:buNone/>
            </a:pPr>
            <a:r>
              <a:rPr lang="en-US" altLang="ar-SA" sz="5500" dirty="0"/>
              <a:t>7</a:t>
            </a:r>
            <a:r>
              <a:rPr lang="ar-SA" altLang="ar-SA" sz="5500" dirty="0"/>
              <a:t>- أن لا يدخل في تحديد أسلوب التحفيز الاعتبارات الشخصية أو المحسوبية</a:t>
            </a:r>
            <a:r>
              <a:rPr lang="en-US" altLang="ar-SA" sz="5500" dirty="0"/>
              <a:t>.</a:t>
            </a:r>
          </a:p>
          <a:p>
            <a:pPr marL="0" indent="0" algn="just">
              <a:lnSpc>
                <a:spcPct val="120000"/>
              </a:lnSpc>
              <a:buNone/>
            </a:pPr>
            <a:r>
              <a:rPr lang="ar-SA" altLang="ar-SA" sz="5500" dirty="0"/>
              <a:t>8- أن يرتكز على أسس مقبولة وواضحة ومفهومة</a:t>
            </a:r>
            <a:r>
              <a:rPr lang="en-US" altLang="ar-SA" sz="5500" dirty="0"/>
              <a:t>.</a:t>
            </a:r>
          </a:p>
          <a:p>
            <a:endParaRPr lang="ar-SA"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1484784"/>
            <a:ext cx="2016224" cy="1549587"/>
          </a:xfrm>
          <a:prstGeom prst="rect">
            <a:avLst/>
          </a:prstGeom>
          <a:noFill/>
          <a:ln w="19050">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5" name="عنصر نائب للتذييل 4"/>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3537143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1052736"/>
            <a:ext cx="6965245" cy="967331"/>
          </a:xfrm>
        </p:spPr>
        <p:txBody>
          <a:bodyPr>
            <a:normAutofit fontScale="90000"/>
          </a:bodyPr>
          <a:lstStyle/>
          <a:p>
            <a:r>
              <a:rPr lang="ar-SA" kern="10" dirty="0">
                <a:ln w="12700">
                  <a:solidFill>
                    <a:srgbClr val="003300"/>
                  </a:solidFill>
                  <a:round/>
                  <a:headEnd/>
                  <a:tailEnd/>
                </a:ln>
                <a:solidFill>
                  <a:schemeClr val="accent2">
                    <a:lumMod val="40000"/>
                    <a:lumOff val="60000"/>
                  </a:schemeClr>
                </a:solidFill>
                <a:latin typeface="Arial"/>
                <a:cs typeface="Arial"/>
              </a:rPr>
              <a:t>كيف تكسب ولاء موظفيك وتحصل على أعلى النتائج؟</a:t>
            </a:r>
            <a:r>
              <a:rPr lang="ar-SA" kern="10" dirty="0">
                <a:ln w="12700">
                  <a:solidFill>
                    <a:srgbClr val="00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r>
            <a:br>
              <a:rPr lang="ar-SA" kern="10" dirty="0">
                <a:ln w="12700">
                  <a:solidFill>
                    <a:srgbClr val="00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br>
            <a:endParaRPr lang="ar-SA" dirty="0"/>
          </a:p>
        </p:txBody>
      </p:sp>
      <p:sp>
        <p:nvSpPr>
          <p:cNvPr id="3" name="عنصر نائب للمحتوى 2"/>
          <p:cNvSpPr>
            <a:spLocks noGrp="1"/>
          </p:cNvSpPr>
          <p:nvPr>
            <p:ph idx="1"/>
          </p:nvPr>
        </p:nvSpPr>
        <p:spPr>
          <a:xfrm>
            <a:off x="1463040" y="2119256"/>
            <a:ext cx="6196405" cy="3758015"/>
          </a:xfrm>
        </p:spPr>
        <p:txBody>
          <a:bodyPr>
            <a:normAutofit fontScale="85000" lnSpcReduction="10000"/>
          </a:bodyPr>
          <a:lstStyle/>
          <a:p>
            <a:pPr algn="just"/>
            <a:r>
              <a:rPr lang="ar-SA" altLang="ar-SA" b="1" dirty="0">
                <a:solidFill>
                  <a:srgbClr val="800000"/>
                </a:solidFill>
              </a:rPr>
              <a:t>1- عليك بالاهتمام بالعاملين معك</a:t>
            </a:r>
            <a:r>
              <a:rPr lang="ar-EG" altLang="ar-SA" b="1" dirty="0">
                <a:solidFill>
                  <a:srgbClr val="800000"/>
                </a:solidFill>
              </a:rPr>
              <a:t>.</a:t>
            </a:r>
            <a:r>
              <a:rPr lang="ar-SA" altLang="ar-SA" b="1" dirty="0">
                <a:solidFill>
                  <a:srgbClr val="800000"/>
                </a:solidFill>
              </a:rPr>
              <a:t> </a:t>
            </a:r>
            <a:endParaRPr lang="en-US" altLang="ar-SA" dirty="0">
              <a:solidFill>
                <a:srgbClr val="800000"/>
              </a:solidFill>
            </a:endParaRPr>
          </a:p>
          <a:p>
            <a:pPr algn="just"/>
            <a:r>
              <a:rPr lang="ar-SA" altLang="ar-SA" b="1" dirty="0">
                <a:solidFill>
                  <a:srgbClr val="800000"/>
                </a:solidFill>
              </a:rPr>
              <a:t>2- لا تكلف العاملين من العمل ما يشق عليهم حتى وإن كنت تطيق ذلك</a:t>
            </a:r>
            <a:r>
              <a:rPr lang="ar-EG" altLang="ar-SA" b="1" dirty="0">
                <a:solidFill>
                  <a:srgbClr val="800000"/>
                </a:solidFill>
              </a:rPr>
              <a:t>.</a:t>
            </a:r>
            <a:r>
              <a:rPr lang="ar-SA" altLang="ar-SA" b="1" dirty="0">
                <a:solidFill>
                  <a:srgbClr val="800000"/>
                </a:solidFill>
              </a:rPr>
              <a:t> </a:t>
            </a:r>
            <a:endParaRPr lang="en-US" altLang="ar-SA" dirty="0">
              <a:solidFill>
                <a:srgbClr val="800000"/>
              </a:solidFill>
            </a:endParaRPr>
          </a:p>
          <a:p>
            <a:pPr algn="just"/>
            <a:r>
              <a:rPr lang="ar-SA" altLang="ar-SA" b="1" dirty="0">
                <a:solidFill>
                  <a:srgbClr val="800000"/>
                </a:solidFill>
              </a:rPr>
              <a:t>3- قدر الفوارق بين العاملين .</a:t>
            </a:r>
            <a:endParaRPr lang="en-US" altLang="ar-SA" dirty="0">
              <a:solidFill>
                <a:srgbClr val="800000"/>
              </a:solidFill>
            </a:endParaRPr>
          </a:p>
          <a:p>
            <a:pPr algn="just"/>
            <a:r>
              <a:rPr lang="ar-SA" altLang="ar-SA" b="1" dirty="0">
                <a:solidFill>
                  <a:srgbClr val="800000"/>
                </a:solidFill>
              </a:rPr>
              <a:t>4- عبر عن امتنانك تجاه من يحسن تأدية عمله </a:t>
            </a:r>
            <a:r>
              <a:rPr lang="ar-EG" altLang="ar-SA" b="1" dirty="0">
                <a:solidFill>
                  <a:srgbClr val="800000"/>
                </a:solidFill>
              </a:rPr>
              <a:t>.</a:t>
            </a:r>
            <a:endParaRPr lang="en-US" altLang="ar-SA" dirty="0">
              <a:solidFill>
                <a:srgbClr val="800000"/>
              </a:solidFill>
            </a:endParaRPr>
          </a:p>
          <a:p>
            <a:pPr algn="just"/>
            <a:r>
              <a:rPr lang="ar-SA" altLang="ar-SA" b="1" dirty="0">
                <a:solidFill>
                  <a:srgbClr val="800000"/>
                </a:solidFill>
              </a:rPr>
              <a:t>5- أسأل العاملين معك عن احتياجاتهم </a:t>
            </a:r>
            <a:r>
              <a:rPr lang="ar-EG" altLang="ar-SA" b="1" dirty="0">
                <a:solidFill>
                  <a:srgbClr val="800000"/>
                </a:solidFill>
              </a:rPr>
              <a:t>.</a:t>
            </a:r>
            <a:endParaRPr lang="en-US" altLang="ar-SA" dirty="0">
              <a:solidFill>
                <a:srgbClr val="800000"/>
              </a:solidFill>
            </a:endParaRPr>
          </a:p>
          <a:p>
            <a:pPr algn="just"/>
            <a:r>
              <a:rPr lang="ar-SA" altLang="ar-SA" b="1" dirty="0">
                <a:solidFill>
                  <a:srgbClr val="800000"/>
                </a:solidFill>
              </a:rPr>
              <a:t>6- أخلص للعامل يخلص لك</a:t>
            </a:r>
            <a:r>
              <a:rPr lang="ar-EG" altLang="ar-SA" b="1" dirty="0">
                <a:solidFill>
                  <a:srgbClr val="800000"/>
                </a:solidFill>
              </a:rPr>
              <a:t>.</a:t>
            </a:r>
            <a:r>
              <a:rPr lang="ar-SA" altLang="ar-SA" b="1" dirty="0">
                <a:solidFill>
                  <a:srgbClr val="800000"/>
                </a:solidFill>
              </a:rPr>
              <a:t> </a:t>
            </a:r>
            <a:endParaRPr lang="en-US" altLang="ar-SA" dirty="0">
              <a:solidFill>
                <a:srgbClr val="800000"/>
              </a:solidFill>
            </a:endParaRPr>
          </a:p>
          <a:p>
            <a:pPr algn="just"/>
            <a:r>
              <a:rPr lang="ar-SA" altLang="ar-SA" b="1" dirty="0">
                <a:solidFill>
                  <a:srgbClr val="800000"/>
                </a:solidFill>
              </a:rPr>
              <a:t>7- عليك بالاعتراف بالخطأ في حق العاملين معك وطلب الصفح منهم </a:t>
            </a:r>
            <a:r>
              <a:rPr lang="ar-EG" altLang="ar-SA" b="1" dirty="0">
                <a:solidFill>
                  <a:srgbClr val="800000"/>
                </a:solidFill>
              </a:rPr>
              <a:t>.</a:t>
            </a:r>
            <a:endParaRPr lang="en-US" altLang="ar-SA" dirty="0">
              <a:solidFill>
                <a:srgbClr val="800000"/>
              </a:solidFill>
            </a:endParaRPr>
          </a:p>
          <a:p>
            <a:pPr algn="just"/>
            <a:r>
              <a:rPr lang="ar-SA" altLang="ar-SA" b="1" dirty="0">
                <a:solidFill>
                  <a:srgbClr val="800000"/>
                </a:solidFill>
              </a:rPr>
              <a:t>8- أعط الصلاحية للمتعاونين معك على قدر مسئولياتهم </a:t>
            </a:r>
            <a:r>
              <a:rPr lang="ar-EG" altLang="ar-SA" b="1" dirty="0">
                <a:solidFill>
                  <a:srgbClr val="800000"/>
                </a:solidFill>
              </a:rPr>
              <a:t>.</a:t>
            </a:r>
            <a:endParaRPr lang="en-US" altLang="ar-SA" dirty="0">
              <a:solidFill>
                <a:srgbClr val="800000"/>
              </a:solidFill>
            </a:endParaRPr>
          </a:p>
          <a:p>
            <a:pPr algn="just"/>
            <a:r>
              <a:rPr lang="ar-SA" altLang="ar-SA" b="1" dirty="0">
                <a:solidFill>
                  <a:srgbClr val="800000"/>
                </a:solidFill>
              </a:rPr>
              <a:t>9- لا تجعل العلاقات الشخصية الاجتماعية تطغى على العلاقة العملية </a:t>
            </a:r>
            <a:r>
              <a:rPr lang="ar-EG" altLang="ar-SA" b="1" dirty="0">
                <a:solidFill>
                  <a:srgbClr val="800000"/>
                </a:solidFill>
              </a:rPr>
              <a:t>.</a:t>
            </a:r>
            <a:endParaRPr lang="en-US" altLang="ar-SA" dirty="0">
              <a:solidFill>
                <a:srgbClr val="800000"/>
              </a:solidFill>
            </a:endParaRPr>
          </a:p>
          <a:p>
            <a:pPr algn="just"/>
            <a:r>
              <a:rPr lang="ar-SA" altLang="ar-SA" b="1" dirty="0">
                <a:solidFill>
                  <a:srgbClr val="800000"/>
                </a:solidFill>
              </a:rPr>
              <a:t>10- لا تجعل العمل مقيداً بشخص معين</a:t>
            </a:r>
            <a:r>
              <a:rPr lang="ar-SA" altLang="ar-SA" dirty="0">
                <a:solidFill>
                  <a:srgbClr val="800000"/>
                </a:solidFill>
              </a:rPr>
              <a:t> </a:t>
            </a:r>
            <a:r>
              <a:rPr lang="ar-EG" altLang="ar-SA" dirty="0">
                <a:solidFill>
                  <a:srgbClr val="800000"/>
                </a:solidFill>
              </a:rPr>
              <a:t>.</a:t>
            </a:r>
            <a:endParaRPr lang="ar-SA" altLang="ar-SA" dirty="0">
              <a:solidFill>
                <a:srgbClr val="800000"/>
              </a:solidFill>
            </a:endParaRPr>
          </a:p>
          <a:p>
            <a:endParaRPr lang="ar-SA" dirty="0"/>
          </a:p>
        </p:txBody>
      </p:sp>
      <p:sp>
        <p:nvSpPr>
          <p:cNvPr id="4" name="عنصر نائب للتذييل 3"/>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3012714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1196752"/>
            <a:ext cx="6965245" cy="823315"/>
          </a:xfrm>
        </p:spPr>
        <p:txBody>
          <a:bodyPr>
            <a:normAutofit fontScale="90000"/>
          </a:bodyPr>
          <a:lstStyle/>
          <a:p>
            <a:r>
              <a:rPr lang="ar-SA" kern="10" dirty="0">
                <a:ln w="12700">
                  <a:solidFill>
                    <a:srgbClr val="003300"/>
                  </a:solidFill>
                  <a:round/>
                  <a:headEnd/>
                  <a:tailEnd/>
                </a:ln>
                <a:solidFill>
                  <a:schemeClr val="accent2">
                    <a:lumMod val="40000"/>
                    <a:lumOff val="60000"/>
                  </a:schemeClr>
                </a:solidFill>
                <a:latin typeface="Arial"/>
                <a:cs typeface="Arial"/>
              </a:rPr>
              <a:t>خصائص يجب أن تعرفها عن الموظفين الأذكياء </a:t>
            </a:r>
            <a:br>
              <a:rPr lang="ar-SA" kern="10" dirty="0">
                <a:ln w="12700">
                  <a:solidFill>
                    <a:srgbClr val="003300"/>
                  </a:solidFill>
                  <a:round/>
                  <a:headEnd/>
                  <a:tailEnd/>
                </a:ln>
                <a:solidFill>
                  <a:schemeClr val="accent2">
                    <a:lumMod val="40000"/>
                    <a:lumOff val="60000"/>
                  </a:schemeClr>
                </a:solidFill>
                <a:latin typeface="Arial"/>
                <a:cs typeface="Arial"/>
              </a:rPr>
            </a:br>
            <a:endParaRPr lang="ar-SA" dirty="0">
              <a:solidFill>
                <a:schemeClr val="accent2">
                  <a:lumMod val="40000"/>
                  <a:lumOff val="60000"/>
                </a:schemeClr>
              </a:solidFill>
            </a:endParaRPr>
          </a:p>
        </p:txBody>
      </p:sp>
      <p:sp>
        <p:nvSpPr>
          <p:cNvPr id="3" name="عنصر نائب للمحتوى 2"/>
          <p:cNvSpPr>
            <a:spLocks noGrp="1"/>
          </p:cNvSpPr>
          <p:nvPr>
            <p:ph idx="1"/>
          </p:nvPr>
        </p:nvSpPr>
        <p:spPr/>
        <p:txBody>
          <a:bodyPr/>
          <a:lstStyle/>
          <a:p>
            <a:pPr>
              <a:spcBef>
                <a:spcPct val="50000"/>
              </a:spcBef>
            </a:pPr>
            <a:r>
              <a:rPr lang="ar-SA" altLang="ar-SA" b="1" dirty="0">
                <a:solidFill>
                  <a:schemeClr val="bg2">
                    <a:lumMod val="50000"/>
                  </a:schemeClr>
                </a:solidFill>
              </a:rPr>
              <a:t>- هم يعلمون جيدا" مدى قيمتهم في الشركة</a:t>
            </a:r>
            <a:r>
              <a:rPr lang="ar-EG" altLang="ar-SA" b="1" dirty="0">
                <a:solidFill>
                  <a:schemeClr val="bg2">
                    <a:lumMod val="50000"/>
                  </a:schemeClr>
                </a:solidFill>
              </a:rPr>
              <a:t>.</a:t>
            </a:r>
          </a:p>
          <a:p>
            <a:pPr>
              <a:spcBef>
                <a:spcPct val="50000"/>
              </a:spcBef>
              <a:buFontTx/>
              <a:buChar char="-"/>
            </a:pPr>
            <a:r>
              <a:rPr lang="ar-SA" altLang="ar-SA" b="1" dirty="0">
                <a:solidFill>
                  <a:schemeClr val="bg2">
                    <a:lumMod val="50000"/>
                  </a:schemeClr>
                </a:solidFill>
              </a:rPr>
              <a:t>هم على دراية عالية بمصادر الشركات ويتحكمون بتوظيفاتها</a:t>
            </a:r>
            <a:r>
              <a:rPr lang="ar-EG" altLang="ar-SA" b="1" dirty="0">
                <a:solidFill>
                  <a:schemeClr val="bg2">
                    <a:lumMod val="50000"/>
                  </a:schemeClr>
                </a:solidFill>
              </a:rPr>
              <a:t>.</a:t>
            </a:r>
            <a:endParaRPr lang="ar-EG" altLang="ar-SA" dirty="0">
              <a:solidFill>
                <a:schemeClr val="bg2">
                  <a:lumMod val="50000"/>
                </a:schemeClr>
              </a:solidFill>
            </a:endParaRPr>
          </a:p>
          <a:p>
            <a:pPr>
              <a:spcBef>
                <a:spcPct val="50000"/>
              </a:spcBef>
              <a:buFontTx/>
              <a:buChar char="-"/>
            </a:pPr>
            <a:r>
              <a:rPr lang="ar-EG" altLang="ar-SA" b="1" dirty="0">
                <a:solidFill>
                  <a:schemeClr val="bg2">
                    <a:lumMod val="50000"/>
                  </a:schemeClr>
                </a:solidFill>
              </a:rPr>
              <a:t> </a:t>
            </a:r>
            <a:r>
              <a:rPr lang="ar-SA" altLang="ar-SA" b="1" dirty="0">
                <a:solidFill>
                  <a:schemeClr val="bg2">
                    <a:lumMod val="50000"/>
                  </a:schemeClr>
                </a:solidFill>
              </a:rPr>
              <a:t>يتجاهلون الهرم الوظيفي</a:t>
            </a:r>
            <a:r>
              <a:rPr lang="ar-EG" altLang="ar-SA" dirty="0">
                <a:solidFill>
                  <a:schemeClr val="bg2">
                    <a:lumMod val="50000"/>
                  </a:schemeClr>
                </a:solidFill>
              </a:rPr>
              <a:t>.</a:t>
            </a:r>
          </a:p>
          <a:p>
            <a:pPr>
              <a:spcBef>
                <a:spcPct val="50000"/>
              </a:spcBef>
              <a:buFontTx/>
              <a:buChar char="-"/>
            </a:pPr>
            <a:r>
              <a:rPr lang="ar-EG" altLang="ar-SA" dirty="0">
                <a:solidFill>
                  <a:schemeClr val="bg2">
                    <a:lumMod val="50000"/>
                  </a:schemeClr>
                </a:solidFill>
              </a:rPr>
              <a:t> </a:t>
            </a:r>
            <a:r>
              <a:rPr lang="ar-SA" altLang="ar-SA" b="1" dirty="0">
                <a:solidFill>
                  <a:schemeClr val="bg2">
                    <a:lumMod val="50000"/>
                  </a:schemeClr>
                </a:solidFill>
              </a:rPr>
              <a:t>لهم علاقات علمية ومعرفية جيدة ومثمرة</a:t>
            </a:r>
            <a:r>
              <a:rPr lang="ar-SA" altLang="ar-SA" dirty="0">
                <a:solidFill>
                  <a:schemeClr val="bg2">
                    <a:lumMod val="50000"/>
                  </a:schemeClr>
                </a:solidFill>
              </a:rPr>
              <a:t> </a:t>
            </a:r>
            <a:r>
              <a:rPr lang="ar-EG" altLang="ar-SA" dirty="0">
                <a:solidFill>
                  <a:schemeClr val="bg2">
                    <a:lumMod val="50000"/>
                  </a:schemeClr>
                </a:solidFill>
              </a:rPr>
              <a:t>.</a:t>
            </a:r>
          </a:p>
          <a:p>
            <a:pPr>
              <a:spcBef>
                <a:spcPct val="50000"/>
              </a:spcBef>
              <a:buFontTx/>
              <a:buChar char="-"/>
            </a:pPr>
            <a:r>
              <a:rPr lang="ar-EG" altLang="ar-SA" b="1" dirty="0">
                <a:solidFill>
                  <a:schemeClr val="bg2">
                    <a:lumMod val="50000"/>
                  </a:schemeClr>
                </a:solidFill>
              </a:rPr>
              <a:t> </a:t>
            </a:r>
            <a:r>
              <a:rPr lang="ar-SA" altLang="ar-SA" b="1" dirty="0">
                <a:solidFill>
                  <a:schemeClr val="bg2">
                    <a:lumMod val="50000"/>
                  </a:schemeClr>
                </a:solidFill>
              </a:rPr>
              <a:t>يضجرون أسرع من غيرهم</a:t>
            </a:r>
            <a:r>
              <a:rPr lang="ar-SA" altLang="ar-SA" dirty="0">
                <a:solidFill>
                  <a:schemeClr val="bg2">
                    <a:lumMod val="50000"/>
                  </a:schemeClr>
                </a:solidFill>
              </a:rPr>
              <a:t> </a:t>
            </a:r>
            <a:r>
              <a:rPr lang="ar-EG" altLang="ar-SA" dirty="0">
                <a:solidFill>
                  <a:schemeClr val="bg2">
                    <a:lumMod val="50000"/>
                  </a:schemeClr>
                </a:solidFill>
              </a:rPr>
              <a:t>.</a:t>
            </a:r>
          </a:p>
          <a:p>
            <a:pPr>
              <a:spcBef>
                <a:spcPct val="50000"/>
              </a:spcBef>
              <a:buFontTx/>
              <a:buChar char="-"/>
            </a:pPr>
            <a:r>
              <a:rPr lang="ar-EG" altLang="ar-SA" b="1" dirty="0">
                <a:solidFill>
                  <a:schemeClr val="bg2">
                    <a:lumMod val="50000"/>
                  </a:schemeClr>
                </a:solidFill>
              </a:rPr>
              <a:t> </a:t>
            </a:r>
            <a:r>
              <a:rPr lang="ar-SA" altLang="ar-SA" b="1" dirty="0">
                <a:solidFill>
                  <a:schemeClr val="bg2">
                    <a:lumMod val="50000"/>
                  </a:schemeClr>
                </a:solidFill>
              </a:rPr>
              <a:t>لن يشكروك أبدا !!:-</a:t>
            </a:r>
            <a:r>
              <a:rPr lang="ar-SA" altLang="ar-SA" dirty="0">
                <a:solidFill>
                  <a:schemeClr val="bg2">
                    <a:lumMod val="50000"/>
                  </a:schemeClr>
                </a:solidFill>
              </a:rPr>
              <a:t> </a:t>
            </a:r>
            <a:endParaRPr lang="en-US" altLang="ar-SA" dirty="0">
              <a:solidFill>
                <a:schemeClr val="bg2">
                  <a:lumMod val="50000"/>
                </a:schemeClr>
              </a:solidFill>
            </a:endParaRPr>
          </a:p>
          <a:p>
            <a:endParaRPr lang="ar-SA" dirty="0"/>
          </a:p>
        </p:txBody>
      </p:sp>
      <p:pic>
        <p:nvPicPr>
          <p:cNvPr id="4" name="Picture 5" descr="ANd9GcTP30QUwEROpEiPc6cd-REI5VWx4Ao89u-EaXt7xO5AJKYRsn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212976"/>
            <a:ext cx="1776544" cy="265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عنصر نائب للتذييل 4"/>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1619582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1124744"/>
            <a:ext cx="6933361" cy="895323"/>
          </a:xfrm>
        </p:spPr>
        <p:txBody>
          <a:bodyPr>
            <a:normAutofit fontScale="90000"/>
          </a:bodyPr>
          <a:lstStyle/>
          <a:p>
            <a:r>
              <a:rPr lang="ar-SA"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a:cs typeface="Arial"/>
              </a:rPr>
              <a:t>ولتكن مديرا ناجحا.. فعليك </a:t>
            </a:r>
            <a:r>
              <a:rPr lang="ar-SA" kern="10" dirty="0" err="1">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a:cs typeface="Arial"/>
              </a:rPr>
              <a:t>بالأتي</a:t>
            </a:r>
            <a:r>
              <a:rPr lang="ar-SA"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a:cs typeface="Arial"/>
              </a:rPr>
              <a:t>:-</a:t>
            </a:r>
            <a:br>
              <a:rPr lang="ar-SA"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a:cs typeface="Arial"/>
              </a:rPr>
            </a:br>
            <a:endParaRPr lang="ar-SA" dirty="0"/>
          </a:p>
        </p:txBody>
      </p:sp>
      <p:sp>
        <p:nvSpPr>
          <p:cNvPr id="3" name="عنصر نائب للمحتوى 2"/>
          <p:cNvSpPr>
            <a:spLocks noGrp="1"/>
          </p:cNvSpPr>
          <p:nvPr>
            <p:ph idx="1"/>
          </p:nvPr>
        </p:nvSpPr>
        <p:spPr>
          <a:xfrm>
            <a:off x="1043608" y="1772816"/>
            <a:ext cx="7200800" cy="4248472"/>
          </a:xfrm>
        </p:spPr>
        <p:txBody>
          <a:bodyPr>
            <a:normAutofit fontScale="92500" lnSpcReduction="20000"/>
          </a:bodyPr>
          <a:lstStyle/>
          <a:p>
            <a:pPr marL="171450" indent="-171450">
              <a:buFontTx/>
              <a:buChar char="•"/>
              <a:tabLst>
                <a:tab pos="360363" algn="l"/>
                <a:tab pos="373063" algn="l"/>
              </a:tabLst>
              <a:defRPr/>
            </a:pPr>
            <a:r>
              <a:rPr lang="ar-SA" b="1" dirty="0">
                <a:latin typeface="Arial" panose="020B0604020202020204" pitchFamily="34" charset="0"/>
                <a:cs typeface="Arial" panose="020B0604020202020204" pitchFamily="34" charset="0"/>
              </a:rPr>
              <a:t>الإلمام الكامل بالعلاقات الإنسانية وعلاقات العمل.</a:t>
            </a:r>
            <a:endParaRPr lang="en-US" b="1" dirty="0">
              <a:latin typeface="Arial" panose="020B0604020202020204" pitchFamily="34" charset="0"/>
              <a:cs typeface="Arial" panose="020B0604020202020204" pitchFamily="34" charset="0"/>
            </a:endParaRPr>
          </a:p>
          <a:p>
            <a:pPr marL="171450" indent="-171450">
              <a:buFontTx/>
              <a:buChar char="•"/>
              <a:tabLst>
                <a:tab pos="360363" algn="l"/>
                <a:tab pos="373063" algn="l"/>
              </a:tabLst>
              <a:defRPr/>
            </a:pPr>
            <a:r>
              <a:rPr lang="ar-SA" b="1" dirty="0">
                <a:latin typeface="Arial" panose="020B0604020202020204" pitchFamily="34" charset="0"/>
                <a:cs typeface="Arial" panose="020B0604020202020204" pitchFamily="34" charset="0"/>
              </a:rPr>
              <a:t>الإلمام الكامل باللوائح والقوانين المنظمة للعمل.</a:t>
            </a:r>
            <a:endParaRPr lang="en-US" b="1" dirty="0">
              <a:latin typeface="Arial" panose="020B0604020202020204" pitchFamily="34" charset="0"/>
              <a:cs typeface="Arial" panose="020B0604020202020204" pitchFamily="34" charset="0"/>
            </a:endParaRPr>
          </a:p>
          <a:p>
            <a:pPr marL="171450" indent="-171450">
              <a:buFontTx/>
              <a:buChar char="•"/>
              <a:tabLst>
                <a:tab pos="360363" algn="l"/>
                <a:tab pos="373063" algn="l"/>
              </a:tabLst>
              <a:defRPr/>
            </a:pPr>
            <a:r>
              <a:rPr lang="ar-SA" b="1" dirty="0">
                <a:latin typeface="Arial" panose="020B0604020202020204" pitchFamily="34" charset="0"/>
                <a:cs typeface="Arial" panose="020B0604020202020204" pitchFamily="34" charset="0"/>
              </a:rPr>
              <a:t>القدرة على اكتشاف الأخطاء وتقبل النقد البناء.</a:t>
            </a:r>
            <a:endParaRPr lang="en-US" b="1" dirty="0">
              <a:latin typeface="Arial" panose="020B0604020202020204" pitchFamily="34" charset="0"/>
              <a:cs typeface="Arial" panose="020B0604020202020204" pitchFamily="34" charset="0"/>
            </a:endParaRPr>
          </a:p>
          <a:p>
            <a:pPr marL="171450" indent="-171450">
              <a:buFontTx/>
              <a:buChar char="•"/>
              <a:tabLst>
                <a:tab pos="360363" algn="l"/>
                <a:tab pos="373063" algn="l"/>
              </a:tabLst>
              <a:defRPr/>
            </a:pPr>
            <a:r>
              <a:rPr lang="ar-SA" b="1" dirty="0">
                <a:latin typeface="Arial" panose="020B0604020202020204" pitchFamily="34" charset="0"/>
                <a:cs typeface="Arial" panose="020B0604020202020204" pitchFamily="34" charset="0"/>
              </a:rPr>
              <a:t>القدرة على اتخاذ القرارات السريعة في المواقف العاجلة دون تردد.</a:t>
            </a:r>
            <a:endParaRPr lang="en-US" b="1" dirty="0">
              <a:latin typeface="Arial" panose="020B0604020202020204" pitchFamily="34" charset="0"/>
              <a:cs typeface="Arial" panose="020B0604020202020204" pitchFamily="34" charset="0"/>
            </a:endParaRPr>
          </a:p>
          <a:p>
            <a:pPr marL="171450" indent="-171450">
              <a:buFontTx/>
              <a:buChar char="•"/>
              <a:tabLst>
                <a:tab pos="360363" algn="l"/>
                <a:tab pos="373063" algn="l"/>
              </a:tabLst>
              <a:defRPr/>
            </a:pPr>
            <a:r>
              <a:rPr lang="ar-SA" b="1" dirty="0">
                <a:latin typeface="Arial" panose="020B0604020202020204" pitchFamily="34" charset="0"/>
                <a:cs typeface="Arial" panose="020B0604020202020204" pitchFamily="34" charset="0"/>
              </a:rPr>
              <a:t>الثقة في النفس عن طريق الكفاءة العالية في تخصصك واكتساب ثقة الغير.</a:t>
            </a:r>
            <a:endParaRPr lang="en-US" b="1" dirty="0">
              <a:latin typeface="Arial" panose="020B0604020202020204" pitchFamily="34" charset="0"/>
              <a:cs typeface="Arial" panose="020B0604020202020204" pitchFamily="34" charset="0"/>
            </a:endParaRPr>
          </a:p>
          <a:p>
            <a:pPr marL="171450" indent="-171450">
              <a:buFontTx/>
              <a:buChar char="•"/>
              <a:tabLst>
                <a:tab pos="360363" algn="l"/>
                <a:tab pos="373063" algn="l"/>
              </a:tabLst>
              <a:defRPr/>
            </a:pPr>
            <a:r>
              <a:rPr lang="ar-SA" b="1" dirty="0">
                <a:latin typeface="Arial" panose="020B0604020202020204" pitchFamily="34" charset="0"/>
                <a:cs typeface="Arial" panose="020B0604020202020204" pitchFamily="34" charset="0"/>
              </a:rPr>
              <a:t>الحزم وسرعة البت وتجنب الاندفاع والتهور.</a:t>
            </a:r>
            <a:endParaRPr lang="en-US" b="1" dirty="0">
              <a:latin typeface="Arial" panose="020B0604020202020204" pitchFamily="34" charset="0"/>
              <a:cs typeface="Arial" panose="020B0604020202020204" pitchFamily="34" charset="0"/>
            </a:endParaRPr>
          </a:p>
          <a:p>
            <a:pPr marL="171450" indent="-171450">
              <a:buFontTx/>
              <a:buChar char="•"/>
              <a:tabLst>
                <a:tab pos="360363" algn="l"/>
                <a:tab pos="373063" algn="l"/>
              </a:tabLst>
              <a:defRPr/>
            </a:pPr>
            <a:r>
              <a:rPr lang="ar-SA" b="1" dirty="0">
                <a:latin typeface="Arial" panose="020B0604020202020204" pitchFamily="34" charset="0"/>
                <a:cs typeface="Arial" panose="020B0604020202020204" pitchFamily="34" charset="0"/>
              </a:rPr>
              <a:t>الديمقراطية في القيادة وتجنب الاستئثار بالرأي أو السلطة.</a:t>
            </a:r>
            <a:endParaRPr lang="en-US" b="1" dirty="0">
              <a:latin typeface="Arial" panose="020B0604020202020204" pitchFamily="34" charset="0"/>
              <a:cs typeface="Arial" panose="020B0604020202020204" pitchFamily="34" charset="0"/>
            </a:endParaRPr>
          </a:p>
          <a:p>
            <a:pPr marL="171450" indent="-171450">
              <a:buFontTx/>
              <a:buChar char="•"/>
              <a:tabLst>
                <a:tab pos="360363" algn="l"/>
                <a:tab pos="373063" algn="l"/>
              </a:tabLst>
              <a:defRPr/>
            </a:pPr>
            <a:r>
              <a:rPr lang="ar-SA" b="1" dirty="0">
                <a:latin typeface="Arial" panose="020B0604020202020204" pitchFamily="34" charset="0"/>
                <a:cs typeface="Arial" panose="020B0604020202020204" pitchFamily="34" charset="0"/>
              </a:rPr>
              <a:t>القدرة على خلق الجو الطيب والملائم لحسن سير العمل.</a:t>
            </a:r>
            <a:endParaRPr lang="en-US" b="1" dirty="0">
              <a:latin typeface="Arial" panose="020B0604020202020204" pitchFamily="34" charset="0"/>
              <a:cs typeface="Arial" panose="020B0604020202020204" pitchFamily="34" charset="0"/>
            </a:endParaRPr>
          </a:p>
          <a:p>
            <a:pPr marL="171450" indent="-171450">
              <a:buFontTx/>
              <a:buChar char="•"/>
              <a:tabLst>
                <a:tab pos="360363" algn="l"/>
                <a:tab pos="373063" algn="l"/>
              </a:tabLst>
              <a:defRPr/>
            </a:pPr>
            <a:r>
              <a:rPr lang="ar-SA" b="1" dirty="0">
                <a:latin typeface="Arial" panose="020B0604020202020204" pitchFamily="34" charset="0"/>
                <a:cs typeface="Arial" panose="020B0604020202020204" pitchFamily="34" charset="0"/>
              </a:rPr>
              <a:t>المواظبة والانتظام حتى تكون قدوة حسنة لمرؤوسيك.</a:t>
            </a:r>
            <a:endParaRPr lang="en-US" b="1" dirty="0">
              <a:latin typeface="Arial" panose="020B0604020202020204" pitchFamily="34" charset="0"/>
              <a:cs typeface="Arial" panose="020B0604020202020204" pitchFamily="34" charset="0"/>
            </a:endParaRPr>
          </a:p>
          <a:p>
            <a:pPr marL="171450" indent="-171450">
              <a:buFontTx/>
              <a:buChar char="•"/>
              <a:tabLst>
                <a:tab pos="360363" algn="l"/>
                <a:tab pos="373063" algn="l"/>
              </a:tabLst>
              <a:defRPr/>
            </a:pPr>
            <a:r>
              <a:rPr lang="ar-SA" b="1" dirty="0">
                <a:latin typeface="Arial" panose="020B0604020202020204" pitchFamily="34" charset="0"/>
                <a:cs typeface="Arial" panose="020B0604020202020204" pitchFamily="34" charset="0"/>
              </a:rPr>
              <a:t>سعة الصدر والقدرة على التصرف ومواجهة المواقف الصعبة.</a:t>
            </a:r>
            <a:endParaRPr lang="en-US" b="1" dirty="0">
              <a:latin typeface="Arial" panose="020B0604020202020204" pitchFamily="34" charset="0"/>
              <a:cs typeface="Arial" panose="020B0604020202020204" pitchFamily="34" charset="0"/>
            </a:endParaRPr>
          </a:p>
          <a:p>
            <a:pPr marL="171450" indent="-171450">
              <a:buFontTx/>
              <a:buChar char="•"/>
              <a:tabLst>
                <a:tab pos="360363" algn="l"/>
                <a:tab pos="373063" algn="l"/>
              </a:tabLst>
              <a:defRPr/>
            </a:pPr>
            <a:r>
              <a:rPr lang="ar-SA" b="1" dirty="0">
                <a:latin typeface="Arial" panose="020B0604020202020204" pitchFamily="34" charset="0"/>
                <a:cs typeface="Arial" panose="020B0604020202020204" pitchFamily="34" charset="0"/>
              </a:rPr>
              <a:t>توخي العدالة في مواجهة مرؤوسيك.</a:t>
            </a:r>
            <a:endParaRPr lang="en-US" b="1" dirty="0">
              <a:latin typeface="Arial" panose="020B0604020202020204" pitchFamily="34" charset="0"/>
              <a:cs typeface="Arial" panose="020B0604020202020204" pitchFamily="34" charset="0"/>
            </a:endParaRPr>
          </a:p>
          <a:p>
            <a:pPr marL="171450" indent="-171450">
              <a:buFontTx/>
              <a:buChar char="•"/>
              <a:tabLst>
                <a:tab pos="360363" algn="l"/>
                <a:tab pos="373063" algn="l"/>
              </a:tabLst>
              <a:defRPr/>
            </a:pPr>
            <a:r>
              <a:rPr lang="ar-SA" b="1" dirty="0">
                <a:latin typeface="Arial" panose="020B0604020202020204" pitchFamily="34" charset="0"/>
                <a:cs typeface="Arial" panose="020B0604020202020204" pitchFamily="34" charset="0"/>
              </a:rPr>
              <a:t>تفويض السلطات لأطراف السلم الإداري.</a:t>
            </a:r>
          </a:p>
          <a:p>
            <a:endParaRPr lang="ar-SA" dirty="0"/>
          </a:p>
        </p:txBody>
      </p:sp>
      <p:sp>
        <p:nvSpPr>
          <p:cNvPr id="4" name="عنصر نائب للتذييل 3"/>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3864577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980728"/>
            <a:ext cx="6965245" cy="1039339"/>
          </a:xfrm>
        </p:spPr>
        <p:txBody>
          <a:bodyPr>
            <a:normAutofit fontScale="90000"/>
          </a:bodyPr>
          <a:lstStyle/>
          <a:p>
            <a:r>
              <a:rPr lang="ar-SA" kern="10" dirty="0">
                <a:ln w="9525">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الحب وإدارة المنظمات والمؤسسات والشركات</a:t>
            </a:r>
            <a:br>
              <a:rPr lang="ar-SA" kern="10" dirty="0">
                <a:ln w="9525">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br>
            <a:endParaRPr lang="ar-SA" dirty="0"/>
          </a:p>
        </p:txBody>
      </p:sp>
      <p:sp>
        <p:nvSpPr>
          <p:cNvPr id="3" name="عنصر نائب للمحتوى 2"/>
          <p:cNvSpPr>
            <a:spLocks noGrp="1"/>
          </p:cNvSpPr>
          <p:nvPr>
            <p:ph idx="1"/>
          </p:nvPr>
        </p:nvSpPr>
        <p:spPr/>
        <p:txBody>
          <a:bodyPr/>
          <a:lstStyle/>
          <a:p>
            <a:r>
              <a:rPr lang="ar-EG" altLang="ar-SA" b="1" dirty="0">
                <a:solidFill>
                  <a:srgbClr val="993300"/>
                </a:solidFill>
              </a:rPr>
              <a:t> </a:t>
            </a:r>
            <a:r>
              <a:rPr lang="ar-SA" altLang="ar-SA" b="1" dirty="0">
                <a:solidFill>
                  <a:srgbClr val="993300"/>
                </a:solidFill>
              </a:rPr>
              <a:t>هناك عنصر مهم قد لا يعترف به المدراء والمشرفون</a:t>
            </a:r>
            <a:r>
              <a:rPr lang="en-US" altLang="ar-SA" b="1" dirty="0">
                <a:solidFill>
                  <a:srgbClr val="993300"/>
                </a:solidFill>
              </a:rPr>
              <a:t> </a:t>
            </a:r>
            <a:r>
              <a:rPr lang="ar-SA" altLang="ar-SA" b="1" dirty="0">
                <a:solidFill>
                  <a:srgbClr val="993300"/>
                </a:solidFill>
              </a:rPr>
              <a:t>وسائر المتعاملين مع العنصر البشري برغم  أنه ضروري في المجال العملي بل الحياة بأكملها وهو عنصر الحب، فبالحب والكلمة الطيبة تحصل من موظفيك على أعلى النتائج وبأقصى سرعة ممكنة لأنه سر من أسرار</a:t>
            </a:r>
            <a:r>
              <a:rPr lang="en-US" altLang="ar-SA" b="1" dirty="0">
                <a:solidFill>
                  <a:srgbClr val="993300"/>
                </a:solidFill>
              </a:rPr>
              <a:t> </a:t>
            </a:r>
            <a:r>
              <a:rPr lang="ar-SA" altLang="ar-SA" b="1" dirty="0">
                <a:solidFill>
                  <a:srgbClr val="993300"/>
                </a:solidFill>
              </a:rPr>
              <a:t>نجاح المدير والقائد في إدارة أفراده، وهو أحيانا لا يحتاج إلى أموال طائلة من اجل تحقيقه، فقد يتحقق بمجرد كلمات</a:t>
            </a:r>
            <a:r>
              <a:rPr lang="en-US" altLang="ar-SA" b="1" dirty="0">
                <a:solidFill>
                  <a:srgbClr val="993300"/>
                </a:solidFill>
              </a:rPr>
              <a:t> </a:t>
            </a:r>
            <a:r>
              <a:rPr lang="ar-SA" altLang="ar-SA" b="1" dirty="0">
                <a:solidFill>
                  <a:srgbClr val="993300"/>
                </a:solidFill>
              </a:rPr>
              <a:t>حانية أو لفتة مودة من </a:t>
            </a:r>
            <a:r>
              <a:rPr lang="ar-EG" altLang="ar-SA" b="1" dirty="0">
                <a:solidFill>
                  <a:srgbClr val="993300"/>
                </a:solidFill>
              </a:rPr>
              <a:t>المسئول</a:t>
            </a:r>
            <a:r>
              <a:rPr lang="ar-SA" altLang="ar-SA" b="1" dirty="0">
                <a:solidFill>
                  <a:srgbClr val="993300"/>
                </a:solidFill>
              </a:rPr>
              <a:t> إلى المرؤوسين.</a:t>
            </a:r>
            <a:endParaRPr lang="ar-SA" dirty="0"/>
          </a:p>
        </p:txBody>
      </p:sp>
      <p:sp>
        <p:nvSpPr>
          <p:cNvPr id="4" name="عنصر نائب للتذييل 3"/>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724129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817582"/>
            <a:ext cx="6965245" cy="2971458"/>
          </a:xfrm>
        </p:spPr>
        <p:txBody>
          <a:bodyPr>
            <a:normAutofit fontScale="90000"/>
          </a:bodyPr>
          <a:lstStyle/>
          <a:p>
            <a:r>
              <a:rPr lang="ar-SA" altLang="ar-SA" b="1" dirty="0">
                <a:solidFill>
                  <a:srgbClr val="000066"/>
                </a:solidFill>
              </a:rPr>
              <a:t> إن الإحباط عكس الحماس، وهو نتيجة من نتائج عدم</a:t>
            </a:r>
            <a:r>
              <a:rPr lang="en-US" altLang="ar-SA" b="1" dirty="0">
                <a:solidFill>
                  <a:srgbClr val="000066"/>
                </a:solidFill>
              </a:rPr>
              <a:t> </a:t>
            </a:r>
            <a:r>
              <a:rPr lang="ar-SA" altLang="ar-SA" b="1" dirty="0">
                <a:solidFill>
                  <a:srgbClr val="000066"/>
                </a:solidFill>
              </a:rPr>
              <a:t>الرضا، وإذا تمكن الإحباط من النفوس فلن تتحمس للقيام بأداء </a:t>
            </a:r>
            <a:r>
              <a:rPr lang="ar-EG" altLang="ar-SA" b="1" dirty="0">
                <a:solidFill>
                  <a:srgbClr val="000066"/>
                </a:solidFill>
              </a:rPr>
              <a:t>الأعمال</a:t>
            </a:r>
            <a:r>
              <a:rPr lang="ar-SA" altLang="ar-SA" b="1" dirty="0">
                <a:solidFill>
                  <a:srgbClr val="000066"/>
                </a:solidFill>
              </a:rPr>
              <a:t> بكفاءة</a:t>
            </a:r>
            <a:r>
              <a:rPr lang="en-US" altLang="ar-SA" b="1" dirty="0">
                <a:solidFill>
                  <a:srgbClr val="000066"/>
                </a:solidFill>
              </a:rPr>
              <a:t> </a:t>
            </a:r>
            <a:r>
              <a:rPr lang="ar-SA" altLang="ar-SA" b="1" dirty="0">
                <a:solidFill>
                  <a:srgbClr val="000066"/>
                </a:solidFill>
              </a:rPr>
              <a:t>أعلى وتكلفة اقل ووقت أسرع</a:t>
            </a:r>
            <a:r>
              <a:rPr lang="en-US" altLang="ar-SA" b="1" dirty="0">
                <a:solidFill>
                  <a:srgbClr val="000066"/>
                </a:solidFill>
              </a:rPr>
              <a:t>.</a:t>
            </a:r>
            <a:endParaRPr lang="ar-SA" dirty="0"/>
          </a:p>
        </p:txBody>
      </p:sp>
      <p:pic>
        <p:nvPicPr>
          <p:cNvPr id="4" name="Picture 23" descr="images5555888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39752" y="4005064"/>
            <a:ext cx="4464496" cy="2002160"/>
          </a:xfrm>
          <a:noFill/>
          <a:ln>
            <a:solidFill>
              <a:schemeClr val="tx1"/>
            </a:solidFill>
            <a:miter lim="800000"/>
            <a:headEnd/>
            <a:tailEnd/>
          </a:ln>
        </p:spPr>
      </p:pic>
      <p:sp>
        <p:nvSpPr>
          <p:cNvPr id="3" name="عنصر نائب للتذييل 2"/>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318708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1340768"/>
            <a:ext cx="6965245" cy="1296144"/>
          </a:xfrm>
        </p:spPr>
        <p:txBody>
          <a:bodyPr>
            <a:noAutofit/>
          </a:bodyPr>
          <a:lstStyle/>
          <a:p>
            <a:r>
              <a:rPr lang="ar-SA" sz="5400"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Hacen Liner XXL"/>
              </a:rPr>
              <a:t>الأسرار الخمسة للإدارة المتميزة </a:t>
            </a:r>
            <a:r>
              <a:rPr lang="ar-SA" sz="5400"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Hacen Liner XXL"/>
              </a:rPr>
              <a:t/>
            </a:r>
            <a:br>
              <a:rPr lang="ar-SA" sz="5400"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Hacen Liner XXL"/>
              </a:rPr>
            </a:br>
            <a:endParaRPr lang="ar-SA" sz="5400" dirty="0"/>
          </a:p>
        </p:txBody>
      </p:sp>
      <p:pic>
        <p:nvPicPr>
          <p:cNvPr id="4" name="rg_hi" descr="ANd9GcTzgOQn6MYLVB240rGvVCtiZgil3gefpUDrMIso0ly9GGfyaPaRK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1" y="2708919"/>
            <a:ext cx="4032448" cy="30963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عنصر نائب للتذييل 2"/>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1267403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1052736"/>
            <a:ext cx="6965245" cy="967331"/>
          </a:xfrm>
        </p:spPr>
        <p:txBody>
          <a:bodyPr>
            <a:normAutofit fontScale="90000"/>
          </a:bodyPr>
          <a:lstStyle/>
          <a:p>
            <a:r>
              <a:rPr lang="ar-SA" kern="10" dirty="0">
                <a:ln w="12700">
                  <a:solidFill>
                    <a:schemeClr val="tx1"/>
                  </a:solidFill>
                  <a:round/>
                  <a:headEnd/>
                  <a:tailEnd/>
                </a:ln>
                <a:gradFill rotWithShape="1">
                  <a:gsLst>
                    <a:gs pos="0">
                      <a:srgbClr val="FEE7F2"/>
                    </a:gs>
                    <a:gs pos="9000">
                      <a:srgbClr val="FBD49C"/>
                    </a:gs>
                    <a:gs pos="19501">
                      <a:srgbClr val="FBA97D"/>
                    </a:gs>
                    <a:gs pos="32001">
                      <a:srgbClr val="FAC77D"/>
                    </a:gs>
                    <a:gs pos="41000">
                      <a:srgbClr val="FEE7F2"/>
                    </a:gs>
                    <a:gs pos="50000">
                      <a:srgbClr val="FBEAC7"/>
                    </a:gs>
                    <a:gs pos="59000">
                      <a:srgbClr val="FEE7F2"/>
                    </a:gs>
                    <a:gs pos="67999">
                      <a:srgbClr val="FAC77D"/>
                    </a:gs>
                    <a:gs pos="80499">
                      <a:srgbClr val="FBA97D"/>
                    </a:gs>
                    <a:gs pos="91000">
                      <a:srgbClr val="FBD49C"/>
                    </a:gs>
                    <a:gs pos="100000">
                      <a:srgbClr val="FEE7F2"/>
                    </a:gs>
                  </a:gsLst>
                  <a:lin ang="5400000" scaled="1"/>
                </a:gradFill>
                <a:effectLst>
                  <a:outerShdw dist="63500" dir="7612194" algn="ctr" rotWithShape="0">
                    <a:schemeClr val="tx1"/>
                  </a:outerShdw>
                </a:effectLst>
                <a:latin typeface="Monotype Koufi"/>
                <a:ea typeface="Monotype Koufi"/>
                <a:cs typeface="Monotype Koufi"/>
              </a:rPr>
              <a:t>10 عناصر لتحمل المسئولية</a:t>
            </a:r>
            <a:br>
              <a:rPr lang="ar-SA" kern="10" dirty="0">
                <a:ln w="12700">
                  <a:solidFill>
                    <a:schemeClr val="tx1"/>
                  </a:solidFill>
                  <a:round/>
                  <a:headEnd/>
                  <a:tailEnd/>
                </a:ln>
                <a:gradFill rotWithShape="1">
                  <a:gsLst>
                    <a:gs pos="0">
                      <a:srgbClr val="FEE7F2"/>
                    </a:gs>
                    <a:gs pos="9000">
                      <a:srgbClr val="FBD49C"/>
                    </a:gs>
                    <a:gs pos="19501">
                      <a:srgbClr val="FBA97D"/>
                    </a:gs>
                    <a:gs pos="32001">
                      <a:srgbClr val="FAC77D"/>
                    </a:gs>
                    <a:gs pos="41000">
                      <a:srgbClr val="FEE7F2"/>
                    </a:gs>
                    <a:gs pos="50000">
                      <a:srgbClr val="FBEAC7"/>
                    </a:gs>
                    <a:gs pos="59000">
                      <a:srgbClr val="FEE7F2"/>
                    </a:gs>
                    <a:gs pos="67999">
                      <a:srgbClr val="FAC77D"/>
                    </a:gs>
                    <a:gs pos="80499">
                      <a:srgbClr val="FBA97D"/>
                    </a:gs>
                    <a:gs pos="91000">
                      <a:srgbClr val="FBD49C"/>
                    </a:gs>
                    <a:gs pos="100000">
                      <a:srgbClr val="FEE7F2"/>
                    </a:gs>
                  </a:gsLst>
                  <a:lin ang="5400000" scaled="1"/>
                </a:gradFill>
                <a:effectLst>
                  <a:outerShdw dist="63500" dir="7612194" algn="ctr" rotWithShape="0">
                    <a:schemeClr val="tx1"/>
                  </a:outerShdw>
                </a:effectLst>
                <a:latin typeface="Monotype Koufi"/>
                <a:ea typeface="Monotype Koufi"/>
                <a:cs typeface="Monotype Koufi"/>
              </a:rPr>
            </a:br>
            <a:endParaRPr lang="ar-SA" dirty="0"/>
          </a:p>
        </p:txBody>
      </p:sp>
      <p:sp>
        <p:nvSpPr>
          <p:cNvPr id="3" name="عنصر نائب للمحتوى 2"/>
          <p:cNvSpPr>
            <a:spLocks noGrp="1"/>
          </p:cNvSpPr>
          <p:nvPr>
            <p:ph idx="1"/>
          </p:nvPr>
        </p:nvSpPr>
        <p:spPr>
          <a:xfrm>
            <a:off x="1907704" y="2119257"/>
            <a:ext cx="5751741" cy="3603812"/>
          </a:xfrm>
        </p:spPr>
        <p:txBody>
          <a:bodyPr>
            <a:normAutofit lnSpcReduction="10000"/>
          </a:bodyPr>
          <a:lstStyle/>
          <a:p>
            <a:r>
              <a:rPr lang="ar-SA" altLang="en-US" b="1" dirty="0">
                <a:solidFill>
                  <a:srgbClr val="FF3300"/>
                </a:solidFill>
                <a:latin typeface="Times New Roman" pitchFamily="18" charset="0"/>
              </a:rPr>
              <a:t>عندما تسير الأمور على ما يرام عليك أن تمتدح الآخرين وتنسب الفضل لهم</a:t>
            </a:r>
            <a:r>
              <a:rPr lang="en-US" altLang="en-US" b="1" dirty="0">
                <a:solidFill>
                  <a:srgbClr val="FF3300"/>
                </a:solidFill>
                <a:latin typeface="Times New Roman" pitchFamily="18" charset="0"/>
              </a:rPr>
              <a:t> .</a:t>
            </a:r>
            <a:endParaRPr lang="en-US" altLang="en-US" b="1" dirty="0">
              <a:solidFill>
                <a:srgbClr val="0000CC"/>
              </a:solidFill>
              <a:latin typeface="Times New Roman" pitchFamily="18" charset="0"/>
            </a:endParaRPr>
          </a:p>
          <a:p>
            <a:r>
              <a:rPr lang="ar-SA" altLang="en-US" b="1" dirty="0">
                <a:effectLst>
                  <a:outerShdw blurRad="38100" dist="38100" dir="2700000" algn="tl">
                    <a:srgbClr val="C0C0C0"/>
                  </a:outerShdw>
                </a:effectLst>
                <a:latin typeface="Times New Roman" pitchFamily="18" charset="0"/>
              </a:rPr>
              <a:t>لا تتملص من المسئولية بأن تدعي أنك قد فوضتها إلى الآخرين</a:t>
            </a:r>
            <a:r>
              <a:rPr lang="en-US" altLang="en-US" b="1" dirty="0">
                <a:effectLst>
                  <a:outerShdw blurRad="38100" dist="38100" dir="2700000" algn="tl">
                    <a:srgbClr val="C0C0C0"/>
                  </a:outerShdw>
                </a:effectLst>
                <a:latin typeface="Times New Roman" pitchFamily="18" charset="0"/>
              </a:rPr>
              <a:t>.</a:t>
            </a:r>
            <a:endParaRPr lang="en-US" altLang="en-US" dirty="0">
              <a:effectLst>
                <a:outerShdw blurRad="38100" dist="38100" dir="2700000" algn="tl">
                  <a:srgbClr val="C0C0C0"/>
                </a:outerShdw>
              </a:effectLst>
              <a:latin typeface="Times New Roman" pitchFamily="18" charset="0"/>
            </a:endParaRPr>
          </a:p>
          <a:p>
            <a:r>
              <a:rPr lang="ar-SA" altLang="en-US" b="1" dirty="0">
                <a:effectLst>
                  <a:outerShdw blurRad="38100" dist="38100" dir="2700000" algn="tl">
                    <a:srgbClr val="C0C0C0"/>
                  </a:outerShdw>
                </a:effectLst>
                <a:latin typeface="Times New Roman" pitchFamily="18" charset="0"/>
              </a:rPr>
              <a:t>أفعـل كـل ما في وسعـك لتجعـل المجمـوعة</a:t>
            </a:r>
            <a:r>
              <a:rPr lang="ar-EG" altLang="en-US" b="1" dirty="0">
                <a:effectLst>
                  <a:outerShdw blurRad="38100" dist="38100" dir="2700000" algn="tl">
                    <a:srgbClr val="C0C0C0"/>
                  </a:outerShdw>
                </a:effectLst>
                <a:latin typeface="Times New Roman" pitchFamily="18" charset="0"/>
                <a:cs typeface="Times New Roman" pitchFamily="18" charset="0"/>
              </a:rPr>
              <a:t> في</a:t>
            </a:r>
            <a:r>
              <a:rPr lang="ar-SA" altLang="en-US" b="1" dirty="0">
                <a:effectLst>
                  <a:outerShdw blurRad="38100" dist="38100" dir="2700000" algn="tl">
                    <a:srgbClr val="C0C0C0"/>
                  </a:outerShdw>
                </a:effectLst>
                <a:latin typeface="Times New Roman" pitchFamily="18" charset="0"/>
              </a:rPr>
              <a:t> أعـلى مستوى</a:t>
            </a:r>
            <a:endParaRPr lang="en-US" altLang="en-US" b="1" dirty="0">
              <a:latin typeface="Times New Roman" pitchFamily="18" charset="0"/>
            </a:endParaRPr>
          </a:p>
          <a:p>
            <a:r>
              <a:rPr lang="ar-SA" altLang="en-US" b="1" dirty="0">
                <a:solidFill>
                  <a:srgbClr val="FF3300"/>
                </a:solidFill>
                <a:latin typeface="Times New Roman" pitchFamily="18" charset="0"/>
              </a:rPr>
              <a:t>لا تلق باللوم على الإدارة العليا لاتخاذ قرارات مثيرة للجدل</a:t>
            </a:r>
            <a:r>
              <a:rPr lang="en-US" altLang="en-US" b="1" dirty="0" smtClean="0">
                <a:solidFill>
                  <a:srgbClr val="FF3300"/>
                </a:solidFill>
                <a:latin typeface="Times New Roman" pitchFamily="18" charset="0"/>
              </a:rPr>
              <a:t>.</a:t>
            </a:r>
          </a:p>
          <a:p>
            <a:r>
              <a:rPr lang="ar-SA" altLang="en-US" b="1" dirty="0">
                <a:effectLst>
                  <a:outerShdw blurRad="38100" dist="38100" dir="2700000" algn="tl">
                    <a:srgbClr val="C0C0C0"/>
                  </a:outerShdw>
                </a:effectLst>
                <a:latin typeface="Times New Roman" pitchFamily="18" charset="0"/>
              </a:rPr>
              <a:t>أفعل كل ما يحتاج إليه العميل ما دام له سبب وجيه</a:t>
            </a:r>
            <a:r>
              <a:rPr lang="en-US" altLang="en-US" b="1" dirty="0">
                <a:effectLst>
                  <a:outerShdw blurRad="38100" dist="38100" dir="2700000" algn="tl">
                    <a:srgbClr val="C0C0C0"/>
                  </a:outerShdw>
                </a:effectLst>
                <a:latin typeface="Times New Roman" pitchFamily="18" charset="0"/>
              </a:rPr>
              <a:t> .</a:t>
            </a:r>
            <a:endParaRPr lang="en-US" altLang="en-US" dirty="0">
              <a:effectLst>
                <a:outerShdw blurRad="38100" dist="38100" dir="2700000" algn="tl">
                  <a:srgbClr val="C0C0C0"/>
                </a:outerShdw>
              </a:effectLst>
              <a:latin typeface="Times New Roman" pitchFamily="18" charset="0"/>
            </a:endParaRPr>
          </a:p>
          <a:p>
            <a:pPr marL="0" indent="0">
              <a:buNone/>
            </a:pPr>
            <a:endParaRPr lang="ar-SA" dirty="0"/>
          </a:p>
        </p:txBody>
      </p:sp>
      <p:grpSp>
        <p:nvGrpSpPr>
          <p:cNvPr id="4" name="Group 7"/>
          <p:cNvGrpSpPr>
            <a:grpSpLocks/>
          </p:cNvGrpSpPr>
          <p:nvPr/>
        </p:nvGrpSpPr>
        <p:grpSpPr bwMode="auto">
          <a:xfrm>
            <a:off x="283597" y="4396375"/>
            <a:ext cx="1981200" cy="2286000"/>
            <a:chOff x="5096" y="2448"/>
            <a:chExt cx="2367" cy="2441"/>
          </a:xfrm>
        </p:grpSpPr>
        <p:sp>
          <p:nvSpPr>
            <p:cNvPr id="5" name="Freeform 8"/>
            <p:cNvSpPr>
              <a:spLocks/>
            </p:cNvSpPr>
            <p:nvPr/>
          </p:nvSpPr>
          <p:spPr bwMode="auto">
            <a:xfrm>
              <a:off x="5882" y="2907"/>
              <a:ext cx="509" cy="900"/>
            </a:xfrm>
            <a:custGeom>
              <a:avLst/>
              <a:gdLst>
                <a:gd name="T0" fmla="*/ 221 w 1017"/>
                <a:gd name="T1" fmla="*/ 347 h 900"/>
                <a:gd name="T2" fmla="*/ 190 w 1017"/>
                <a:gd name="T3" fmla="*/ 375 h 900"/>
                <a:gd name="T4" fmla="*/ 155 w 1017"/>
                <a:gd name="T5" fmla="*/ 397 h 900"/>
                <a:gd name="T6" fmla="*/ 125 w 1017"/>
                <a:gd name="T7" fmla="*/ 406 h 900"/>
                <a:gd name="T8" fmla="*/ 102 w 1017"/>
                <a:gd name="T9" fmla="*/ 426 h 900"/>
                <a:gd name="T10" fmla="*/ 85 w 1017"/>
                <a:gd name="T11" fmla="*/ 491 h 900"/>
                <a:gd name="T12" fmla="*/ 50 w 1017"/>
                <a:gd name="T13" fmla="*/ 652 h 900"/>
                <a:gd name="T14" fmla="*/ 12 w 1017"/>
                <a:gd name="T15" fmla="*/ 807 h 900"/>
                <a:gd name="T16" fmla="*/ 1 w 1017"/>
                <a:gd name="T17" fmla="*/ 863 h 900"/>
                <a:gd name="T18" fmla="*/ 14 w 1017"/>
                <a:gd name="T19" fmla="*/ 891 h 900"/>
                <a:gd name="T20" fmla="*/ 25 w 1017"/>
                <a:gd name="T21" fmla="*/ 900 h 900"/>
                <a:gd name="T22" fmla="*/ 49 w 1017"/>
                <a:gd name="T23" fmla="*/ 893 h 900"/>
                <a:gd name="T24" fmla="*/ 80 w 1017"/>
                <a:gd name="T25" fmla="*/ 886 h 900"/>
                <a:gd name="T26" fmla="*/ 117 w 1017"/>
                <a:gd name="T27" fmla="*/ 881 h 900"/>
                <a:gd name="T28" fmla="*/ 159 w 1017"/>
                <a:gd name="T29" fmla="*/ 877 h 900"/>
                <a:gd name="T30" fmla="*/ 205 w 1017"/>
                <a:gd name="T31" fmla="*/ 875 h 900"/>
                <a:gd name="T32" fmla="*/ 256 w 1017"/>
                <a:gd name="T33" fmla="*/ 873 h 900"/>
                <a:gd name="T34" fmla="*/ 308 w 1017"/>
                <a:gd name="T35" fmla="*/ 872 h 900"/>
                <a:gd name="T36" fmla="*/ 362 w 1017"/>
                <a:gd name="T37" fmla="*/ 873 h 900"/>
                <a:gd name="T38" fmla="*/ 417 w 1017"/>
                <a:gd name="T39" fmla="*/ 874 h 900"/>
                <a:gd name="T40" fmla="*/ 472 w 1017"/>
                <a:gd name="T41" fmla="*/ 876 h 900"/>
                <a:gd name="T42" fmla="*/ 469 w 1017"/>
                <a:gd name="T43" fmla="*/ 429 h 900"/>
                <a:gd name="T44" fmla="*/ 453 w 1017"/>
                <a:gd name="T45" fmla="*/ 423 h 900"/>
                <a:gd name="T46" fmla="*/ 422 w 1017"/>
                <a:gd name="T47" fmla="*/ 408 h 900"/>
                <a:gd name="T48" fmla="*/ 398 w 1017"/>
                <a:gd name="T49" fmla="*/ 385 h 900"/>
                <a:gd name="T50" fmla="*/ 375 w 1017"/>
                <a:gd name="T51" fmla="*/ 359 h 900"/>
                <a:gd name="T52" fmla="*/ 349 w 1017"/>
                <a:gd name="T53" fmla="*/ 343 h 900"/>
                <a:gd name="T54" fmla="*/ 343 w 1017"/>
                <a:gd name="T55" fmla="*/ 329 h 900"/>
                <a:gd name="T56" fmla="*/ 350 w 1017"/>
                <a:gd name="T57" fmla="*/ 272 h 900"/>
                <a:gd name="T58" fmla="*/ 350 w 1017"/>
                <a:gd name="T59" fmla="*/ 205 h 900"/>
                <a:gd name="T60" fmla="*/ 356 w 1017"/>
                <a:gd name="T61" fmla="*/ 165 h 900"/>
                <a:gd name="T62" fmla="*/ 355 w 1017"/>
                <a:gd name="T63" fmla="*/ 103 h 900"/>
                <a:gd name="T64" fmla="*/ 329 w 1017"/>
                <a:gd name="T65" fmla="*/ 28 h 900"/>
                <a:gd name="T66" fmla="*/ 300 w 1017"/>
                <a:gd name="T67" fmla="*/ 1 h 900"/>
                <a:gd name="T68" fmla="*/ 285 w 1017"/>
                <a:gd name="T69" fmla="*/ 3 h 900"/>
                <a:gd name="T70" fmla="*/ 259 w 1017"/>
                <a:gd name="T71" fmla="*/ 8 h 900"/>
                <a:gd name="T72" fmla="*/ 227 w 1017"/>
                <a:gd name="T73" fmla="*/ 10 h 900"/>
                <a:gd name="T74" fmla="*/ 201 w 1017"/>
                <a:gd name="T75" fmla="*/ 34 h 900"/>
                <a:gd name="T76" fmla="*/ 186 w 1017"/>
                <a:gd name="T77" fmla="*/ 79 h 900"/>
                <a:gd name="T78" fmla="*/ 185 w 1017"/>
                <a:gd name="T79" fmla="*/ 113 h 900"/>
                <a:gd name="T80" fmla="*/ 194 w 1017"/>
                <a:gd name="T81" fmla="*/ 185 h 900"/>
                <a:gd name="T82" fmla="*/ 198 w 1017"/>
                <a:gd name="T83" fmla="*/ 189 h 900"/>
                <a:gd name="T84" fmla="*/ 199 w 1017"/>
                <a:gd name="T85" fmla="*/ 240 h 900"/>
                <a:gd name="T86" fmla="*/ 213 w 1017"/>
                <a:gd name="T87" fmla="*/ 281 h 900"/>
                <a:gd name="T88" fmla="*/ 222 w 1017"/>
                <a:gd name="T89" fmla="*/ 287 h 900"/>
                <a:gd name="T90" fmla="*/ 227 w 1017"/>
                <a:gd name="T91" fmla="*/ 319 h 9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17"/>
                <a:gd name="T139" fmla="*/ 0 h 900"/>
                <a:gd name="T140" fmla="*/ 1017 w 1017"/>
                <a:gd name="T141" fmla="*/ 900 h 9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17" h="900">
                  <a:moveTo>
                    <a:pt x="456" y="340"/>
                  </a:moveTo>
                  <a:lnTo>
                    <a:pt x="452" y="342"/>
                  </a:lnTo>
                  <a:lnTo>
                    <a:pt x="441" y="347"/>
                  </a:lnTo>
                  <a:lnTo>
                    <a:pt x="424" y="356"/>
                  </a:lnTo>
                  <a:lnTo>
                    <a:pt x="404" y="365"/>
                  </a:lnTo>
                  <a:lnTo>
                    <a:pt x="380" y="375"/>
                  </a:lnTo>
                  <a:lnTo>
                    <a:pt x="357" y="385"/>
                  </a:lnTo>
                  <a:lnTo>
                    <a:pt x="332" y="392"/>
                  </a:lnTo>
                  <a:lnTo>
                    <a:pt x="309" y="397"/>
                  </a:lnTo>
                  <a:lnTo>
                    <a:pt x="288" y="400"/>
                  </a:lnTo>
                  <a:lnTo>
                    <a:pt x="268" y="404"/>
                  </a:lnTo>
                  <a:lnTo>
                    <a:pt x="249" y="406"/>
                  </a:lnTo>
                  <a:lnTo>
                    <a:pt x="231" y="410"/>
                  </a:lnTo>
                  <a:lnTo>
                    <a:pt x="216" y="417"/>
                  </a:lnTo>
                  <a:lnTo>
                    <a:pt x="203" y="426"/>
                  </a:lnTo>
                  <a:lnTo>
                    <a:pt x="191" y="440"/>
                  </a:lnTo>
                  <a:lnTo>
                    <a:pt x="183" y="460"/>
                  </a:lnTo>
                  <a:lnTo>
                    <a:pt x="170" y="491"/>
                  </a:lnTo>
                  <a:lnTo>
                    <a:pt x="151" y="537"/>
                  </a:lnTo>
                  <a:lnTo>
                    <a:pt x="126" y="592"/>
                  </a:lnTo>
                  <a:lnTo>
                    <a:pt x="99" y="652"/>
                  </a:lnTo>
                  <a:lnTo>
                    <a:pt x="71" y="712"/>
                  </a:lnTo>
                  <a:lnTo>
                    <a:pt x="45" y="765"/>
                  </a:lnTo>
                  <a:lnTo>
                    <a:pt x="23" y="807"/>
                  </a:lnTo>
                  <a:lnTo>
                    <a:pt x="7" y="833"/>
                  </a:lnTo>
                  <a:lnTo>
                    <a:pt x="0" y="849"/>
                  </a:lnTo>
                  <a:lnTo>
                    <a:pt x="1" y="863"/>
                  </a:lnTo>
                  <a:lnTo>
                    <a:pt x="7" y="875"/>
                  </a:lnTo>
                  <a:lnTo>
                    <a:pt x="17" y="883"/>
                  </a:lnTo>
                  <a:lnTo>
                    <a:pt x="28" y="891"/>
                  </a:lnTo>
                  <a:lnTo>
                    <a:pt x="38" y="896"/>
                  </a:lnTo>
                  <a:lnTo>
                    <a:pt x="47" y="899"/>
                  </a:lnTo>
                  <a:lnTo>
                    <a:pt x="50" y="900"/>
                  </a:lnTo>
                  <a:lnTo>
                    <a:pt x="64" y="897"/>
                  </a:lnTo>
                  <a:lnTo>
                    <a:pt x="80" y="895"/>
                  </a:lnTo>
                  <a:lnTo>
                    <a:pt x="97" y="893"/>
                  </a:lnTo>
                  <a:lnTo>
                    <a:pt x="116" y="891"/>
                  </a:lnTo>
                  <a:lnTo>
                    <a:pt x="137" y="888"/>
                  </a:lnTo>
                  <a:lnTo>
                    <a:pt x="159" y="886"/>
                  </a:lnTo>
                  <a:lnTo>
                    <a:pt x="183" y="884"/>
                  </a:lnTo>
                  <a:lnTo>
                    <a:pt x="208" y="882"/>
                  </a:lnTo>
                  <a:lnTo>
                    <a:pt x="233" y="881"/>
                  </a:lnTo>
                  <a:lnTo>
                    <a:pt x="260" y="880"/>
                  </a:lnTo>
                  <a:lnTo>
                    <a:pt x="288" y="878"/>
                  </a:lnTo>
                  <a:lnTo>
                    <a:pt x="318" y="877"/>
                  </a:lnTo>
                  <a:lnTo>
                    <a:pt x="348" y="876"/>
                  </a:lnTo>
                  <a:lnTo>
                    <a:pt x="379" y="875"/>
                  </a:lnTo>
                  <a:lnTo>
                    <a:pt x="410" y="875"/>
                  </a:lnTo>
                  <a:lnTo>
                    <a:pt x="443" y="874"/>
                  </a:lnTo>
                  <a:lnTo>
                    <a:pt x="477" y="873"/>
                  </a:lnTo>
                  <a:lnTo>
                    <a:pt x="511" y="873"/>
                  </a:lnTo>
                  <a:lnTo>
                    <a:pt x="544" y="873"/>
                  </a:lnTo>
                  <a:lnTo>
                    <a:pt x="580" y="872"/>
                  </a:lnTo>
                  <a:lnTo>
                    <a:pt x="616" y="872"/>
                  </a:lnTo>
                  <a:lnTo>
                    <a:pt x="651" y="872"/>
                  </a:lnTo>
                  <a:lnTo>
                    <a:pt x="687" y="872"/>
                  </a:lnTo>
                  <a:lnTo>
                    <a:pt x="724" y="873"/>
                  </a:lnTo>
                  <a:lnTo>
                    <a:pt x="761" y="873"/>
                  </a:lnTo>
                  <a:lnTo>
                    <a:pt x="797" y="873"/>
                  </a:lnTo>
                  <a:lnTo>
                    <a:pt x="834" y="874"/>
                  </a:lnTo>
                  <a:lnTo>
                    <a:pt x="871" y="875"/>
                  </a:lnTo>
                  <a:lnTo>
                    <a:pt x="908" y="875"/>
                  </a:lnTo>
                  <a:lnTo>
                    <a:pt x="944" y="876"/>
                  </a:lnTo>
                  <a:lnTo>
                    <a:pt x="980" y="877"/>
                  </a:lnTo>
                  <a:lnTo>
                    <a:pt x="1017" y="878"/>
                  </a:lnTo>
                  <a:lnTo>
                    <a:pt x="937" y="429"/>
                  </a:lnTo>
                  <a:lnTo>
                    <a:pt x="933" y="428"/>
                  </a:lnTo>
                  <a:lnTo>
                    <a:pt x="921" y="426"/>
                  </a:lnTo>
                  <a:lnTo>
                    <a:pt x="905" y="423"/>
                  </a:lnTo>
                  <a:lnTo>
                    <a:pt x="885" y="419"/>
                  </a:lnTo>
                  <a:lnTo>
                    <a:pt x="864" y="414"/>
                  </a:lnTo>
                  <a:lnTo>
                    <a:pt x="843" y="408"/>
                  </a:lnTo>
                  <a:lnTo>
                    <a:pt x="824" y="400"/>
                  </a:lnTo>
                  <a:lnTo>
                    <a:pt x="809" y="393"/>
                  </a:lnTo>
                  <a:lnTo>
                    <a:pt x="795" y="385"/>
                  </a:lnTo>
                  <a:lnTo>
                    <a:pt x="780" y="375"/>
                  </a:lnTo>
                  <a:lnTo>
                    <a:pt x="765" y="367"/>
                  </a:lnTo>
                  <a:lnTo>
                    <a:pt x="749" y="359"/>
                  </a:lnTo>
                  <a:lnTo>
                    <a:pt x="731" y="352"/>
                  </a:lnTo>
                  <a:lnTo>
                    <a:pt x="714" y="346"/>
                  </a:lnTo>
                  <a:lnTo>
                    <a:pt x="697" y="343"/>
                  </a:lnTo>
                  <a:lnTo>
                    <a:pt x="680" y="343"/>
                  </a:lnTo>
                  <a:lnTo>
                    <a:pt x="681" y="339"/>
                  </a:lnTo>
                  <a:lnTo>
                    <a:pt x="686" y="329"/>
                  </a:lnTo>
                  <a:lnTo>
                    <a:pt x="691" y="313"/>
                  </a:lnTo>
                  <a:lnTo>
                    <a:pt x="696" y="295"/>
                  </a:lnTo>
                  <a:lnTo>
                    <a:pt x="700" y="272"/>
                  </a:lnTo>
                  <a:lnTo>
                    <a:pt x="701" y="244"/>
                  </a:lnTo>
                  <a:lnTo>
                    <a:pt x="701" y="219"/>
                  </a:lnTo>
                  <a:lnTo>
                    <a:pt x="700" y="205"/>
                  </a:lnTo>
                  <a:lnTo>
                    <a:pt x="701" y="194"/>
                  </a:lnTo>
                  <a:lnTo>
                    <a:pt x="706" y="181"/>
                  </a:lnTo>
                  <a:lnTo>
                    <a:pt x="712" y="165"/>
                  </a:lnTo>
                  <a:lnTo>
                    <a:pt x="714" y="152"/>
                  </a:lnTo>
                  <a:lnTo>
                    <a:pt x="714" y="141"/>
                  </a:lnTo>
                  <a:lnTo>
                    <a:pt x="710" y="103"/>
                  </a:lnTo>
                  <a:lnTo>
                    <a:pt x="697" y="72"/>
                  </a:lnTo>
                  <a:lnTo>
                    <a:pt x="680" y="47"/>
                  </a:lnTo>
                  <a:lnTo>
                    <a:pt x="658" y="28"/>
                  </a:lnTo>
                  <a:lnTo>
                    <a:pt x="637" y="14"/>
                  </a:lnTo>
                  <a:lnTo>
                    <a:pt x="616" y="5"/>
                  </a:lnTo>
                  <a:lnTo>
                    <a:pt x="600" y="1"/>
                  </a:lnTo>
                  <a:lnTo>
                    <a:pt x="590" y="0"/>
                  </a:lnTo>
                  <a:lnTo>
                    <a:pt x="582" y="1"/>
                  </a:lnTo>
                  <a:lnTo>
                    <a:pt x="570" y="3"/>
                  </a:lnTo>
                  <a:lnTo>
                    <a:pt x="555" y="5"/>
                  </a:lnTo>
                  <a:lnTo>
                    <a:pt x="537" y="6"/>
                  </a:lnTo>
                  <a:lnTo>
                    <a:pt x="517" y="8"/>
                  </a:lnTo>
                  <a:lnTo>
                    <a:pt x="496" y="9"/>
                  </a:lnTo>
                  <a:lnTo>
                    <a:pt x="474" y="10"/>
                  </a:lnTo>
                  <a:lnTo>
                    <a:pt x="454" y="10"/>
                  </a:lnTo>
                  <a:lnTo>
                    <a:pt x="434" y="13"/>
                  </a:lnTo>
                  <a:lnTo>
                    <a:pt x="417" y="22"/>
                  </a:lnTo>
                  <a:lnTo>
                    <a:pt x="402" y="34"/>
                  </a:lnTo>
                  <a:lnTo>
                    <a:pt x="389" y="50"/>
                  </a:lnTo>
                  <a:lnTo>
                    <a:pt x="379" y="64"/>
                  </a:lnTo>
                  <a:lnTo>
                    <a:pt x="372" y="79"/>
                  </a:lnTo>
                  <a:lnTo>
                    <a:pt x="368" y="89"/>
                  </a:lnTo>
                  <a:lnTo>
                    <a:pt x="367" y="96"/>
                  </a:lnTo>
                  <a:lnTo>
                    <a:pt x="369" y="113"/>
                  </a:lnTo>
                  <a:lnTo>
                    <a:pt x="374" y="144"/>
                  </a:lnTo>
                  <a:lnTo>
                    <a:pt x="380" y="174"/>
                  </a:lnTo>
                  <a:lnTo>
                    <a:pt x="387" y="185"/>
                  </a:lnTo>
                  <a:lnTo>
                    <a:pt x="389" y="186"/>
                  </a:lnTo>
                  <a:lnTo>
                    <a:pt x="392" y="187"/>
                  </a:lnTo>
                  <a:lnTo>
                    <a:pt x="395" y="189"/>
                  </a:lnTo>
                  <a:lnTo>
                    <a:pt x="399" y="192"/>
                  </a:lnTo>
                  <a:lnTo>
                    <a:pt x="397" y="211"/>
                  </a:lnTo>
                  <a:lnTo>
                    <a:pt x="398" y="240"/>
                  </a:lnTo>
                  <a:lnTo>
                    <a:pt x="404" y="268"/>
                  </a:lnTo>
                  <a:lnTo>
                    <a:pt x="418" y="281"/>
                  </a:lnTo>
                  <a:lnTo>
                    <a:pt x="425" y="281"/>
                  </a:lnTo>
                  <a:lnTo>
                    <a:pt x="432" y="282"/>
                  </a:lnTo>
                  <a:lnTo>
                    <a:pt x="438" y="284"/>
                  </a:lnTo>
                  <a:lnTo>
                    <a:pt x="443" y="287"/>
                  </a:lnTo>
                  <a:lnTo>
                    <a:pt x="447" y="294"/>
                  </a:lnTo>
                  <a:lnTo>
                    <a:pt x="449" y="305"/>
                  </a:lnTo>
                  <a:lnTo>
                    <a:pt x="453" y="319"/>
                  </a:lnTo>
                  <a:lnTo>
                    <a:pt x="456" y="3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 name="Freeform 9"/>
            <p:cNvSpPr>
              <a:spLocks/>
            </p:cNvSpPr>
            <p:nvPr/>
          </p:nvSpPr>
          <p:spPr bwMode="auto">
            <a:xfrm>
              <a:off x="6216" y="3479"/>
              <a:ext cx="72" cy="65"/>
            </a:xfrm>
            <a:custGeom>
              <a:avLst/>
              <a:gdLst>
                <a:gd name="T0" fmla="*/ 0 w 144"/>
                <a:gd name="T1" fmla="*/ 65 h 65"/>
                <a:gd name="T2" fmla="*/ 36 w 144"/>
                <a:gd name="T3" fmla="*/ 0 h 65"/>
                <a:gd name="T4" fmla="*/ 72 w 144"/>
                <a:gd name="T5" fmla="*/ 65 h 65"/>
                <a:gd name="T6" fmla="*/ 0 w 144"/>
                <a:gd name="T7" fmla="*/ 65 h 65"/>
                <a:gd name="T8" fmla="*/ 0 60000 65536"/>
                <a:gd name="T9" fmla="*/ 0 60000 65536"/>
                <a:gd name="T10" fmla="*/ 0 60000 65536"/>
                <a:gd name="T11" fmla="*/ 0 60000 65536"/>
                <a:gd name="T12" fmla="*/ 0 w 144"/>
                <a:gd name="T13" fmla="*/ 0 h 65"/>
                <a:gd name="T14" fmla="*/ 144 w 144"/>
                <a:gd name="T15" fmla="*/ 65 h 65"/>
              </a:gdLst>
              <a:ahLst/>
              <a:cxnLst>
                <a:cxn ang="T8">
                  <a:pos x="T0" y="T1"/>
                </a:cxn>
                <a:cxn ang="T9">
                  <a:pos x="T2" y="T3"/>
                </a:cxn>
                <a:cxn ang="T10">
                  <a:pos x="T4" y="T5"/>
                </a:cxn>
                <a:cxn ang="T11">
                  <a:pos x="T6" y="T7"/>
                </a:cxn>
              </a:cxnLst>
              <a:rect l="T12" t="T13" r="T14" b="T15"/>
              <a:pathLst>
                <a:path w="144" h="65">
                  <a:moveTo>
                    <a:pt x="0" y="65"/>
                  </a:moveTo>
                  <a:lnTo>
                    <a:pt x="73" y="0"/>
                  </a:lnTo>
                  <a:lnTo>
                    <a:pt x="144" y="65"/>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 name="Freeform 10"/>
            <p:cNvSpPr>
              <a:spLocks/>
            </p:cNvSpPr>
            <p:nvPr/>
          </p:nvSpPr>
          <p:spPr bwMode="auto">
            <a:xfrm>
              <a:off x="6081" y="2944"/>
              <a:ext cx="158" cy="698"/>
            </a:xfrm>
            <a:custGeom>
              <a:avLst/>
              <a:gdLst>
                <a:gd name="T0" fmla="*/ 152 w 317"/>
                <a:gd name="T1" fmla="*/ 66 h 698"/>
                <a:gd name="T2" fmla="*/ 134 w 317"/>
                <a:gd name="T3" fmla="*/ 19 h 698"/>
                <a:gd name="T4" fmla="*/ 117 w 317"/>
                <a:gd name="T5" fmla="*/ 2 h 698"/>
                <a:gd name="T6" fmla="*/ 104 w 317"/>
                <a:gd name="T7" fmla="*/ 9 h 698"/>
                <a:gd name="T8" fmla="*/ 88 w 317"/>
                <a:gd name="T9" fmla="*/ 9 h 698"/>
                <a:gd name="T10" fmla="*/ 68 w 317"/>
                <a:gd name="T11" fmla="*/ 0 h 698"/>
                <a:gd name="T12" fmla="*/ 44 w 317"/>
                <a:gd name="T13" fmla="*/ 15 h 698"/>
                <a:gd name="T14" fmla="*/ 33 w 317"/>
                <a:gd name="T15" fmla="*/ 50 h 698"/>
                <a:gd name="T16" fmla="*/ 43 w 317"/>
                <a:gd name="T17" fmla="*/ 97 h 698"/>
                <a:gd name="T18" fmla="*/ 36 w 317"/>
                <a:gd name="T19" fmla="*/ 148 h 698"/>
                <a:gd name="T20" fmla="*/ 25 w 317"/>
                <a:gd name="T21" fmla="*/ 179 h 698"/>
                <a:gd name="T22" fmla="*/ 17 w 317"/>
                <a:gd name="T23" fmla="*/ 178 h 698"/>
                <a:gd name="T24" fmla="*/ 7 w 317"/>
                <a:gd name="T25" fmla="*/ 166 h 698"/>
                <a:gd name="T26" fmla="*/ 0 w 317"/>
                <a:gd name="T27" fmla="*/ 174 h 698"/>
                <a:gd name="T28" fmla="*/ 10 w 317"/>
                <a:gd name="T29" fmla="*/ 244 h 698"/>
                <a:gd name="T30" fmla="*/ 20 w 317"/>
                <a:gd name="T31" fmla="*/ 247 h 698"/>
                <a:gd name="T32" fmla="*/ 26 w 317"/>
                <a:gd name="T33" fmla="*/ 268 h 698"/>
                <a:gd name="T34" fmla="*/ 32 w 317"/>
                <a:gd name="T35" fmla="*/ 316 h 698"/>
                <a:gd name="T36" fmla="*/ 28 w 317"/>
                <a:gd name="T37" fmla="*/ 369 h 698"/>
                <a:gd name="T38" fmla="*/ 18 w 317"/>
                <a:gd name="T39" fmla="*/ 437 h 698"/>
                <a:gd name="T40" fmla="*/ 13 w 317"/>
                <a:gd name="T41" fmla="*/ 525 h 698"/>
                <a:gd name="T42" fmla="*/ 22 w 317"/>
                <a:gd name="T43" fmla="*/ 639 h 698"/>
                <a:gd name="T44" fmla="*/ 27 w 317"/>
                <a:gd name="T45" fmla="*/ 698 h 698"/>
                <a:gd name="T46" fmla="*/ 75 w 317"/>
                <a:gd name="T47" fmla="*/ 384 h 698"/>
                <a:gd name="T48" fmla="*/ 82 w 317"/>
                <a:gd name="T49" fmla="*/ 696 h 698"/>
                <a:gd name="T50" fmla="*/ 92 w 317"/>
                <a:gd name="T51" fmla="*/ 628 h 698"/>
                <a:gd name="T52" fmla="*/ 113 w 317"/>
                <a:gd name="T53" fmla="*/ 486 h 698"/>
                <a:gd name="T54" fmla="*/ 130 w 317"/>
                <a:gd name="T55" fmla="*/ 373 h 698"/>
                <a:gd name="T56" fmla="*/ 120 w 317"/>
                <a:gd name="T57" fmla="*/ 345 h 698"/>
                <a:gd name="T58" fmla="*/ 92 w 317"/>
                <a:gd name="T59" fmla="*/ 359 h 698"/>
                <a:gd name="T60" fmla="*/ 68 w 317"/>
                <a:gd name="T61" fmla="*/ 356 h 698"/>
                <a:gd name="T62" fmla="*/ 64 w 317"/>
                <a:gd name="T63" fmla="*/ 320 h 698"/>
                <a:gd name="T64" fmla="*/ 66 w 317"/>
                <a:gd name="T65" fmla="*/ 297 h 698"/>
                <a:gd name="T66" fmla="*/ 108 w 317"/>
                <a:gd name="T67" fmla="*/ 327 h 698"/>
                <a:gd name="T68" fmla="*/ 118 w 317"/>
                <a:gd name="T69" fmla="*/ 297 h 698"/>
                <a:gd name="T70" fmla="*/ 111 w 317"/>
                <a:gd name="T71" fmla="*/ 283 h 698"/>
                <a:gd name="T72" fmla="*/ 107 w 317"/>
                <a:gd name="T73" fmla="*/ 268 h 698"/>
                <a:gd name="T74" fmla="*/ 113 w 317"/>
                <a:gd name="T75" fmla="*/ 252 h 698"/>
                <a:gd name="T76" fmla="*/ 130 w 317"/>
                <a:gd name="T77" fmla="*/ 237 h 698"/>
                <a:gd name="T78" fmla="*/ 122 w 317"/>
                <a:gd name="T79" fmla="*/ 161 h 698"/>
                <a:gd name="T80" fmla="*/ 125 w 317"/>
                <a:gd name="T81" fmla="*/ 151 h 698"/>
                <a:gd name="T82" fmla="*/ 138 w 317"/>
                <a:gd name="T83" fmla="*/ 148 h 698"/>
                <a:gd name="T84" fmla="*/ 155 w 317"/>
                <a:gd name="T85" fmla="*/ 130 h 698"/>
                <a:gd name="T86" fmla="*/ 158 w 317"/>
                <a:gd name="T87" fmla="*/ 115 h 6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7"/>
                <a:gd name="T133" fmla="*/ 0 h 698"/>
                <a:gd name="T134" fmla="*/ 317 w 317"/>
                <a:gd name="T135" fmla="*/ 698 h 6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7" h="698">
                  <a:moveTo>
                    <a:pt x="317" y="104"/>
                  </a:moveTo>
                  <a:lnTo>
                    <a:pt x="313" y="86"/>
                  </a:lnTo>
                  <a:lnTo>
                    <a:pt x="305" y="66"/>
                  </a:lnTo>
                  <a:lnTo>
                    <a:pt x="294" y="48"/>
                  </a:lnTo>
                  <a:lnTo>
                    <a:pt x="283" y="33"/>
                  </a:lnTo>
                  <a:lnTo>
                    <a:pt x="269" y="19"/>
                  </a:lnTo>
                  <a:lnTo>
                    <a:pt x="256" y="9"/>
                  </a:lnTo>
                  <a:lnTo>
                    <a:pt x="245" y="3"/>
                  </a:lnTo>
                  <a:lnTo>
                    <a:pt x="235" y="2"/>
                  </a:lnTo>
                  <a:lnTo>
                    <a:pt x="226" y="4"/>
                  </a:lnTo>
                  <a:lnTo>
                    <a:pt x="218" y="7"/>
                  </a:lnTo>
                  <a:lnTo>
                    <a:pt x="208" y="9"/>
                  </a:lnTo>
                  <a:lnTo>
                    <a:pt x="198" y="10"/>
                  </a:lnTo>
                  <a:lnTo>
                    <a:pt x="188" y="10"/>
                  </a:lnTo>
                  <a:lnTo>
                    <a:pt x="176" y="9"/>
                  </a:lnTo>
                  <a:lnTo>
                    <a:pt x="165" y="7"/>
                  </a:lnTo>
                  <a:lnTo>
                    <a:pt x="152" y="2"/>
                  </a:lnTo>
                  <a:lnTo>
                    <a:pt x="137" y="0"/>
                  </a:lnTo>
                  <a:lnTo>
                    <a:pt x="121" y="1"/>
                  </a:lnTo>
                  <a:lnTo>
                    <a:pt x="104" y="7"/>
                  </a:lnTo>
                  <a:lnTo>
                    <a:pt x="89" y="15"/>
                  </a:lnTo>
                  <a:lnTo>
                    <a:pt x="75" y="25"/>
                  </a:lnTo>
                  <a:lnTo>
                    <a:pt x="67" y="37"/>
                  </a:lnTo>
                  <a:lnTo>
                    <a:pt x="66" y="50"/>
                  </a:lnTo>
                  <a:lnTo>
                    <a:pt x="74" y="65"/>
                  </a:lnTo>
                  <a:lnTo>
                    <a:pt x="82" y="80"/>
                  </a:lnTo>
                  <a:lnTo>
                    <a:pt x="86" y="97"/>
                  </a:lnTo>
                  <a:lnTo>
                    <a:pt x="85" y="115"/>
                  </a:lnTo>
                  <a:lnTo>
                    <a:pt x="80" y="132"/>
                  </a:lnTo>
                  <a:lnTo>
                    <a:pt x="72" y="148"/>
                  </a:lnTo>
                  <a:lnTo>
                    <a:pt x="65" y="162"/>
                  </a:lnTo>
                  <a:lnTo>
                    <a:pt x="56" y="173"/>
                  </a:lnTo>
                  <a:lnTo>
                    <a:pt x="50" y="179"/>
                  </a:lnTo>
                  <a:lnTo>
                    <a:pt x="45" y="181"/>
                  </a:lnTo>
                  <a:lnTo>
                    <a:pt x="40" y="180"/>
                  </a:lnTo>
                  <a:lnTo>
                    <a:pt x="34" y="178"/>
                  </a:lnTo>
                  <a:lnTo>
                    <a:pt x="27" y="175"/>
                  </a:lnTo>
                  <a:lnTo>
                    <a:pt x="21" y="171"/>
                  </a:lnTo>
                  <a:lnTo>
                    <a:pt x="15" y="166"/>
                  </a:lnTo>
                  <a:lnTo>
                    <a:pt x="8" y="161"/>
                  </a:lnTo>
                  <a:lnTo>
                    <a:pt x="2" y="155"/>
                  </a:lnTo>
                  <a:lnTo>
                    <a:pt x="0" y="174"/>
                  </a:lnTo>
                  <a:lnTo>
                    <a:pt x="1" y="203"/>
                  </a:lnTo>
                  <a:lnTo>
                    <a:pt x="7" y="231"/>
                  </a:lnTo>
                  <a:lnTo>
                    <a:pt x="21" y="244"/>
                  </a:lnTo>
                  <a:lnTo>
                    <a:pt x="28" y="244"/>
                  </a:lnTo>
                  <a:lnTo>
                    <a:pt x="35" y="245"/>
                  </a:lnTo>
                  <a:lnTo>
                    <a:pt x="41" y="247"/>
                  </a:lnTo>
                  <a:lnTo>
                    <a:pt x="46" y="250"/>
                  </a:lnTo>
                  <a:lnTo>
                    <a:pt x="50" y="257"/>
                  </a:lnTo>
                  <a:lnTo>
                    <a:pt x="52" y="268"/>
                  </a:lnTo>
                  <a:lnTo>
                    <a:pt x="56" y="282"/>
                  </a:lnTo>
                  <a:lnTo>
                    <a:pt x="59" y="303"/>
                  </a:lnTo>
                  <a:lnTo>
                    <a:pt x="64" y="316"/>
                  </a:lnTo>
                  <a:lnTo>
                    <a:pt x="65" y="330"/>
                  </a:lnTo>
                  <a:lnTo>
                    <a:pt x="62" y="349"/>
                  </a:lnTo>
                  <a:lnTo>
                    <a:pt x="57" y="369"/>
                  </a:lnTo>
                  <a:lnTo>
                    <a:pt x="50" y="391"/>
                  </a:lnTo>
                  <a:lnTo>
                    <a:pt x="42" y="414"/>
                  </a:lnTo>
                  <a:lnTo>
                    <a:pt x="36" y="437"/>
                  </a:lnTo>
                  <a:lnTo>
                    <a:pt x="30" y="461"/>
                  </a:lnTo>
                  <a:lnTo>
                    <a:pt x="26" y="489"/>
                  </a:lnTo>
                  <a:lnTo>
                    <a:pt x="27" y="525"/>
                  </a:lnTo>
                  <a:lnTo>
                    <a:pt x="31" y="563"/>
                  </a:lnTo>
                  <a:lnTo>
                    <a:pt x="37" y="603"/>
                  </a:lnTo>
                  <a:lnTo>
                    <a:pt x="44" y="639"/>
                  </a:lnTo>
                  <a:lnTo>
                    <a:pt x="49" y="670"/>
                  </a:lnTo>
                  <a:lnTo>
                    <a:pt x="54" y="691"/>
                  </a:lnTo>
                  <a:lnTo>
                    <a:pt x="55" y="698"/>
                  </a:lnTo>
                  <a:lnTo>
                    <a:pt x="139" y="445"/>
                  </a:lnTo>
                  <a:lnTo>
                    <a:pt x="124" y="421"/>
                  </a:lnTo>
                  <a:lnTo>
                    <a:pt x="150" y="384"/>
                  </a:lnTo>
                  <a:lnTo>
                    <a:pt x="179" y="432"/>
                  </a:lnTo>
                  <a:lnTo>
                    <a:pt x="165" y="441"/>
                  </a:lnTo>
                  <a:lnTo>
                    <a:pt x="165" y="696"/>
                  </a:lnTo>
                  <a:lnTo>
                    <a:pt x="168" y="687"/>
                  </a:lnTo>
                  <a:lnTo>
                    <a:pt x="174" y="663"/>
                  </a:lnTo>
                  <a:lnTo>
                    <a:pt x="185" y="628"/>
                  </a:lnTo>
                  <a:lnTo>
                    <a:pt x="198" y="584"/>
                  </a:lnTo>
                  <a:lnTo>
                    <a:pt x="211" y="535"/>
                  </a:lnTo>
                  <a:lnTo>
                    <a:pt x="226" y="486"/>
                  </a:lnTo>
                  <a:lnTo>
                    <a:pt x="240" y="440"/>
                  </a:lnTo>
                  <a:lnTo>
                    <a:pt x="254" y="401"/>
                  </a:lnTo>
                  <a:lnTo>
                    <a:pt x="261" y="373"/>
                  </a:lnTo>
                  <a:lnTo>
                    <a:pt x="260" y="355"/>
                  </a:lnTo>
                  <a:lnTo>
                    <a:pt x="253" y="347"/>
                  </a:lnTo>
                  <a:lnTo>
                    <a:pt x="240" y="345"/>
                  </a:lnTo>
                  <a:lnTo>
                    <a:pt x="224" y="348"/>
                  </a:lnTo>
                  <a:lnTo>
                    <a:pt x="205" y="353"/>
                  </a:lnTo>
                  <a:lnTo>
                    <a:pt x="185" y="359"/>
                  </a:lnTo>
                  <a:lnTo>
                    <a:pt x="165" y="363"/>
                  </a:lnTo>
                  <a:lnTo>
                    <a:pt x="149" y="362"/>
                  </a:lnTo>
                  <a:lnTo>
                    <a:pt x="137" y="356"/>
                  </a:lnTo>
                  <a:lnTo>
                    <a:pt x="131" y="346"/>
                  </a:lnTo>
                  <a:lnTo>
                    <a:pt x="129" y="333"/>
                  </a:lnTo>
                  <a:lnTo>
                    <a:pt x="129" y="320"/>
                  </a:lnTo>
                  <a:lnTo>
                    <a:pt x="130" y="308"/>
                  </a:lnTo>
                  <a:lnTo>
                    <a:pt x="131" y="300"/>
                  </a:lnTo>
                  <a:lnTo>
                    <a:pt x="132" y="297"/>
                  </a:lnTo>
                  <a:lnTo>
                    <a:pt x="170" y="319"/>
                  </a:lnTo>
                  <a:lnTo>
                    <a:pt x="198" y="328"/>
                  </a:lnTo>
                  <a:lnTo>
                    <a:pt x="216" y="327"/>
                  </a:lnTo>
                  <a:lnTo>
                    <a:pt x="228" y="320"/>
                  </a:lnTo>
                  <a:lnTo>
                    <a:pt x="234" y="309"/>
                  </a:lnTo>
                  <a:lnTo>
                    <a:pt x="236" y="297"/>
                  </a:lnTo>
                  <a:lnTo>
                    <a:pt x="236" y="289"/>
                  </a:lnTo>
                  <a:lnTo>
                    <a:pt x="236" y="284"/>
                  </a:lnTo>
                  <a:lnTo>
                    <a:pt x="223" y="283"/>
                  </a:lnTo>
                  <a:lnTo>
                    <a:pt x="214" y="279"/>
                  </a:lnTo>
                  <a:lnTo>
                    <a:pt x="213" y="274"/>
                  </a:lnTo>
                  <a:lnTo>
                    <a:pt x="214" y="268"/>
                  </a:lnTo>
                  <a:lnTo>
                    <a:pt x="218" y="261"/>
                  </a:lnTo>
                  <a:lnTo>
                    <a:pt x="223" y="256"/>
                  </a:lnTo>
                  <a:lnTo>
                    <a:pt x="226" y="252"/>
                  </a:lnTo>
                  <a:lnTo>
                    <a:pt x="228" y="251"/>
                  </a:lnTo>
                  <a:lnTo>
                    <a:pt x="259" y="251"/>
                  </a:lnTo>
                  <a:lnTo>
                    <a:pt x="261" y="237"/>
                  </a:lnTo>
                  <a:lnTo>
                    <a:pt x="258" y="209"/>
                  </a:lnTo>
                  <a:lnTo>
                    <a:pt x="250" y="180"/>
                  </a:lnTo>
                  <a:lnTo>
                    <a:pt x="245" y="161"/>
                  </a:lnTo>
                  <a:lnTo>
                    <a:pt x="244" y="155"/>
                  </a:lnTo>
                  <a:lnTo>
                    <a:pt x="246" y="153"/>
                  </a:lnTo>
                  <a:lnTo>
                    <a:pt x="251" y="151"/>
                  </a:lnTo>
                  <a:lnTo>
                    <a:pt x="259" y="150"/>
                  </a:lnTo>
                  <a:lnTo>
                    <a:pt x="268" y="150"/>
                  </a:lnTo>
                  <a:lnTo>
                    <a:pt x="276" y="148"/>
                  </a:lnTo>
                  <a:lnTo>
                    <a:pt x="288" y="146"/>
                  </a:lnTo>
                  <a:lnTo>
                    <a:pt x="299" y="141"/>
                  </a:lnTo>
                  <a:lnTo>
                    <a:pt x="310" y="130"/>
                  </a:lnTo>
                  <a:lnTo>
                    <a:pt x="314" y="118"/>
                  </a:lnTo>
                  <a:lnTo>
                    <a:pt x="315" y="111"/>
                  </a:lnTo>
                  <a:lnTo>
                    <a:pt x="317" y="115"/>
                  </a:lnTo>
                  <a:lnTo>
                    <a:pt x="31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 name="Freeform 11"/>
            <p:cNvSpPr>
              <a:spLocks/>
            </p:cNvSpPr>
            <p:nvPr/>
          </p:nvSpPr>
          <p:spPr bwMode="auto">
            <a:xfrm>
              <a:off x="6155" y="3092"/>
              <a:ext cx="41" cy="33"/>
            </a:xfrm>
            <a:custGeom>
              <a:avLst/>
              <a:gdLst>
                <a:gd name="T0" fmla="*/ 40 w 83"/>
                <a:gd name="T1" fmla="*/ 7 h 33"/>
                <a:gd name="T2" fmla="*/ 39 w 83"/>
                <a:gd name="T3" fmla="*/ 6 h 33"/>
                <a:gd name="T4" fmla="*/ 38 w 83"/>
                <a:gd name="T5" fmla="*/ 5 h 33"/>
                <a:gd name="T6" fmla="*/ 34 w 83"/>
                <a:gd name="T7" fmla="*/ 3 h 33"/>
                <a:gd name="T8" fmla="*/ 29 w 83"/>
                <a:gd name="T9" fmla="*/ 1 h 33"/>
                <a:gd name="T10" fmla="*/ 24 w 83"/>
                <a:gd name="T11" fmla="*/ 0 h 33"/>
                <a:gd name="T12" fmla="*/ 18 w 83"/>
                <a:gd name="T13" fmla="*/ 0 h 33"/>
                <a:gd name="T14" fmla="*/ 11 w 83"/>
                <a:gd name="T15" fmla="*/ 1 h 33"/>
                <a:gd name="T16" fmla="*/ 2 w 83"/>
                <a:gd name="T17" fmla="*/ 5 h 33"/>
                <a:gd name="T18" fmla="*/ 0 w 83"/>
                <a:gd name="T19" fmla="*/ 8 h 33"/>
                <a:gd name="T20" fmla="*/ 1 w 83"/>
                <a:gd name="T21" fmla="*/ 13 h 33"/>
                <a:gd name="T22" fmla="*/ 3 w 83"/>
                <a:gd name="T23" fmla="*/ 17 h 33"/>
                <a:gd name="T24" fmla="*/ 6 w 83"/>
                <a:gd name="T25" fmla="*/ 20 h 33"/>
                <a:gd name="T26" fmla="*/ 9 w 83"/>
                <a:gd name="T27" fmla="*/ 22 h 33"/>
                <a:gd name="T28" fmla="*/ 11 w 83"/>
                <a:gd name="T29" fmla="*/ 26 h 33"/>
                <a:gd name="T30" fmla="*/ 14 w 83"/>
                <a:gd name="T31" fmla="*/ 30 h 33"/>
                <a:gd name="T32" fmla="*/ 16 w 83"/>
                <a:gd name="T33" fmla="*/ 33 h 33"/>
                <a:gd name="T34" fmla="*/ 19 w 83"/>
                <a:gd name="T35" fmla="*/ 33 h 33"/>
                <a:gd name="T36" fmla="*/ 23 w 83"/>
                <a:gd name="T37" fmla="*/ 32 h 33"/>
                <a:gd name="T38" fmla="*/ 28 w 83"/>
                <a:gd name="T39" fmla="*/ 30 h 33"/>
                <a:gd name="T40" fmla="*/ 33 w 83"/>
                <a:gd name="T41" fmla="*/ 26 h 33"/>
                <a:gd name="T42" fmla="*/ 37 w 83"/>
                <a:gd name="T43" fmla="*/ 22 h 33"/>
                <a:gd name="T44" fmla="*/ 40 w 83"/>
                <a:gd name="T45" fmla="*/ 17 h 33"/>
                <a:gd name="T46" fmla="*/ 41 w 83"/>
                <a:gd name="T47" fmla="*/ 13 h 33"/>
                <a:gd name="T48" fmla="*/ 40 w 83"/>
                <a:gd name="T49" fmla="*/ 7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33"/>
                <a:gd name="T77" fmla="*/ 83 w 8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33">
                  <a:moveTo>
                    <a:pt x="81" y="7"/>
                  </a:moveTo>
                  <a:lnTo>
                    <a:pt x="79" y="6"/>
                  </a:lnTo>
                  <a:lnTo>
                    <a:pt x="76" y="5"/>
                  </a:lnTo>
                  <a:lnTo>
                    <a:pt x="68" y="3"/>
                  </a:lnTo>
                  <a:lnTo>
                    <a:pt x="59" y="1"/>
                  </a:lnTo>
                  <a:lnTo>
                    <a:pt x="48" y="0"/>
                  </a:lnTo>
                  <a:lnTo>
                    <a:pt x="36" y="0"/>
                  </a:lnTo>
                  <a:lnTo>
                    <a:pt x="22" y="1"/>
                  </a:lnTo>
                  <a:lnTo>
                    <a:pt x="5" y="5"/>
                  </a:lnTo>
                  <a:lnTo>
                    <a:pt x="0" y="8"/>
                  </a:lnTo>
                  <a:lnTo>
                    <a:pt x="2" y="13"/>
                  </a:lnTo>
                  <a:lnTo>
                    <a:pt x="7" y="17"/>
                  </a:lnTo>
                  <a:lnTo>
                    <a:pt x="13" y="20"/>
                  </a:lnTo>
                  <a:lnTo>
                    <a:pt x="18" y="22"/>
                  </a:lnTo>
                  <a:lnTo>
                    <a:pt x="23" y="26"/>
                  </a:lnTo>
                  <a:lnTo>
                    <a:pt x="28" y="30"/>
                  </a:lnTo>
                  <a:lnTo>
                    <a:pt x="33" y="33"/>
                  </a:lnTo>
                  <a:lnTo>
                    <a:pt x="38" y="33"/>
                  </a:lnTo>
                  <a:lnTo>
                    <a:pt x="46" y="32"/>
                  </a:lnTo>
                  <a:lnTo>
                    <a:pt x="56" y="30"/>
                  </a:lnTo>
                  <a:lnTo>
                    <a:pt x="66" y="26"/>
                  </a:lnTo>
                  <a:lnTo>
                    <a:pt x="74" y="22"/>
                  </a:lnTo>
                  <a:lnTo>
                    <a:pt x="81" y="17"/>
                  </a:lnTo>
                  <a:lnTo>
                    <a:pt x="83" y="13"/>
                  </a:lnTo>
                  <a:lnTo>
                    <a:pt x="8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 name="Freeform 12"/>
            <p:cNvSpPr>
              <a:spLocks/>
            </p:cNvSpPr>
            <p:nvPr/>
          </p:nvSpPr>
          <p:spPr bwMode="auto">
            <a:xfrm>
              <a:off x="6075" y="3088"/>
              <a:ext cx="14" cy="17"/>
            </a:xfrm>
            <a:custGeom>
              <a:avLst/>
              <a:gdLst>
                <a:gd name="T0" fmla="*/ 14 w 28"/>
                <a:gd name="T1" fmla="*/ 17 h 17"/>
                <a:gd name="T2" fmla="*/ 14 w 28"/>
                <a:gd name="T3" fmla="*/ 7 h 17"/>
                <a:gd name="T4" fmla="*/ 10 w 28"/>
                <a:gd name="T5" fmla="*/ 0 h 17"/>
                <a:gd name="T6" fmla="*/ 5 w 28"/>
                <a:gd name="T7" fmla="*/ 0 h 17"/>
                <a:gd name="T8" fmla="*/ 0 w 28"/>
                <a:gd name="T9" fmla="*/ 6 h 17"/>
                <a:gd name="T10" fmla="*/ 14 w 28"/>
                <a:gd name="T11" fmla="*/ 17 h 17"/>
                <a:gd name="T12" fmla="*/ 0 60000 65536"/>
                <a:gd name="T13" fmla="*/ 0 60000 65536"/>
                <a:gd name="T14" fmla="*/ 0 60000 65536"/>
                <a:gd name="T15" fmla="*/ 0 60000 65536"/>
                <a:gd name="T16" fmla="*/ 0 60000 65536"/>
                <a:gd name="T17" fmla="*/ 0 60000 65536"/>
                <a:gd name="T18" fmla="*/ 0 w 28"/>
                <a:gd name="T19" fmla="*/ 0 h 17"/>
                <a:gd name="T20" fmla="*/ 28 w 2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8" h="17">
                  <a:moveTo>
                    <a:pt x="28" y="17"/>
                  </a:moveTo>
                  <a:lnTo>
                    <a:pt x="28" y="7"/>
                  </a:lnTo>
                  <a:lnTo>
                    <a:pt x="20" y="0"/>
                  </a:lnTo>
                  <a:lnTo>
                    <a:pt x="9" y="0"/>
                  </a:lnTo>
                  <a:lnTo>
                    <a:pt x="0" y="6"/>
                  </a:lnTo>
                  <a:lnTo>
                    <a:pt x="2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 name="Freeform 13"/>
            <p:cNvSpPr>
              <a:spLocks/>
            </p:cNvSpPr>
            <p:nvPr/>
          </p:nvSpPr>
          <p:spPr bwMode="auto">
            <a:xfrm>
              <a:off x="6073" y="3094"/>
              <a:ext cx="18" cy="106"/>
            </a:xfrm>
            <a:custGeom>
              <a:avLst/>
              <a:gdLst>
                <a:gd name="T0" fmla="*/ 18 w 36"/>
                <a:gd name="T1" fmla="*/ 81 h 106"/>
                <a:gd name="T2" fmla="*/ 18 w 36"/>
                <a:gd name="T3" fmla="*/ 81 h 106"/>
                <a:gd name="T4" fmla="*/ 18 w 36"/>
                <a:gd name="T5" fmla="*/ 77 h 106"/>
                <a:gd name="T6" fmla="*/ 15 w 36"/>
                <a:gd name="T7" fmla="*/ 52 h 106"/>
                <a:gd name="T8" fmla="*/ 15 w 36"/>
                <a:gd name="T9" fmla="*/ 24 h 106"/>
                <a:gd name="T10" fmla="*/ 15 w 36"/>
                <a:gd name="T11" fmla="*/ 11 h 106"/>
                <a:gd name="T12" fmla="*/ 1 w 36"/>
                <a:gd name="T13" fmla="*/ 0 h 106"/>
                <a:gd name="T14" fmla="*/ 0 w 36"/>
                <a:gd name="T15" fmla="*/ 24 h 106"/>
                <a:gd name="T16" fmla="*/ 1 w 36"/>
                <a:gd name="T17" fmla="*/ 54 h 106"/>
                <a:gd name="T18" fmla="*/ 4 w 36"/>
                <a:gd name="T19" fmla="*/ 85 h 106"/>
                <a:gd name="T20" fmla="*/ 18 w 36"/>
                <a:gd name="T21" fmla="*/ 106 h 106"/>
                <a:gd name="T22" fmla="*/ 18 w 36"/>
                <a:gd name="T23" fmla="*/ 106 h 106"/>
                <a:gd name="T24" fmla="*/ 18 w 36"/>
                <a:gd name="T25" fmla="*/ 81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06"/>
                <a:gd name="T41" fmla="*/ 36 w 36"/>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06">
                  <a:moveTo>
                    <a:pt x="36" y="81"/>
                  </a:moveTo>
                  <a:lnTo>
                    <a:pt x="36" y="81"/>
                  </a:lnTo>
                  <a:lnTo>
                    <a:pt x="36" y="77"/>
                  </a:lnTo>
                  <a:lnTo>
                    <a:pt x="31" y="52"/>
                  </a:lnTo>
                  <a:lnTo>
                    <a:pt x="30" y="24"/>
                  </a:lnTo>
                  <a:lnTo>
                    <a:pt x="31" y="11"/>
                  </a:lnTo>
                  <a:lnTo>
                    <a:pt x="3" y="0"/>
                  </a:lnTo>
                  <a:lnTo>
                    <a:pt x="0" y="24"/>
                  </a:lnTo>
                  <a:lnTo>
                    <a:pt x="1" y="54"/>
                  </a:lnTo>
                  <a:lnTo>
                    <a:pt x="8" y="85"/>
                  </a:lnTo>
                  <a:lnTo>
                    <a:pt x="36" y="106"/>
                  </a:lnTo>
                  <a:lnTo>
                    <a:pt x="36"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1" name="Freeform 14"/>
            <p:cNvSpPr>
              <a:spLocks/>
            </p:cNvSpPr>
            <p:nvPr/>
          </p:nvSpPr>
          <p:spPr bwMode="auto">
            <a:xfrm>
              <a:off x="6091" y="3175"/>
              <a:ext cx="27" cy="74"/>
            </a:xfrm>
            <a:custGeom>
              <a:avLst/>
              <a:gdLst>
                <a:gd name="T0" fmla="*/ 27 w 53"/>
                <a:gd name="T1" fmla="*/ 72 h 74"/>
                <a:gd name="T2" fmla="*/ 25 w 53"/>
                <a:gd name="T3" fmla="*/ 51 h 74"/>
                <a:gd name="T4" fmla="*/ 23 w 53"/>
                <a:gd name="T5" fmla="*/ 35 h 74"/>
                <a:gd name="T6" fmla="*/ 22 w 53"/>
                <a:gd name="T7" fmla="*/ 23 h 74"/>
                <a:gd name="T8" fmla="*/ 19 w 53"/>
                <a:gd name="T9" fmla="*/ 12 h 74"/>
                <a:gd name="T10" fmla="*/ 14 w 53"/>
                <a:gd name="T11" fmla="*/ 6 h 74"/>
                <a:gd name="T12" fmla="*/ 9 w 53"/>
                <a:gd name="T13" fmla="*/ 2 h 74"/>
                <a:gd name="T14" fmla="*/ 5 w 53"/>
                <a:gd name="T15" fmla="*/ 0 h 74"/>
                <a:gd name="T16" fmla="*/ 0 w 53"/>
                <a:gd name="T17" fmla="*/ 0 h 74"/>
                <a:gd name="T18" fmla="*/ 0 w 53"/>
                <a:gd name="T19" fmla="*/ 25 h 74"/>
                <a:gd name="T20" fmla="*/ 3 w 53"/>
                <a:gd name="T21" fmla="*/ 25 h 74"/>
                <a:gd name="T22" fmla="*/ 5 w 53"/>
                <a:gd name="T23" fmla="*/ 25 h 74"/>
                <a:gd name="T24" fmla="*/ 7 w 53"/>
                <a:gd name="T25" fmla="*/ 26 h 74"/>
                <a:gd name="T26" fmla="*/ 7 w 53"/>
                <a:gd name="T27" fmla="*/ 26 h 74"/>
                <a:gd name="T28" fmla="*/ 8 w 53"/>
                <a:gd name="T29" fmla="*/ 29 h 74"/>
                <a:gd name="T30" fmla="*/ 8 w 53"/>
                <a:gd name="T31" fmla="*/ 39 h 74"/>
                <a:gd name="T32" fmla="*/ 10 w 53"/>
                <a:gd name="T33" fmla="*/ 53 h 74"/>
                <a:gd name="T34" fmla="*/ 12 w 53"/>
                <a:gd name="T35" fmla="*/ 74 h 74"/>
                <a:gd name="T36" fmla="*/ 27 w 53"/>
                <a:gd name="T37" fmla="*/ 72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74"/>
                <a:gd name="T59" fmla="*/ 53 w 53"/>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74">
                  <a:moveTo>
                    <a:pt x="53" y="72"/>
                  </a:moveTo>
                  <a:lnTo>
                    <a:pt x="50" y="51"/>
                  </a:lnTo>
                  <a:lnTo>
                    <a:pt x="46" y="35"/>
                  </a:lnTo>
                  <a:lnTo>
                    <a:pt x="43" y="23"/>
                  </a:lnTo>
                  <a:lnTo>
                    <a:pt x="38" y="12"/>
                  </a:lnTo>
                  <a:lnTo>
                    <a:pt x="28" y="6"/>
                  </a:lnTo>
                  <a:lnTo>
                    <a:pt x="18" y="2"/>
                  </a:lnTo>
                  <a:lnTo>
                    <a:pt x="9" y="0"/>
                  </a:lnTo>
                  <a:lnTo>
                    <a:pt x="0" y="0"/>
                  </a:lnTo>
                  <a:lnTo>
                    <a:pt x="0" y="25"/>
                  </a:lnTo>
                  <a:lnTo>
                    <a:pt x="6" y="25"/>
                  </a:lnTo>
                  <a:lnTo>
                    <a:pt x="10" y="25"/>
                  </a:lnTo>
                  <a:lnTo>
                    <a:pt x="13" y="26"/>
                  </a:lnTo>
                  <a:lnTo>
                    <a:pt x="15" y="29"/>
                  </a:lnTo>
                  <a:lnTo>
                    <a:pt x="16" y="39"/>
                  </a:lnTo>
                  <a:lnTo>
                    <a:pt x="20" y="53"/>
                  </a:lnTo>
                  <a:lnTo>
                    <a:pt x="23" y="74"/>
                  </a:lnTo>
                  <a:lnTo>
                    <a:pt x="53"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2" name="Freeform 15"/>
            <p:cNvSpPr>
              <a:spLocks/>
            </p:cNvSpPr>
            <p:nvPr/>
          </p:nvSpPr>
          <p:spPr bwMode="auto">
            <a:xfrm>
              <a:off x="6103" y="3247"/>
              <a:ext cx="15" cy="14"/>
            </a:xfrm>
            <a:custGeom>
              <a:avLst/>
              <a:gdLst>
                <a:gd name="T0" fmla="*/ 0 w 30"/>
                <a:gd name="T1" fmla="*/ 2 h 14"/>
                <a:gd name="T2" fmla="*/ 3 w 30"/>
                <a:gd name="T3" fmla="*/ 12 h 14"/>
                <a:gd name="T4" fmla="*/ 8 w 30"/>
                <a:gd name="T5" fmla="*/ 14 h 14"/>
                <a:gd name="T6" fmla="*/ 13 w 30"/>
                <a:gd name="T7" fmla="*/ 9 h 14"/>
                <a:gd name="T8" fmla="*/ 15 w 30"/>
                <a:gd name="T9" fmla="*/ 0 h 14"/>
                <a:gd name="T10" fmla="*/ 0 w 30"/>
                <a:gd name="T11" fmla="*/ 2 h 14"/>
                <a:gd name="T12" fmla="*/ 0 60000 65536"/>
                <a:gd name="T13" fmla="*/ 0 60000 65536"/>
                <a:gd name="T14" fmla="*/ 0 60000 65536"/>
                <a:gd name="T15" fmla="*/ 0 60000 65536"/>
                <a:gd name="T16" fmla="*/ 0 60000 65536"/>
                <a:gd name="T17" fmla="*/ 0 60000 65536"/>
                <a:gd name="T18" fmla="*/ 0 w 30"/>
                <a:gd name="T19" fmla="*/ 0 h 14"/>
                <a:gd name="T20" fmla="*/ 30 w 3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0" h="14">
                  <a:moveTo>
                    <a:pt x="0" y="2"/>
                  </a:moveTo>
                  <a:lnTo>
                    <a:pt x="5" y="12"/>
                  </a:lnTo>
                  <a:lnTo>
                    <a:pt x="16" y="14"/>
                  </a:lnTo>
                  <a:lnTo>
                    <a:pt x="26" y="9"/>
                  </a:lnTo>
                  <a:lnTo>
                    <a:pt x="3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 name="Freeform 16" descr="فلين"/>
            <p:cNvSpPr>
              <a:spLocks/>
            </p:cNvSpPr>
            <p:nvPr/>
          </p:nvSpPr>
          <p:spPr bwMode="auto">
            <a:xfrm>
              <a:off x="5476" y="3779"/>
              <a:ext cx="1787" cy="1110"/>
            </a:xfrm>
            <a:custGeom>
              <a:avLst/>
              <a:gdLst>
                <a:gd name="T0" fmla="*/ 1782 w 3574"/>
                <a:gd name="T1" fmla="*/ 944 h 1110"/>
                <a:gd name="T2" fmla="*/ 1780 w 3574"/>
                <a:gd name="T3" fmla="*/ 690 h 1110"/>
                <a:gd name="T4" fmla="*/ 1749 w 3574"/>
                <a:gd name="T5" fmla="*/ 549 h 1110"/>
                <a:gd name="T6" fmla="*/ 1713 w 3574"/>
                <a:gd name="T7" fmla="*/ 447 h 1110"/>
                <a:gd name="T8" fmla="*/ 1670 w 3574"/>
                <a:gd name="T9" fmla="*/ 362 h 1110"/>
                <a:gd name="T10" fmla="*/ 1625 w 3574"/>
                <a:gd name="T11" fmla="*/ 292 h 1110"/>
                <a:gd name="T12" fmla="*/ 1588 w 3574"/>
                <a:gd name="T13" fmla="*/ 247 h 1110"/>
                <a:gd name="T14" fmla="*/ 1555 w 3574"/>
                <a:gd name="T15" fmla="*/ 213 h 1110"/>
                <a:gd name="T16" fmla="*/ 1523 w 3574"/>
                <a:gd name="T17" fmla="*/ 183 h 1110"/>
                <a:gd name="T18" fmla="*/ 1493 w 3574"/>
                <a:gd name="T19" fmla="*/ 158 h 1110"/>
                <a:gd name="T20" fmla="*/ 1459 w 3574"/>
                <a:gd name="T21" fmla="*/ 135 h 1110"/>
                <a:gd name="T22" fmla="*/ 1428 w 3574"/>
                <a:gd name="T23" fmla="*/ 116 h 1110"/>
                <a:gd name="T24" fmla="*/ 1408 w 3574"/>
                <a:gd name="T25" fmla="*/ 107 h 1110"/>
                <a:gd name="T26" fmla="*/ 1375 w 3574"/>
                <a:gd name="T27" fmla="*/ 94 h 1110"/>
                <a:gd name="T28" fmla="*/ 1330 w 3574"/>
                <a:gd name="T29" fmla="*/ 81 h 1110"/>
                <a:gd name="T30" fmla="*/ 1279 w 3574"/>
                <a:gd name="T31" fmla="*/ 66 h 1110"/>
                <a:gd name="T32" fmla="*/ 1225 w 3574"/>
                <a:gd name="T33" fmla="*/ 50 h 1110"/>
                <a:gd name="T34" fmla="*/ 1198 w 3574"/>
                <a:gd name="T35" fmla="*/ 41 h 1110"/>
                <a:gd name="T36" fmla="*/ 1177 w 3574"/>
                <a:gd name="T37" fmla="*/ 36 h 1110"/>
                <a:gd name="T38" fmla="*/ 1150 w 3574"/>
                <a:gd name="T39" fmla="*/ 31 h 1110"/>
                <a:gd name="T40" fmla="*/ 1118 w 3574"/>
                <a:gd name="T41" fmla="*/ 25 h 1110"/>
                <a:gd name="T42" fmla="*/ 1082 w 3574"/>
                <a:gd name="T43" fmla="*/ 21 h 1110"/>
                <a:gd name="T44" fmla="*/ 1043 w 3574"/>
                <a:gd name="T45" fmla="*/ 16 h 1110"/>
                <a:gd name="T46" fmla="*/ 1012 w 3574"/>
                <a:gd name="T47" fmla="*/ 13 h 1110"/>
                <a:gd name="T48" fmla="*/ 983 w 3574"/>
                <a:gd name="T49" fmla="*/ 10 h 1110"/>
                <a:gd name="T50" fmla="*/ 953 w 3574"/>
                <a:gd name="T51" fmla="*/ 8 h 1110"/>
                <a:gd name="T52" fmla="*/ 922 w 3574"/>
                <a:gd name="T53" fmla="*/ 6 h 1110"/>
                <a:gd name="T54" fmla="*/ 861 w 3574"/>
                <a:gd name="T55" fmla="*/ 3 h 1110"/>
                <a:gd name="T56" fmla="*/ 787 w 3574"/>
                <a:gd name="T57" fmla="*/ 1 h 1110"/>
                <a:gd name="T58" fmla="*/ 715 w 3574"/>
                <a:gd name="T59" fmla="*/ 0 h 1110"/>
                <a:gd name="T60" fmla="*/ 645 w 3574"/>
                <a:gd name="T61" fmla="*/ 1 h 1110"/>
                <a:gd name="T62" fmla="*/ 581 w 3574"/>
                <a:gd name="T63" fmla="*/ 4 h 1110"/>
                <a:gd name="T64" fmla="*/ 523 w 3574"/>
                <a:gd name="T65" fmla="*/ 9 h 1110"/>
                <a:gd name="T66" fmla="*/ 475 w 3574"/>
                <a:gd name="T67" fmla="*/ 16 h 1110"/>
                <a:gd name="T68" fmla="*/ 439 w 3574"/>
                <a:gd name="T69" fmla="*/ 25 h 1110"/>
                <a:gd name="T70" fmla="*/ 396 w 3574"/>
                <a:gd name="T71" fmla="*/ 45 h 1110"/>
                <a:gd name="T72" fmla="*/ 358 w 3574"/>
                <a:gd name="T73" fmla="*/ 64 h 1110"/>
                <a:gd name="T74" fmla="*/ 328 w 3574"/>
                <a:gd name="T75" fmla="*/ 83 h 1110"/>
                <a:gd name="T76" fmla="*/ 301 w 3574"/>
                <a:gd name="T77" fmla="*/ 101 h 1110"/>
                <a:gd name="T78" fmla="*/ 275 w 3574"/>
                <a:gd name="T79" fmla="*/ 118 h 1110"/>
                <a:gd name="T80" fmla="*/ 246 w 3574"/>
                <a:gd name="T81" fmla="*/ 141 h 1110"/>
                <a:gd name="T82" fmla="*/ 220 w 3574"/>
                <a:gd name="T83" fmla="*/ 169 h 1110"/>
                <a:gd name="T84" fmla="*/ 195 w 3574"/>
                <a:gd name="T85" fmla="*/ 200 h 1110"/>
                <a:gd name="T86" fmla="*/ 167 w 3574"/>
                <a:gd name="T87" fmla="*/ 240 h 1110"/>
                <a:gd name="T88" fmla="*/ 135 w 3574"/>
                <a:gd name="T89" fmla="*/ 292 h 1110"/>
                <a:gd name="T90" fmla="*/ 103 w 3574"/>
                <a:gd name="T91" fmla="*/ 354 h 1110"/>
                <a:gd name="T92" fmla="*/ 72 w 3574"/>
                <a:gd name="T93" fmla="*/ 425 h 1110"/>
                <a:gd name="T94" fmla="*/ 45 w 3574"/>
                <a:gd name="T95" fmla="*/ 499 h 1110"/>
                <a:gd name="T96" fmla="*/ 24 w 3574"/>
                <a:gd name="T97" fmla="*/ 578 h 1110"/>
                <a:gd name="T98" fmla="*/ 0 w 3574"/>
                <a:gd name="T99" fmla="*/ 805 h 1110"/>
                <a:gd name="T100" fmla="*/ 38 w 3574"/>
                <a:gd name="T101" fmla="*/ 1061 h 11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74"/>
                <a:gd name="T154" fmla="*/ 0 h 1110"/>
                <a:gd name="T155" fmla="*/ 3574 w 3574"/>
                <a:gd name="T156" fmla="*/ 1110 h 11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74" h="1110">
                  <a:moveTo>
                    <a:pt x="3502" y="1110"/>
                  </a:moveTo>
                  <a:lnTo>
                    <a:pt x="3529" y="1062"/>
                  </a:lnTo>
                  <a:lnTo>
                    <a:pt x="3549" y="1006"/>
                  </a:lnTo>
                  <a:lnTo>
                    <a:pt x="3564" y="944"/>
                  </a:lnTo>
                  <a:lnTo>
                    <a:pt x="3572" y="878"/>
                  </a:lnTo>
                  <a:lnTo>
                    <a:pt x="3574" y="812"/>
                  </a:lnTo>
                  <a:lnTo>
                    <a:pt x="3569" y="749"/>
                  </a:lnTo>
                  <a:lnTo>
                    <a:pt x="3559" y="690"/>
                  </a:lnTo>
                  <a:lnTo>
                    <a:pt x="3543" y="639"/>
                  </a:lnTo>
                  <a:lnTo>
                    <a:pt x="3529" y="607"/>
                  </a:lnTo>
                  <a:lnTo>
                    <a:pt x="3514" y="578"/>
                  </a:lnTo>
                  <a:lnTo>
                    <a:pt x="3498" y="549"/>
                  </a:lnTo>
                  <a:lnTo>
                    <a:pt x="3482" y="522"/>
                  </a:lnTo>
                  <a:lnTo>
                    <a:pt x="3464" y="496"/>
                  </a:lnTo>
                  <a:lnTo>
                    <a:pt x="3445" y="471"/>
                  </a:lnTo>
                  <a:lnTo>
                    <a:pt x="3425" y="447"/>
                  </a:lnTo>
                  <a:lnTo>
                    <a:pt x="3405" y="424"/>
                  </a:lnTo>
                  <a:lnTo>
                    <a:pt x="3384" y="402"/>
                  </a:lnTo>
                  <a:lnTo>
                    <a:pt x="3363" y="382"/>
                  </a:lnTo>
                  <a:lnTo>
                    <a:pt x="3340" y="362"/>
                  </a:lnTo>
                  <a:lnTo>
                    <a:pt x="3318" y="343"/>
                  </a:lnTo>
                  <a:lnTo>
                    <a:pt x="3295" y="324"/>
                  </a:lnTo>
                  <a:lnTo>
                    <a:pt x="3273" y="308"/>
                  </a:lnTo>
                  <a:lnTo>
                    <a:pt x="3249" y="292"/>
                  </a:lnTo>
                  <a:lnTo>
                    <a:pt x="3225" y="277"/>
                  </a:lnTo>
                  <a:lnTo>
                    <a:pt x="3209" y="266"/>
                  </a:lnTo>
                  <a:lnTo>
                    <a:pt x="3192" y="257"/>
                  </a:lnTo>
                  <a:lnTo>
                    <a:pt x="3176" y="247"/>
                  </a:lnTo>
                  <a:lnTo>
                    <a:pt x="3159" y="238"/>
                  </a:lnTo>
                  <a:lnTo>
                    <a:pt x="3142" y="230"/>
                  </a:lnTo>
                  <a:lnTo>
                    <a:pt x="3126" y="220"/>
                  </a:lnTo>
                  <a:lnTo>
                    <a:pt x="3110" y="213"/>
                  </a:lnTo>
                  <a:lnTo>
                    <a:pt x="3095" y="205"/>
                  </a:lnTo>
                  <a:lnTo>
                    <a:pt x="3078" y="197"/>
                  </a:lnTo>
                  <a:lnTo>
                    <a:pt x="3062" y="190"/>
                  </a:lnTo>
                  <a:lnTo>
                    <a:pt x="3046" y="183"/>
                  </a:lnTo>
                  <a:lnTo>
                    <a:pt x="3031" y="177"/>
                  </a:lnTo>
                  <a:lnTo>
                    <a:pt x="3016" y="170"/>
                  </a:lnTo>
                  <a:lnTo>
                    <a:pt x="3001" y="164"/>
                  </a:lnTo>
                  <a:lnTo>
                    <a:pt x="2986" y="158"/>
                  </a:lnTo>
                  <a:lnTo>
                    <a:pt x="2971" y="153"/>
                  </a:lnTo>
                  <a:lnTo>
                    <a:pt x="2953" y="147"/>
                  </a:lnTo>
                  <a:lnTo>
                    <a:pt x="2936" y="140"/>
                  </a:lnTo>
                  <a:lnTo>
                    <a:pt x="2918" y="135"/>
                  </a:lnTo>
                  <a:lnTo>
                    <a:pt x="2902" y="130"/>
                  </a:lnTo>
                  <a:lnTo>
                    <a:pt x="2886" y="125"/>
                  </a:lnTo>
                  <a:lnTo>
                    <a:pt x="2871" y="120"/>
                  </a:lnTo>
                  <a:lnTo>
                    <a:pt x="2855" y="116"/>
                  </a:lnTo>
                  <a:lnTo>
                    <a:pt x="2842" y="113"/>
                  </a:lnTo>
                  <a:lnTo>
                    <a:pt x="2833" y="111"/>
                  </a:lnTo>
                  <a:lnTo>
                    <a:pt x="2824" y="109"/>
                  </a:lnTo>
                  <a:lnTo>
                    <a:pt x="2815" y="107"/>
                  </a:lnTo>
                  <a:lnTo>
                    <a:pt x="2807" y="105"/>
                  </a:lnTo>
                  <a:lnTo>
                    <a:pt x="2788" y="102"/>
                  </a:lnTo>
                  <a:lnTo>
                    <a:pt x="2769" y="98"/>
                  </a:lnTo>
                  <a:lnTo>
                    <a:pt x="2749" y="94"/>
                  </a:lnTo>
                  <a:lnTo>
                    <a:pt x="2728" y="91"/>
                  </a:lnTo>
                  <a:lnTo>
                    <a:pt x="2705" y="88"/>
                  </a:lnTo>
                  <a:lnTo>
                    <a:pt x="2683" y="84"/>
                  </a:lnTo>
                  <a:lnTo>
                    <a:pt x="2659" y="81"/>
                  </a:lnTo>
                  <a:lnTo>
                    <a:pt x="2635" y="78"/>
                  </a:lnTo>
                  <a:lnTo>
                    <a:pt x="2610" y="74"/>
                  </a:lnTo>
                  <a:lnTo>
                    <a:pt x="2584" y="71"/>
                  </a:lnTo>
                  <a:lnTo>
                    <a:pt x="2557" y="66"/>
                  </a:lnTo>
                  <a:lnTo>
                    <a:pt x="2531" y="62"/>
                  </a:lnTo>
                  <a:lnTo>
                    <a:pt x="2505" y="59"/>
                  </a:lnTo>
                  <a:lnTo>
                    <a:pt x="2477" y="55"/>
                  </a:lnTo>
                  <a:lnTo>
                    <a:pt x="2450" y="50"/>
                  </a:lnTo>
                  <a:lnTo>
                    <a:pt x="2422" y="46"/>
                  </a:lnTo>
                  <a:lnTo>
                    <a:pt x="2413" y="45"/>
                  </a:lnTo>
                  <a:lnTo>
                    <a:pt x="2405" y="42"/>
                  </a:lnTo>
                  <a:lnTo>
                    <a:pt x="2396" y="41"/>
                  </a:lnTo>
                  <a:lnTo>
                    <a:pt x="2386" y="40"/>
                  </a:lnTo>
                  <a:lnTo>
                    <a:pt x="2376" y="38"/>
                  </a:lnTo>
                  <a:lnTo>
                    <a:pt x="2366" y="37"/>
                  </a:lnTo>
                  <a:lnTo>
                    <a:pt x="2354" y="36"/>
                  </a:lnTo>
                  <a:lnTo>
                    <a:pt x="2342" y="35"/>
                  </a:lnTo>
                  <a:lnTo>
                    <a:pt x="2328" y="34"/>
                  </a:lnTo>
                  <a:lnTo>
                    <a:pt x="2314" y="32"/>
                  </a:lnTo>
                  <a:lnTo>
                    <a:pt x="2299" y="31"/>
                  </a:lnTo>
                  <a:lnTo>
                    <a:pt x="2284" y="29"/>
                  </a:lnTo>
                  <a:lnTo>
                    <a:pt x="2268" y="28"/>
                  </a:lnTo>
                  <a:lnTo>
                    <a:pt x="2252" y="27"/>
                  </a:lnTo>
                  <a:lnTo>
                    <a:pt x="2236" y="25"/>
                  </a:lnTo>
                  <a:lnTo>
                    <a:pt x="2218" y="24"/>
                  </a:lnTo>
                  <a:lnTo>
                    <a:pt x="2200" y="23"/>
                  </a:lnTo>
                  <a:lnTo>
                    <a:pt x="2183" y="22"/>
                  </a:lnTo>
                  <a:lnTo>
                    <a:pt x="2164" y="21"/>
                  </a:lnTo>
                  <a:lnTo>
                    <a:pt x="2145" y="20"/>
                  </a:lnTo>
                  <a:lnTo>
                    <a:pt x="2125" y="19"/>
                  </a:lnTo>
                  <a:lnTo>
                    <a:pt x="2105" y="17"/>
                  </a:lnTo>
                  <a:lnTo>
                    <a:pt x="2085" y="16"/>
                  </a:lnTo>
                  <a:lnTo>
                    <a:pt x="2065" y="15"/>
                  </a:lnTo>
                  <a:lnTo>
                    <a:pt x="2051" y="14"/>
                  </a:lnTo>
                  <a:lnTo>
                    <a:pt x="2038" y="14"/>
                  </a:lnTo>
                  <a:lnTo>
                    <a:pt x="2024" y="13"/>
                  </a:lnTo>
                  <a:lnTo>
                    <a:pt x="2009" y="12"/>
                  </a:lnTo>
                  <a:lnTo>
                    <a:pt x="1995" y="12"/>
                  </a:lnTo>
                  <a:lnTo>
                    <a:pt x="1980" y="11"/>
                  </a:lnTo>
                  <a:lnTo>
                    <a:pt x="1966" y="10"/>
                  </a:lnTo>
                  <a:lnTo>
                    <a:pt x="1951" y="10"/>
                  </a:lnTo>
                  <a:lnTo>
                    <a:pt x="1936" y="9"/>
                  </a:lnTo>
                  <a:lnTo>
                    <a:pt x="1921" y="9"/>
                  </a:lnTo>
                  <a:lnTo>
                    <a:pt x="1906" y="8"/>
                  </a:lnTo>
                  <a:lnTo>
                    <a:pt x="1891" y="8"/>
                  </a:lnTo>
                  <a:lnTo>
                    <a:pt x="1876" y="7"/>
                  </a:lnTo>
                  <a:lnTo>
                    <a:pt x="1861" y="7"/>
                  </a:lnTo>
                  <a:lnTo>
                    <a:pt x="1845" y="6"/>
                  </a:lnTo>
                  <a:lnTo>
                    <a:pt x="1830" y="6"/>
                  </a:lnTo>
                  <a:lnTo>
                    <a:pt x="1793" y="5"/>
                  </a:lnTo>
                  <a:lnTo>
                    <a:pt x="1757" y="4"/>
                  </a:lnTo>
                  <a:lnTo>
                    <a:pt x="1721" y="3"/>
                  </a:lnTo>
                  <a:lnTo>
                    <a:pt x="1684" y="3"/>
                  </a:lnTo>
                  <a:lnTo>
                    <a:pt x="1647" y="2"/>
                  </a:lnTo>
                  <a:lnTo>
                    <a:pt x="1610" y="1"/>
                  </a:lnTo>
                  <a:lnTo>
                    <a:pt x="1574" y="1"/>
                  </a:lnTo>
                  <a:lnTo>
                    <a:pt x="1537" y="1"/>
                  </a:lnTo>
                  <a:lnTo>
                    <a:pt x="1500" y="0"/>
                  </a:lnTo>
                  <a:lnTo>
                    <a:pt x="1464" y="0"/>
                  </a:lnTo>
                  <a:lnTo>
                    <a:pt x="1429" y="0"/>
                  </a:lnTo>
                  <a:lnTo>
                    <a:pt x="1393" y="0"/>
                  </a:lnTo>
                  <a:lnTo>
                    <a:pt x="1357" y="1"/>
                  </a:lnTo>
                  <a:lnTo>
                    <a:pt x="1324" y="1"/>
                  </a:lnTo>
                  <a:lnTo>
                    <a:pt x="1290" y="1"/>
                  </a:lnTo>
                  <a:lnTo>
                    <a:pt x="1256" y="2"/>
                  </a:lnTo>
                  <a:lnTo>
                    <a:pt x="1223" y="3"/>
                  </a:lnTo>
                  <a:lnTo>
                    <a:pt x="1192" y="3"/>
                  </a:lnTo>
                  <a:lnTo>
                    <a:pt x="1161" y="4"/>
                  </a:lnTo>
                  <a:lnTo>
                    <a:pt x="1131" y="5"/>
                  </a:lnTo>
                  <a:lnTo>
                    <a:pt x="1101" y="6"/>
                  </a:lnTo>
                  <a:lnTo>
                    <a:pt x="1073" y="8"/>
                  </a:lnTo>
                  <a:lnTo>
                    <a:pt x="1046" y="9"/>
                  </a:lnTo>
                  <a:lnTo>
                    <a:pt x="1021" y="10"/>
                  </a:lnTo>
                  <a:lnTo>
                    <a:pt x="996" y="12"/>
                  </a:lnTo>
                  <a:lnTo>
                    <a:pt x="972" y="14"/>
                  </a:lnTo>
                  <a:lnTo>
                    <a:pt x="950" y="16"/>
                  </a:lnTo>
                  <a:lnTo>
                    <a:pt x="929" y="19"/>
                  </a:lnTo>
                  <a:lnTo>
                    <a:pt x="910" y="21"/>
                  </a:lnTo>
                  <a:lnTo>
                    <a:pt x="893" y="23"/>
                  </a:lnTo>
                  <a:lnTo>
                    <a:pt x="877" y="25"/>
                  </a:lnTo>
                  <a:lnTo>
                    <a:pt x="863" y="28"/>
                  </a:lnTo>
                  <a:lnTo>
                    <a:pt x="838" y="33"/>
                  </a:lnTo>
                  <a:lnTo>
                    <a:pt x="813" y="39"/>
                  </a:lnTo>
                  <a:lnTo>
                    <a:pt x="791" y="45"/>
                  </a:lnTo>
                  <a:lnTo>
                    <a:pt x="770" y="50"/>
                  </a:lnTo>
                  <a:lnTo>
                    <a:pt x="750" y="55"/>
                  </a:lnTo>
                  <a:lnTo>
                    <a:pt x="732" y="60"/>
                  </a:lnTo>
                  <a:lnTo>
                    <a:pt x="715" y="64"/>
                  </a:lnTo>
                  <a:lnTo>
                    <a:pt x="699" y="70"/>
                  </a:lnTo>
                  <a:lnTo>
                    <a:pt x="684" y="75"/>
                  </a:lnTo>
                  <a:lnTo>
                    <a:pt x="669" y="79"/>
                  </a:lnTo>
                  <a:lnTo>
                    <a:pt x="655" y="83"/>
                  </a:lnTo>
                  <a:lnTo>
                    <a:pt x="641" y="88"/>
                  </a:lnTo>
                  <a:lnTo>
                    <a:pt x="629" y="92"/>
                  </a:lnTo>
                  <a:lnTo>
                    <a:pt x="616" y="97"/>
                  </a:lnTo>
                  <a:lnTo>
                    <a:pt x="602" y="101"/>
                  </a:lnTo>
                  <a:lnTo>
                    <a:pt x="590" y="105"/>
                  </a:lnTo>
                  <a:lnTo>
                    <a:pt x="576" y="109"/>
                  </a:lnTo>
                  <a:lnTo>
                    <a:pt x="563" y="113"/>
                  </a:lnTo>
                  <a:lnTo>
                    <a:pt x="550" y="118"/>
                  </a:lnTo>
                  <a:lnTo>
                    <a:pt x="536" y="124"/>
                  </a:lnTo>
                  <a:lnTo>
                    <a:pt x="521" y="130"/>
                  </a:lnTo>
                  <a:lnTo>
                    <a:pt x="507" y="135"/>
                  </a:lnTo>
                  <a:lnTo>
                    <a:pt x="493" y="141"/>
                  </a:lnTo>
                  <a:lnTo>
                    <a:pt x="479" y="149"/>
                  </a:lnTo>
                  <a:lnTo>
                    <a:pt x="466" y="155"/>
                  </a:lnTo>
                  <a:lnTo>
                    <a:pt x="452" y="162"/>
                  </a:lnTo>
                  <a:lnTo>
                    <a:pt x="439" y="169"/>
                  </a:lnTo>
                  <a:lnTo>
                    <a:pt x="426" y="177"/>
                  </a:lnTo>
                  <a:lnTo>
                    <a:pt x="413" y="184"/>
                  </a:lnTo>
                  <a:lnTo>
                    <a:pt x="401" y="192"/>
                  </a:lnTo>
                  <a:lnTo>
                    <a:pt x="389" y="200"/>
                  </a:lnTo>
                  <a:lnTo>
                    <a:pt x="378" y="208"/>
                  </a:lnTo>
                  <a:lnTo>
                    <a:pt x="363" y="218"/>
                  </a:lnTo>
                  <a:lnTo>
                    <a:pt x="348" y="229"/>
                  </a:lnTo>
                  <a:lnTo>
                    <a:pt x="333" y="240"/>
                  </a:lnTo>
                  <a:lnTo>
                    <a:pt x="318" y="252"/>
                  </a:lnTo>
                  <a:lnTo>
                    <a:pt x="302" y="265"/>
                  </a:lnTo>
                  <a:lnTo>
                    <a:pt x="285" y="278"/>
                  </a:lnTo>
                  <a:lnTo>
                    <a:pt x="269" y="292"/>
                  </a:lnTo>
                  <a:lnTo>
                    <a:pt x="253" y="307"/>
                  </a:lnTo>
                  <a:lnTo>
                    <a:pt x="236" y="321"/>
                  </a:lnTo>
                  <a:lnTo>
                    <a:pt x="220" y="337"/>
                  </a:lnTo>
                  <a:lnTo>
                    <a:pt x="205" y="354"/>
                  </a:lnTo>
                  <a:lnTo>
                    <a:pt x="189" y="370"/>
                  </a:lnTo>
                  <a:lnTo>
                    <a:pt x="173" y="388"/>
                  </a:lnTo>
                  <a:lnTo>
                    <a:pt x="158" y="407"/>
                  </a:lnTo>
                  <a:lnTo>
                    <a:pt x="143" y="425"/>
                  </a:lnTo>
                  <a:lnTo>
                    <a:pt x="128" y="444"/>
                  </a:lnTo>
                  <a:lnTo>
                    <a:pt x="115" y="462"/>
                  </a:lnTo>
                  <a:lnTo>
                    <a:pt x="102" y="481"/>
                  </a:lnTo>
                  <a:lnTo>
                    <a:pt x="90" y="499"/>
                  </a:lnTo>
                  <a:lnTo>
                    <a:pt x="79" y="518"/>
                  </a:lnTo>
                  <a:lnTo>
                    <a:pt x="67" y="538"/>
                  </a:lnTo>
                  <a:lnTo>
                    <a:pt x="57" y="557"/>
                  </a:lnTo>
                  <a:lnTo>
                    <a:pt x="47" y="578"/>
                  </a:lnTo>
                  <a:lnTo>
                    <a:pt x="39" y="599"/>
                  </a:lnTo>
                  <a:lnTo>
                    <a:pt x="16" y="666"/>
                  </a:lnTo>
                  <a:lnTo>
                    <a:pt x="4" y="735"/>
                  </a:lnTo>
                  <a:lnTo>
                    <a:pt x="0" y="805"/>
                  </a:lnTo>
                  <a:lnTo>
                    <a:pt x="5" y="875"/>
                  </a:lnTo>
                  <a:lnTo>
                    <a:pt x="19" y="941"/>
                  </a:lnTo>
                  <a:lnTo>
                    <a:pt x="42" y="1004"/>
                  </a:lnTo>
                  <a:lnTo>
                    <a:pt x="76" y="1061"/>
                  </a:lnTo>
                  <a:lnTo>
                    <a:pt x="119" y="1110"/>
                  </a:lnTo>
                  <a:lnTo>
                    <a:pt x="3502" y="111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 name="Freeform 17"/>
            <p:cNvSpPr>
              <a:spLocks/>
            </p:cNvSpPr>
            <p:nvPr/>
          </p:nvSpPr>
          <p:spPr bwMode="auto">
            <a:xfrm>
              <a:off x="6687" y="3825"/>
              <a:ext cx="192" cy="61"/>
            </a:xfrm>
            <a:custGeom>
              <a:avLst/>
              <a:gdLst>
                <a:gd name="T0" fmla="*/ 192 w 385"/>
                <a:gd name="T1" fmla="*/ 59 h 61"/>
                <a:gd name="T2" fmla="*/ 183 w 385"/>
                <a:gd name="T3" fmla="*/ 56 h 61"/>
                <a:gd name="T4" fmla="*/ 174 w 385"/>
                <a:gd name="T5" fmla="*/ 52 h 61"/>
                <a:gd name="T6" fmla="*/ 164 w 385"/>
                <a:gd name="T7" fmla="*/ 48 h 61"/>
                <a:gd name="T8" fmla="*/ 154 w 385"/>
                <a:gd name="T9" fmla="*/ 45 h 61"/>
                <a:gd name="T10" fmla="*/ 143 w 385"/>
                <a:gd name="T11" fmla="*/ 42 h 61"/>
                <a:gd name="T12" fmla="*/ 131 w 385"/>
                <a:gd name="T13" fmla="*/ 38 h 61"/>
                <a:gd name="T14" fmla="*/ 119 w 385"/>
                <a:gd name="T15" fmla="*/ 35 h 61"/>
                <a:gd name="T16" fmla="*/ 107 w 385"/>
                <a:gd name="T17" fmla="*/ 32 h 61"/>
                <a:gd name="T18" fmla="*/ 94 w 385"/>
                <a:gd name="T19" fmla="*/ 28 h 61"/>
                <a:gd name="T20" fmla="*/ 81 w 385"/>
                <a:gd name="T21" fmla="*/ 25 h 61"/>
                <a:gd name="T22" fmla="*/ 68 w 385"/>
                <a:gd name="T23" fmla="*/ 20 h 61"/>
                <a:gd name="T24" fmla="*/ 55 w 385"/>
                <a:gd name="T25" fmla="*/ 16 h 61"/>
                <a:gd name="T26" fmla="*/ 41 w 385"/>
                <a:gd name="T27" fmla="*/ 13 h 61"/>
                <a:gd name="T28" fmla="*/ 27 w 385"/>
                <a:gd name="T29" fmla="*/ 9 h 61"/>
                <a:gd name="T30" fmla="*/ 14 w 385"/>
                <a:gd name="T31" fmla="*/ 4 h 61"/>
                <a:gd name="T32" fmla="*/ 0 w 385"/>
                <a:gd name="T33" fmla="*/ 0 h 61"/>
                <a:gd name="T34" fmla="*/ 10 w 385"/>
                <a:gd name="T35" fmla="*/ 5 h 61"/>
                <a:gd name="T36" fmla="*/ 21 w 385"/>
                <a:gd name="T37" fmla="*/ 9 h 61"/>
                <a:gd name="T38" fmla="*/ 31 w 385"/>
                <a:gd name="T39" fmla="*/ 13 h 61"/>
                <a:gd name="T40" fmla="*/ 40 w 385"/>
                <a:gd name="T41" fmla="*/ 17 h 61"/>
                <a:gd name="T42" fmla="*/ 49 w 385"/>
                <a:gd name="T43" fmla="*/ 21 h 61"/>
                <a:gd name="T44" fmla="*/ 57 w 385"/>
                <a:gd name="T45" fmla="*/ 26 h 61"/>
                <a:gd name="T46" fmla="*/ 64 w 385"/>
                <a:gd name="T47" fmla="*/ 30 h 61"/>
                <a:gd name="T48" fmla="*/ 71 w 385"/>
                <a:gd name="T49" fmla="*/ 33 h 61"/>
                <a:gd name="T50" fmla="*/ 77 w 385"/>
                <a:gd name="T51" fmla="*/ 37 h 61"/>
                <a:gd name="T52" fmla="*/ 83 w 385"/>
                <a:gd name="T53" fmla="*/ 40 h 61"/>
                <a:gd name="T54" fmla="*/ 89 w 385"/>
                <a:gd name="T55" fmla="*/ 43 h 61"/>
                <a:gd name="T56" fmla="*/ 94 w 385"/>
                <a:gd name="T57" fmla="*/ 47 h 61"/>
                <a:gd name="T58" fmla="*/ 98 w 385"/>
                <a:gd name="T59" fmla="*/ 51 h 61"/>
                <a:gd name="T60" fmla="*/ 102 w 385"/>
                <a:gd name="T61" fmla="*/ 54 h 61"/>
                <a:gd name="T62" fmla="*/ 106 w 385"/>
                <a:gd name="T63" fmla="*/ 58 h 61"/>
                <a:gd name="T64" fmla="*/ 109 w 385"/>
                <a:gd name="T65" fmla="*/ 61 h 61"/>
                <a:gd name="T66" fmla="*/ 114 w 385"/>
                <a:gd name="T67" fmla="*/ 58 h 61"/>
                <a:gd name="T68" fmla="*/ 123 w 385"/>
                <a:gd name="T69" fmla="*/ 57 h 61"/>
                <a:gd name="T70" fmla="*/ 134 w 385"/>
                <a:gd name="T71" fmla="*/ 56 h 61"/>
                <a:gd name="T72" fmla="*/ 147 w 385"/>
                <a:gd name="T73" fmla="*/ 56 h 61"/>
                <a:gd name="T74" fmla="*/ 160 w 385"/>
                <a:gd name="T75" fmla="*/ 56 h 61"/>
                <a:gd name="T76" fmla="*/ 173 w 385"/>
                <a:gd name="T77" fmla="*/ 57 h 61"/>
                <a:gd name="T78" fmla="*/ 183 w 385"/>
                <a:gd name="T79" fmla="*/ 58 h 61"/>
                <a:gd name="T80" fmla="*/ 192 w 385"/>
                <a:gd name="T81" fmla="*/ 59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5"/>
                <a:gd name="T124" fmla="*/ 0 h 61"/>
                <a:gd name="T125" fmla="*/ 385 w 385"/>
                <a:gd name="T126" fmla="*/ 61 h 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5" h="61">
                  <a:moveTo>
                    <a:pt x="385" y="59"/>
                  </a:moveTo>
                  <a:lnTo>
                    <a:pt x="367" y="56"/>
                  </a:lnTo>
                  <a:lnTo>
                    <a:pt x="348" y="52"/>
                  </a:lnTo>
                  <a:lnTo>
                    <a:pt x="328" y="48"/>
                  </a:lnTo>
                  <a:lnTo>
                    <a:pt x="308" y="45"/>
                  </a:lnTo>
                  <a:lnTo>
                    <a:pt x="286" y="42"/>
                  </a:lnTo>
                  <a:lnTo>
                    <a:pt x="263" y="38"/>
                  </a:lnTo>
                  <a:lnTo>
                    <a:pt x="239" y="35"/>
                  </a:lnTo>
                  <a:lnTo>
                    <a:pt x="214" y="32"/>
                  </a:lnTo>
                  <a:lnTo>
                    <a:pt x="189" y="28"/>
                  </a:lnTo>
                  <a:lnTo>
                    <a:pt x="163" y="25"/>
                  </a:lnTo>
                  <a:lnTo>
                    <a:pt x="137" y="20"/>
                  </a:lnTo>
                  <a:lnTo>
                    <a:pt x="110" y="16"/>
                  </a:lnTo>
                  <a:lnTo>
                    <a:pt x="83" y="13"/>
                  </a:lnTo>
                  <a:lnTo>
                    <a:pt x="55" y="9"/>
                  </a:lnTo>
                  <a:lnTo>
                    <a:pt x="28" y="4"/>
                  </a:lnTo>
                  <a:lnTo>
                    <a:pt x="0" y="0"/>
                  </a:lnTo>
                  <a:lnTo>
                    <a:pt x="21" y="5"/>
                  </a:lnTo>
                  <a:lnTo>
                    <a:pt x="43" y="9"/>
                  </a:lnTo>
                  <a:lnTo>
                    <a:pt x="63" y="13"/>
                  </a:lnTo>
                  <a:lnTo>
                    <a:pt x="80" y="17"/>
                  </a:lnTo>
                  <a:lnTo>
                    <a:pt x="98" y="21"/>
                  </a:lnTo>
                  <a:lnTo>
                    <a:pt x="114" y="26"/>
                  </a:lnTo>
                  <a:lnTo>
                    <a:pt x="129" y="30"/>
                  </a:lnTo>
                  <a:lnTo>
                    <a:pt x="143" y="33"/>
                  </a:lnTo>
                  <a:lnTo>
                    <a:pt x="155" y="37"/>
                  </a:lnTo>
                  <a:lnTo>
                    <a:pt x="167" y="40"/>
                  </a:lnTo>
                  <a:lnTo>
                    <a:pt x="178" y="43"/>
                  </a:lnTo>
                  <a:lnTo>
                    <a:pt x="188" y="47"/>
                  </a:lnTo>
                  <a:lnTo>
                    <a:pt x="197" y="51"/>
                  </a:lnTo>
                  <a:lnTo>
                    <a:pt x="204" y="54"/>
                  </a:lnTo>
                  <a:lnTo>
                    <a:pt x="212" y="58"/>
                  </a:lnTo>
                  <a:lnTo>
                    <a:pt x="218" y="61"/>
                  </a:lnTo>
                  <a:lnTo>
                    <a:pt x="229" y="58"/>
                  </a:lnTo>
                  <a:lnTo>
                    <a:pt x="246" y="57"/>
                  </a:lnTo>
                  <a:lnTo>
                    <a:pt x="268" y="56"/>
                  </a:lnTo>
                  <a:lnTo>
                    <a:pt x="294" y="56"/>
                  </a:lnTo>
                  <a:lnTo>
                    <a:pt x="320" y="56"/>
                  </a:lnTo>
                  <a:lnTo>
                    <a:pt x="346" y="57"/>
                  </a:lnTo>
                  <a:lnTo>
                    <a:pt x="367" y="58"/>
                  </a:lnTo>
                  <a:lnTo>
                    <a:pt x="385"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 name="Freeform 18"/>
            <p:cNvSpPr>
              <a:spLocks/>
            </p:cNvSpPr>
            <p:nvPr/>
          </p:nvSpPr>
          <p:spPr bwMode="auto">
            <a:xfrm>
              <a:off x="7184" y="4418"/>
              <a:ext cx="79" cy="471"/>
            </a:xfrm>
            <a:custGeom>
              <a:avLst/>
              <a:gdLst>
                <a:gd name="T0" fmla="*/ 43 w 157"/>
                <a:gd name="T1" fmla="*/ 471 h 471"/>
                <a:gd name="T2" fmla="*/ 56 w 157"/>
                <a:gd name="T3" fmla="*/ 423 h 471"/>
                <a:gd name="T4" fmla="*/ 66 w 157"/>
                <a:gd name="T5" fmla="*/ 367 h 471"/>
                <a:gd name="T6" fmla="*/ 74 w 157"/>
                <a:gd name="T7" fmla="*/ 305 h 471"/>
                <a:gd name="T8" fmla="*/ 78 w 157"/>
                <a:gd name="T9" fmla="*/ 239 h 471"/>
                <a:gd name="T10" fmla="*/ 79 w 157"/>
                <a:gd name="T11" fmla="*/ 173 h 471"/>
                <a:gd name="T12" fmla="*/ 76 w 157"/>
                <a:gd name="T13" fmla="*/ 110 h 471"/>
                <a:gd name="T14" fmla="*/ 71 w 157"/>
                <a:gd name="T15" fmla="*/ 51 h 471"/>
                <a:gd name="T16" fmla="*/ 63 w 157"/>
                <a:gd name="T17" fmla="*/ 0 h 471"/>
                <a:gd name="T18" fmla="*/ 69 w 157"/>
                <a:gd name="T19" fmla="*/ 94 h 471"/>
                <a:gd name="T20" fmla="*/ 67 w 157"/>
                <a:gd name="T21" fmla="*/ 180 h 471"/>
                <a:gd name="T22" fmla="*/ 60 w 157"/>
                <a:gd name="T23" fmla="*/ 258 h 471"/>
                <a:gd name="T24" fmla="*/ 48 w 157"/>
                <a:gd name="T25" fmla="*/ 324 h 471"/>
                <a:gd name="T26" fmla="*/ 35 w 157"/>
                <a:gd name="T27" fmla="*/ 380 h 471"/>
                <a:gd name="T28" fmla="*/ 21 w 157"/>
                <a:gd name="T29" fmla="*/ 424 h 471"/>
                <a:gd name="T30" fmla="*/ 9 w 157"/>
                <a:gd name="T31" fmla="*/ 454 h 471"/>
                <a:gd name="T32" fmla="*/ 0 w 157"/>
                <a:gd name="T33" fmla="*/ 471 h 471"/>
                <a:gd name="T34" fmla="*/ 43 w 157"/>
                <a:gd name="T35" fmla="*/ 471 h 4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
                <a:gd name="T55" fmla="*/ 0 h 471"/>
                <a:gd name="T56" fmla="*/ 157 w 157"/>
                <a:gd name="T57" fmla="*/ 471 h 4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 h="471">
                  <a:moveTo>
                    <a:pt x="85" y="471"/>
                  </a:moveTo>
                  <a:lnTo>
                    <a:pt x="112" y="423"/>
                  </a:lnTo>
                  <a:lnTo>
                    <a:pt x="132" y="367"/>
                  </a:lnTo>
                  <a:lnTo>
                    <a:pt x="147" y="305"/>
                  </a:lnTo>
                  <a:lnTo>
                    <a:pt x="155" y="239"/>
                  </a:lnTo>
                  <a:lnTo>
                    <a:pt x="157" y="173"/>
                  </a:lnTo>
                  <a:lnTo>
                    <a:pt x="152" y="110"/>
                  </a:lnTo>
                  <a:lnTo>
                    <a:pt x="142" y="51"/>
                  </a:lnTo>
                  <a:lnTo>
                    <a:pt x="126" y="0"/>
                  </a:lnTo>
                  <a:lnTo>
                    <a:pt x="137" y="94"/>
                  </a:lnTo>
                  <a:lnTo>
                    <a:pt x="134" y="180"/>
                  </a:lnTo>
                  <a:lnTo>
                    <a:pt x="119" y="258"/>
                  </a:lnTo>
                  <a:lnTo>
                    <a:pt x="96" y="324"/>
                  </a:lnTo>
                  <a:lnTo>
                    <a:pt x="69" y="380"/>
                  </a:lnTo>
                  <a:lnTo>
                    <a:pt x="41" y="424"/>
                  </a:lnTo>
                  <a:lnTo>
                    <a:pt x="17" y="454"/>
                  </a:lnTo>
                  <a:lnTo>
                    <a:pt x="0" y="471"/>
                  </a:lnTo>
                  <a:lnTo>
                    <a:pt x="85" y="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6" name="Freeform 19"/>
            <p:cNvSpPr>
              <a:spLocks/>
            </p:cNvSpPr>
            <p:nvPr/>
          </p:nvSpPr>
          <p:spPr bwMode="auto">
            <a:xfrm>
              <a:off x="6348" y="2650"/>
              <a:ext cx="551" cy="1242"/>
            </a:xfrm>
            <a:custGeom>
              <a:avLst/>
              <a:gdLst>
                <a:gd name="T0" fmla="*/ 150 w 1102"/>
                <a:gd name="T1" fmla="*/ 1074 h 1242"/>
                <a:gd name="T2" fmla="*/ 170 w 1102"/>
                <a:gd name="T3" fmla="*/ 1003 h 1242"/>
                <a:gd name="T4" fmla="*/ 186 w 1102"/>
                <a:gd name="T5" fmla="*/ 897 h 1242"/>
                <a:gd name="T6" fmla="*/ 209 w 1102"/>
                <a:gd name="T7" fmla="*/ 844 h 1242"/>
                <a:gd name="T8" fmla="*/ 221 w 1102"/>
                <a:gd name="T9" fmla="*/ 992 h 1242"/>
                <a:gd name="T10" fmla="*/ 245 w 1102"/>
                <a:gd name="T11" fmla="*/ 1154 h 1242"/>
                <a:gd name="T12" fmla="*/ 284 w 1102"/>
                <a:gd name="T13" fmla="*/ 1161 h 1242"/>
                <a:gd name="T14" fmla="*/ 315 w 1102"/>
                <a:gd name="T15" fmla="*/ 1167 h 1242"/>
                <a:gd name="T16" fmla="*/ 338 w 1102"/>
                <a:gd name="T17" fmla="*/ 1175 h 1242"/>
                <a:gd name="T18" fmla="*/ 406 w 1102"/>
                <a:gd name="T19" fmla="*/ 1195 h 1242"/>
                <a:gd name="T20" fmla="*/ 469 w 1102"/>
                <a:gd name="T21" fmla="*/ 1213 h 1242"/>
                <a:gd name="T22" fmla="*/ 522 w 1102"/>
                <a:gd name="T23" fmla="*/ 1231 h 1242"/>
                <a:gd name="T24" fmla="*/ 549 w 1102"/>
                <a:gd name="T25" fmla="*/ 1242 h 1242"/>
                <a:gd name="T26" fmla="*/ 534 w 1102"/>
                <a:gd name="T27" fmla="*/ 1064 h 1242"/>
                <a:gd name="T28" fmla="*/ 536 w 1102"/>
                <a:gd name="T29" fmla="*/ 927 h 1242"/>
                <a:gd name="T30" fmla="*/ 524 w 1102"/>
                <a:gd name="T31" fmla="*/ 713 h 1242"/>
                <a:gd name="T32" fmla="*/ 507 w 1102"/>
                <a:gd name="T33" fmla="*/ 553 h 1242"/>
                <a:gd name="T34" fmla="*/ 510 w 1102"/>
                <a:gd name="T35" fmla="*/ 431 h 1242"/>
                <a:gd name="T36" fmla="*/ 517 w 1102"/>
                <a:gd name="T37" fmla="*/ 392 h 1242"/>
                <a:gd name="T38" fmla="*/ 485 w 1102"/>
                <a:gd name="T39" fmla="*/ 375 h 1242"/>
                <a:gd name="T40" fmla="*/ 432 w 1102"/>
                <a:gd name="T41" fmla="*/ 359 h 1242"/>
                <a:gd name="T42" fmla="*/ 395 w 1102"/>
                <a:gd name="T43" fmla="*/ 349 h 1242"/>
                <a:gd name="T44" fmla="*/ 368 w 1102"/>
                <a:gd name="T45" fmla="*/ 326 h 1242"/>
                <a:gd name="T46" fmla="*/ 375 w 1102"/>
                <a:gd name="T47" fmla="*/ 293 h 1242"/>
                <a:gd name="T48" fmla="*/ 366 w 1102"/>
                <a:gd name="T49" fmla="*/ 281 h 1242"/>
                <a:gd name="T50" fmla="*/ 366 w 1102"/>
                <a:gd name="T51" fmla="*/ 229 h 1242"/>
                <a:gd name="T52" fmla="*/ 360 w 1102"/>
                <a:gd name="T53" fmla="*/ 182 h 1242"/>
                <a:gd name="T54" fmla="*/ 356 w 1102"/>
                <a:gd name="T55" fmla="*/ 102 h 1242"/>
                <a:gd name="T56" fmla="*/ 318 w 1102"/>
                <a:gd name="T57" fmla="*/ 35 h 1242"/>
                <a:gd name="T58" fmla="*/ 283 w 1102"/>
                <a:gd name="T59" fmla="*/ 12 h 1242"/>
                <a:gd name="T60" fmla="*/ 224 w 1102"/>
                <a:gd name="T61" fmla="*/ 5 h 1242"/>
                <a:gd name="T62" fmla="*/ 140 w 1102"/>
                <a:gd name="T63" fmla="*/ 89 h 1242"/>
                <a:gd name="T64" fmla="*/ 133 w 1102"/>
                <a:gd name="T65" fmla="*/ 113 h 1242"/>
                <a:gd name="T66" fmla="*/ 115 w 1102"/>
                <a:gd name="T67" fmla="*/ 155 h 1242"/>
                <a:gd name="T68" fmla="*/ 113 w 1102"/>
                <a:gd name="T69" fmla="*/ 193 h 1242"/>
                <a:gd name="T70" fmla="*/ 133 w 1102"/>
                <a:gd name="T71" fmla="*/ 229 h 1242"/>
                <a:gd name="T72" fmla="*/ 148 w 1102"/>
                <a:gd name="T73" fmla="*/ 267 h 1242"/>
                <a:gd name="T74" fmla="*/ 157 w 1102"/>
                <a:gd name="T75" fmla="*/ 303 h 1242"/>
                <a:gd name="T76" fmla="*/ 163 w 1102"/>
                <a:gd name="T77" fmla="*/ 343 h 1242"/>
                <a:gd name="T78" fmla="*/ 165 w 1102"/>
                <a:gd name="T79" fmla="*/ 369 h 1242"/>
                <a:gd name="T80" fmla="*/ 179 w 1102"/>
                <a:gd name="T81" fmla="*/ 385 h 1242"/>
                <a:gd name="T82" fmla="*/ 183 w 1102"/>
                <a:gd name="T83" fmla="*/ 401 h 1242"/>
                <a:gd name="T84" fmla="*/ 170 w 1102"/>
                <a:gd name="T85" fmla="*/ 417 h 1242"/>
                <a:gd name="T86" fmla="*/ 119 w 1102"/>
                <a:gd name="T87" fmla="*/ 449 h 1242"/>
                <a:gd name="T88" fmla="*/ 130 w 1102"/>
                <a:gd name="T89" fmla="*/ 538 h 1242"/>
                <a:gd name="T90" fmla="*/ 98 w 1102"/>
                <a:gd name="T91" fmla="*/ 819 h 1242"/>
                <a:gd name="T92" fmla="*/ 78 w 1102"/>
                <a:gd name="T93" fmla="*/ 1020 h 1242"/>
                <a:gd name="T94" fmla="*/ 66 w 1102"/>
                <a:gd name="T95" fmla="*/ 1094 h 1242"/>
                <a:gd name="T96" fmla="*/ 36 w 1102"/>
                <a:gd name="T97" fmla="*/ 1086 h 1242"/>
                <a:gd name="T98" fmla="*/ 15 w 1102"/>
                <a:gd name="T99" fmla="*/ 1104 h 1242"/>
                <a:gd name="T100" fmla="*/ 1 w 1102"/>
                <a:gd name="T101" fmla="*/ 1146 h 1242"/>
                <a:gd name="T102" fmla="*/ 13 w 1102"/>
                <a:gd name="T103" fmla="*/ 1179 h 1242"/>
                <a:gd name="T104" fmla="*/ 40 w 1102"/>
                <a:gd name="T105" fmla="*/ 1197 h 1242"/>
                <a:gd name="T106" fmla="*/ 63 w 1102"/>
                <a:gd name="T107" fmla="*/ 1182 h 1242"/>
                <a:gd name="T108" fmla="*/ 96 w 1102"/>
                <a:gd name="T109" fmla="*/ 1178 h 1242"/>
                <a:gd name="T110" fmla="*/ 137 w 1102"/>
                <a:gd name="T111" fmla="*/ 1163 h 1242"/>
                <a:gd name="T112" fmla="*/ 144 w 1102"/>
                <a:gd name="T113" fmla="*/ 1112 h 12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02"/>
                <a:gd name="T172" fmla="*/ 0 h 1242"/>
                <a:gd name="T173" fmla="*/ 1102 w 1102"/>
                <a:gd name="T174" fmla="*/ 1242 h 12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02" h="1242">
                  <a:moveTo>
                    <a:pt x="289" y="1112"/>
                  </a:moveTo>
                  <a:lnTo>
                    <a:pt x="289" y="1108"/>
                  </a:lnTo>
                  <a:lnTo>
                    <a:pt x="291" y="1100"/>
                  </a:lnTo>
                  <a:lnTo>
                    <a:pt x="295" y="1088"/>
                  </a:lnTo>
                  <a:lnTo>
                    <a:pt x="301" y="1074"/>
                  </a:lnTo>
                  <a:lnTo>
                    <a:pt x="309" y="1059"/>
                  </a:lnTo>
                  <a:lnTo>
                    <a:pt x="316" y="1043"/>
                  </a:lnTo>
                  <a:lnTo>
                    <a:pt x="325" y="1029"/>
                  </a:lnTo>
                  <a:lnTo>
                    <a:pt x="333" y="1016"/>
                  </a:lnTo>
                  <a:lnTo>
                    <a:pt x="340" y="1003"/>
                  </a:lnTo>
                  <a:lnTo>
                    <a:pt x="346" y="987"/>
                  </a:lnTo>
                  <a:lnTo>
                    <a:pt x="351" y="969"/>
                  </a:lnTo>
                  <a:lnTo>
                    <a:pt x="358" y="948"/>
                  </a:lnTo>
                  <a:lnTo>
                    <a:pt x="364" y="924"/>
                  </a:lnTo>
                  <a:lnTo>
                    <a:pt x="372" y="897"/>
                  </a:lnTo>
                  <a:lnTo>
                    <a:pt x="379" y="867"/>
                  </a:lnTo>
                  <a:lnTo>
                    <a:pt x="389" y="834"/>
                  </a:lnTo>
                  <a:lnTo>
                    <a:pt x="399" y="815"/>
                  </a:lnTo>
                  <a:lnTo>
                    <a:pt x="409" y="821"/>
                  </a:lnTo>
                  <a:lnTo>
                    <a:pt x="418" y="844"/>
                  </a:lnTo>
                  <a:lnTo>
                    <a:pt x="427" y="879"/>
                  </a:lnTo>
                  <a:lnTo>
                    <a:pt x="433" y="919"/>
                  </a:lnTo>
                  <a:lnTo>
                    <a:pt x="438" y="955"/>
                  </a:lnTo>
                  <a:lnTo>
                    <a:pt x="440" y="982"/>
                  </a:lnTo>
                  <a:lnTo>
                    <a:pt x="442" y="992"/>
                  </a:lnTo>
                  <a:lnTo>
                    <a:pt x="447" y="1024"/>
                  </a:lnTo>
                  <a:lnTo>
                    <a:pt x="457" y="1069"/>
                  </a:lnTo>
                  <a:lnTo>
                    <a:pt x="467" y="1117"/>
                  </a:lnTo>
                  <a:lnTo>
                    <a:pt x="473" y="1153"/>
                  </a:lnTo>
                  <a:lnTo>
                    <a:pt x="491" y="1154"/>
                  </a:lnTo>
                  <a:lnTo>
                    <a:pt x="507" y="1156"/>
                  </a:lnTo>
                  <a:lnTo>
                    <a:pt x="523" y="1157"/>
                  </a:lnTo>
                  <a:lnTo>
                    <a:pt x="539" y="1158"/>
                  </a:lnTo>
                  <a:lnTo>
                    <a:pt x="554" y="1160"/>
                  </a:lnTo>
                  <a:lnTo>
                    <a:pt x="569" y="1161"/>
                  </a:lnTo>
                  <a:lnTo>
                    <a:pt x="583" y="1163"/>
                  </a:lnTo>
                  <a:lnTo>
                    <a:pt x="597" y="1164"/>
                  </a:lnTo>
                  <a:lnTo>
                    <a:pt x="609" y="1165"/>
                  </a:lnTo>
                  <a:lnTo>
                    <a:pt x="621" y="1166"/>
                  </a:lnTo>
                  <a:lnTo>
                    <a:pt x="631" y="1167"/>
                  </a:lnTo>
                  <a:lnTo>
                    <a:pt x="641" y="1169"/>
                  </a:lnTo>
                  <a:lnTo>
                    <a:pt x="651" y="1170"/>
                  </a:lnTo>
                  <a:lnTo>
                    <a:pt x="660" y="1171"/>
                  </a:lnTo>
                  <a:lnTo>
                    <a:pt x="668" y="1174"/>
                  </a:lnTo>
                  <a:lnTo>
                    <a:pt x="677" y="1175"/>
                  </a:lnTo>
                  <a:lnTo>
                    <a:pt x="705" y="1179"/>
                  </a:lnTo>
                  <a:lnTo>
                    <a:pt x="732" y="1184"/>
                  </a:lnTo>
                  <a:lnTo>
                    <a:pt x="760" y="1188"/>
                  </a:lnTo>
                  <a:lnTo>
                    <a:pt x="786" y="1191"/>
                  </a:lnTo>
                  <a:lnTo>
                    <a:pt x="812" y="1195"/>
                  </a:lnTo>
                  <a:lnTo>
                    <a:pt x="839" y="1200"/>
                  </a:lnTo>
                  <a:lnTo>
                    <a:pt x="865" y="1203"/>
                  </a:lnTo>
                  <a:lnTo>
                    <a:pt x="890" y="1207"/>
                  </a:lnTo>
                  <a:lnTo>
                    <a:pt x="914" y="1210"/>
                  </a:lnTo>
                  <a:lnTo>
                    <a:pt x="938" y="1213"/>
                  </a:lnTo>
                  <a:lnTo>
                    <a:pt x="960" y="1217"/>
                  </a:lnTo>
                  <a:lnTo>
                    <a:pt x="983" y="1220"/>
                  </a:lnTo>
                  <a:lnTo>
                    <a:pt x="1004" y="1223"/>
                  </a:lnTo>
                  <a:lnTo>
                    <a:pt x="1024" y="1227"/>
                  </a:lnTo>
                  <a:lnTo>
                    <a:pt x="1043" y="1231"/>
                  </a:lnTo>
                  <a:lnTo>
                    <a:pt x="1062" y="1234"/>
                  </a:lnTo>
                  <a:lnTo>
                    <a:pt x="1070" y="1236"/>
                  </a:lnTo>
                  <a:lnTo>
                    <a:pt x="1079" y="1238"/>
                  </a:lnTo>
                  <a:lnTo>
                    <a:pt x="1088" y="1240"/>
                  </a:lnTo>
                  <a:lnTo>
                    <a:pt x="1097" y="1242"/>
                  </a:lnTo>
                  <a:lnTo>
                    <a:pt x="1102" y="1211"/>
                  </a:lnTo>
                  <a:lnTo>
                    <a:pt x="1100" y="1176"/>
                  </a:lnTo>
                  <a:lnTo>
                    <a:pt x="1093" y="1139"/>
                  </a:lnTo>
                  <a:lnTo>
                    <a:pt x="1082" y="1101"/>
                  </a:lnTo>
                  <a:lnTo>
                    <a:pt x="1067" y="1064"/>
                  </a:lnTo>
                  <a:lnTo>
                    <a:pt x="1052" y="1031"/>
                  </a:lnTo>
                  <a:lnTo>
                    <a:pt x="1035" y="1002"/>
                  </a:lnTo>
                  <a:lnTo>
                    <a:pt x="1022" y="978"/>
                  </a:lnTo>
                  <a:lnTo>
                    <a:pt x="1054" y="958"/>
                  </a:lnTo>
                  <a:lnTo>
                    <a:pt x="1072" y="927"/>
                  </a:lnTo>
                  <a:lnTo>
                    <a:pt x="1078" y="887"/>
                  </a:lnTo>
                  <a:lnTo>
                    <a:pt x="1075" y="842"/>
                  </a:lnTo>
                  <a:lnTo>
                    <a:pt x="1067" y="796"/>
                  </a:lnTo>
                  <a:lnTo>
                    <a:pt x="1057" y="751"/>
                  </a:lnTo>
                  <a:lnTo>
                    <a:pt x="1047" y="713"/>
                  </a:lnTo>
                  <a:lnTo>
                    <a:pt x="1039" y="683"/>
                  </a:lnTo>
                  <a:lnTo>
                    <a:pt x="1034" y="656"/>
                  </a:lnTo>
                  <a:lnTo>
                    <a:pt x="1028" y="624"/>
                  </a:lnTo>
                  <a:lnTo>
                    <a:pt x="1020" y="589"/>
                  </a:lnTo>
                  <a:lnTo>
                    <a:pt x="1014" y="553"/>
                  </a:lnTo>
                  <a:lnTo>
                    <a:pt x="1008" y="518"/>
                  </a:lnTo>
                  <a:lnTo>
                    <a:pt x="1004" y="487"/>
                  </a:lnTo>
                  <a:lnTo>
                    <a:pt x="1002" y="461"/>
                  </a:lnTo>
                  <a:lnTo>
                    <a:pt x="1002" y="442"/>
                  </a:lnTo>
                  <a:lnTo>
                    <a:pt x="1020" y="431"/>
                  </a:lnTo>
                  <a:lnTo>
                    <a:pt x="1032" y="421"/>
                  </a:lnTo>
                  <a:lnTo>
                    <a:pt x="1038" y="412"/>
                  </a:lnTo>
                  <a:lnTo>
                    <a:pt x="1040" y="405"/>
                  </a:lnTo>
                  <a:lnTo>
                    <a:pt x="1039" y="398"/>
                  </a:lnTo>
                  <a:lnTo>
                    <a:pt x="1034" y="392"/>
                  </a:lnTo>
                  <a:lnTo>
                    <a:pt x="1027" y="388"/>
                  </a:lnTo>
                  <a:lnTo>
                    <a:pt x="1019" y="385"/>
                  </a:lnTo>
                  <a:lnTo>
                    <a:pt x="1009" y="383"/>
                  </a:lnTo>
                  <a:lnTo>
                    <a:pt x="993" y="380"/>
                  </a:lnTo>
                  <a:lnTo>
                    <a:pt x="971" y="375"/>
                  </a:lnTo>
                  <a:lnTo>
                    <a:pt x="948" y="371"/>
                  </a:lnTo>
                  <a:lnTo>
                    <a:pt x="923" y="367"/>
                  </a:lnTo>
                  <a:lnTo>
                    <a:pt x="899" y="363"/>
                  </a:lnTo>
                  <a:lnTo>
                    <a:pt x="879" y="360"/>
                  </a:lnTo>
                  <a:lnTo>
                    <a:pt x="864" y="359"/>
                  </a:lnTo>
                  <a:lnTo>
                    <a:pt x="846" y="358"/>
                  </a:lnTo>
                  <a:lnTo>
                    <a:pt x="830" y="357"/>
                  </a:lnTo>
                  <a:lnTo>
                    <a:pt x="816" y="355"/>
                  </a:lnTo>
                  <a:lnTo>
                    <a:pt x="802" y="353"/>
                  </a:lnTo>
                  <a:lnTo>
                    <a:pt x="790" y="349"/>
                  </a:lnTo>
                  <a:lnTo>
                    <a:pt x="777" y="346"/>
                  </a:lnTo>
                  <a:lnTo>
                    <a:pt x="765" y="342"/>
                  </a:lnTo>
                  <a:lnTo>
                    <a:pt x="752" y="337"/>
                  </a:lnTo>
                  <a:lnTo>
                    <a:pt x="742" y="332"/>
                  </a:lnTo>
                  <a:lnTo>
                    <a:pt x="737" y="326"/>
                  </a:lnTo>
                  <a:lnTo>
                    <a:pt x="735" y="319"/>
                  </a:lnTo>
                  <a:lnTo>
                    <a:pt x="737" y="313"/>
                  </a:lnTo>
                  <a:lnTo>
                    <a:pt x="741" y="307"/>
                  </a:lnTo>
                  <a:lnTo>
                    <a:pt x="746" y="300"/>
                  </a:lnTo>
                  <a:lnTo>
                    <a:pt x="751" y="293"/>
                  </a:lnTo>
                  <a:lnTo>
                    <a:pt x="755" y="287"/>
                  </a:lnTo>
                  <a:lnTo>
                    <a:pt x="755" y="283"/>
                  </a:lnTo>
                  <a:lnTo>
                    <a:pt x="750" y="281"/>
                  </a:lnTo>
                  <a:lnTo>
                    <a:pt x="742" y="281"/>
                  </a:lnTo>
                  <a:lnTo>
                    <a:pt x="732" y="281"/>
                  </a:lnTo>
                  <a:lnTo>
                    <a:pt x="725" y="279"/>
                  </a:lnTo>
                  <a:lnTo>
                    <a:pt x="718" y="276"/>
                  </a:lnTo>
                  <a:lnTo>
                    <a:pt x="717" y="268"/>
                  </a:lnTo>
                  <a:lnTo>
                    <a:pt x="723" y="256"/>
                  </a:lnTo>
                  <a:lnTo>
                    <a:pt x="733" y="229"/>
                  </a:lnTo>
                  <a:lnTo>
                    <a:pt x="730" y="207"/>
                  </a:lnTo>
                  <a:lnTo>
                    <a:pt x="722" y="194"/>
                  </a:lnTo>
                  <a:lnTo>
                    <a:pt x="717" y="189"/>
                  </a:lnTo>
                  <a:lnTo>
                    <a:pt x="718" y="187"/>
                  </a:lnTo>
                  <a:lnTo>
                    <a:pt x="721" y="182"/>
                  </a:lnTo>
                  <a:lnTo>
                    <a:pt x="723" y="172"/>
                  </a:lnTo>
                  <a:lnTo>
                    <a:pt x="725" y="159"/>
                  </a:lnTo>
                  <a:lnTo>
                    <a:pt x="725" y="143"/>
                  </a:lnTo>
                  <a:lnTo>
                    <a:pt x="721" y="124"/>
                  </a:lnTo>
                  <a:lnTo>
                    <a:pt x="713" y="102"/>
                  </a:lnTo>
                  <a:lnTo>
                    <a:pt x="700" y="77"/>
                  </a:lnTo>
                  <a:lnTo>
                    <a:pt x="683" y="56"/>
                  </a:lnTo>
                  <a:lnTo>
                    <a:pt x="667" y="44"/>
                  </a:lnTo>
                  <a:lnTo>
                    <a:pt x="652" y="37"/>
                  </a:lnTo>
                  <a:lnTo>
                    <a:pt x="637" y="35"/>
                  </a:lnTo>
                  <a:lnTo>
                    <a:pt x="622" y="35"/>
                  </a:lnTo>
                  <a:lnTo>
                    <a:pt x="607" y="34"/>
                  </a:lnTo>
                  <a:lnTo>
                    <a:pt x="594" y="31"/>
                  </a:lnTo>
                  <a:lnTo>
                    <a:pt x="582" y="23"/>
                  </a:lnTo>
                  <a:lnTo>
                    <a:pt x="567" y="12"/>
                  </a:lnTo>
                  <a:lnTo>
                    <a:pt x="548" y="5"/>
                  </a:lnTo>
                  <a:lnTo>
                    <a:pt x="526" y="1"/>
                  </a:lnTo>
                  <a:lnTo>
                    <a:pt x="501" y="0"/>
                  </a:lnTo>
                  <a:lnTo>
                    <a:pt x="474" y="1"/>
                  </a:lnTo>
                  <a:lnTo>
                    <a:pt x="449" y="5"/>
                  </a:lnTo>
                  <a:lnTo>
                    <a:pt x="425" y="11"/>
                  </a:lnTo>
                  <a:lnTo>
                    <a:pt x="404" y="20"/>
                  </a:lnTo>
                  <a:lnTo>
                    <a:pt x="346" y="50"/>
                  </a:lnTo>
                  <a:lnTo>
                    <a:pt x="306" y="73"/>
                  </a:lnTo>
                  <a:lnTo>
                    <a:pt x="281" y="89"/>
                  </a:lnTo>
                  <a:lnTo>
                    <a:pt x="268" y="101"/>
                  </a:lnTo>
                  <a:lnTo>
                    <a:pt x="263" y="107"/>
                  </a:lnTo>
                  <a:lnTo>
                    <a:pt x="263" y="111"/>
                  </a:lnTo>
                  <a:lnTo>
                    <a:pt x="265" y="113"/>
                  </a:lnTo>
                  <a:lnTo>
                    <a:pt x="266" y="113"/>
                  </a:lnTo>
                  <a:lnTo>
                    <a:pt x="259" y="117"/>
                  </a:lnTo>
                  <a:lnTo>
                    <a:pt x="251" y="125"/>
                  </a:lnTo>
                  <a:lnTo>
                    <a:pt x="245" y="134"/>
                  </a:lnTo>
                  <a:lnTo>
                    <a:pt x="237" y="144"/>
                  </a:lnTo>
                  <a:lnTo>
                    <a:pt x="231" y="155"/>
                  </a:lnTo>
                  <a:lnTo>
                    <a:pt x="226" y="164"/>
                  </a:lnTo>
                  <a:lnTo>
                    <a:pt x="224" y="173"/>
                  </a:lnTo>
                  <a:lnTo>
                    <a:pt x="222" y="178"/>
                  </a:lnTo>
                  <a:lnTo>
                    <a:pt x="225" y="186"/>
                  </a:lnTo>
                  <a:lnTo>
                    <a:pt x="227" y="193"/>
                  </a:lnTo>
                  <a:lnTo>
                    <a:pt x="232" y="202"/>
                  </a:lnTo>
                  <a:lnTo>
                    <a:pt x="239" y="209"/>
                  </a:lnTo>
                  <a:lnTo>
                    <a:pt x="245" y="215"/>
                  </a:lnTo>
                  <a:lnTo>
                    <a:pt x="255" y="223"/>
                  </a:lnTo>
                  <a:lnTo>
                    <a:pt x="266" y="229"/>
                  </a:lnTo>
                  <a:lnTo>
                    <a:pt x="280" y="234"/>
                  </a:lnTo>
                  <a:lnTo>
                    <a:pt x="285" y="242"/>
                  </a:lnTo>
                  <a:lnTo>
                    <a:pt x="290" y="253"/>
                  </a:lnTo>
                  <a:lnTo>
                    <a:pt x="294" y="262"/>
                  </a:lnTo>
                  <a:lnTo>
                    <a:pt x="296" y="267"/>
                  </a:lnTo>
                  <a:lnTo>
                    <a:pt x="299" y="272"/>
                  </a:lnTo>
                  <a:lnTo>
                    <a:pt x="305" y="282"/>
                  </a:lnTo>
                  <a:lnTo>
                    <a:pt x="311" y="292"/>
                  </a:lnTo>
                  <a:lnTo>
                    <a:pt x="314" y="297"/>
                  </a:lnTo>
                  <a:lnTo>
                    <a:pt x="315" y="303"/>
                  </a:lnTo>
                  <a:lnTo>
                    <a:pt x="316" y="311"/>
                  </a:lnTo>
                  <a:lnTo>
                    <a:pt x="319" y="320"/>
                  </a:lnTo>
                  <a:lnTo>
                    <a:pt x="320" y="328"/>
                  </a:lnTo>
                  <a:lnTo>
                    <a:pt x="324" y="336"/>
                  </a:lnTo>
                  <a:lnTo>
                    <a:pt x="326" y="343"/>
                  </a:lnTo>
                  <a:lnTo>
                    <a:pt x="328" y="349"/>
                  </a:lnTo>
                  <a:lnTo>
                    <a:pt x="329" y="352"/>
                  </a:lnTo>
                  <a:lnTo>
                    <a:pt x="329" y="357"/>
                  </a:lnTo>
                  <a:lnTo>
                    <a:pt x="329" y="363"/>
                  </a:lnTo>
                  <a:lnTo>
                    <a:pt x="331" y="369"/>
                  </a:lnTo>
                  <a:lnTo>
                    <a:pt x="336" y="372"/>
                  </a:lnTo>
                  <a:lnTo>
                    <a:pt x="348" y="375"/>
                  </a:lnTo>
                  <a:lnTo>
                    <a:pt x="355" y="380"/>
                  </a:lnTo>
                  <a:lnTo>
                    <a:pt x="358" y="384"/>
                  </a:lnTo>
                  <a:lnTo>
                    <a:pt x="358" y="385"/>
                  </a:lnTo>
                  <a:lnTo>
                    <a:pt x="360" y="388"/>
                  </a:lnTo>
                  <a:lnTo>
                    <a:pt x="364" y="393"/>
                  </a:lnTo>
                  <a:lnTo>
                    <a:pt x="365" y="397"/>
                  </a:lnTo>
                  <a:lnTo>
                    <a:pt x="367" y="399"/>
                  </a:lnTo>
                  <a:lnTo>
                    <a:pt x="367" y="401"/>
                  </a:lnTo>
                  <a:lnTo>
                    <a:pt x="368" y="405"/>
                  </a:lnTo>
                  <a:lnTo>
                    <a:pt x="372" y="409"/>
                  </a:lnTo>
                  <a:lnTo>
                    <a:pt x="382" y="411"/>
                  </a:lnTo>
                  <a:lnTo>
                    <a:pt x="363" y="414"/>
                  </a:lnTo>
                  <a:lnTo>
                    <a:pt x="340" y="417"/>
                  </a:lnTo>
                  <a:lnTo>
                    <a:pt x="316" y="422"/>
                  </a:lnTo>
                  <a:lnTo>
                    <a:pt x="291" y="429"/>
                  </a:lnTo>
                  <a:lnTo>
                    <a:pt x="269" y="435"/>
                  </a:lnTo>
                  <a:lnTo>
                    <a:pt x="250" y="442"/>
                  </a:lnTo>
                  <a:lnTo>
                    <a:pt x="239" y="449"/>
                  </a:lnTo>
                  <a:lnTo>
                    <a:pt x="235" y="457"/>
                  </a:lnTo>
                  <a:lnTo>
                    <a:pt x="240" y="475"/>
                  </a:lnTo>
                  <a:lnTo>
                    <a:pt x="248" y="498"/>
                  </a:lnTo>
                  <a:lnTo>
                    <a:pt x="255" y="521"/>
                  </a:lnTo>
                  <a:lnTo>
                    <a:pt x="260" y="538"/>
                  </a:lnTo>
                  <a:lnTo>
                    <a:pt x="258" y="560"/>
                  </a:lnTo>
                  <a:lnTo>
                    <a:pt x="248" y="608"/>
                  </a:lnTo>
                  <a:lnTo>
                    <a:pt x="231" y="672"/>
                  </a:lnTo>
                  <a:lnTo>
                    <a:pt x="214" y="746"/>
                  </a:lnTo>
                  <a:lnTo>
                    <a:pt x="196" y="819"/>
                  </a:lnTo>
                  <a:lnTo>
                    <a:pt x="180" y="884"/>
                  </a:lnTo>
                  <a:lnTo>
                    <a:pt x="167" y="932"/>
                  </a:lnTo>
                  <a:lnTo>
                    <a:pt x="162" y="955"/>
                  </a:lnTo>
                  <a:lnTo>
                    <a:pt x="160" y="979"/>
                  </a:lnTo>
                  <a:lnTo>
                    <a:pt x="157" y="1020"/>
                  </a:lnTo>
                  <a:lnTo>
                    <a:pt x="155" y="1065"/>
                  </a:lnTo>
                  <a:lnTo>
                    <a:pt x="152" y="1103"/>
                  </a:lnTo>
                  <a:lnTo>
                    <a:pt x="149" y="1100"/>
                  </a:lnTo>
                  <a:lnTo>
                    <a:pt x="141" y="1098"/>
                  </a:lnTo>
                  <a:lnTo>
                    <a:pt x="131" y="1094"/>
                  </a:lnTo>
                  <a:lnTo>
                    <a:pt x="119" y="1091"/>
                  </a:lnTo>
                  <a:lnTo>
                    <a:pt x="106" y="1088"/>
                  </a:lnTo>
                  <a:lnTo>
                    <a:pt x="93" y="1086"/>
                  </a:lnTo>
                  <a:lnTo>
                    <a:pt x="82" y="1086"/>
                  </a:lnTo>
                  <a:lnTo>
                    <a:pt x="73" y="1086"/>
                  </a:lnTo>
                  <a:lnTo>
                    <a:pt x="66" y="1087"/>
                  </a:lnTo>
                  <a:lnTo>
                    <a:pt x="57" y="1090"/>
                  </a:lnTo>
                  <a:lnTo>
                    <a:pt x="48" y="1094"/>
                  </a:lnTo>
                  <a:lnTo>
                    <a:pt x="40" y="1099"/>
                  </a:lnTo>
                  <a:lnTo>
                    <a:pt x="31" y="1104"/>
                  </a:lnTo>
                  <a:lnTo>
                    <a:pt x="23" y="1110"/>
                  </a:lnTo>
                  <a:lnTo>
                    <a:pt x="17" y="1116"/>
                  </a:lnTo>
                  <a:lnTo>
                    <a:pt x="13" y="1124"/>
                  </a:lnTo>
                  <a:lnTo>
                    <a:pt x="7" y="1137"/>
                  </a:lnTo>
                  <a:lnTo>
                    <a:pt x="2" y="1146"/>
                  </a:lnTo>
                  <a:lnTo>
                    <a:pt x="0" y="1155"/>
                  </a:lnTo>
                  <a:lnTo>
                    <a:pt x="2" y="1162"/>
                  </a:lnTo>
                  <a:lnTo>
                    <a:pt x="7" y="1166"/>
                  </a:lnTo>
                  <a:lnTo>
                    <a:pt x="16" y="1172"/>
                  </a:lnTo>
                  <a:lnTo>
                    <a:pt x="27" y="1179"/>
                  </a:lnTo>
                  <a:lnTo>
                    <a:pt x="41" y="1185"/>
                  </a:lnTo>
                  <a:lnTo>
                    <a:pt x="53" y="1191"/>
                  </a:lnTo>
                  <a:lnTo>
                    <a:pt x="66" y="1195"/>
                  </a:lnTo>
                  <a:lnTo>
                    <a:pt x="75" y="1197"/>
                  </a:lnTo>
                  <a:lnTo>
                    <a:pt x="80" y="1197"/>
                  </a:lnTo>
                  <a:lnTo>
                    <a:pt x="87" y="1193"/>
                  </a:lnTo>
                  <a:lnTo>
                    <a:pt x="96" y="1190"/>
                  </a:lnTo>
                  <a:lnTo>
                    <a:pt x="106" y="1187"/>
                  </a:lnTo>
                  <a:lnTo>
                    <a:pt x="116" y="1184"/>
                  </a:lnTo>
                  <a:lnTo>
                    <a:pt x="127" y="1182"/>
                  </a:lnTo>
                  <a:lnTo>
                    <a:pt x="140" y="1180"/>
                  </a:lnTo>
                  <a:lnTo>
                    <a:pt x="151" y="1179"/>
                  </a:lnTo>
                  <a:lnTo>
                    <a:pt x="162" y="1179"/>
                  </a:lnTo>
                  <a:lnTo>
                    <a:pt x="175" y="1179"/>
                  </a:lnTo>
                  <a:lnTo>
                    <a:pt x="192" y="1178"/>
                  </a:lnTo>
                  <a:lnTo>
                    <a:pt x="211" y="1177"/>
                  </a:lnTo>
                  <a:lnTo>
                    <a:pt x="230" y="1175"/>
                  </a:lnTo>
                  <a:lnTo>
                    <a:pt x="248" y="1171"/>
                  </a:lnTo>
                  <a:lnTo>
                    <a:pt x="263" y="1167"/>
                  </a:lnTo>
                  <a:lnTo>
                    <a:pt x="274" y="1163"/>
                  </a:lnTo>
                  <a:lnTo>
                    <a:pt x="280" y="1157"/>
                  </a:lnTo>
                  <a:lnTo>
                    <a:pt x="285" y="1145"/>
                  </a:lnTo>
                  <a:lnTo>
                    <a:pt x="288" y="1135"/>
                  </a:lnTo>
                  <a:lnTo>
                    <a:pt x="289" y="1125"/>
                  </a:lnTo>
                  <a:lnTo>
                    <a:pt x="289" y="1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7" name="Freeform 20"/>
            <p:cNvSpPr>
              <a:spLocks/>
            </p:cNvSpPr>
            <p:nvPr/>
          </p:nvSpPr>
          <p:spPr bwMode="auto">
            <a:xfrm>
              <a:off x="6353" y="3629"/>
              <a:ext cx="97" cy="210"/>
            </a:xfrm>
            <a:custGeom>
              <a:avLst/>
              <a:gdLst>
                <a:gd name="T0" fmla="*/ 89 w 194"/>
                <a:gd name="T1" fmla="*/ 140 h 210"/>
                <a:gd name="T2" fmla="*/ 97 w 194"/>
                <a:gd name="T3" fmla="*/ 6 h 210"/>
                <a:gd name="T4" fmla="*/ 96 w 194"/>
                <a:gd name="T5" fmla="*/ 4 h 210"/>
                <a:gd name="T6" fmla="*/ 92 w 194"/>
                <a:gd name="T7" fmla="*/ 1 h 210"/>
                <a:gd name="T8" fmla="*/ 88 w 194"/>
                <a:gd name="T9" fmla="*/ 0 h 210"/>
                <a:gd name="T10" fmla="*/ 85 w 194"/>
                <a:gd name="T11" fmla="*/ 2 h 210"/>
                <a:gd name="T12" fmla="*/ 74 w 194"/>
                <a:gd name="T13" fmla="*/ 139 h 210"/>
                <a:gd name="T14" fmla="*/ 72 w 194"/>
                <a:gd name="T15" fmla="*/ 133 h 210"/>
                <a:gd name="T16" fmla="*/ 68 w 194"/>
                <a:gd name="T17" fmla="*/ 128 h 210"/>
                <a:gd name="T18" fmla="*/ 63 w 194"/>
                <a:gd name="T19" fmla="*/ 124 h 210"/>
                <a:gd name="T20" fmla="*/ 57 w 194"/>
                <a:gd name="T21" fmla="*/ 121 h 210"/>
                <a:gd name="T22" fmla="*/ 54 w 194"/>
                <a:gd name="T23" fmla="*/ 119 h 210"/>
                <a:gd name="T24" fmla="*/ 51 w 194"/>
                <a:gd name="T25" fmla="*/ 118 h 210"/>
                <a:gd name="T26" fmla="*/ 48 w 194"/>
                <a:gd name="T27" fmla="*/ 115 h 210"/>
                <a:gd name="T28" fmla="*/ 45 w 194"/>
                <a:gd name="T29" fmla="*/ 114 h 210"/>
                <a:gd name="T30" fmla="*/ 42 w 194"/>
                <a:gd name="T31" fmla="*/ 114 h 210"/>
                <a:gd name="T32" fmla="*/ 39 w 194"/>
                <a:gd name="T33" fmla="*/ 113 h 210"/>
                <a:gd name="T34" fmla="*/ 36 w 194"/>
                <a:gd name="T35" fmla="*/ 113 h 210"/>
                <a:gd name="T36" fmla="*/ 34 w 194"/>
                <a:gd name="T37" fmla="*/ 114 h 210"/>
                <a:gd name="T38" fmla="*/ 31 w 194"/>
                <a:gd name="T39" fmla="*/ 115 h 210"/>
                <a:gd name="T40" fmla="*/ 27 w 194"/>
                <a:gd name="T41" fmla="*/ 116 h 210"/>
                <a:gd name="T42" fmla="*/ 24 w 194"/>
                <a:gd name="T43" fmla="*/ 120 h 210"/>
                <a:gd name="T44" fmla="*/ 22 w 194"/>
                <a:gd name="T45" fmla="*/ 123 h 210"/>
                <a:gd name="T46" fmla="*/ 19 w 194"/>
                <a:gd name="T47" fmla="*/ 126 h 210"/>
                <a:gd name="T48" fmla="*/ 15 w 194"/>
                <a:gd name="T49" fmla="*/ 130 h 210"/>
                <a:gd name="T50" fmla="*/ 12 w 194"/>
                <a:gd name="T51" fmla="*/ 135 h 210"/>
                <a:gd name="T52" fmla="*/ 11 w 194"/>
                <a:gd name="T53" fmla="*/ 139 h 210"/>
                <a:gd name="T54" fmla="*/ 7 w 194"/>
                <a:gd name="T55" fmla="*/ 150 h 210"/>
                <a:gd name="T56" fmla="*/ 3 w 194"/>
                <a:gd name="T57" fmla="*/ 162 h 210"/>
                <a:gd name="T58" fmla="*/ 0 w 194"/>
                <a:gd name="T59" fmla="*/ 174 h 210"/>
                <a:gd name="T60" fmla="*/ 2 w 194"/>
                <a:gd name="T61" fmla="*/ 181 h 210"/>
                <a:gd name="T62" fmla="*/ 4 w 194"/>
                <a:gd name="T63" fmla="*/ 183 h 210"/>
                <a:gd name="T64" fmla="*/ 7 w 194"/>
                <a:gd name="T65" fmla="*/ 186 h 210"/>
                <a:gd name="T66" fmla="*/ 11 w 194"/>
                <a:gd name="T67" fmla="*/ 190 h 210"/>
                <a:gd name="T68" fmla="*/ 15 w 194"/>
                <a:gd name="T69" fmla="*/ 196 h 210"/>
                <a:gd name="T70" fmla="*/ 20 w 194"/>
                <a:gd name="T71" fmla="*/ 200 h 210"/>
                <a:gd name="T72" fmla="*/ 24 w 194"/>
                <a:gd name="T73" fmla="*/ 204 h 210"/>
                <a:gd name="T74" fmla="*/ 29 w 194"/>
                <a:gd name="T75" fmla="*/ 208 h 210"/>
                <a:gd name="T76" fmla="*/ 34 w 194"/>
                <a:gd name="T77" fmla="*/ 210 h 210"/>
                <a:gd name="T78" fmla="*/ 38 w 194"/>
                <a:gd name="T79" fmla="*/ 200 h 210"/>
                <a:gd name="T80" fmla="*/ 42 w 194"/>
                <a:gd name="T81" fmla="*/ 187 h 210"/>
                <a:gd name="T82" fmla="*/ 47 w 194"/>
                <a:gd name="T83" fmla="*/ 174 h 210"/>
                <a:gd name="T84" fmla="*/ 52 w 194"/>
                <a:gd name="T85" fmla="*/ 161 h 210"/>
                <a:gd name="T86" fmla="*/ 58 w 194"/>
                <a:gd name="T87" fmla="*/ 151 h 210"/>
                <a:gd name="T88" fmla="*/ 67 w 194"/>
                <a:gd name="T89" fmla="*/ 143 h 210"/>
                <a:gd name="T90" fmla="*/ 77 w 194"/>
                <a:gd name="T91" fmla="*/ 139 h 210"/>
                <a:gd name="T92" fmla="*/ 89 w 194"/>
                <a:gd name="T93" fmla="*/ 140 h 2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4"/>
                <a:gd name="T142" fmla="*/ 0 h 210"/>
                <a:gd name="T143" fmla="*/ 194 w 194"/>
                <a:gd name="T144" fmla="*/ 210 h 2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4" h="210">
                  <a:moveTo>
                    <a:pt x="178" y="140"/>
                  </a:moveTo>
                  <a:lnTo>
                    <a:pt x="194" y="6"/>
                  </a:lnTo>
                  <a:lnTo>
                    <a:pt x="191" y="4"/>
                  </a:lnTo>
                  <a:lnTo>
                    <a:pt x="184" y="1"/>
                  </a:lnTo>
                  <a:lnTo>
                    <a:pt x="176" y="0"/>
                  </a:lnTo>
                  <a:lnTo>
                    <a:pt x="169" y="2"/>
                  </a:lnTo>
                  <a:lnTo>
                    <a:pt x="147" y="139"/>
                  </a:lnTo>
                  <a:lnTo>
                    <a:pt x="143" y="133"/>
                  </a:lnTo>
                  <a:lnTo>
                    <a:pt x="136" y="128"/>
                  </a:lnTo>
                  <a:lnTo>
                    <a:pt x="126" y="124"/>
                  </a:lnTo>
                  <a:lnTo>
                    <a:pt x="114" y="121"/>
                  </a:lnTo>
                  <a:lnTo>
                    <a:pt x="108" y="119"/>
                  </a:lnTo>
                  <a:lnTo>
                    <a:pt x="102" y="118"/>
                  </a:lnTo>
                  <a:lnTo>
                    <a:pt x="95" y="115"/>
                  </a:lnTo>
                  <a:lnTo>
                    <a:pt x="89" y="114"/>
                  </a:lnTo>
                  <a:lnTo>
                    <a:pt x="83" y="114"/>
                  </a:lnTo>
                  <a:lnTo>
                    <a:pt x="77" y="113"/>
                  </a:lnTo>
                  <a:lnTo>
                    <a:pt x="72" y="113"/>
                  </a:lnTo>
                  <a:lnTo>
                    <a:pt x="67" y="114"/>
                  </a:lnTo>
                  <a:lnTo>
                    <a:pt x="62" y="115"/>
                  </a:lnTo>
                  <a:lnTo>
                    <a:pt x="55" y="116"/>
                  </a:lnTo>
                  <a:lnTo>
                    <a:pt x="49" y="120"/>
                  </a:lnTo>
                  <a:lnTo>
                    <a:pt x="43" y="123"/>
                  </a:lnTo>
                  <a:lnTo>
                    <a:pt x="37" y="126"/>
                  </a:lnTo>
                  <a:lnTo>
                    <a:pt x="30" y="130"/>
                  </a:lnTo>
                  <a:lnTo>
                    <a:pt x="25" y="135"/>
                  </a:lnTo>
                  <a:lnTo>
                    <a:pt x="22" y="139"/>
                  </a:lnTo>
                  <a:lnTo>
                    <a:pt x="14" y="150"/>
                  </a:lnTo>
                  <a:lnTo>
                    <a:pt x="5" y="162"/>
                  </a:lnTo>
                  <a:lnTo>
                    <a:pt x="0" y="174"/>
                  </a:lnTo>
                  <a:lnTo>
                    <a:pt x="3" y="181"/>
                  </a:lnTo>
                  <a:lnTo>
                    <a:pt x="8" y="183"/>
                  </a:lnTo>
                  <a:lnTo>
                    <a:pt x="14" y="186"/>
                  </a:lnTo>
                  <a:lnTo>
                    <a:pt x="22" y="190"/>
                  </a:lnTo>
                  <a:lnTo>
                    <a:pt x="30" y="196"/>
                  </a:lnTo>
                  <a:lnTo>
                    <a:pt x="40" y="200"/>
                  </a:lnTo>
                  <a:lnTo>
                    <a:pt x="49" y="204"/>
                  </a:lnTo>
                  <a:lnTo>
                    <a:pt x="59" y="208"/>
                  </a:lnTo>
                  <a:lnTo>
                    <a:pt x="67" y="210"/>
                  </a:lnTo>
                  <a:lnTo>
                    <a:pt x="75" y="200"/>
                  </a:lnTo>
                  <a:lnTo>
                    <a:pt x="84" y="187"/>
                  </a:lnTo>
                  <a:lnTo>
                    <a:pt x="93" y="174"/>
                  </a:lnTo>
                  <a:lnTo>
                    <a:pt x="104" y="161"/>
                  </a:lnTo>
                  <a:lnTo>
                    <a:pt x="117" y="151"/>
                  </a:lnTo>
                  <a:lnTo>
                    <a:pt x="133" y="143"/>
                  </a:lnTo>
                  <a:lnTo>
                    <a:pt x="153" y="139"/>
                  </a:lnTo>
                  <a:lnTo>
                    <a:pt x="178"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 name="Freeform 21"/>
            <p:cNvSpPr>
              <a:spLocks/>
            </p:cNvSpPr>
            <p:nvPr/>
          </p:nvSpPr>
          <p:spPr bwMode="auto">
            <a:xfrm>
              <a:off x="6499" y="2827"/>
              <a:ext cx="165" cy="268"/>
            </a:xfrm>
            <a:custGeom>
              <a:avLst/>
              <a:gdLst>
                <a:gd name="T0" fmla="*/ 41 w 331"/>
                <a:gd name="T1" fmla="*/ 235 h 268"/>
                <a:gd name="T2" fmla="*/ 44 w 331"/>
                <a:gd name="T3" fmla="*/ 245 h 268"/>
                <a:gd name="T4" fmla="*/ 51 w 331"/>
                <a:gd name="T5" fmla="*/ 258 h 268"/>
                <a:gd name="T6" fmla="*/ 61 w 331"/>
                <a:gd name="T7" fmla="*/ 267 h 268"/>
                <a:gd name="T8" fmla="*/ 76 w 331"/>
                <a:gd name="T9" fmla="*/ 264 h 268"/>
                <a:gd name="T10" fmla="*/ 87 w 331"/>
                <a:gd name="T11" fmla="*/ 248 h 268"/>
                <a:gd name="T12" fmla="*/ 99 w 331"/>
                <a:gd name="T13" fmla="*/ 236 h 268"/>
                <a:gd name="T14" fmla="*/ 113 w 331"/>
                <a:gd name="T15" fmla="*/ 244 h 268"/>
                <a:gd name="T16" fmla="*/ 123 w 331"/>
                <a:gd name="T17" fmla="*/ 261 h 268"/>
                <a:gd name="T18" fmla="*/ 134 w 331"/>
                <a:gd name="T19" fmla="*/ 260 h 268"/>
                <a:gd name="T20" fmla="*/ 148 w 331"/>
                <a:gd name="T21" fmla="*/ 250 h 268"/>
                <a:gd name="T22" fmla="*/ 161 w 331"/>
                <a:gd name="T23" fmla="*/ 224 h 268"/>
                <a:gd name="T24" fmla="*/ 163 w 331"/>
                <a:gd name="T25" fmla="*/ 204 h 268"/>
                <a:gd name="T26" fmla="*/ 153 w 331"/>
                <a:gd name="T27" fmla="*/ 204 h 268"/>
                <a:gd name="T28" fmla="*/ 137 w 331"/>
                <a:gd name="T29" fmla="*/ 201 h 268"/>
                <a:gd name="T30" fmla="*/ 123 w 331"/>
                <a:gd name="T31" fmla="*/ 191 h 268"/>
                <a:gd name="T32" fmla="*/ 118 w 331"/>
                <a:gd name="T33" fmla="*/ 176 h 268"/>
                <a:gd name="T34" fmla="*/ 122 w 331"/>
                <a:gd name="T35" fmla="*/ 158 h 268"/>
                <a:gd name="T36" fmla="*/ 128 w 331"/>
                <a:gd name="T37" fmla="*/ 137 h 268"/>
                <a:gd name="T38" fmla="*/ 128 w 331"/>
                <a:gd name="T39" fmla="*/ 111 h 268"/>
                <a:gd name="T40" fmla="*/ 117 w 331"/>
                <a:gd name="T41" fmla="*/ 78 h 268"/>
                <a:gd name="T42" fmla="*/ 99 w 331"/>
                <a:gd name="T43" fmla="*/ 42 h 268"/>
                <a:gd name="T44" fmla="*/ 81 w 331"/>
                <a:gd name="T45" fmla="*/ 13 h 268"/>
                <a:gd name="T46" fmla="*/ 62 w 331"/>
                <a:gd name="T47" fmla="*/ 0 h 268"/>
                <a:gd name="T48" fmla="*/ 49 w 331"/>
                <a:gd name="T49" fmla="*/ 11 h 268"/>
                <a:gd name="T50" fmla="*/ 37 w 331"/>
                <a:gd name="T51" fmla="*/ 33 h 268"/>
                <a:gd name="T52" fmla="*/ 25 w 331"/>
                <a:gd name="T53" fmla="*/ 54 h 268"/>
                <a:gd name="T54" fmla="*/ 10 w 331"/>
                <a:gd name="T55" fmla="*/ 64 h 268"/>
                <a:gd name="T56" fmla="*/ 0 w 331"/>
                <a:gd name="T57" fmla="*/ 76 h 268"/>
                <a:gd name="T58" fmla="*/ 5 w 331"/>
                <a:gd name="T59" fmla="*/ 111 h 268"/>
                <a:gd name="T60" fmla="*/ 17 w 331"/>
                <a:gd name="T61" fmla="*/ 130 h 268"/>
                <a:gd name="T62" fmla="*/ 17 w 331"/>
                <a:gd name="T63" fmla="*/ 157 h 268"/>
                <a:gd name="T64" fmla="*/ 15 w 331"/>
                <a:gd name="T65" fmla="*/ 186 h 268"/>
                <a:gd name="T66" fmla="*/ 22 w 331"/>
                <a:gd name="T67" fmla="*/ 196 h 268"/>
                <a:gd name="T68" fmla="*/ 32 w 331"/>
                <a:gd name="T69" fmla="*/ 195 h 268"/>
                <a:gd name="T70" fmla="*/ 33 w 331"/>
                <a:gd name="T71" fmla="*/ 206 h 268"/>
                <a:gd name="T72" fmla="*/ 32 w 331"/>
                <a:gd name="T73" fmla="*/ 213 h 268"/>
                <a:gd name="T74" fmla="*/ 34 w 331"/>
                <a:gd name="T75" fmla="*/ 218 h 268"/>
                <a:gd name="T76" fmla="*/ 36 w 331"/>
                <a:gd name="T77" fmla="*/ 224 h 268"/>
                <a:gd name="T78" fmla="*/ 39 w 331"/>
                <a:gd name="T79" fmla="*/ 232 h 268"/>
                <a:gd name="T80" fmla="*/ 41 w 331"/>
                <a:gd name="T81" fmla="*/ 234 h 2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1"/>
                <a:gd name="T124" fmla="*/ 0 h 268"/>
                <a:gd name="T125" fmla="*/ 331 w 331"/>
                <a:gd name="T126" fmla="*/ 268 h 2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1" h="268">
                  <a:moveTo>
                    <a:pt x="82" y="234"/>
                  </a:moveTo>
                  <a:lnTo>
                    <a:pt x="83" y="235"/>
                  </a:lnTo>
                  <a:lnTo>
                    <a:pt x="84" y="239"/>
                  </a:lnTo>
                  <a:lnTo>
                    <a:pt x="88" y="245"/>
                  </a:lnTo>
                  <a:lnTo>
                    <a:pt x="94" y="252"/>
                  </a:lnTo>
                  <a:lnTo>
                    <a:pt x="102" y="258"/>
                  </a:lnTo>
                  <a:lnTo>
                    <a:pt x="110" y="264"/>
                  </a:lnTo>
                  <a:lnTo>
                    <a:pt x="122" y="267"/>
                  </a:lnTo>
                  <a:lnTo>
                    <a:pt x="135" y="268"/>
                  </a:lnTo>
                  <a:lnTo>
                    <a:pt x="152" y="264"/>
                  </a:lnTo>
                  <a:lnTo>
                    <a:pt x="164" y="257"/>
                  </a:lnTo>
                  <a:lnTo>
                    <a:pt x="175" y="248"/>
                  </a:lnTo>
                  <a:lnTo>
                    <a:pt x="187" y="241"/>
                  </a:lnTo>
                  <a:lnTo>
                    <a:pt x="198" y="236"/>
                  </a:lnTo>
                  <a:lnTo>
                    <a:pt x="211" y="236"/>
                  </a:lnTo>
                  <a:lnTo>
                    <a:pt x="226" y="244"/>
                  </a:lnTo>
                  <a:lnTo>
                    <a:pt x="244" y="261"/>
                  </a:lnTo>
                  <a:lnTo>
                    <a:pt x="247" y="261"/>
                  </a:lnTo>
                  <a:lnTo>
                    <a:pt x="256" y="261"/>
                  </a:lnTo>
                  <a:lnTo>
                    <a:pt x="268" y="260"/>
                  </a:lnTo>
                  <a:lnTo>
                    <a:pt x="282" y="257"/>
                  </a:lnTo>
                  <a:lnTo>
                    <a:pt x="297" y="250"/>
                  </a:lnTo>
                  <a:lnTo>
                    <a:pt x="311" y="240"/>
                  </a:lnTo>
                  <a:lnTo>
                    <a:pt x="323" y="224"/>
                  </a:lnTo>
                  <a:lnTo>
                    <a:pt x="331" y="204"/>
                  </a:lnTo>
                  <a:lnTo>
                    <a:pt x="327" y="204"/>
                  </a:lnTo>
                  <a:lnTo>
                    <a:pt x="318" y="204"/>
                  </a:lnTo>
                  <a:lnTo>
                    <a:pt x="306" y="204"/>
                  </a:lnTo>
                  <a:lnTo>
                    <a:pt x="291" y="203"/>
                  </a:lnTo>
                  <a:lnTo>
                    <a:pt x="274" y="201"/>
                  </a:lnTo>
                  <a:lnTo>
                    <a:pt x="259" y="197"/>
                  </a:lnTo>
                  <a:lnTo>
                    <a:pt x="247" y="191"/>
                  </a:lnTo>
                  <a:lnTo>
                    <a:pt x="239" y="184"/>
                  </a:lnTo>
                  <a:lnTo>
                    <a:pt x="237" y="176"/>
                  </a:lnTo>
                  <a:lnTo>
                    <a:pt x="239" y="166"/>
                  </a:lnTo>
                  <a:lnTo>
                    <a:pt x="244" y="158"/>
                  </a:lnTo>
                  <a:lnTo>
                    <a:pt x="249" y="147"/>
                  </a:lnTo>
                  <a:lnTo>
                    <a:pt x="256" y="137"/>
                  </a:lnTo>
                  <a:lnTo>
                    <a:pt x="258" y="126"/>
                  </a:lnTo>
                  <a:lnTo>
                    <a:pt x="256" y="111"/>
                  </a:lnTo>
                  <a:lnTo>
                    <a:pt x="248" y="95"/>
                  </a:lnTo>
                  <a:lnTo>
                    <a:pt x="234" y="78"/>
                  </a:lnTo>
                  <a:lnTo>
                    <a:pt x="218" y="60"/>
                  </a:lnTo>
                  <a:lnTo>
                    <a:pt x="199" y="42"/>
                  </a:lnTo>
                  <a:lnTo>
                    <a:pt x="180" y="26"/>
                  </a:lnTo>
                  <a:lnTo>
                    <a:pt x="162" y="13"/>
                  </a:lnTo>
                  <a:lnTo>
                    <a:pt x="143" y="4"/>
                  </a:lnTo>
                  <a:lnTo>
                    <a:pt x="125" y="0"/>
                  </a:lnTo>
                  <a:lnTo>
                    <a:pt x="110" y="3"/>
                  </a:lnTo>
                  <a:lnTo>
                    <a:pt x="98" y="11"/>
                  </a:lnTo>
                  <a:lnTo>
                    <a:pt x="85" y="22"/>
                  </a:lnTo>
                  <a:lnTo>
                    <a:pt x="75" y="33"/>
                  </a:lnTo>
                  <a:lnTo>
                    <a:pt x="64" y="44"/>
                  </a:lnTo>
                  <a:lnTo>
                    <a:pt x="51" y="54"/>
                  </a:lnTo>
                  <a:lnTo>
                    <a:pt x="38" y="61"/>
                  </a:lnTo>
                  <a:lnTo>
                    <a:pt x="21" y="64"/>
                  </a:lnTo>
                  <a:lnTo>
                    <a:pt x="0" y="62"/>
                  </a:lnTo>
                  <a:lnTo>
                    <a:pt x="0" y="76"/>
                  </a:lnTo>
                  <a:lnTo>
                    <a:pt x="3" y="94"/>
                  </a:lnTo>
                  <a:lnTo>
                    <a:pt x="10" y="111"/>
                  </a:lnTo>
                  <a:lnTo>
                    <a:pt x="28" y="118"/>
                  </a:lnTo>
                  <a:lnTo>
                    <a:pt x="34" y="130"/>
                  </a:lnTo>
                  <a:lnTo>
                    <a:pt x="35" y="141"/>
                  </a:lnTo>
                  <a:lnTo>
                    <a:pt x="35" y="157"/>
                  </a:lnTo>
                  <a:lnTo>
                    <a:pt x="31" y="178"/>
                  </a:lnTo>
                  <a:lnTo>
                    <a:pt x="31" y="186"/>
                  </a:lnTo>
                  <a:lnTo>
                    <a:pt x="35" y="192"/>
                  </a:lnTo>
                  <a:lnTo>
                    <a:pt x="44" y="196"/>
                  </a:lnTo>
                  <a:lnTo>
                    <a:pt x="58" y="195"/>
                  </a:lnTo>
                  <a:lnTo>
                    <a:pt x="65" y="195"/>
                  </a:lnTo>
                  <a:lnTo>
                    <a:pt x="68" y="200"/>
                  </a:lnTo>
                  <a:lnTo>
                    <a:pt x="67" y="206"/>
                  </a:lnTo>
                  <a:lnTo>
                    <a:pt x="65" y="211"/>
                  </a:lnTo>
                  <a:lnTo>
                    <a:pt x="65" y="213"/>
                  </a:lnTo>
                  <a:lnTo>
                    <a:pt x="67" y="215"/>
                  </a:lnTo>
                  <a:lnTo>
                    <a:pt x="69" y="218"/>
                  </a:lnTo>
                  <a:lnTo>
                    <a:pt x="72" y="221"/>
                  </a:lnTo>
                  <a:lnTo>
                    <a:pt x="72" y="224"/>
                  </a:lnTo>
                  <a:lnTo>
                    <a:pt x="73" y="229"/>
                  </a:lnTo>
                  <a:lnTo>
                    <a:pt x="78" y="232"/>
                  </a:lnTo>
                  <a:lnTo>
                    <a:pt x="83" y="234"/>
                  </a:lnTo>
                  <a:lnTo>
                    <a:pt x="8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 name="Freeform 22"/>
            <p:cNvSpPr>
              <a:spLocks/>
            </p:cNvSpPr>
            <p:nvPr/>
          </p:nvSpPr>
          <p:spPr bwMode="auto">
            <a:xfrm>
              <a:off x="6582" y="3091"/>
              <a:ext cx="109" cy="175"/>
            </a:xfrm>
            <a:custGeom>
              <a:avLst/>
              <a:gdLst>
                <a:gd name="T0" fmla="*/ 109 w 219"/>
                <a:gd name="T1" fmla="*/ 135 h 175"/>
                <a:gd name="T2" fmla="*/ 109 w 219"/>
                <a:gd name="T3" fmla="*/ 138 h 175"/>
                <a:gd name="T4" fmla="*/ 109 w 219"/>
                <a:gd name="T5" fmla="*/ 142 h 175"/>
                <a:gd name="T6" fmla="*/ 107 w 219"/>
                <a:gd name="T7" fmla="*/ 146 h 175"/>
                <a:gd name="T8" fmla="*/ 105 w 219"/>
                <a:gd name="T9" fmla="*/ 149 h 175"/>
                <a:gd name="T10" fmla="*/ 103 w 219"/>
                <a:gd name="T11" fmla="*/ 151 h 175"/>
                <a:gd name="T12" fmla="*/ 100 w 219"/>
                <a:gd name="T13" fmla="*/ 151 h 175"/>
                <a:gd name="T14" fmla="*/ 96 w 219"/>
                <a:gd name="T15" fmla="*/ 148 h 175"/>
                <a:gd name="T16" fmla="*/ 91 w 219"/>
                <a:gd name="T17" fmla="*/ 143 h 175"/>
                <a:gd name="T18" fmla="*/ 85 w 219"/>
                <a:gd name="T19" fmla="*/ 135 h 175"/>
                <a:gd name="T20" fmla="*/ 80 w 219"/>
                <a:gd name="T21" fmla="*/ 128 h 175"/>
                <a:gd name="T22" fmla="*/ 74 w 219"/>
                <a:gd name="T23" fmla="*/ 123 h 175"/>
                <a:gd name="T24" fmla="*/ 69 w 219"/>
                <a:gd name="T25" fmla="*/ 119 h 175"/>
                <a:gd name="T26" fmla="*/ 65 w 219"/>
                <a:gd name="T27" fmla="*/ 117 h 175"/>
                <a:gd name="T28" fmla="*/ 61 w 219"/>
                <a:gd name="T29" fmla="*/ 119 h 175"/>
                <a:gd name="T30" fmla="*/ 58 w 219"/>
                <a:gd name="T31" fmla="*/ 123 h 175"/>
                <a:gd name="T32" fmla="*/ 58 w 219"/>
                <a:gd name="T33" fmla="*/ 131 h 175"/>
                <a:gd name="T34" fmla="*/ 58 w 219"/>
                <a:gd name="T35" fmla="*/ 143 h 175"/>
                <a:gd name="T36" fmla="*/ 57 w 219"/>
                <a:gd name="T37" fmla="*/ 153 h 175"/>
                <a:gd name="T38" fmla="*/ 55 w 219"/>
                <a:gd name="T39" fmla="*/ 163 h 175"/>
                <a:gd name="T40" fmla="*/ 52 w 219"/>
                <a:gd name="T41" fmla="*/ 171 h 175"/>
                <a:gd name="T42" fmla="*/ 47 w 219"/>
                <a:gd name="T43" fmla="*/ 175 h 175"/>
                <a:gd name="T44" fmla="*/ 41 w 219"/>
                <a:gd name="T45" fmla="*/ 175 h 175"/>
                <a:gd name="T46" fmla="*/ 33 w 219"/>
                <a:gd name="T47" fmla="*/ 170 h 175"/>
                <a:gd name="T48" fmla="*/ 24 w 219"/>
                <a:gd name="T49" fmla="*/ 158 h 175"/>
                <a:gd name="T50" fmla="*/ 20 w 219"/>
                <a:gd name="T51" fmla="*/ 151 h 175"/>
                <a:gd name="T52" fmla="*/ 17 w 219"/>
                <a:gd name="T53" fmla="*/ 145 h 175"/>
                <a:gd name="T54" fmla="*/ 13 w 219"/>
                <a:gd name="T55" fmla="*/ 138 h 175"/>
                <a:gd name="T56" fmla="*/ 9 w 219"/>
                <a:gd name="T57" fmla="*/ 133 h 175"/>
                <a:gd name="T58" fmla="*/ 6 w 219"/>
                <a:gd name="T59" fmla="*/ 128 h 175"/>
                <a:gd name="T60" fmla="*/ 3 w 219"/>
                <a:gd name="T61" fmla="*/ 123 h 175"/>
                <a:gd name="T62" fmla="*/ 1 w 219"/>
                <a:gd name="T63" fmla="*/ 119 h 175"/>
                <a:gd name="T64" fmla="*/ 0 w 219"/>
                <a:gd name="T65" fmla="*/ 113 h 175"/>
                <a:gd name="T66" fmla="*/ 0 w 219"/>
                <a:gd name="T67" fmla="*/ 104 h 175"/>
                <a:gd name="T68" fmla="*/ 3 w 219"/>
                <a:gd name="T69" fmla="*/ 91 h 175"/>
                <a:gd name="T70" fmla="*/ 8 w 219"/>
                <a:gd name="T71" fmla="*/ 74 h 175"/>
                <a:gd name="T72" fmla="*/ 14 w 219"/>
                <a:gd name="T73" fmla="*/ 56 h 175"/>
                <a:gd name="T74" fmla="*/ 21 w 219"/>
                <a:gd name="T75" fmla="*/ 41 h 175"/>
                <a:gd name="T76" fmla="*/ 28 w 219"/>
                <a:gd name="T77" fmla="*/ 26 h 175"/>
                <a:gd name="T78" fmla="*/ 33 w 219"/>
                <a:gd name="T79" fmla="*/ 15 h 175"/>
                <a:gd name="T80" fmla="*/ 37 w 219"/>
                <a:gd name="T81" fmla="*/ 9 h 175"/>
                <a:gd name="T82" fmla="*/ 41 w 219"/>
                <a:gd name="T83" fmla="*/ 7 h 175"/>
                <a:gd name="T84" fmla="*/ 46 w 219"/>
                <a:gd name="T85" fmla="*/ 5 h 175"/>
                <a:gd name="T86" fmla="*/ 52 w 219"/>
                <a:gd name="T87" fmla="*/ 4 h 175"/>
                <a:gd name="T88" fmla="*/ 58 w 219"/>
                <a:gd name="T89" fmla="*/ 3 h 175"/>
                <a:gd name="T90" fmla="*/ 63 w 219"/>
                <a:gd name="T91" fmla="*/ 2 h 175"/>
                <a:gd name="T92" fmla="*/ 68 w 219"/>
                <a:gd name="T93" fmla="*/ 1 h 175"/>
                <a:gd name="T94" fmla="*/ 71 w 219"/>
                <a:gd name="T95" fmla="*/ 0 h 175"/>
                <a:gd name="T96" fmla="*/ 72 w 219"/>
                <a:gd name="T97" fmla="*/ 0 h 175"/>
                <a:gd name="T98" fmla="*/ 107 w 219"/>
                <a:gd name="T99" fmla="*/ 32 h 175"/>
                <a:gd name="T100" fmla="*/ 109 w 219"/>
                <a:gd name="T101" fmla="*/ 135 h 1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9"/>
                <a:gd name="T154" fmla="*/ 0 h 175"/>
                <a:gd name="T155" fmla="*/ 219 w 219"/>
                <a:gd name="T156" fmla="*/ 175 h 1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9" h="175">
                  <a:moveTo>
                    <a:pt x="219" y="135"/>
                  </a:moveTo>
                  <a:lnTo>
                    <a:pt x="219" y="138"/>
                  </a:lnTo>
                  <a:lnTo>
                    <a:pt x="218" y="142"/>
                  </a:lnTo>
                  <a:lnTo>
                    <a:pt x="215" y="146"/>
                  </a:lnTo>
                  <a:lnTo>
                    <a:pt x="211" y="149"/>
                  </a:lnTo>
                  <a:lnTo>
                    <a:pt x="206" y="151"/>
                  </a:lnTo>
                  <a:lnTo>
                    <a:pt x="200" y="151"/>
                  </a:lnTo>
                  <a:lnTo>
                    <a:pt x="193" y="148"/>
                  </a:lnTo>
                  <a:lnTo>
                    <a:pt x="183" y="143"/>
                  </a:lnTo>
                  <a:lnTo>
                    <a:pt x="171" y="135"/>
                  </a:lnTo>
                  <a:lnTo>
                    <a:pt x="160" y="128"/>
                  </a:lnTo>
                  <a:lnTo>
                    <a:pt x="149" y="123"/>
                  </a:lnTo>
                  <a:lnTo>
                    <a:pt x="139" y="119"/>
                  </a:lnTo>
                  <a:lnTo>
                    <a:pt x="130" y="117"/>
                  </a:lnTo>
                  <a:lnTo>
                    <a:pt x="122" y="119"/>
                  </a:lnTo>
                  <a:lnTo>
                    <a:pt x="117" y="123"/>
                  </a:lnTo>
                  <a:lnTo>
                    <a:pt x="116" y="131"/>
                  </a:lnTo>
                  <a:lnTo>
                    <a:pt x="116" y="143"/>
                  </a:lnTo>
                  <a:lnTo>
                    <a:pt x="114" y="153"/>
                  </a:lnTo>
                  <a:lnTo>
                    <a:pt x="110" y="163"/>
                  </a:lnTo>
                  <a:lnTo>
                    <a:pt x="104" y="171"/>
                  </a:lnTo>
                  <a:lnTo>
                    <a:pt x="94" y="175"/>
                  </a:lnTo>
                  <a:lnTo>
                    <a:pt x="82" y="175"/>
                  </a:lnTo>
                  <a:lnTo>
                    <a:pt x="67" y="170"/>
                  </a:lnTo>
                  <a:lnTo>
                    <a:pt x="49" y="158"/>
                  </a:lnTo>
                  <a:lnTo>
                    <a:pt x="41" y="151"/>
                  </a:lnTo>
                  <a:lnTo>
                    <a:pt x="34" y="145"/>
                  </a:lnTo>
                  <a:lnTo>
                    <a:pt x="26" y="138"/>
                  </a:lnTo>
                  <a:lnTo>
                    <a:pt x="18" y="133"/>
                  </a:lnTo>
                  <a:lnTo>
                    <a:pt x="12" y="128"/>
                  </a:lnTo>
                  <a:lnTo>
                    <a:pt x="7" y="123"/>
                  </a:lnTo>
                  <a:lnTo>
                    <a:pt x="2" y="119"/>
                  </a:lnTo>
                  <a:lnTo>
                    <a:pt x="0" y="113"/>
                  </a:lnTo>
                  <a:lnTo>
                    <a:pt x="0" y="104"/>
                  </a:lnTo>
                  <a:lnTo>
                    <a:pt x="6" y="91"/>
                  </a:lnTo>
                  <a:lnTo>
                    <a:pt x="16" y="74"/>
                  </a:lnTo>
                  <a:lnTo>
                    <a:pt x="29" y="56"/>
                  </a:lnTo>
                  <a:lnTo>
                    <a:pt x="42" y="41"/>
                  </a:lnTo>
                  <a:lnTo>
                    <a:pt x="56" y="26"/>
                  </a:lnTo>
                  <a:lnTo>
                    <a:pt x="67" y="15"/>
                  </a:lnTo>
                  <a:lnTo>
                    <a:pt x="75" y="9"/>
                  </a:lnTo>
                  <a:lnTo>
                    <a:pt x="82" y="7"/>
                  </a:lnTo>
                  <a:lnTo>
                    <a:pt x="92" y="5"/>
                  </a:lnTo>
                  <a:lnTo>
                    <a:pt x="104" y="4"/>
                  </a:lnTo>
                  <a:lnTo>
                    <a:pt x="116" y="3"/>
                  </a:lnTo>
                  <a:lnTo>
                    <a:pt x="126" y="2"/>
                  </a:lnTo>
                  <a:lnTo>
                    <a:pt x="136" y="1"/>
                  </a:lnTo>
                  <a:lnTo>
                    <a:pt x="142" y="0"/>
                  </a:lnTo>
                  <a:lnTo>
                    <a:pt x="145" y="0"/>
                  </a:lnTo>
                  <a:lnTo>
                    <a:pt x="215" y="32"/>
                  </a:lnTo>
                  <a:lnTo>
                    <a:pt x="219"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0" name="Freeform 23"/>
            <p:cNvSpPr>
              <a:spLocks/>
            </p:cNvSpPr>
            <p:nvPr/>
          </p:nvSpPr>
          <p:spPr bwMode="auto">
            <a:xfrm>
              <a:off x="6612" y="3218"/>
              <a:ext cx="126" cy="268"/>
            </a:xfrm>
            <a:custGeom>
              <a:avLst/>
              <a:gdLst>
                <a:gd name="T0" fmla="*/ 7 w 253"/>
                <a:gd name="T1" fmla="*/ 54 h 268"/>
                <a:gd name="T2" fmla="*/ 20 w 253"/>
                <a:gd name="T3" fmla="*/ 57 h 268"/>
                <a:gd name="T4" fmla="*/ 28 w 253"/>
                <a:gd name="T5" fmla="*/ 45 h 268"/>
                <a:gd name="T6" fmla="*/ 32 w 253"/>
                <a:gd name="T7" fmla="*/ 24 h 268"/>
                <a:gd name="T8" fmla="*/ 33 w 253"/>
                <a:gd name="T9" fmla="*/ 5 h 268"/>
                <a:gd name="T10" fmla="*/ 37 w 253"/>
                <a:gd name="T11" fmla="*/ 0 h 268"/>
                <a:gd name="T12" fmla="*/ 46 w 253"/>
                <a:gd name="T13" fmla="*/ 6 h 268"/>
                <a:gd name="T14" fmla="*/ 56 w 253"/>
                <a:gd name="T15" fmla="*/ 20 h 268"/>
                <a:gd name="T16" fmla="*/ 66 w 253"/>
                <a:gd name="T17" fmla="*/ 32 h 268"/>
                <a:gd name="T18" fmla="*/ 73 w 253"/>
                <a:gd name="T19" fmla="*/ 35 h 268"/>
                <a:gd name="T20" fmla="*/ 77 w 253"/>
                <a:gd name="T21" fmla="*/ 30 h 268"/>
                <a:gd name="T22" fmla="*/ 79 w 253"/>
                <a:gd name="T23" fmla="*/ 23 h 268"/>
                <a:gd name="T24" fmla="*/ 80 w 253"/>
                <a:gd name="T25" fmla="*/ 139 h 268"/>
                <a:gd name="T26" fmla="*/ 116 w 253"/>
                <a:gd name="T27" fmla="*/ 115 h 268"/>
                <a:gd name="T28" fmla="*/ 118 w 253"/>
                <a:gd name="T29" fmla="*/ 125 h 268"/>
                <a:gd name="T30" fmla="*/ 121 w 253"/>
                <a:gd name="T31" fmla="*/ 136 h 268"/>
                <a:gd name="T32" fmla="*/ 123 w 253"/>
                <a:gd name="T33" fmla="*/ 146 h 268"/>
                <a:gd name="T34" fmla="*/ 122 w 253"/>
                <a:gd name="T35" fmla="*/ 149 h 268"/>
                <a:gd name="T36" fmla="*/ 114 w 253"/>
                <a:gd name="T37" fmla="*/ 152 h 268"/>
                <a:gd name="T38" fmla="*/ 103 w 253"/>
                <a:gd name="T39" fmla="*/ 158 h 268"/>
                <a:gd name="T40" fmla="*/ 90 w 253"/>
                <a:gd name="T41" fmla="*/ 167 h 268"/>
                <a:gd name="T42" fmla="*/ 77 w 253"/>
                <a:gd name="T43" fmla="*/ 181 h 268"/>
                <a:gd name="T44" fmla="*/ 62 w 253"/>
                <a:gd name="T45" fmla="*/ 199 h 268"/>
                <a:gd name="T46" fmla="*/ 47 w 253"/>
                <a:gd name="T47" fmla="*/ 222 h 268"/>
                <a:gd name="T48" fmla="*/ 32 w 253"/>
                <a:gd name="T49" fmla="*/ 252 h 268"/>
                <a:gd name="T50" fmla="*/ 29 w 253"/>
                <a:gd name="T51" fmla="*/ 258 h 268"/>
                <a:gd name="T52" fmla="*/ 32 w 253"/>
                <a:gd name="T53" fmla="*/ 240 h 268"/>
                <a:gd name="T54" fmla="*/ 28 w 253"/>
                <a:gd name="T55" fmla="*/ 226 h 268"/>
                <a:gd name="T56" fmla="*/ 21 w 253"/>
                <a:gd name="T57" fmla="*/ 211 h 268"/>
                <a:gd name="T58" fmla="*/ 12 w 253"/>
                <a:gd name="T59" fmla="*/ 180 h 268"/>
                <a:gd name="T60" fmla="*/ 8 w 253"/>
                <a:gd name="T61" fmla="*/ 107 h 268"/>
                <a:gd name="T62" fmla="*/ 7 w 253"/>
                <a:gd name="T63" fmla="*/ 68 h 268"/>
                <a:gd name="T64" fmla="*/ 3 w 253"/>
                <a:gd name="T65" fmla="*/ 52 h 2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3"/>
                <a:gd name="T100" fmla="*/ 0 h 268"/>
                <a:gd name="T101" fmla="*/ 253 w 253"/>
                <a:gd name="T102" fmla="*/ 268 h 2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3" h="268">
                  <a:moveTo>
                    <a:pt x="0" y="45"/>
                  </a:moveTo>
                  <a:lnTo>
                    <a:pt x="15" y="54"/>
                  </a:lnTo>
                  <a:lnTo>
                    <a:pt x="29" y="58"/>
                  </a:lnTo>
                  <a:lnTo>
                    <a:pt x="40" y="57"/>
                  </a:lnTo>
                  <a:lnTo>
                    <a:pt x="49" y="52"/>
                  </a:lnTo>
                  <a:lnTo>
                    <a:pt x="56" y="45"/>
                  </a:lnTo>
                  <a:lnTo>
                    <a:pt x="61" y="35"/>
                  </a:lnTo>
                  <a:lnTo>
                    <a:pt x="64" y="24"/>
                  </a:lnTo>
                  <a:lnTo>
                    <a:pt x="65" y="13"/>
                  </a:lnTo>
                  <a:lnTo>
                    <a:pt x="66" y="5"/>
                  </a:lnTo>
                  <a:lnTo>
                    <a:pt x="70" y="0"/>
                  </a:lnTo>
                  <a:lnTo>
                    <a:pt x="75" y="0"/>
                  </a:lnTo>
                  <a:lnTo>
                    <a:pt x="82" y="1"/>
                  </a:lnTo>
                  <a:lnTo>
                    <a:pt x="93" y="6"/>
                  </a:lnTo>
                  <a:lnTo>
                    <a:pt x="101" y="12"/>
                  </a:lnTo>
                  <a:lnTo>
                    <a:pt x="113" y="20"/>
                  </a:lnTo>
                  <a:lnTo>
                    <a:pt x="123" y="27"/>
                  </a:lnTo>
                  <a:lnTo>
                    <a:pt x="133" y="32"/>
                  </a:lnTo>
                  <a:lnTo>
                    <a:pt x="140" y="35"/>
                  </a:lnTo>
                  <a:lnTo>
                    <a:pt x="146" y="35"/>
                  </a:lnTo>
                  <a:lnTo>
                    <a:pt x="151" y="33"/>
                  </a:lnTo>
                  <a:lnTo>
                    <a:pt x="155" y="30"/>
                  </a:lnTo>
                  <a:lnTo>
                    <a:pt x="158" y="26"/>
                  </a:lnTo>
                  <a:lnTo>
                    <a:pt x="159" y="23"/>
                  </a:lnTo>
                  <a:lnTo>
                    <a:pt x="159" y="20"/>
                  </a:lnTo>
                  <a:lnTo>
                    <a:pt x="161" y="139"/>
                  </a:lnTo>
                  <a:lnTo>
                    <a:pt x="230" y="110"/>
                  </a:lnTo>
                  <a:lnTo>
                    <a:pt x="233" y="115"/>
                  </a:lnTo>
                  <a:lnTo>
                    <a:pt x="235" y="121"/>
                  </a:lnTo>
                  <a:lnTo>
                    <a:pt x="237" y="125"/>
                  </a:lnTo>
                  <a:lnTo>
                    <a:pt x="239" y="129"/>
                  </a:lnTo>
                  <a:lnTo>
                    <a:pt x="242" y="136"/>
                  </a:lnTo>
                  <a:lnTo>
                    <a:pt x="244" y="143"/>
                  </a:lnTo>
                  <a:lnTo>
                    <a:pt x="247" y="146"/>
                  </a:lnTo>
                  <a:lnTo>
                    <a:pt x="253" y="148"/>
                  </a:lnTo>
                  <a:lnTo>
                    <a:pt x="245" y="149"/>
                  </a:lnTo>
                  <a:lnTo>
                    <a:pt x="238" y="150"/>
                  </a:lnTo>
                  <a:lnTo>
                    <a:pt x="228" y="152"/>
                  </a:lnTo>
                  <a:lnTo>
                    <a:pt x="218" y="154"/>
                  </a:lnTo>
                  <a:lnTo>
                    <a:pt x="206" y="158"/>
                  </a:lnTo>
                  <a:lnTo>
                    <a:pt x="194" y="162"/>
                  </a:lnTo>
                  <a:lnTo>
                    <a:pt x="181" y="167"/>
                  </a:lnTo>
                  <a:lnTo>
                    <a:pt x="168" y="174"/>
                  </a:lnTo>
                  <a:lnTo>
                    <a:pt x="154" y="181"/>
                  </a:lnTo>
                  <a:lnTo>
                    <a:pt x="139" y="189"/>
                  </a:lnTo>
                  <a:lnTo>
                    <a:pt x="125" y="199"/>
                  </a:lnTo>
                  <a:lnTo>
                    <a:pt x="110" y="209"/>
                  </a:lnTo>
                  <a:lnTo>
                    <a:pt x="95" y="222"/>
                  </a:lnTo>
                  <a:lnTo>
                    <a:pt x="80" y="236"/>
                  </a:lnTo>
                  <a:lnTo>
                    <a:pt x="65" y="252"/>
                  </a:lnTo>
                  <a:lnTo>
                    <a:pt x="50" y="268"/>
                  </a:lnTo>
                  <a:lnTo>
                    <a:pt x="59" y="258"/>
                  </a:lnTo>
                  <a:lnTo>
                    <a:pt x="62" y="249"/>
                  </a:lnTo>
                  <a:lnTo>
                    <a:pt x="64" y="240"/>
                  </a:lnTo>
                  <a:lnTo>
                    <a:pt x="61" y="233"/>
                  </a:lnTo>
                  <a:lnTo>
                    <a:pt x="56" y="226"/>
                  </a:lnTo>
                  <a:lnTo>
                    <a:pt x="50" y="218"/>
                  </a:lnTo>
                  <a:lnTo>
                    <a:pt x="42" y="211"/>
                  </a:lnTo>
                  <a:lnTo>
                    <a:pt x="35" y="204"/>
                  </a:lnTo>
                  <a:lnTo>
                    <a:pt x="24" y="180"/>
                  </a:lnTo>
                  <a:lnTo>
                    <a:pt x="19" y="145"/>
                  </a:lnTo>
                  <a:lnTo>
                    <a:pt x="16" y="107"/>
                  </a:lnTo>
                  <a:lnTo>
                    <a:pt x="15" y="75"/>
                  </a:lnTo>
                  <a:lnTo>
                    <a:pt x="14" y="68"/>
                  </a:lnTo>
                  <a:lnTo>
                    <a:pt x="10" y="59"/>
                  </a:lnTo>
                  <a:lnTo>
                    <a:pt x="6" y="52"/>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1" name="Freeform 24"/>
            <p:cNvSpPr>
              <a:spLocks/>
            </p:cNvSpPr>
            <p:nvPr/>
          </p:nvSpPr>
          <p:spPr bwMode="auto">
            <a:xfrm>
              <a:off x="6534" y="2928"/>
              <a:ext cx="32" cy="39"/>
            </a:xfrm>
            <a:custGeom>
              <a:avLst/>
              <a:gdLst>
                <a:gd name="T0" fmla="*/ 2 w 63"/>
                <a:gd name="T1" fmla="*/ 11 h 39"/>
                <a:gd name="T2" fmla="*/ 4 w 63"/>
                <a:gd name="T3" fmla="*/ 9 h 39"/>
                <a:gd name="T4" fmla="*/ 6 w 63"/>
                <a:gd name="T5" fmla="*/ 6 h 39"/>
                <a:gd name="T6" fmla="*/ 8 w 63"/>
                <a:gd name="T7" fmla="*/ 3 h 39"/>
                <a:gd name="T8" fmla="*/ 11 w 63"/>
                <a:gd name="T9" fmla="*/ 1 h 39"/>
                <a:gd name="T10" fmla="*/ 14 w 63"/>
                <a:gd name="T11" fmla="*/ 0 h 39"/>
                <a:gd name="T12" fmla="*/ 19 w 63"/>
                <a:gd name="T13" fmla="*/ 1 h 39"/>
                <a:gd name="T14" fmla="*/ 24 w 63"/>
                <a:gd name="T15" fmla="*/ 3 h 39"/>
                <a:gd name="T16" fmla="*/ 31 w 63"/>
                <a:gd name="T17" fmla="*/ 8 h 39"/>
                <a:gd name="T18" fmla="*/ 32 w 63"/>
                <a:gd name="T19" fmla="*/ 10 h 39"/>
                <a:gd name="T20" fmla="*/ 30 w 63"/>
                <a:gd name="T21" fmla="*/ 13 h 39"/>
                <a:gd name="T22" fmla="*/ 28 w 63"/>
                <a:gd name="T23" fmla="*/ 16 h 39"/>
                <a:gd name="T24" fmla="*/ 26 w 63"/>
                <a:gd name="T25" fmla="*/ 17 h 39"/>
                <a:gd name="T26" fmla="*/ 23 w 63"/>
                <a:gd name="T27" fmla="*/ 16 h 39"/>
                <a:gd name="T28" fmla="*/ 19 w 63"/>
                <a:gd name="T29" fmla="*/ 16 h 39"/>
                <a:gd name="T30" fmla="*/ 16 w 63"/>
                <a:gd name="T31" fmla="*/ 20 h 39"/>
                <a:gd name="T32" fmla="*/ 16 w 63"/>
                <a:gd name="T33" fmla="*/ 32 h 39"/>
                <a:gd name="T34" fmla="*/ 15 w 63"/>
                <a:gd name="T35" fmla="*/ 39 h 39"/>
                <a:gd name="T36" fmla="*/ 13 w 63"/>
                <a:gd name="T37" fmla="*/ 38 h 39"/>
                <a:gd name="T38" fmla="*/ 9 w 63"/>
                <a:gd name="T39" fmla="*/ 32 h 39"/>
                <a:gd name="T40" fmla="*/ 8 w 63"/>
                <a:gd name="T41" fmla="*/ 25 h 39"/>
                <a:gd name="T42" fmla="*/ 6 w 63"/>
                <a:gd name="T43" fmla="*/ 20 h 39"/>
                <a:gd name="T44" fmla="*/ 2 w 63"/>
                <a:gd name="T45" fmla="*/ 17 h 39"/>
                <a:gd name="T46" fmla="*/ 0 w 63"/>
                <a:gd name="T47" fmla="*/ 15 h 39"/>
                <a:gd name="T48" fmla="*/ 2 w 63"/>
                <a:gd name="T49" fmla="*/ 11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9"/>
                <a:gd name="T77" fmla="*/ 63 w 63"/>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9">
                  <a:moveTo>
                    <a:pt x="3" y="11"/>
                  </a:moveTo>
                  <a:lnTo>
                    <a:pt x="7" y="9"/>
                  </a:lnTo>
                  <a:lnTo>
                    <a:pt x="11" y="6"/>
                  </a:lnTo>
                  <a:lnTo>
                    <a:pt x="16" y="3"/>
                  </a:lnTo>
                  <a:lnTo>
                    <a:pt x="21" y="1"/>
                  </a:lnTo>
                  <a:lnTo>
                    <a:pt x="28" y="0"/>
                  </a:lnTo>
                  <a:lnTo>
                    <a:pt x="37" y="1"/>
                  </a:lnTo>
                  <a:lnTo>
                    <a:pt x="48" y="3"/>
                  </a:lnTo>
                  <a:lnTo>
                    <a:pt x="62" y="8"/>
                  </a:lnTo>
                  <a:lnTo>
                    <a:pt x="63" y="10"/>
                  </a:lnTo>
                  <a:lnTo>
                    <a:pt x="60" y="13"/>
                  </a:lnTo>
                  <a:lnTo>
                    <a:pt x="55" y="16"/>
                  </a:lnTo>
                  <a:lnTo>
                    <a:pt x="51" y="17"/>
                  </a:lnTo>
                  <a:lnTo>
                    <a:pt x="45" y="16"/>
                  </a:lnTo>
                  <a:lnTo>
                    <a:pt x="37" y="16"/>
                  </a:lnTo>
                  <a:lnTo>
                    <a:pt x="32" y="20"/>
                  </a:lnTo>
                  <a:lnTo>
                    <a:pt x="31" y="32"/>
                  </a:lnTo>
                  <a:lnTo>
                    <a:pt x="30" y="39"/>
                  </a:lnTo>
                  <a:lnTo>
                    <a:pt x="25" y="38"/>
                  </a:lnTo>
                  <a:lnTo>
                    <a:pt x="18" y="32"/>
                  </a:lnTo>
                  <a:lnTo>
                    <a:pt x="15" y="25"/>
                  </a:lnTo>
                  <a:lnTo>
                    <a:pt x="11" y="20"/>
                  </a:lnTo>
                  <a:lnTo>
                    <a:pt x="3" y="17"/>
                  </a:lnTo>
                  <a:lnTo>
                    <a:pt x="0" y="15"/>
                  </a:lnTo>
                  <a:lnTo>
                    <a:pt x="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 name="Freeform 25"/>
            <p:cNvSpPr>
              <a:spLocks/>
            </p:cNvSpPr>
            <p:nvPr/>
          </p:nvSpPr>
          <p:spPr bwMode="auto">
            <a:xfrm>
              <a:off x="5301" y="2448"/>
              <a:ext cx="470" cy="1775"/>
            </a:xfrm>
            <a:custGeom>
              <a:avLst/>
              <a:gdLst>
                <a:gd name="T0" fmla="*/ 254 w 940"/>
                <a:gd name="T1" fmla="*/ 1738 h 1775"/>
                <a:gd name="T2" fmla="*/ 278 w 940"/>
                <a:gd name="T3" fmla="*/ 1685 h 1775"/>
                <a:gd name="T4" fmla="*/ 302 w 940"/>
                <a:gd name="T5" fmla="*/ 1638 h 1775"/>
                <a:gd name="T6" fmla="*/ 326 w 940"/>
                <a:gd name="T7" fmla="*/ 1596 h 1775"/>
                <a:gd name="T8" fmla="*/ 349 w 940"/>
                <a:gd name="T9" fmla="*/ 1560 h 1775"/>
                <a:gd name="T10" fmla="*/ 370 w 940"/>
                <a:gd name="T11" fmla="*/ 1531 h 1775"/>
                <a:gd name="T12" fmla="*/ 388 w 940"/>
                <a:gd name="T13" fmla="*/ 1508 h 1775"/>
                <a:gd name="T14" fmla="*/ 408 w 940"/>
                <a:gd name="T15" fmla="*/ 1486 h 1775"/>
                <a:gd name="T16" fmla="*/ 429 w 940"/>
                <a:gd name="T17" fmla="*/ 1466 h 1775"/>
                <a:gd name="T18" fmla="*/ 450 w 940"/>
                <a:gd name="T19" fmla="*/ 1449 h 1775"/>
                <a:gd name="T20" fmla="*/ 470 w 940"/>
                <a:gd name="T21" fmla="*/ 1436 h 1775"/>
                <a:gd name="T22" fmla="*/ 463 w 940"/>
                <a:gd name="T23" fmla="*/ 1419 h 1775"/>
                <a:gd name="T24" fmla="*/ 456 w 940"/>
                <a:gd name="T25" fmla="*/ 1122 h 1775"/>
                <a:gd name="T26" fmla="*/ 430 w 940"/>
                <a:gd name="T27" fmla="*/ 770 h 1775"/>
                <a:gd name="T28" fmla="*/ 404 w 940"/>
                <a:gd name="T29" fmla="*/ 727 h 1775"/>
                <a:gd name="T30" fmla="*/ 401 w 940"/>
                <a:gd name="T31" fmla="*/ 696 h 1775"/>
                <a:gd name="T32" fmla="*/ 393 w 940"/>
                <a:gd name="T33" fmla="*/ 548 h 1775"/>
                <a:gd name="T34" fmla="*/ 383 w 940"/>
                <a:gd name="T35" fmla="*/ 375 h 1775"/>
                <a:gd name="T36" fmla="*/ 371 w 940"/>
                <a:gd name="T37" fmla="*/ 351 h 1775"/>
                <a:gd name="T38" fmla="*/ 355 w 940"/>
                <a:gd name="T39" fmla="*/ 336 h 1775"/>
                <a:gd name="T40" fmla="*/ 351 w 940"/>
                <a:gd name="T41" fmla="*/ 329 h 1775"/>
                <a:gd name="T42" fmla="*/ 352 w 940"/>
                <a:gd name="T43" fmla="*/ 318 h 1775"/>
                <a:gd name="T44" fmla="*/ 366 w 940"/>
                <a:gd name="T45" fmla="*/ 316 h 1775"/>
                <a:gd name="T46" fmla="*/ 369 w 940"/>
                <a:gd name="T47" fmla="*/ 297 h 1775"/>
                <a:gd name="T48" fmla="*/ 368 w 940"/>
                <a:gd name="T49" fmla="*/ 281 h 1775"/>
                <a:gd name="T50" fmla="*/ 373 w 940"/>
                <a:gd name="T51" fmla="*/ 257 h 1775"/>
                <a:gd name="T52" fmla="*/ 386 w 940"/>
                <a:gd name="T53" fmla="*/ 209 h 1775"/>
                <a:gd name="T54" fmla="*/ 395 w 940"/>
                <a:gd name="T55" fmla="*/ 189 h 1775"/>
                <a:gd name="T56" fmla="*/ 402 w 940"/>
                <a:gd name="T57" fmla="*/ 164 h 1775"/>
                <a:gd name="T58" fmla="*/ 400 w 940"/>
                <a:gd name="T59" fmla="*/ 127 h 1775"/>
                <a:gd name="T60" fmla="*/ 387 w 940"/>
                <a:gd name="T61" fmla="*/ 85 h 1775"/>
                <a:gd name="T62" fmla="*/ 367 w 940"/>
                <a:gd name="T63" fmla="*/ 47 h 1775"/>
                <a:gd name="T64" fmla="*/ 340 w 940"/>
                <a:gd name="T65" fmla="*/ 17 h 1775"/>
                <a:gd name="T66" fmla="*/ 306 w 940"/>
                <a:gd name="T67" fmla="*/ 1 h 1775"/>
                <a:gd name="T68" fmla="*/ 276 w 940"/>
                <a:gd name="T69" fmla="*/ 3 h 1775"/>
                <a:gd name="T70" fmla="*/ 245 w 940"/>
                <a:gd name="T71" fmla="*/ 20 h 1775"/>
                <a:gd name="T72" fmla="*/ 223 w 940"/>
                <a:gd name="T73" fmla="*/ 48 h 1775"/>
                <a:gd name="T74" fmla="*/ 209 w 940"/>
                <a:gd name="T75" fmla="*/ 109 h 1775"/>
                <a:gd name="T76" fmla="*/ 198 w 940"/>
                <a:gd name="T77" fmla="*/ 187 h 1775"/>
                <a:gd name="T78" fmla="*/ 199 w 940"/>
                <a:gd name="T79" fmla="*/ 228 h 1775"/>
                <a:gd name="T80" fmla="*/ 207 w 940"/>
                <a:gd name="T81" fmla="*/ 256 h 1775"/>
                <a:gd name="T82" fmla="*/ 206 w 940"/>
                <a:gd name="T83" fmla="*/ 286 h 1775"/>
                <a:gd name="T84" fmla="*/ 195 w 940"/>
                <a:gd name="T85" fmla="*/ 299 h 1775"/>
                <a:gd name="T86" fmla="*/ 163 w 940"/>
                <a:gd name="T87" fmla="*/ 310 h 1775"/>
                <a:gd name="T88" fmla="*/ 116 w 940"/>
                <a:gd name="T89" fmla="*/ 329 h 1775"/>
                <a:gd name="T90" fmla="*/ 69 w 940"/>
                <a:gd name="T91" fmla="*/ 350 h 1775"/>
                <a:gd name="T92" fmla="*/ 32 w 940"/>
                <a:gd name="T93" fmla="*/ 367 h 1775"/>
                <a:gd name="T94" fmla="*/ 14 w 940"/>
                <a:gd name="T95" fmla="*/ 391 h 1775"/>
                <a:gd name="T96" fmla="*/ 7 w 940"/>
                <a:gd name="T97" fmla="*/ 452 h 1775"/>
                <a:gd name="T98" fmla="*/ 6 w 940"/>
                <a:gd name="T99" fmla="*/ 462 h 1775"/>
                <a:gd name="T100" fmla="*/ 2 w 940"/>
                <a:gd name="T101" fmla="*/ 669 h 1775"/>
                <a:gd name="T102" fmla="*/ 9 w 940"/>
                <a:gd name="T103" fmla="*/ 903 h 1775"/>
                <a:gd name="T104" fmla="*/ 24 w 940"/>
                <a:gd name="T105" fmla="*/ 920 h 1775"/>
                <a:gd name="T106" fmla="*/ 35 w 940"/>
                <a:gd name="T107" fmla="*/ 935 h 1775"/>
                <a:gd name="T108" fmla="*/ 45 w 940"/>
                <a:gd name="T109" fmla="*/ 948 h 1775"/>
                <a:gd name="T110" fmla="*/ 72 w 940"/>
                <a:gd name="T111" fmla="*/ 982 h 1775"/>
                <a:gd name="T112" fmla="*/ 111 w 940"/>
                <a:gd name="T113" fmla="*/ 1043 h 1775"/>
                <a:gd name="T114" fmla="*/ 154 w 940"/>
                <a:gd name="T115" fmla="*/ 1126 h 1775"/>
                <a:gd name="T116" fmla="*/ 190 w 940"/>
                <a:gd name="T117" fmla="*/ 1228 h 1775"/>
                <a:gd name="T118" fmla="*/ 210 w 940"/>
                <a:gd name="T119" fmla="*/ 1334 h 1775"/>
                <a:gd name="T120" fmla="*/ 225 w 940"/>
                <a:gd name="T121" fmla="*/ 1500 h 1775"/>
                <a:gd name="T122" fmla="*/ 237 w 940"/>
                <a:gd name="T123" fmla="*/ 1712 h 17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0"/>
                <a:gd name="T187" fmla="*/ 0 h 1775"/>
                <a:gd name="T188" fmla="*/ 940 w 940"/>
                <a:gd name="T189" fmla="*/ 1775 h 17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0" h="1775">
                  <a:moveTo>
                    <a:pt x="478" y="1775"/>
                  </a:moveTo>
                  <a:lnTo>
                    <a:pt x="493" y="1756"/>
                  </a:lnTo>
                  <a:lnTo>
                    <a:pt x="508" y="1738"/>
                  </a:lnTo>
                  <a:lnTo>
                    <a:pt x="523" y="1719"/>
                  </a:lnTo>
                  <a:lnTo>
                    <a:pt x="539" y="1701"/>
                  </a:lnTo>
                  <a:lnTo>
                    <a:pt x="555" y="1685"/>
                  </a:lnTo>
                  <a:lnTo>
                    <a:pt x="570" y="1668"/>
                  </a:lnTo>
                  <a:lnTo>
                    <a:pt x="586" y="1652"/>
                  </a:lnTo>
                  <a:lnTo>
                    <a:pt x="603" y="1638"/>
                  </a:lnTo>
                  <a:lnTo>
                    <a:pt x="619" y="1623"/>
                  </a:lnTo>
                  <a:lnTo>
                    <a:pt x="635" y="1609"/>
                  </a:lnTo>
                  <a:lnTo>
                    <a:pt x="652" y="1596"/>
                  </a:lnTo>
                  <a:lnTo>
                    <a:pt x="668" y="1583"/>
                  </a:lnTo>
                  <a:lnTo>
                    <a:pt x="683" y="1571"/>
                  </a:lnTo>
                  <a:lnTo>
                    <a:pt x="698" y="1560"/>
                  </a:lnTo>
                  <a:lnTo>
                    <a:pt x="713" y="1549"/>
                  </a:lnTo>
                  <a:lnTo>
                    <a:pt x="728" y="1539"/>
                  </a:lnTo>
                  <a:lnTo>
                    <a:pt x="739" y="1531"/>
                  </a:lnTo>
                  <a:lnTo>
                    <a:pt x="751" y="1523"/>
                  </a:lnTo>
                  <a:lnTo>
                    <a:pt x="763" y="1515"/>
                  </a:lnTo>
                  <a:lnTo>
                    <a:pt x="776" y="1508"/>
                  </a:lnTo>
                  <a:lnTo>
                    <a:pt x="789" y="1500"/>
                  </a:lnTo>
                  <a:lnTo>
                    <a:pt x="802" y="1493"/>
                  </a:lnTo>
                  <a:lnTo>
                    <a:pt x="816" y="1486"/>
                  </a:lnTo>
                  <a:lnTo>
                    <a:pt x="829" y="1480"/>
                  </a:lnTo>
                  <a:lnTo>
                    <a:pt x="843" y="1472"/>
                  </a:lnTo>
                  <a:lnTo>
                    <a:pt x="857" y="1466"/>
                  </a:lnTo>
                  <a:lnTo>
                    <a:pt x="871" y="1461"/>
                  </a:lnTo>
                  <a:lnTo>
                    <a:pt x="886" y="1455"/>
                  </a:lnTo>
                  <a:lnTo>
                    <a:pt x="900" y="1449"/>
                  </a:lnTo>
                  <a:lnTo>
                    <a:pt x="913" y="1444"/>
                  </a:lnTo>
                  <a:lnTo>
                    <a:pt x="926" y="1440"/>
                  </a:lnTo>
                  <a:lnTo>
                    <a:pt x="940" y="1436"/>
                  </a:lnTo>
                  <a:lnTo>
                    <a:pt x="935" y="1431"/>
                  </a:lnTo>
                  <a:lnTo>
                    <a:pt x="930" y="1425"/>
                  </a:lnTo>
                  <a:lnTo>
                    <a:pt x="925" y="1419"/>
                  </a:lnTo>
                  <a:lnTo>
                    <a:pt x="920" y="1412"/>
                  </a:lnTo>
                  <a:lnTo>
                    <a:pt x="917" y="1322"/>
                  </a:lnTo>
                  <a:lnTo>
                    <a:pt x="911" y="1122"/>
                  </a:lnTo>
                  <a:lnTo>
                    <a:pt x="903" y="908"/>
                  </a:lnTo>
                  <a:lnTo>
                    <a:pt x="895" y="782"/>
                  </a:lnTo>
                  <a:lnTo>
                    <a:pt x="860" y="770"/>
                  </a:lnTo>
                  <a:lnTo>
                    <a:pt x="833" y="755"/>
                  </a:lnTo>
                  <a:lnTo>
                    <a:pt x="817" y="741"/>
                  </a:lnTo>
                  <a:lnTo>
                    <a:pt x="807" y="727"/>
                  </a:lnTo>
                  <a:lnTo>
                    <a:pt x="802" y="714"/>
                  </a:lnTo>
                  <a:lnTo>
                    <a:pt x="801" y="703"/>
                  </a:lnTo>
                  <a:lnTo>
                    <a:pt x="802" y="696"/>
                  </a:lnTo>
                  <a:lnTo>
                    <a:pt x="802" y="694"/>
                  </a:lnTo>
                  <a:lnTo>
                    <a:pt x="797" y="649"/>
                  </a:lnTo>
                  <a:lnTo>
                    <a:pt x="786" y="548"/>
                  </a:lnTo>
                  <a:lnTo>
                    <a:pt x="774" y="442"/>
                  </a:lnTo>
                  <a:lnTo>
                    <a:pt x="768" y="384"/>
                  </a:lnTo>
                  <a:lnTo>
                    <a:pt x="766" y="375"/>
                  </a:lnTo>
                  <a:lnTo>
                    <a:pt x="759" y="366"/>
                  </a:lnTo>
                  <a:lnTo>
                    <a:pt x="751" y="358"/>
                  </a:lnTo>
                  <a:lnTo>
                    <a:pt x="742" y="351"/>
                  </a:lnTo>
                  <a:lnTo>
                    <a:pt x="731" y="344"/>
                  </a:lnTo>
                  <a:lnTo>
                    <a:pt x="720" y="339"/>
                  </a:lnTo>
                  <a:lnTo>
                    <a:pt x="709" y="336"/>
                  </a:lnTo>
                  <a:lnTo>
                    <a:pt x="700" y="334"/>
                  </a:lnTo>
                  <a:lnTo>
                    <a:pt x="702" y="329"/>
                  </a:lnTo>
                  <a:lnTo>
                    <a:pt x="703" y="324"/>
                  </a:lnTo>
                  <a:lnTo>
                    <a:pt x="704" y="319"/>
                  </a:lnTo>
                  <a:lnTo>
                    <a:pt x="704" y="318"/>
                  </a:lnTo>
                  <a:lnTo>
                    <a:pt x="718" y="322"/>
                  </a:lnTo>
                  <a:lnTo>
                    <a:pt x="727" y="320"/>
                  </a:lnTo>
                  <a:lnTo>
                    <a:pt x="732" y="316"/>
                  </a:lnTo>
                  <a:lnTo>
                    <a:pt x="736" y="310"/>
                  </a:lnTo>
                  <a:lnTo>
                    <a:pt x="737" y="304"/>
                  </a:lnTo>
                  <a:lnTo>
                    <a:pt x="737" y="297"/>
                  </a:lnTo>
                  <a:lnTo>
                    <a:pt x="736" y="291"/>
                  </a:lnTo>
                  <a:lnTo>
                    <a:pt x="736" y="287"/>
                  </a:lnTo>
                  <a:lnTo>
                    <a:pt x="736" y="281"/>
                  </a:lnTo>
                  <a:lnTo>
                    <a:pt x="736" y="272"/>
                  </a:lnTo>
                  <a:lnTo>
                    <a:pt x="738" y="262"/>
                  </a:lnTo>
                  <a:lnTo>
                    <a:pt x="746" y="257"/>
                  </a:lnTo>
                  <a:lnTo>
                    <a:pt x="756" y="248"/>
                  </a:lnTo>
                  <a:lnTo>
                    <a:pt x="763" y="229"/>
                  </a:lnTo>
                  <a:lnTo>
                    <a:pt x="771" y="209"/>
                  </a:lnTo>
                  <a:lnTo>
                    <a:pt x="779" y="194"/>
                  </a:lnTo>
                  <a:lnTo>
                    <a:pt x="789" y="189"/>
                  </a:lnTo>
                  <a:lnTo>
                    <a:pt x="797" y="183"/>
                  </a:lnTo>
                  <a:lnTo>
                    <a:pt x="802" y="176"/>
                  </a:lnTo>
                  <a:lnTo>
                    <a:pt x="804" y="164"/>
                  </a:lnTo>
                  <a:lnTo>
                    <a:pt x="804" y="153"/>
                  </a:lnTo>
                  <a:lnTo>
                    <a:pt x="803" y="139"/>
                  </a:lnTo>
                  <a:lnTo>
                    <a:pt x="799" y="127"/>
                  </a:lnTo>
                  <a:lnTo>
                    <a:pt x="793" y="112"/>
                  </a:lnTo>
                  <a:lnTo>
                    <a:pt x="784" y="99"/>
                  </a:lnTo>
                  <a:lnTo>
                    <a:pt x="774" y="85"/>
                  </a:lnTo>
                  <a:lnTo>
                    <a:pt x="763" y="72"/>
                  </a:lnTo>
                  <a:lnTo>
                    <a:pt x="749" y="59"/>
                  </a:lnTo>
                  <a:lnTo>
                    <a:pt x="734" y="47"/>
                  </a:lnTo>
                  <a:lnTo>
                    <a:pt x="717" y="35"/>
                  </a:lnTo>
                  <a:lnTo>
                    <a:pt x="699" y="26"/>
                  </a:lnTo>
                  <a:lnTo>
                    <a:pt x="679" y="17"/>
                  </a:lnTo>
                  <a:lnTo>
                    <a:pt x="658" y="10"/>
                  </a:lnTo>
                  <a:lnTo>
                    <a:pt x="635" y="4"/>
                  </a:lnTo>
                  <a:lnTo>
                    <a:pt x="612" y="1"/>
                  </a:lnTo>
                  <a:lnTo>
                    <a:pt x="586" y="0"/>
                  </a:lnTo>
                  <a:lnTo>
                    <a:pt x="570" y="1"/>
                  </a:lnTo>
                  <a:lnTo>
                    <a:pt x="551" y="3"/>
                  </a:lnTo>
                  <a:lnTo>
                    <a:pt x="531" y="7"/>
                  </a:lnTo>
                  <a:lnTo>
                    <a:pt x="511" y="12"/>
                  </a:lnTo>
                  <a:lnTo>
                    <a:pt x="490" y="20"/>
                  </a:lnTo>
                  <a:lnTo>
                    <a:pt x="473" y="28"/>
                  </a:lnTo>
                  <a:lnTo>
                    <a:pt x="457" y="37"/>
                  </a:lnTo>
                  <a:lnTo>
                    <a:pt x="446" y="48"/>
                  </a:lnTo>
                  <a:lnTo>
                    <a:pt x="436" y="62"/>
                  </a:lnTo>
                  <a:lnTo>
                    <a:pt x="427" y="83"/>
                  </a:lnTo>
                  <a:lnTo>
                    <a:pt x="417" y="109"/>
                  </a:lnTo>
                  <a:lnTo>
                    <a:pt x="407" y="136"/>
                  </a:lnTo>
                  <a:lnTo>
                    <a:pt x="400" y="163"/>
                  </a:lnTo>
                  <a:lnTo>
                    <a:pt x="395" y="187"/>
                  </a:lnTo>
                  <a:lnTo>
                    <a:pt x="391" y="207"/>
                  </a:lnTo>
                  <a:lnTo>
                    <a:pt x="391" y="220"/>
                  </a:lnTo>
                  <a:lnTo>
                    <a:pt x="397" y="228"/>
                  </a:lnTo>
                  <a:lnTo>
                    <a:pt x="405" y="237"/>
                  </a:lnTo>
                  <a:lnTo>
                    <a:pt x="410" y="247"/>
                  </a:lnTo>
                  <a:lnTo>
                    <a:pt x="414" y="256"/>
                  </a:lnTo>
                  <a:lnTo>
                    <a:pt x="416" y="265"/>
                  </a:lnTo>
                  <a:lnTo>
                    <a:pt x="415" y="276"/>
                  </a:lnTo>
                  <a:lnTo>
                    <a:pt x="411" y="286"/>
                  </a:lnTo>
                  <a:lnTo>
                    <a:pt x="402" y="296"/>
                  </a:lnTo>
                  <a:lnTo>
                    <a:pt x="399" y="297"/>
                  </a:lnTo>
                  <a:lnTo>
                    <a:pt x="389" y="299"/>
                  </a:lnTo>
                  <a:lnTo>
                    <a:pt x="371" y="302"/>
                  </a:lnTo>
                  <a:lnTo>
                    <a:pt x="350" y="306"/>
                  </a:lnTo>
                  <a:lnTo>
                    <a:pt x="325" y="310"/>
                  </a:lnTo>
                  <a:lnTo>
                    <a:pt x="296" y="316"/>
                  </a:lnTo>
                  <a:lnTo>
                    <a:pt x="265" y="323"/>
                  </a:lnTo>
                  <a:lnTo>
                    <a:pt x="232" y="329"/>
                  </a:lnTo>
                  <a:lnTo>
                    <a:pt x="199" y="336"/>
                  </a:lnTo>
                  <a:lnTo>
                    <a:pt x="168" y="342"/>
                  </a:lnTo>
                  <a:lnTo>
                    <a:pt x="137" y="350"/>
                  </a:lnTo>
                  <a:lnTo>
                    <a:pt x="109" y="356"/>
                  </a:lnTo>
                  <a:lnTo>
                    <a:pt x="84" y="362"/>
                  </a:lnTo>
                  <a:lnTo>
                    <a:pt x="64" y="367"/>
                  </a:lnTo>
                  <a:lnTo>
                    <a:pt x="49" y="372"/>
                  </a:lnTo>
                  <a:lnTo>
                    <a:pt x="40" y="377"/>
                  </a:lnTo>
                  <a:lnTo>
                    <a:pt x="28" y="391"/>
                  </a:lnTo>
                  <a:lnTo>
                    <a:pt x="19" y="412"/>
                  </a:lnTo>
                  <a:lnTo>
                    <a:pt x="14" y="433"/>
                  </a:lnTo>
                  <a:lnTo>
                    <a:pt x="13" y="452"/>
                  </a:lnTo>
                  <a:lnTo>
                    <a:pt x="12" y="456"/>
                  </a:lnTo>
                  <a:lnTo>
                    <a:pt x="12" y="460"/>
                  </a:lnTo>
                  <a:lnTo>
                    <a:pt x="12" y="462"/>
                  </a:lnTo>
                  <a:lnTo>
                    <a:pt x="12" y="463"/>
                  </a:lnTo>
                  <a:lnTo>
                    <a:pt x="10" y="538"/>
                  </a:lnTo>
                  <a:lnTo>
                    <a:pt x="4" y="669"/>
                  </a:lnTo>
                  <a:lnTo>
                    <a:pt x="0" y="806"/>
                  </a:lnTo>
                  <a:lnTo>
                    <a:pt x="7" y="897"/>
                  </a:lnTo>
                  <a:lnTo>
                    <a:pt x="18" y="903"/>
                  </a:lnTo>
                  <a:lnTo>
                    <a:pt x="28" y="909"/>
                  </a:lnTo>
                  <a:lnTo>
                    <a:pt x="38" y="915"/>
                  </a:lnTo>
                  <a:lnTo>
                    <a:pt x="47" y="920"/>
                  </a:lnTo>
                  <a:lnTo>
                    <a:pt x="55" y="925"/>
                  </a:lnTo>
                  <a:lnTo>
                    <a:pt x="63" y="930"/>
                  </a:lnTo>
                  <a:lnTo>
                    <a:pt x="70" y="935"/>
                  </a:lnTo>
                  <a:lnTo>
                    <a:pt x="78" y="941"/>
                  </a:lnTo>
                  <a:lnTo>
                    <a:pt x="80" y="943"/>
                  </a:lnTo>
                  <a:lnTo>
                    <a:pt x="89" y="948"/>
                  </a:lnTo>
                  <a:lnTo>
                    <a:pt x="103" y="956"/>
                  </a:lnTo>
                  <a:lnTo>
                    <a:pt x="122" y="968"/>
                  </a:lnTo>
                  <a:lnTo>
                    <a:pt x="143" y="982"/>
                  </a:lnTo>
                  <a:lnTo>
                    <a:pt x="168" y="999"/>
                  </a:lnTo>
                  <a:lnTo>
                    <a:pt x="194" y="1020"/>
                  </a:lnTo>
                  <a:lnTo>
                    <a:pt x="222" y="1043"/>
                  </a:lnTo>
                  <a:lnTo>
                    <a:pt x="251" y="1068"/>
                  </a:lnTo>
                  <a:lnTo>
                    <a:pt x="280" y="1096"/>
                  </a:lnTo>
                  <a:lnTo>
                    <a:pt x="307" y="1126"/>
                  </a:lnTo>
                  <a:lnTo>
                    <a:pt x="333" y="1157"/>
                  </a:lnTo>
                  <a:lnTo>
                    <a:pt x="359" y="1191"/>
                  </a:lnTo>
                  <a:lnTo>
                    <a:pt x="380" y="1228"/>
                  </a:lnTo>
                  <a:lnTo>
                    <a:pt x="397" y="1265"/>
                  </a:lnTo>
                  <a:lnTo>
                    <a:pt x="411" y="1305"/>
                  </a:lnTo>
                  <a:lnTo>
                    <a:pt x="419" y="1334"/>
                  </a:lnTo>
                  <a:lnTo>
                    <a:pt x="427" y="1379"/>
                  </a:lnTo>
                  <a:lnTo>
                    <a:pt x="439" y="1436"/>
                  </a:lnTo>
                  <a:lnTo>
                    <a:pt x="449" y="1500"/>
                  </a:lnTo>
                  <a:lnTo>
                    <a:pt x="460" y="1571"/>
                  </a:lnTo>
                  <a:lnTo>
                    <a:pt x="469" y="1643"/>
                  </a:lnTo>
                  <a:lnTo>
                    <a:pt x="475" y="1712"/>
                  </a:lnTo>
                  <a:lnTo>
                    <a:pt x="478" y="1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 name="Freeform 26"/>
            <p:cNvSpPr>
              <a:spLocks/>
            </p:cNvSpPr>
            <p:nvPr/>
          </p:nvSpPr>
          <p:spPr bwMode="auto">
            <a:xfrm>
              <a:off x="5665" y="3860"/>
              <a:ext cx="106" cy="127"/>
            </a:xfrm>
            <a:custGeom>
              <a:avLst/>
              <a:gdLst>
                <a:gd name="T0" fmla="*/ 0 w 212"/>
                <a:gd name="T1" fmla="*/ 127 h 127"/>
                <a:gd name="T2" fmla="*/ 2 w 212"/>
                <a:gd name="T3" fmla="*/ 100 h 127"/>
                <a:gd name="T4" fmla="*/ 4 w 212"/>
                <a:gd name="T5" fmla="*/ 98 h 127"/>
                <a:gd name="T6" fmla="*/ 12 w 212"/>
                <a:gd name="T7" fmla="*/ 92 h 127"/>
                <a:gd name="T8" fmla="*/ 23 w 212"/>
                <a:gd name="T9" fmla="*/ 82 h 127"/>
                <a:gd name="T10" fmla="*/ 37 w 212"/>
                <a:gd name="T11" fmla="*/ 70 h 127"/>
                <a:gd name="T12" fmla="*/ 52 w 212"/>
                <a:gd name="T13" fmla="*/ 54 h 127"/>
                <a:gd name="T14" fmla="*/ 67 w 212"/>
                <a:gd name="T15" fmla="*/ 37 h 127"/>
                <a:gd name="T16" fmla="*/ 82 w 212"/>
                <a:gd name="T17" fmla="*/ 19 h 127"/>
                <a:gd name="T18" fmla="*/ 96 w 212"/>
                <a:gd name="T19" fmla="*/ 0 h 127"/>
                <a:gd name="T20" fmla="*/ 99 w 212"/>
                <a:gd name="T21" fmla="*/ 7 h 127"/>
                <a:gd name="T22" fmla="*/ 101 w 212"/>
                <a:gd name="T23" fmla="*/ 13 h 127"/>
                <a:gd name="T24" fmla="*/ 104 w 212"/>
                <a:gd name="T25" fmla="*/ 19 h 127"/>
                <a:gd name="T26" fmla="*/ 106 w 212"/>
                <a:gd name="T27" fmla="*/ 24 h 127"/>
                <a:gd name="T28" fmla="*/ 99 w 212"/>
                <a:gd name="T29" fmla="*/ 28 h 127"/>
                <a:gd name="T30" fmla="*/ 93 w 212"/>
                <a:gd name="T31" fmla="*/ 32 h 127"/>
                <a:gd name="T32" fmla="*/ 86 w 212"/>
                <a:gd name="T33" fmla="*/ 37 h 127"/>
                <a:gd name="T34" fmla="*/ 79 w 212"/>
                <a:gd name="T35" fmla="*/ 43 h 127"/>
                <a:gd name="T36" fmla="*/ 72 w 212"/>
                <a:gd name="T37" fmla="*/ 49 h 127"/>
                <a:gd name="T38" fmla="*/ 65 w 212"/>
                <a:gd name="T39" fmla="*/ 54 h 127"/>
                <a:gd name="T40" fmla="*/ 57 w 212"/>
                <a:gd name="T41" fmla="*/ 60 h 127"/>
                <a:gd name="T42" fmla="*/ 51 w 212"/>
                <a:gd name="T43" fmla="*/ 68 h 127"/>
                <a:gd name="T44" fmla="*/ 44 w 212"/>
                <a:gd name="T45" fmla="*/ 74 h 127"/>
                <a:gd name="T46" fmla="*/ 37 w 212"/>
                <a:gd name="T47" fmla="*/ 81 h 127"/>
                <a:gd name="T48" fmla="*/ 30 w 212"/>
                <a:gd name="T49" fmla="*/ 88 h 127"/>
                <a:gd name="T50" fmla="*/ 24 w 212"/>
                <a:gd name="T51" fmla="*/ 96 h 127"/>
                <a:gd name="T52" fmla="*/ 18 w 212"/>
                <a:gd name="T53" fmla="*/ 103 h 127"/>
                <a:gd name="T54" fmla="*/ 12 w 212"/>
                <a:gd name="T55" fmla="*/ 111 h 127"/>
                <a:gd name="T56" fmla="*/ 6 w 212"/>
                <a:gd name="T57" fmla="*/ 119 h 127"/>
                <a:gd name="T58" fmla="*/ 0 w 212"/>
                <a:gd name="T59" fmla="*/ 127 h 1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2"/>
                <a:gd name="T91" fmla="*/ 0 h 127"/>
                <a:gd name="T92" fmla="*/ 212 w 212"/>
                <a:gd name="T93" fmla="*/ 127 h 1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2" h="127">
                  <a:moveTo>
                    <a:pt x="0" y="127"/>
                  </a:moveTo>
                  <a:lnTo>
                    <a:pt x="3" y="100"/>
                  </a:lnTo>
                  <a:lnTo>
                    <a:pt x="8" y="98"/>
                  </a:lnTo>
                  <a:lnTo>
                    <a:pt x="23" y="92"/>
                  </a:lnTo>
                  <a:lnTo>
                    <a:pt x="45" y="82"/>
                  </a:lnTo>
                  <a:lnTo>
                    <a:pt x="73" y="70"/>
                  </a:lnTo>
                  <a:lnTo>
                    <a:pt x="103" y="54"/>
                  </a:lnTo>
                  <a:lnTo>
                    <a:pt x="134" y="37"/>
                  </a:lnTo>
                  <a:lnTo>
                    <a:pt x="164" y="19"/>
                  </a:lnTo>
                  <a:lnTo>
                    <a:pt x="192" y="0"/>
                  </a:lnTo>
                  <a:lnTo>
                    <a:pt x="197" y="7"/>
                  </a:lnTo>
                  <a:lnTo>
                    <a:pt x="202" y="13"/>
                  </a:lnTo>
                  <a:lnTo>
                    <a:pt x="207" y="19"/>
                  </a:lnTo>
                  <a:lnTo>
                    <a:pt x="212" y="24"/>
                  </a:lnTo>
                  <a:lnTo>
                    <a:pt x="198" y="28"/>
                  </a:lnTo>
                  <a:lnTo>
                    <a:pt x="185" y="32"/>
                  </a:lnTo>
                  <a:lnTo>
                    <a:pt x="172" y="37"/>
                  </a:lnTo>
                  <a:lnTo>
                    <a:pt x="158" y="43"/>
                  </a:lnTo>
                  <a:lnTo>
                    <a:pt x="143" y="49"/>
                  </a:lnTo>
                  <a:lnTo>
                    <a:pt x="129" y="54"/>
                  </a:lnTo>
                  <a:lnTo>
                    <a:pt x="115" y="60"/>
                  </a:lnTo>
                  <a:lnTo>
                    <a:pt x="101" y="68"/>
                  </a:lnTo>
                  <a:lnTo>
                    <a:pt x="88" y="74"/>
                  </a:lnTo>
                  <a:lnTo>
                    <a:pt x="74" y="81"/>
                  </a:lnTo>
                  <a:lnTo>
                    <a:pt x="61" y="88"/>
                  </a:lnTo>
                  <a:lnTo>
                    <a:pt x="48" y="96"/>
                  </a:lnTo>
                  <a:lnTo>
                    <a:pt x="35" y="103"/>
                  </a:lnTo>
                  <a:lnTo>
                    <a:pt x="23" y="111"/>
                  </a:lnTo>
                  <a:lnTo>
                    <a:pt x="11" y="119"/>
                  </a:lnTo>
                  <a:lnTo>
                    <a:pt x="0"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4" name="Freeform 27"/>
            <p:cNvSpPr>
              <a:spLocks/>
            </p:cNvSpPr>
            <p:nvPr/>
          </p:nvSpPr>
          <p:spPr bwMode="auto">
            <a:xfrm>
              <a:off x="5577" y="2849"/>
              <a:ext cx="52" cy="385"/>
            </a:xfrm>
            <a:custGeom>
              <a:avLst/>
              <a:gdLst>
                <a:gd name="T0" fmla="*/ 39 w 102"/>
                <a:gd name="T1" fmla="*/ 385 h 385"/>
                <a:gd name="T2" fmla="*/ 41 w 102"/>
                <a:gd name="T3" fmla="*/ 373 h 385"/>
                <a:gd name="T4" fmla="*/ 43 w 102"/>
                <a:gd name="T5" fmla="*/ 340 h 385"/>
                <a:gd name="T6" fmla="*/ 46 w 102"/>
                <a:gd name="T7" fmla="*/ 292 h 385"/>
                <a:gd name="T8" fmla="*/ 49 w 102"/>
                <a:gd name="T9" fmla="*/ 234 h 385"/>
                <a:gd name="T10" fmla="*/ 51 w 102"/>
                <a:gd name="T11" fmla="*/ 171 h 385"/>
                <a:gd name="T12" fmla="*/ 52 w 102"/>
                <a:gd name="T13" fmla="*/ 107 h 385"/>
                <a:gd name="T14" fmla="*/ 50 w 102"/>
                <a:gd name="T15" fmla="*/ 48 h 385"/>
                <a:gd name="T16" fmla="*/ 45 w 102"/>
                <a:gd name="T17" fmla="*/ 0 h 385"/>
                <a:gd name="T18" fmla="*/ 44 w 102"/>
                <a:gd name="T19" fmla="*/ 1 h 385"/>
                <a:gd name="T20" fmla="*/ 41 w 102"/>
                <a:gd name="T21" fmla="*/ 2 h 385"/>
                <a:gd name="T22" fmla="*/ 36 w 102"/>
                <a:gd name="T23" fmla="*/ 4 h 385"/>
                <a:gd name="T24" fmla="*/ 29 w 102"/>
                <a:gd name="T25" fmla="*/ 7 h 385"/>
                <a:gd name="T26" fmla="*/ 21 w 102"/>
                <a:gd name="T27" fmla="*/ 8 h 385"/>
                <a:gd name="T28" fmla="*/ 14 w 102"/>
                <a:gd name="T29" fmla="*/ 9 h 385"/>
                <a:gd name="T30" fmla="*/ 7 w 102"/>
                <a:gd name="T31" fmla="*/ 8 h 385"/>
                <a:gd name="T32" fmla="*/ 0 w 102"/>
                <a:gd name="T33" fmla="*/ 5 h 385"/>
                <a:gd name="T34" fmla="*/ 28 w 102"/>
                <a:gd name="T35" fmla="*/ 88 h 385"/>
                <a:gd name="T36" fmla="*/ 7 w 102"/>
                <a:gd name="T37" fmla="*/ 69 h 385"/>
                <a:gd name="T38" fmla="*/ 7 w 102"/>
                <a:gd name="T39" fmla="*/ 72 h 385"/>
                <a:gd name="T40" fmla="*/ 6 w 102"/>
                <a:gd name="T41" fmla="*/ 79 h 385"/>
                <a:gd name="T42" fmla="*/ 4 w 102"/>
                <a:gd name="T43" fmla="*/ 88 h 385"/>
                <a:gd name="T44" fmla="*/ 1 w 102"/>
                <a:gd name="T45" fmla="*/ 97 h 385"/>
                <a:gd name="T46" fmla="*/ 2 w 102"/>
                <a:gd name="T47" fmla="*/ 99 h 385"/>
                <a:gd name="T48" fmla="*/ 4 w 102"/>
                <a:gd name="T49" fmla="*/ 107 h 385"/>
                <a:gd name="T50" fmla="*/ 8 w 102"/>
                <a:gd name="T51" fmla="*/ 120 h 385"/>
                <a:gd name="T52" fmla="*/ 13 w 102"/>
                <a:gd name="T53" fmla="*/ 145 h 385"/>
                <a:gd name="T54" fmla="*/ 19 w 102"/>
                <a:gd name="T55" fmla="*/ 182 h 385"/>
                <a:gd name="T56" fmla="*/ 25 w 102"/>
                <a:gd name="T57" fmla="*/ 232 h 385"/>
                <a:gd name="T58" fmla="*/ 33 w 102"/>
                <a:gd name="T59" fmla="*/ 299 h 385"/>
                <a:gd name="T60" fmla="*/ 39 w 102"/>
                <a:gd name="T61" fmla="*/ 385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2"/>
                <a:gd name="T94" fmla="*/ 0 h 385"/>
                <a:gd name="T95" fmla="*/ 102 w 102"/>
                <a:gd name="T96" fmla="*/ 385 h 3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2" h="385">
                  <a:moveTo>
                    <a:pt x="77" y="385"/>
                  </a:moveTo>
                  <a:lnTo>
                    <a:pt x="80" y="373"/>
                  </a:lnTo>
                  <a:lnTo>
                    <a:pt x="85" y="340"/>
                  </a:lnTo>
                  <a:lnTo>
                    <a:pt x="91" y="292"/>
                  </a:lnTo>
                  <a:lnTo>
                    <a:pt x="97" y="234"/>
                  </a:lnTo>
                  <a:lnTo>
                    <a:pt x="101" y="171"/>
                  </a:lnTo>
                  <a:lnTo>
                    <a:pt x="102" y="107"/>
                  </a:lnTo>
                  <a:lnTo>
                    <a:pt x="99" y="48"/>
                  </a:lnTo>
                  <a:lnTo>
                    <a:pt x="89" y="0"/>
                  </a:lnTo>
                  <a:lnTo>
                    <a:pt x="86" y="1"/>
                  </a:lnTo>
                  <a:lnTo>
                    <a:pt x="80" y="2"/>
                  </a:lnTo>
                  <a:lnTo>
                    <a:pt x="70" y="4"/>
                  </a:lnTo>
                  <a:lnTo>
                    <a:pt x="57" y="7"/>
                  </a:lnTo>
                  <a:lnTo>
                    <a:pt x="42" y="8"/>
                  </a:lnTo>
                  <a:lnTo>
                    <a:pt x="27" y="9"/>
                  </a:lnTo>
                  <a:lnTo>
                    <a:pt x="13" y="8"/>
                  </a:lnTo>
                  <a:lnTo>
                    <a:pt x="0" y="5"/>
                  </a:lnTo>
                  <a:lnTo>
                    <a:pt x="54" y="88"/>
                  </a:lnTo>
                  <a:lnTo>
                    <a:pt x="13" y="69"/>
                  </a:lnTo>
                  <a:lnTo>
                    <a:pt x="13" y="72"/>
                  </a:lnTo>
                  <a:lnTo>
                    <a:pt x="12" y="79"/>
                  </a:lnTo>
                  <a:lnTo>
                    <a:pt x="8" y="88"/>
                  </a:lnTo>
                  <a:lnTo>
                    <a:pt x="2" y="97"/>
                  </a:lnTo>
                  <a:lnTo>
                    <a:pt x="3" y="99"/>
                  </a:lnTo>
                  <a:lnTo>
                    <a:pt x="8" y="107"/>
                  </a:lnTo>
                  <a:lnTo>
                    <a:pt x="16" y="120"/>
                  </a:lnTo>
                  <a:lnTo>
                    <a:pt x="26" y="145"/>
                  </a:lnTo>
                  <a:lnTo>
                    <a:pt x="37" y="182"/>
                  </a:lnTo>
                  <a:lnTo>
                    <a:pt x="50" y="232"/>
                  </a:lnTo>
                  <a:lnTo>
                    <a:pt x="64" y="299"/>
                  </a:lnTo>
                  <a:lnTo>
                    <a:pt x="77" y="3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5" name="Freeform 28"/>
            <p:cNvSpPr>
              <a:spLocks/>
            </p:cNvSpPr>
            <p:nvPr/>
          </p:nvSpPr>
          <p:spPr bwMode="auto">
            <a:xfrm>
              <a:off x="5492" y="2622"/>
              <a:ext cx="195" cy="757"/>
            </a:xfrm>
            <a:custGeom>
              <a:avLst/>
              <a:gdLst>
                <a:gd name="T0" fmla="*/ 59 w 390"/>
                <a:gd name="T1" fmla="*/ 539 h 757"/>
                <a:gd name="T2" fmla="*/ 67 w 390"/>
                <a:gd name="T3" fmla="*/ 358 h 757"/>
                <a:gd name="T4" fmla="*/ 74 w 390"/>
                <a:gd name="T5" fmla="*/ 324 h 757"/>
                <a:gd name="T6" fmla="*/ 63 w 390"/>
                <a:gd name="T7" fmla="*/ 283 h 757"/>
                <a:gd name="T8" fmla="*/ 77 w 390"/>
                <a:gd name="T9" fmla="*/ 230 h 757"/>
                <a:gd name="T10" fmla="*/ 54 w 390"/>
                <a:gd name="T11" fmla="*/ 198 h 757"/>
                <a:gd name="T12" fmla="*/ 38 w 390"/>
                <a:gd name="T13" fmla="*/ 163 h 757"/>
                <a:gd name="T14" fmla="*/ 45 w 390"/>
                <a:gd name="T15" fmla="*/ 174 h 757"/>
                <a:gd name="T16" fmla="*/ 66 w 390"/>
                <a:gd name="T17" fmla="*/ 182 h 757"/>
                <a:gd name="T18" fmla="*/ 72 w 390"/>
                <a:gd name="T19" fmla="*/ 161 h 757"/>
                <a:gd name="T20" fmla="*/ 75 w 390"/>
                <a:gd name="T21" fmla="*/ 164 h 757"/>
                <a:gd name="T22" fmla="*/ 90 w 390"/>
                <a:gd name="T23" fmla="*/ 187 h 757"/>
                <a:gd name="T24" fmla="*/ 118 w 390"/>
                <a:gd name="T25" fmla="*/ 208 h 757"/>
                <a:gd name="T26" fmla="*/ 144 w 390"/>
                <a:gd name="T27" fmla="*/ 197 h 757"/>
                <a:gd name="T28" fmla="*/ 154 w 390"/>
                <a:gd name="T29" fmla="*/ 167 h 757"/>
                <a:gd name="T30" fmla="*/ 157 w 390"/>
                <a:gd name="T31" fmla="*/ 153 h 757"/>
                <a:gd name="T32" fmla="*/ 160 w 390"/>
                <a:gd name="T33" fmla="*/ 141 h 757"/>
                <a:gd name="T34" fmla="*/ 174 w 390"/>
                <a:gd name="T35" fmla="*/ 139 h 757"/>
                <a:gd name="T36" fmla="*/ 175 w 390"/>
                <a:gd name="T37" fmla="*/ 120 h 757"/>
                <a:gd name="T38" fmla="*/ 174 w 390"/>
                <a:gd name="T39" fmla="*/ 104 h 757"/>
                <a:gd name="T40" fmla="*/ 180 w 390"/>
                <a:gd name="T41" fmla="*/ 80 h 757"/>
                <a:gd name="T42" fmla="*/ 191 w 390"/>
                <a:gd name="T43" fmla="*/ 36 h 757"/>
                <a:gd name="T44" fmla="*/ 181 w 390"/>
                <a:gd name="T45" fmla="*/ 20 h 757"/>
                <a:gd name="T46" fmla="*/ 159 w 390"/>
                <a:gd name="T47" fmla="*/ 7 h 757"/>
                <a:gd name="T48" fmla="*/ 150 w 390"/>
                <a:gd name="T49" fmla="*/ 0 h 757"/>
                <a:gd name="T50" fmla="*/ 140 w 390"/>
                <a:gd name="T51" fmla="*/ 26 h 757"/>
                <a:gd name="T52" fmla="*/ 128 w 390"/>
                <a:gd name="T53" fmla="*/ 33 h 757"/>
                <a:gd name="T54" fmla="*/ 115 w 390"/>
                <a:gd name="T55" fmla="*/ 31 h 757"/>
                <a:gd name="T56" fmla="*/ 103 w 390"/>
                <a:gd name="T57" fmla="*/ 49 h 757"/>
                <a:gd name="T58" fmla="*/ 96 w 390"/>
                <a:gd name="T59" fmla="*/ 69 h 757"/>
                <a:gd name="T60" fmla="*/ 91 w 390"/>
                <a:gd name="T61" fmla="*/ 50 h 757"/>
                <a:gd name="T62" fmla="*/ 80 w 390"/>
                <a:gd name="T63" fmla="*/ 32 h 757"/>
                <a:gd name="T64" fmla="*/ 63 w 390"/>
                <a:gd name="T65" fmla="*/ 29 h 757"/>
                <a:gd name="T66" fmla="*/ 61 w 390"/>
                <a:gd name="T67" fmla="*/ 98 h 757"/>
                <a:gd name="T68" fmla="*/ 39 w 390"/>
                <a:gd name="T69" fmla="*/ 107 h 757"/>
                <a:gd name="T70" fmla="*/ 14 w 390"/>
                <a:gd name="T71" fmla="*/ 78 h 757"/>
                <a:gd name="T72" fmla="*/ 5 w 390"/>
                <a:gd name="T73" fmla="*/ 46 h 757"/>
                <a:gd name="T74" fmla="*/ 14 w 390"/>
                <a:gd name="T75" fmla="*/ 73 h 757"/>
                <a:gd name="T76" fmla="*/ 17 w 390"/>
                <a:gd name="T77" fmla="*/ 102 h 757"/>
                <a:gd name="T78" fmla="*/ 9 w 390"/>
                <a:gd name="T79" fmla="*/ 162 h 757"/>
                <a:gd name="T80" fmla="*/ 0 w 390"/>
                <a:gd name="T81" fmla="*/ 514 h 757"/>
                <a:gd name="T82" fmla="*/ 7 w 390"/>
                <a:gd name="T83" fmla="*/ 655 h 757"/>
                <a:gd name="T84" fmla="*/ 19 w 390"/>
                <a:gd name="T85" fmla="*/ 740 h 757"/>
                <a:gd name="T86" fmla="*/ 25 w 390"/>
                <a:gd name="T87" fmla="*/ 749 h 757"/>
                <a:gd name="T88" fmla="*/ 38 w 390"/>
                <a:gd name="T89" fmla="*/ 723 h 757"/>
                <a:gd name="T90" fmla="*/ 53 w 390"/>
                <a:gd name="T91" fmla="*/ 699 h 7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0"/>
                <a:gd name="T139" fmla="*/ 0 h 757"/>
                <a:gd name="T140" fmla="*/ 390 w 390"/>
                <a:gd name="T141" fmla="*/ 757 h 7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0" h="757">
                  <a:moveTo>
                    <a:pt x="116" y="693"/>
                  </a:moveTo>
                  <a:lnTo>
                    <a:pt x="117" y="645"/>
                  </a:lnTo>
                  <a:lnTo>
                    <a:pt x="119" y="539"/>
                  </a:lnTo>
                  <a:lnTo>
                    <a:pt x="123" y="429"/>
                  </a:lnTo>
                  <a:lnTo>
                    <a:pt x="127" y="372"/>
                  </a:lnTo>
                  <a:lnTo>
                    <a:pt x="133" y="358"/>
                  </a:lnTo>
                  <a:lnTo>
                    <a:pt x="139" y="342"/>
                  </a:lnTo>
                  <a:lnTo>
                    <a:pt x="144" y="330"/>
                  </a:lnTo>
                  <a:lnTo>
                    <a:pt x="147" y="324"/>
                  </a:lnTo>
                  <a:lnTo>
                    <a:pt x="136" y="313"/>
                  </a:lnTo>
                  <a:lnTo>
                    <a:pt x="129" y="297"/>
                  </a:lnTo>
                  <a:lnTo>
                    <a:pt x="127" y="283"/>
                  </a:lnTo>
                  <a:lnTo>
                    <a:pt x="127" y="277"/>
                  </a:lnTo>
                  <a:lnTo>
                    <a:pt x="78" y="308"/>
                  </a:lnTo>
                  <a:lnTo>
                    <a:pt x="153" y="230"/>
                  </a:lnTo>
                  <a:lnTo>
                    <a:pt x="138" y="222"/>
                  </a:lnTo>
                  <a:lnTo>
                    <a:pt x="124" y="212"/>
                  </a:lnTo>
                  <a:lnTo>
                    <a:pt x="109" y="198"/>
                  </a:lnTo>
                  <a:lnTo>
                    <a:pt x="96" y="186"/>
                  </a:lnTo>
                  <a:lnTo>
                    <a:pt x="84" y="174"/>
                  </a:lnTo>
                  <a:lnTo>
                    <a:pt x="75" y="163"/>
                  </a:lnTo>
                  <a:lnTo>
                    <a:pt x="69" y="156"/>
                  </a:lnTo>
                  <a:lnTo>
                    <a:pt x="67" y="153"/>
                  </a:lnTo>
                  <a:lnTo>
                    <a:pt x="89" y="174"/>
                  </a:lnTo>
                  <a:lnTo>
                    <a:pt x="107" y="184"/>
                  </a:lnTo>
                  <a:lnTo>
                    <a:pt x="121" y="186"/>
                  </a:lnTo>
                  <a:lnTo>
                    <a:pt x="131" y="182"/>
                  </a:lnTo>
                  <a:lnTo>
                    <a:pt x="137" y="176"/>
                  </a:lnTo>
                  <a:lnTo>
                    <a:pt x="142" y="167"/>
                  </a:lnTo>
                  <a:lnTo>
                    <a:pt x="144" y="161"/>
                  </a:lnTo>
                  <a:lnTo>
                    <a:pt x="144" y="158"/>
                  </a:lnTo>
                  <a:lnTo>
                    <a:pt x="146" y="160"/>
                  </a:lnTo>
                  <a:lnTo>
                    <a:pt x="149" y="164"/>
                  </a:lnTo>
                  <a:lnTo>
                    <a:pt x="157" y="170"/>
                  </a:lnTo>
                  <a:lnTo>
                    <a:pt x="167" y="178"/>
                  </a:lnTo>
                  <a:lnTo>
                    <a:pt x="179" y="187"/>
                  </a:lnTo>
                  <a:lnTo>
                    <a:pt x="196" y="194"/>
                  </a:lnTo>
                  <a:lnTo>
                    <a:pt x="215" y="202"/>
                  </a:lnTo>
                  <a:lnTo>
                    <a:pt x="236" y="208"/>
                  </a:lnTo>
                  <a:lnTo>
                    <a:pt x="257" y="209"/>
                  </a:lnTo>
                  <a:lnTo>
                    <a:pt x="275" y="206"/>
                  </a:lnTo>
                  <a:lnTo>
                    <a:pt x="287" y="197"/>
                  </a:lnTo>
                  <a:lnTo>
                    <a:pt x="297" y="187"/>
                  </a:lnTo>
                  <a:lnTo>
                    <a:pt x="303" y="177"/>
                  </a:lnTo>
                  <a:lnTo>
                    <a:pt x="308" y="167"/>
                  </a:lnTo>
                  <a:lnTo>
                    <a:pt x="311" y="161"/>
                  </a:lnTo>
                  <a:lnTo>
                    <a:pt x="311" y="158"/>
                  </a:lnTo>
                  <a:lnTo>
                    <a:pt x="313" y="153"/>
                  </a:lnTo>
                  <a:lnTo>
                    <a:pt x="316" y="148"/>
                  </a:lnTo>
                  <a:lnTo>
                    <a:pt x="318" y="143"/>
                  </a:lnTo>
                  <a:lnTo>
                    <a:pt x="320" y="141"/>
                  </a:lnTo>
                  <a:lnTo>
                    <a:pt x="332" y="143"/>
                  </a:lnTo>
                  <a:lnTo>
                    <a:pt x="342" y="142"/>
                  </a:lnTo>
                  <a:lnTo>
                    <a:pt x="347" y="139"/>
                  </a:lnTo>
                  <a:lnTo>
                    <a:pt x="350" y="133"/>
                  </a:lnTo>
                  <a:lnTo>
                    <a:pt x="350" y="127"/>
                  </a:lnTo>
                  <a:lnTo>
                    <a:pt x="350" y="120"/>
                  </a:lnTo>
                  <a:lnTo>
                    <a:pt x="349" y="114"/>
                  </a:lnTo>
                  <a:lnTo>
                    <a:pt x="349" y="111"/>
                  </a:lnTo>
                  <a:lnTo>
                    <a:pt x="347" y="104"/>
                  </a:lnTo>
                  <a:lnTo>
                    <a:pt x="347" y="94"/>
                  </a:lnTo>
                  <a:lnTo>
                    <a:pt x="350" y="86"/>
                  </a:lnTo>
                  <a:lnTo>
                    <a:pt x="359" y="80"/>
                  </a:lnTo>
                  <a:lnTo>
                    <a:pt x="369" y="72"/>
                  </a:lnTo>
                  <a:lnTo>
                    <a:pt x="375" y="55"/>
                  </a:lnTo>
                  <a:lnTo>
                    <a:pt x="382" y="36"/>
                  </a:lnTo>
                  <a:lnTo>
                    <a:pt x="390" y="21"/>
                  </a:lnTo>
                  <a:lnTo>
                    <a:pt x="376" y="21"/>
                  </a:lnTo>
                  <a:lnTo>
                    <a:pt x="361" y="20"/>
                  </a:lnTo>
                  <a:lnTo>
                    <a:pt x="345" y="15"/>
                  </a:lnTo>
                  <a:lnTo>
                    <a:pt x="331" y="11"/>
                  </a:lnTo>
                  <a:lnTo>
                    <a:pt x="318" y="7"/>
                  </a:lnTo>
                  <a:lnTo>
                    <a:pt x="308" y="4"/>
                  </a:lnTo>
                  <a:lnTo>
                    <a:pt x="302" y="1"/>
                  </a:lnTo>
                  <a:lnTo>
                    <a:pt x="300" y="0"/>
                  </a:lnTo>
                  <a:lnTo>
                    <a:pt x="293" y="10"/>
                  </a:lnTo>
                  <a:lnTo>
                    <a:pt x="287" y="18"/>
                  </a:lnTo>
                  <a:lnTo>
                    <a:pt x="280" y="26"/>
                  </a:lnTo>
                  <a:lnTo>
                    <a:pt x="272" y="30"/>
                  </a:lnTo>
                  <a:lnTo>
                    <a:pt x="265" y="32"/>
                  </a:lnTo>
                  <a:lnTo>
                    <a:pt x="256" y="33"/>
                  </a:lnTo>
                  <a:lnTo>
                    <a:pt x="248" y="33"/>
                  </a:lnTo>
                  <a:lnTo>
                    <a:pt x="240" y="31"/>
                  </a:lnTo>
                  <a:lnTo>
                    <a:pt x="231" y="31"/>
                  </a:lnTo>
                  <a:lnTo>
                    <a:pt x="222" y="34"/>
                  </a:lnTo>
                  <a:lnTo>
                    <a:pt x="213" y="40"/>
                  </a:lnTo>
                  <a:lnTo>
                    <a:pt x="206" y="49"/>
                  </a:lnTo>
                  <a:lnTo>
                    <a:pt x="199" y="57"/>
                  </a:lnTo>
                  <a:lnTo>
                    <a:pt x="194" y="64"/>
                  </a:lnTo>
                  <a:lnTo>
                    <a:pt x="192" y="69"/>
                  </a:lnTo>
                  <a:lnTo>
                    <a:pt x="191" y="72"/>
                  </a:lnTo>
                  <a:lnTo>
                    <a:pt x="187" y="59"/>
                  </a:lnTo>
                  <a:lnTo>
                    <a:pt x="182" y="50"/>
                  </a:lnTo>
                  <a:lnTo>
                    <a:pt x="176" y="42"/>
                  </a:lnTo>
                  <a:lnTo>
                    <a:pt x="168" y="36"/>
                  </a:lnTo>
                  <a:lnTo>
                    <a:pt x="159" y="32"/>
                  </a:lnTo>
                  <a:lnTo>
                    <a:pt x="149" y="30"/>
                  </a:lnTo>
                  <a:lnTo>
                    <a:pt x="138" y="29"/>
                  </a:lnTo>
                  <a:lnTo>
                    <a:pt x="127" y="29"/>
                  </a:lnTo>
                  <a:lnTo>
                    <a:pt x="113" y="42"/>
                  </a:lnTo>
                  <a:lnTo>
                    <a:pt x="116" y="71"/>
                  </a:lnTo>
                  <a:lnTo>
                    <a:pt x="122" y="98"/>
                  </a:lnTo>
                  <a:lnTo>
                    <a:pt x="127" y="110"/>
                  </a:lnTo>
                  <a:lnTo>
                    <a:pt x="101" y="111"/>
                  </a:lnTo>
                  <a:lnTo>
                    <a:pt x="78" y="107"/>
                  </a:lnTo>
                  <a:lnTo>
                    <a:pt x="59" y="100"/>
                  </a:lnTo>
                  <a:lnTo>
                    <a:pt x="43" y="89"/>
                  </a:lnTo>
                  <a:lnTo>
                    <a:pt x="29" y="78"/>
                  </a:lnTo>
                  <a:lnTo>
                    <a:pt x="20" y="66"/>
                  </a:lnTo>
                  <a:lnTo>
                    <a:pt x="13" y="55"/>
                  </a:lnTo>
                  <a:lnTo>
                    <a:pt x="9" y="46"/>
                  </a:lnTo>
                  <a:lnTo>
                    <a:pt x="15" y="54"/>
                  </a:lnTo>
                  <a:lnTo>
                    <a:pt x="23" y="63"/>
                  </a:lnTo>
                  <a:lnTo>
                    <a:pt x="28" y="73"/>
                  </a:lnTo>
                  <a:lnTo>
                    <a:pt x="32" y="82"/>
                  </a:lnTo>
                  <a:lnTo>
                    <a:pt x="34" y="91"/>
                  </a:lnTo>
                  <a:lnTo>
                    <a:pt x="33" y="102"/>
                  </a:lnTo>
                  <a:lnTo>
                    <a:pt x="29" y="112"/>
                  </a:lnTo>
                  <a:lnTo>
                    <a:pt x="20" y="122"/>
                  </a:lnTo>
                  <a:lnTo>
                    <a:pt x="18" y="162"/>
                  </a:lnTo>
                  <a:lnTo>
                    <a:pt x="10" y="262"/>
                  </a:lnTo>
                  <a:lnTo>
                    <a:pt x="4" y="390"/>
                  </a:lnTo>
                  <a:lnTo>
                    <a:pt x="0" y="514"/>
                  </a:lnTo>
                  <a:lnTo>
                    <a:pt x="3" y="567"/>
                  </a:lnTo>
                  <a:lnTo>
                    <a:pt x="7" y="614"/>
                  </a:lnTo>
                  <a:lnTo>
                    <a:pt x="14" y="655"/>
                  </a:lnTo>
                  <a:lnTo>
                    <a:pt x="23" y="691"/>
                  </a:lnTo>
                  <a:lnTo>
                    <a:pt x="30" y="719"/>
                  </a:lnTo>
                  <a:lnTo>
                    <a:pt x="38" y="740"/>
                  </a:lnTo>
                  <a:lnTo>
                    <a:pt x="42" y="753"/>
                  </a:lnTo>
                  <a:lnTo>
                    <a:pt x="44" y="757"/>
                  </a:lnTo>
                  <a:lnTo>
                    <a:pt x="50" y="749"/>
                  </a:lnTo>
                  <a:lnTo>
                    <a:pt x="58" y="741"/>
                  </a:lnTo>
                  <a:lnTo>
                    <a:pt x="65" y="731"/>
                  </a:lnTo>
                  <a:lnTo>
                    <a:pt x="75" y="723"/>
                  </a:lnTo>
                  <a:lnTo>
                    <a:pt x="85" y="715"/>
                  </a:lnTo>
                  <a:lnTo>
                    <a:pt x="96" y="706"/>
                  </a:lnTo>
                  <a:lnTo>
                    <a:pt x="106" y="699"/>
                  </a:lnTo>
                  <a:lnTo>
                    <a:pt x="116" y="6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6" name="Freeform 29"/>
            <p:cNvSpPr>
              <a:spLocks/>
            </p:cNvSpPr>
            <p:nvPr/>
          </p:nvSpPr>
          <p:spPr bwMode="auto">
            <a:xfrm>
              <a:off x="5503" y="3315"/>
              <a:ext cx="47" cy="277"/>
            </a:xfrm>
            <a:custGeom>
              <a:avLst/>
              <a:gdLst>
                <a:gd name="T0" fmla="*/ 47 w 94"/>
                <a:gd name="T1" fmla="*/ 0 h 277"/>
                <a:gd name="T2" fmla="*/ 45 w 94"/>
                <a:gd name="T3" fmla="*/ 5 h 277"/>
                <a:gd name="T4" fmla="*/ 40 w 94"/>
                <a:gd name="T5" fmla="*/ 22 h 277"/>
                <a:gd name="T6" fmla="*/ 31 w 94"/>
                <a:gd name="T7" fmla="*/ 47 h 277"/>
                <a:gd name="T8" fmla="*/ 25 w 94"/>
                <a:gd name="T9" fmla="*/ 81 h 277"/>
                <a:gd name="T10" fmla="*/ 20 w 94"/>
                <a:gd name="T11" fmla="*/ 121 h 277"/>
                <a:gd name="T12" fmla="*/ 18 w 94"/>
                <a:gd name="T13" fmla="*/ 168 h 277"/>
                <a:gd name="T14" fmla="*/ 21 w 94"/>
                <a:gd name="T15" fmla="*/ 220 h 277"/>
                <a:gd name="T16" fmla="*/ 31 w 94"/>
                <a:gd name="T17" fmla="*/ 277 h 277"/>
                <a:gd name="T18" fmla="*/ 28 w 94"/>
                <a:gd name="T19" fmla="*/ 271 h 277"/>
                <a:gd name="T20" fmla="*/ 23 w 94"/>
                <a:gd name="T21" fmla="*/ 258 h 277"/>
                <a:gd name="T22" fmla="*/ 15 w 94"/>
                <a:gd name="T23" fmla="*/ 236 h 277"/>
                <a:gd name="T24" fmla="*/ 8 w 94"/>
                <a:gd name="T25" fmla="*/ 209 h 277"/>
                <a:gd name="T26" fmla="*/ 3 w 94"/>
                <a:gd name="T27" fmla="*/ 177 h 277"/>
                <a:gd name="T28" fmla="*/ 0 w 94"/>
                <a:gd name="T29" fmla="*/ 140 h 277"/>
                <a:gd name="T30" fmla="*/ 3 w 94"/>
                <a:gd name="T31" fmla="*/ 103 h 277"/>
                <a:gd name="T32" fmla="*/ 11 w 94"/>
                <a:gd name="T33" fmla="*/ 64 h 277"/>
                <a:gd name="T34" fmla="*/ 14 w 94"/>
                <a:gd name="T35" fmla="*/ 56 h 277"/>
                <a:gd name="T36" fmla="*/ 18 w 94"/>
                <a:gd name="T37" fmla="*/ 48 h 277"/>
                <a:gd name="T38" fmla="*/ 22 w 94"/>
                <a:gd name="T39" fmla="*/ 38 h 277"/>
                <a:gd name="T40" fmla="*/ 26 w 94"/>
                <a:gd name="T41" fmla="*/ 30 h 277"/>
                <a:gd name="T42" fmla="*/ 31 w 94"/>
                <a:gd name="T43" fmla="*/ 22 h 277"/>
                <a:gd name="T44" fmla="*/ 37 w 94"/>
                <a:gd name="T45" fmla="*/ 13 h 277"/>
                <a:gd name="T46" fmla="*/ 42 w 94"/>
                <a:gd name="T47" fmla="*/ 6 h 277"/>
                <a:gd name="T48" fmla="*/ 47 w 94"/>
                <a:gd name="T49" fmla="*/ 0 h 2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277"/>
                <a:gd name="T77" fmla="*/ 94 w 94"/>
                <a:gd name="T78" fmla="*/ 277 h 2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277">
                  <a:moveTo>
                    <a:pt x="94" y="0"/>
                  </a:moveTo>
                  <a:lnTo>
                    <a:pt x="89" y="5"/>
                  </a:lnTo>
                  <a:lnTo>
                    <a:pt x="79" y="22"/>
                  </a:lnTo>
                  <a:lnTo>
                    <a:pt x="63" y="47"/>
                  </a:lnTo>
                  <a:lnTo>
                    <a:pt x="50" y="81"/>
                  </a:lnTo>
                  <a:lnTo>
                    <a:pt x="40" y="121"/>
                  </a:lnTo>
                  <a:lnTo>
                    <a:pt x="36" y="168"/>
                  </a:lnTo>
                  <a:lnTo>
                    <a:pt x="42" y="220"/>
                  </a:lnTo>
                  <a:lnTo>
                    <a:pt x="62" y="277"/>
                  </a:lnTo>
                  <a:lnTo>
                    <a:pt x="57" y="271"/>
                  </a:lnTo>
                  <a:lnTo>
                    <a:pt x="46" y="258"/>
                  </a:lnTo>
                  <a:lnTo>
                    <a:pt x="31" y="236"/>
                  </a:lnTo>
                  <a:lnTo>
                    <a:pt x="16" y="209"/>
                  </a:lnTo>
                  <a:lnTo>
                    <a:pt x="5" y="177"/>
                  </a:lnTo>
                  <a:lnTo>
                    <a:pt x="0" y="140"/>
                  </a:lnTo>
                  <a:lnTo>
                    <a:pt x="5" y="103"/>
                  </a:lnTo>
                  <a:lnTo>
                    <a:pt x="22" y="64"/>
                  </a:lnTo>
                  <a:lnTo>
                    <a:pt x="28" y="56"/>
                  </a:lnTo>
                  <a:lnTo>
                    <a:pt x="36" y="48"/>
                  </a:lnTo>
                  <a:lnTo>
                    <a:pt x="43" y="38"/>
                  </a:lnTo>
                  <a:lnTo>
                    <a:pt x="53" y="30"/>
                  </a:lnTo>
                  <a:lnTo>
                    <a:pt x="63" y="22"/>
                  </a:lnTo>
                  <a:lnTo>
                    <a:pt x="74" y="13"/>
                  </a:lnTo>
                  <a:lnTo>
                    <a:pt x="84" y="6"/>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7" name="Freeform 30"/>
            <p:cNvSpPr>
              <a:spLocks/>
            </p:cNvSpPr>
            <p:nvPr/>
          </p:nvSpPr>
          <p:spPr bwMode="auto">
            <a:xfrm>
              <a:off x="5096" y="2901"/>
              <a:ext cx="411" cy="1988"/>
            </a:xfrm>
            <a:custGeom>
              <a:avLst/>
              <a:gdLst>
                <a:gd name="T0" fmla="*/ 121 w 822"/>
                <a:gd name="T1" fmla="*/ 1810 h 1988"/>
                <a:gd name="T2" fmla="*/ 138 w 822"/>
                <a:gd name="T3" fmla="*/ 1550 h 1988"/>
                <a:gd name="T4" fmla="*/ 168 w 822"/>
                <a:gd name="T5" fmla="*/ 1331 h 1988"/>
                <a:gd name="T6" fmla="*/ 195 w 822"/>
                <a:gd name="T7" fmla="*/ 1191 h 1988"/>
                <a:gd name="T8" fmla="*/ 205 w 822"/>
                <a:gd name="T9" fmla="*/ 1134 h 1988"/>
                <a:gd name="T10" fmla="*/ 223 w 822"/>
                <a:gd name="T11" fmla="*/ 1068 h 1988"/>
                <a:gd name="T12" fmla="*/ 249 w 822"/>
                <a:gd name="T13" fmla="*/ 994 h 1988"/>
                <a:gd name="T14" fmla="*/ 278 w 822"/>
                <a:gd name="T15" fmla="*/ 929 h 1988"/>
                <a:gd name="T16" fmla="*/ 305 w 822"/>
                <a:gd name="T17" fmla="*/ 884 h 1988"/>
                <a:gd name="T18" fmla="*/ 331 w 822"/>
                <a:gd name="T19" fmla="*/ 871 h 1988"/>
                <a:gd name="T20" fmla="*/ 368 w 822"/>
                <a:gd name="T21" fmla="*/ 868 h 1988"/>
                <a:gd name="T22" fmla="*/ 403 w 822"/>
                <a:gd name="T23" fmla="*/ 859 h 1988"/>
                <a:gd name="T24" fmla="*/ 396 w 822"/>
                <a:gd name="T25" fmla="*/ 775 h 1988"/>
                <a:gd name="T26" fmla="*/ 359 w 822"/>
                <a:gd name="T27" fmla="*/ 673 h 1988"/>
                <a:gd name="T28" fmla="*/ 317 w 822"/>
                <a:gd name="T29" fmla="*/ 590 h 1988"/>
                <a:gd name="T30" fmla="*/ 277 w 822"/>
                <a:gd name="T31" fmla="*/ 529 h 1988"/>
                <a:gd name="T32" fmla="*/ 250 w 822"/>
                <a:gd name="T33" fmla="*/ 495 h 1988"/>
                <a:gd name="T34" fmla="*/ 257 w 822"/>
                <a:gd name="T35" fmla="*/ 493 h 1988"/>
                <a:gd name="T36" fmla="*/ 277 w 822"/>
                <a:gd name="T37" fmla="*/ 478 h 1988"/>
                <a:gd name="T38" fmla="*/ 279 w 822"/>
                <a:gd name="T39" fmla="*/ 447 h 1988"/>
                <a:gd name="T40" fmla="*/ 282 w 822"/>
                <a:gd name="T41" fmla="*/ 425 h 1988"/>
                <a:gd name="T42" fmla="*/ 290 w 822"/>
                <a:gd name="T43" fmla="*/ 410 h 1988"/>
                <a:gd name="T44" fmla="*/ 285 w 822"/>
                <a:gd name="T45" fmla="*/ 393 h 1988"/>
                <a:gd name="T46" fmla="*/ 280 w 822"/>
                <a:gd name="T47" fmla="*/ 393 h 1988"/>
                <a:gd name="T48" fmla="*/ 292 w 822"/>
                <a:gd name="T49" fmla="*/ 367 h 1988"/>
                <a:gd name="T50" fmla="*/ 291 w 822"/>
                <a:gd name="T51" fmla="*/ 345 h 1988"/>
                <a:gd name="T52" fmla="*/ 301 w 822"/>
                <a:gd name="T53" fmla="*/ 337 h 1988"/>
                <a:gd name="T54" fmla="*/ 299 w 822"/>
                <a:gd name="T55" fmla="*/ 317 h 1988"/>
                <a:gd name="T56" fmla="*/ 280 w 822"/>
                <a:gd name="T57" fmla="*/ 267 h 1988"/>
                <a:gd name="T58" fmla="*/ 277 w 822"/>
                <a:gd name="T59" fmla="*/ 234 h 1988"/>
                <a:gd name="T60" fmla="*/ 282 w 822"/>
                <a:gd name="T61" fmla="*/ 209 h 1988"/>
                <a:gd name="T62" fmla="*/ 267 w 822"/>
                <a:gd name="T63" fmla="*/ 152 h 1988"/>
                <a:gd name="T64" fmla="*/ 267 w 822"/>
                <a:gd name="T65" fmla="*/ 141 h 1988"/>
                <a:gd name="T66" fmla="*/ 268 w 822"/>
                <a:gd name="T67" fmla="*/ 108 h 1988"/>
                <a:gd name="T68" fmla="*/ 240 w 822"/>
                <a:gd name="T69" fmla="*/ 49 h 1988"/>
                <a:gd name="T70" fmla="*/ 214 w 822"/>
                <a:gd name="T71" fmla="*/ 13 h 1988"/>
                <a:gd name="T72" fmla="*/ 200 w 822"/>
                <a:gd name="T73" fmla="*/ 4 h 1988"/>
                <a:gd name="T74" fmla="*/ 180 w 822"/>
                <a:gd name="T75" fmla="*/ 0 h 1988"/>
                <a:gd name="T76" fmla="*/ 160 w 822"/>
                <a:gd name="T77" fmla="*/ 2 h 1988"/>
                <a:gd name="T78" fmla="*/ 110 w 822"/>
                <a:gd name="T79" fmla="*/ 21 h 1988"/>
                <a:gd name="T80" fmla="*/ 63 w 822"/>
                <a:gd name="T81" fmla="*/ 63 h 1988"/>
                <a:gd name="T82" fmla="*/ 28 w 822"/>
                <a:gd name="T83" fmla="*/ 126 h 1988"/>
                <a:gd name="T84" fmla="*/ 19 w 822"/>
                <a:gd name="T85" fmla="*/ 210 h 1988"/>
                <a:gd name="T86" fmla="*/ 48 w 822"/>
                <a:gd name="T87" fmla="*/ 314 h 1988"/>
                <a:gd name="T88" fmla="*/ 67 w 822"/>
                <a:gd name="T89" fmla="*/ 416 h 1988"/>
                <a:gd name="T90" fmla="*/ 37 w 822"/>
                <a:gd name="T91" fmla="*/ 451 h 1988"/>
                <a:gd name="T92" fmla="*/ 5 w 822"/>
                <a:gd name="T93" fmla="*/ 484 h 1988"/>
                <a:gd name="T94" fmla="*/ 0 w 822"/>
                <a:gd name="T95" fmla="*/ 1988 h 19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2"/>
                <a:gd name="T145" fmla="*/ 0 h 1988"/>
                <a:gd name="T146" fmla="*/ 822 w 822"/>
                <a:gd name="T147" fmla="*/ 1988 h 19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2" h="1988">
                  <a:moveTo>
                    <a:pt x="242" y="1988"/>
                  </a:moveTo>
                  <a:lnTo>
                    <a:pt x="238" y="1901"/>
                  </a:lnTo>
                  <a:lnTo>
                    <a:pt x="243" y="1810"/>
                  </a:lnTo>
                  <a:lnTo>
                    <a:pt x="253" y="1721"/>
                  </a:lnTo>
                  <a:lnTo>
                    <a:pt x="264" y="1634"/>
                  </a:lnTo>
                  <a:lnTo>
                    <a:pt x="276" y="1550"/>
                  </a:lnTo>
                  <a:lnTo>
                    <a:pt x="294" y="1470"/>
                  </a:lnTo>
                  <a:lnTo>
                    <a:pt x="314" y="1397"/>
                  </a:lnTo>
                  <a:lnTo>
                    <a:pt x="335" y="1331"/>
                  </a:lnTo>
                  <a:lnTo>
                    <a:pt x="356" y="1274"/>
                  </a:lnTo>
                  <a:lnTo>
                    <a:pt x="375" y="1227"/>
                  </a:lnTo>
                  <a:lnTo>
                    <a:pt x="390" y="1191"/>
                  </a:lnTo>
                  <a:lnTo>
                    <a:pt x="399" y="1167"/>
                  </a:lnTo>
                  <a:lnTo>
                    <a:pt x="403" y="1152"/>
                  </a:lnTo>
                  <a:lnTo>
                    <a:pt x="410" y="1134"/>
                  </a:lnTo>
                  <a:lnTo>
                    <a:pt x="420" y="1114"/>
                  </a:lnTo>
                  <a:lnTo>
                    <a:pt x="431" y="1092"/>
                  </a:lnTo>
                  <a:lnTo>
                    <a:pt x="446" y="1068"/>
                  </a:lnTo>
                  <a:lnTo>
                    <a:pt x="461" y="1044"/>
                  </a:lnTo>
                  <a:lnTo>
                    <a:pt x="479" y="1019"/>
                  </a:lnTo>
                  <a:lnTo>
                    <a:pt x="498" y="994"/>
                  </a:lnTo>
                  <a:lnTo>
                    <a:pt x="517" y="971"/>
                  </a:lnTo>
                  <a:lnTo>
                    <a:pt x="535" y="949"/>
                  </a:lnTo>
                  <a:lnTo>
                    <a:pt x="555" y="929"/>
                  </a:lnTo>
                  <a:lnTo>
                    <a:pt x="574" y="910"/>
                  </a:lnTo>
                  <a:lnTo>
                    <a:pt x="593" y="895"/>
                  </a:lnTo>
                  <a:lnTo>
                    <a:pt x="610" y="884"/>
                  </a:lnTo>
                  <a:lnTo>
                    <a:pt x="627" y="876"/>
                  </a:lnTo>
                  <a:lnTo>
                    <a:pt x="642" y="873"/>
                  </a:lnTo>
                  <a:lnTo>
                    <a:pt x="661" y="871"/>
                  </a:lnTo>
                  <a:lnTo>
                    <a:pt x="683" y="869"/>
                  </a:lnTo>
                  <a:lnTo>
                    <a:pt x="708" y="869"/>
                  </a:lnTo>
                  <a:lnTo>
                    <a:pt x="736" y="868"/>
                  </a:lnTo>
                  <a:lnTo>
                    <a:pt x="762" y="867"/>
                  </a:lnTo>
                  <a:lnTo>
                    <a:pt x="786" y="864"/>
                  </a:lnTo>
                  <a:lnTo>
                    <a:pt x="806" y="859"/>
                  </a:lnTo>
                  <a:lnTo>
                    <a:pt x="822" y="852"/>
                  </a:lnTo>
                  <a:lnTo>
                    <a:pt x="808" y="812"/>
                  </a:lnTo>
                  <a:lnTo>
                    <a:pt x="791" y="775"/>
                  </a:lnTo>
                  <a:lnTo>
                    <a:pt x="770" y="738"/>
                  </a:lnTo>
                  <a:lnTo>
                    <a:pt x="744" y="704"/>
                  </a:lnTo>
                  <a:lnTo>
                    <a:pt x="718" y="673"/>
                  </a:lnTo>
                  <a:lnTo>
                    <a:pt x="691" y="643"/>
                  </a:lnTo>
                  <a:lnTo>
                    <a:pt x="662" y="615"/>
                  </a:lnTo>
                  <a:lnTo>
                    <a:pt x="633" y="590"/>
                  </a:lnTo>
                  <a:lnTo>
                    <a:pt x="605" y="567"/>
                  </a:lnTo>
                  <a:lnTo>
                    <a:pt x="579" y="546"/>
                  </a:lnTo>
                  <a:lnTo>
                    <a:pt x="554" y="529"/>
                  </a:lnTo>
                  <a:lnTo>
                    <a:pt x="533" y="515"/>
                  </a:lnTo>
                  <a:lnTo>
                    <a:pt x="514" y="503"/>
                  </a:lnTo>
                  <a:lnTo>
                    <a:pt x="500" y="495"/>
                  </a:lnTo>
                  <a:lnTo>
                    <a:pt x="491" y="490"/>
                  </a:lnTo>
                  <a:lnTo>
                    <a:pt x="489" y="488"/>
                  </a:lnTo>
                  <a:lnTo>
                    <a:pt x="514" y="493"/>
                  </a:lnTo>
                  <a:lnTo>
                    <a:pt x="532" y="492"/>
                  </a:lnTo>
                  <a:lnTo>
                    <a:pt x="544" y="487"/>
                  </a:lnTo>
                  <a:lnTo>
                    <a:pt x="553" y="478"/>
                  </a:lnTo>
                  <a:lnTo>
                    <a:pt x="557" y="468"/>
                  </a:lnTo>
                  <a:lnTo>
                    <a:pt x="558" y="457"/>
                  </a:lnTo>
                  <a:lnTo>
                    <a:pt x="558" y="447"/>
                  </a:lnTo>
                  <a:lnTo>
                    <a:pt x="557" y="440"/>
                  </a:lnTo>
                  <a:lnTo>
                    <a:pt x="558" y="430"/>
                  </a:lnTo>
                  <a:lnTo>
                    <a:pt x="563" y="425"/>
                  </a:lnTo>
                  <a:lnTo>
                    <a:pt x="570" y="421"/>
                  </a:lnTo>
                  <a:lnTo>
                    <a:pt x="578" y="417"/>
                  </a:lnTo>
                  <a:lnTo>
                    <a:pt x="579" y="410"/>
                  </a:lnTo>
                  <a:lnTo>
                    <a:pt x="577" y="402"/>
                  </a:lnTo>
                  <a:lnTo>
                    <a:pt x="572" y="396"/>
                  </a:lnTo>
                  <a:lnTo>
                    <a:pt x="569" y="393"/>
                  </a:lnTo>
                  <a:lnTo>
                    <a:pt x="565" y="393"/>
                  </a:lnTo>
                  <a:lnTo>
                    <a:pt x="560" y="394"/>
                  </a:lnTo>
                  <a:lnTo>
                    <a:pt x="560" y="393"/>
                  </a:lnTo>
                  <a:lnTo>
                    <a:pt x="574" y="392"/>
                  </a:lnTo>
                  <a:lnTo>
                    <a:pt x="587" y="384"/>
                  </a:lnTo>
                  <a:lnTo>
                    <a:pt x="584" y="367"/>
                  </a:lnTo>
                  <a:lnTo>
                    <a:pt x="575" y="351"/>
                  </a:lnTo>
                  <a:lnTo>
                    <a:pt x="570" y="344"/>
                  </a:lnTo>
                  <a:lnTo>
                    <a:pt x="582" y="345"/>
                  </a:lnTo>
                  <a:lnTo>
                    <a:pt x="590" y="344"/>
                  </a:lnTo>
                  <a:lnTo>
                    <a:pt x="597" y="341"/>
                  </a:lnTo>
                  <a:lnTo>
                    <a:pt x="602" y="337"/>
                  </a:lnTo>
                  <a:lnTo>
                    <a:pt x="603" y="330"/>
                  </a:lnTo>
                  <a:lnTo>
                    <a:pt x="602" y="324"/>
                  </a:lnTo>
                  <a:lnTo>
                    <a:pt x="598" y="317"/>
                  </a:lnTo>
                  <a:lnTo>
                    <a:pt x="592" y="309"/>
                  </a:lnTo>
                  <a:lnTo>
                    <a:pt x="572" y="286"/>
                  </a:lnTo>
                  <a:lnTo>
                    <a:pt x="559" y="267"/>
                  </a:lnTo>
                  <a:lnTo>
                    <a:pt x="553" y="253"/>
                  </a:lnTo>
                  <a:lnTo>
                    <a:pt x="553" y="243"/>
                  </a:lnTo>
                  <a:lnTo>
                    <a:pt x="554" y="234"/>
                  </a:lnTo>
                  <a:lnTo>
                    <a:pt x="558" y="226"/>
                  </a:lnTo>
                  <a:lnTo>
                    <a:pt x="562" y="218"/>
                  </a:lnTo>
                  <a:lnTo>
                    <a:pt x="563" y="209"/>
                  </a:lnTo>
                  <a:lnTo>
                    <a:pt x="558" y="188"/>
                  </a:lnTo>
                  <a:lnTo>
                    <a:pt x="545" y="167"/>
                  </a:lnTo>
                  <a:lnTo>
                    <a:pt x="533" y="152"/>
                  </a:lnTo>
                  <a:lnTo>
                    <a:pt x="528" y="145"/>
                  </a:lnTo>
                  <a:lnTo>
                    <a:pt x="530" y="144"/>
                  </a:lnTo>
                  <a:lnTo>
                    <a:pt x="534" y="141"/>
                  </a:lnTo>
                  <a:lnTo>
                    <a:pt x="538" y="137"/>
                  </a:lnTo>
                  <a:lnTo>
                    <a:pt x="540" y="130"/>
                  </a:lnTo>
                  <a:lnTo>
                    <a:pt x="535" y="108"/>
                  </a:lnTo>
                  <a:lnTo>
                    <a:pt x="522" y="87"/>
                  </a:lnTo>
                  <a:lnTo>
                    <a:pt x="503" y="66"/>
                  </a:lnTo>
                  <a:lnTo>
                    <a:pt x="481" y="49"/>
                  </a:lnTo>
                  <a:lnTo>
                    <a:pt x="460" y="33"/>
                  </a:lnTo>
                  <a:lnTo>
                    <a:pt x="441" y="20"/>
                  </a:lnTo>
                  <a:lnTo>
                    <a:pt x="428" y="13"/>
                  </a:lnTo>
                  <a:lnTo>
                    <a:pt x="423" y="10"/>
                  </a:lnTo>
                  <a:lnTo>
                    <a:pt x="411" y="6"/>
                  </a:lnTo>
                  <a:lnTo>
                    <a:pt x="400" y="4"/>
                  </a:lnTo>
                  <a:lnTo>
                    <a:pt x="386" y="2"/>
                  </a:lnTo>
                  <a:lnTo>
                    <a:pt x="372" y="0"/>
                  </a:lnTo>
                  <a:lnTo>
                    <a:pt x="359" y="0"/>
                  </a:lnTo>
                  <a:lnTo>
                    <a:pt x="345" y="0"/>
                  </a:lnTo>
                  <a:lnTo>
                    <a:pt x="331" y="1"/>
                  </a:lnTo>
                  <a:lnTo>
                    <a:pt x="319" y="2"/>
                  </a:lnTo>
                  <a:lnTo>
                    <a:pt x="287" y="6"/>
                  </a:lnTo>
                  <a:lnTo>
                    <a:pt x="255" y="13"/>
                  </a:lnTo>
                  <a:lnTo>
                    <a:pt x="221" y="21"/>
                  </a:lnTo>
                  <a:lnTo>
                    <a:pt x="188" y="33"/>
                  </a:lnTo>
                  <a:lnTo>
                    <a:pt x="156" y="47"/>
                  </a:lnTo>
                  <a:lnTo>
                    <a:pt x="126" y="63"/>
                  </a:lnTo>
                  <a:lnTo>
                    <a:pt x="98" y="82"/>
                  </a:lnTo>
                  <a:lnTo>
                    <a:pt x="76" y="103"/>
                  </a:lnTo>
                  <a:lnTo>
                    <a:pt x="57" y="126"/>
                  </a:lnTo>
                  <a:lnTo>
                    <a:pt x="43" y="152"/>
                  </a:lnTo>
                  <a:lnTo>
                    <a:pt x="37" y="180"/>
                  </a:lnTo>
                  <a:lnTo>
                    <a:pt x="38" y="210"/>
                  </a:lnTo>
                  <a:lnTo>
                    <a:pt x="47" y="242"/>
                  </a:lnTo>
                  <a:lnTo>
                    <a:pt x="67" y="276"/>
                  </a:lnTo>
                  <a:lnTo>
                    <a:pt x="96" y="314"/>
                  </a:lnTo>
                  <a:lnTo>
                    <a:pt x="136" y="353"/>
                  </a:lnTo>
                  <a:lnTo>
                    <a:pt x="138" y="399"/>
                  </a:lnTo>
                  <a:lnTo>
                    <a:pt x="133" y="416"/>
                  </a:lnTo>
                  <a:lnTo>
                    <a:pt x="118" y="429"/>
                  </a:lnTo>
                  <a:lnTo>
                    <a:pt x="97" y="441"/>
                  </a:lnTo>
                  <a:lnTo>
                    <a:pt x="73" y="451"/>
                  </a:lnTo>
                  <a:lnTo>
                    <a:pt x="48" y="462"/>
                  </a:lnTo>
                  <a:lnTo>
                    <a:pt x="26" y="472"/>
                  </a:lnTo>
                  <a:lnTo>
                    <a:pt x="9" y="484"/>
                  </a:lnTo>
                  <a:lnTo>
                    <a:pt x="0" y="499"/>
                  </a:lnTo>
                  <a:lnTo>
                    <a:pt x="0" y="1460"/>
                  </a:lnTo>
                  <a:lnTo>
                    <a:pt x="0" y="1988"/>
                  </a:lnTo>
                  <a:lnTo>
                    <a:pt x="242" y="19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8" name="Freeform 31"/>
            <p:cNvSpPr>
              <a:spLocks/>
            </p:cNvSpPr>
            <p:nvPr/>
          </p:nvSpPr>
          <p:spPr bwMode="auto">
            <a:xfrm>
              <a:off x="5258" y="3020"/>
              <a:ext cx="249" cy="754"/>
            </a:xfrm>
            <a:custGeom>
              <a:avLst/>
              <a:gdLst>
                <a:gd name="T0" fmla="*/ 179 w 497"/>
                <a:gd name="T1" fmla="*/ 750 h 754"/>
                <a:gd name="T2" fmla="*/ 219 w 497"/>
                <a:gd name="T3" fmla="*/ 748 h 754"/>
                <a:gd name="T4" fmla="*/ 249 w 497"/>
                <a:gd name="T5" fmla="*/ 733 h 754"/>
                <a:gd name="T6" fmla="*/ 223 w 497"/>
                <a:gd name="T7" fmla="*/ 619 h 754"/>
                <a:gd name="T8" fmla="*/ 183 w 497"/>
                <a:gd name="T9" fmla="*/ 524 h 754"/>
                <a:gd name="T10" fmla="*/ 140 w 497"/>
                <a:gd name="T11" fmla="*/ 448 h 754"/>
                <a:gd name="T12" fmla="*/ 104 w 497"/>
                <a:gd name="T13" fmla="*/ 396 h 754"/>
                <a:gd name="T14" fmla="*/ 83 w 497"/>
                <a:gd name="T15" fmla="*/ 371 h 754"/>
                <a:gd name="T16" fmla="*/ 104 w 497"/>
                <a:gd name="T17" fmla="*/ 373 h 754"/>
                <a:gd name="T18" fmla="*/ 116 w 497"/>
                <a:gd name="T19" fmla="*/ 349 h 754"/>
                <a:gd name="T20" fmla="*/ 116 w 497"/>
                <a:gd name="T21" fmla="*/ 321 h 754"/>
                <a:gd name="T22" fmla="*/ 123 w 497"/>
                <a:gd name="T23" fmla="*/ 302 h 754"/>
                <a:gd name="T24" fmla="*/ 126 w 497"/>
                <a:gd name="T25" fmla="*/ 283 h 754"/>
                <a:gd name="T26" fmla="*/ 120 w 497"/>
                <a:gd name="T27" fmla="*/ 274 h 754"/>
                <a:gd name="T28" fmla="*/ 125 w 497"/>
                <a:gd name="T29" fmla="*/ 273 h 754"/>
                <a:gd name="T30" fmla="*/ 125 w 497"/>
                <a:gd name="T31" fmla="*/ 232 h 754"/>
                <a:gd name="T32" fmla="*/ 133 w 497"/>
                <a:gd name="T33" fmla="*/ 225 h 754"/>
                <a:gd name="T34" fmla="*/ 139 w 497"/>
                <a:gd name="T35" fmla="*/ 211 h 754"/>
                <a:gd name="T36" fmla="*/ 134 w 497"/>
                <a:gd name="T37" fmla="*/ 190 h 754"/>
                <a:gd name="T38" fmla="*/ 114 w 497"/>
                <a:gd name="T39" fmla="*/ 134 h 754"/>
                <a:gd name="T40" fmla="*/ 117 w 497"/>
                <a:gd name="T41" fmla="*/ 107 h 754"/>
                <a:gd name="T42" fmla="*/ 117 w 497"/>
                <a:gd name="T43" fmla="*/ 69 h 754"/>
                <a:gd name="T44" fmla="*/ 102 w 497"/>
                <a:gd name="T45" fmla="*/ 26 h 754"/>
                <a:gd name="T46" fmla="*/ 60 w 497"/>
                <a:gd name="T47" fmla="*/ 4 h 754"/>
                <a:gd name="T48" fmla="*/ 51 w 497"/>
                <a:gd name="T49" fmla="*/ 49 h 754"/>
                <a:gd name="T50" fmla="*/ 33 w 497"/>
                <a:gd name="T51" fmla="*/ 88 h 754"/>
                <a:gd name="T52" fmla="*/ 12 w 497"/>
                <a:gd name="T53" fmla="*/ 127 h 754"/>
                <a:gd name="T54" fmla="*/ 1 w 497"/>
                <a:gd name="T55" fmla="*/ 156 h 754"/>
                <a:gd name="T56" fmla="*/ 5 w 497"/>
                <a:gd name="T57" fmla="*/ 165 h 754"/>
                <a:gd name="T58" fmla="*/ 17 w 497"/>
                <a:gd name="T59" fmla="*/ 190 h 754"/>
                <a:gd name="T60" fmla="*/ 20 w 497"/>
                <a:gd name="T61" fmla="*/ 221 h 754"/>
                <a:gd name="T62" fmla="*/ 16 w 497"/>
                <a:gd name="T63" fmla="*/ 252 h 754"/>
                <a:gd name="T64" fmla="*/ 24 w 497"/>
                <a:gd name="T65" fmla="*/ 283 h 754"/>
                <a:gd name="T66" fmla="*/ 43 w 497"/>
                <a:gd name="T67" fmla="*/ 309 h 754"/>
                <a:gd name="T68" fmla="*/ 65 w 497"/>
                <a:gd name="T69" fmla="*/ 335 h 754"/>
                <a:gd name="T70" fmla="*/ 78 w 497"/>
                <a:gd name="T71" fmla="*/ 357 h 754"/>
                <a:gd name="T72" fmla="*/ 78 w 497"/>
                <a:gd name="T73" fmla="*/ 362 h 754"/>
                <a:gd name="T74" fmla="*/ 69 w 497"/>
                <a:gd name="T75" fmla="*/ 360 h 754"/>
                <a:gd name="T76" fmla="*/ 50 w 497"/>
                <a:gd name="T77" fmla="*/ 372 h 754"/>
                <a:gd name="T78" fmla="*/ 46 w 497"/>
                <a:gd name="T79" fmla="*/ 387 h 754"/>
                <a:gd name="T80" fmla="*/ 63 w 497"/>
                <a:gd name="T81" fmla="*/ 399 h 754"/>
                <a:gd name="T82" fmla="*/ 68 w 497"/>
                <a:gd name="T83" fmla="*/ 429 h 754"/>
                <a:gd name="T84" fmla="*/ 68 w 497"/>
                <a:gd name="T85" fmla="*/ 447 h 754"/>
                <a:gd name="T86" fmla="*/ 115 w 497"/>
                <a:gd name="T87" fmla="*/ 574 h 754"/>
                <a:gd name="T88" fmla="*/ 150 w 497"/>
                <a:gd name="T89" fmla="*/ 715 h 7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7"/>
                <a:gd name="T136" fmla="*/ 0 h 754"/>
                <a:gd name="T137" fmla="*/ 497 w 497"/>
                <a:gd name="T138" fmla="*/ 754 h 7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7" h="754">
                  <a:moveTo>
                    <a:pt x="317" y="754"/>
                  </a:moveTo>
                  <a:lnTo>
                    <a:pt x="336" y="752"/>
                  </a:lnTo>
                  <a:lnTo>
                    <a:pt x="358" y="750"/>
                  </a:lnTo>
                  <a:lnTo>
                    <a:pt x="383" y="750"/>
                  </a:lnTo>
                  <a:lnTo>
                    <a:pt x="411" y="749"/>
                  </a:lnTo>
                  <a:lnTo>
                    <a:pt x="437" y="748"/>
                  </a:lnTo>
                  <a:lnTo>
                    <a:pt x="461" y="745"/>
                  </a:lnTo>
                  <a:lnTo>
                    <a:pt x="481" y="740"/>
                  </a:lnTo>
                  <a:lnTo>
                    <a:pt x="497" y="733"/>
                  </a:lnTo>
                  <a:lnTo>
                    <a:pt x="483" y="693"/>
                  </a:lnTo>
                  <a:lnTo>
                    <a:pt x="466" y="656"/>
                  </a:lnTo>
                  <a:lnTo>
                    <a:pt x="445" y="619"/>
                  </a:lnTo>
                  <a:lnTo>
                    <a:pt x="419" y="585"/>
                  </a:lnTo>
                  <a:lnTo>
                    <a:pt x="393" y="554"/>
                  </a:lnTo>
                  <a:lnTo>
                    <a:pt x="366" y="524"/>
                  </a:lnTo>
                  <a:lnTo>
                    <a:pt x="337" y="496"/>
                  </a:lnTo>
                  <a:lnTo>
                    <a:pt x="308" y="471"/>
                  </a:lnTo>
                  <a:lnTo>
                    <a:pt x="280" y="448"/>
                  </a:lnTo>
                  <a:lnTo>
                    <a:pt x="254" y="427"/>
                  </a:lnTo>
                  <a:lnTo>
                    <a:pt x="229" y="410"/>
                  </a:lnTo>
                  <a:lnTo>
                    <a:pt x="208" y="396"/>
                  </a:lnTo>
                  <a:lnTo>
                    <a:pt x="189" y="384"/>
                  </a:lnTo>
                  <a:lnTo>
                    <a:pt x="175" y="376"/>
                  </a:lnTo>
                  <a:lnTo>
                    <a:pt x="166" y="371"/>
                  </a:lnTo>
                  <a:lnTo>
                    <a:pt x="164" y="369"/>
                  </a:lnTo>
                  <a:lnTo>
                    <a:pt x="189" y="374"/>
                  </a:lnTo>
                  <a:lnTo>
                    <a:pt x="207" y="373"/>
                  </a:lnTo>
                  <a:lnTo>
                    <a:pt x="219" y="368"/>
                  </a:lnTo>
                  <a:lnTo>
                    <a:pt x="228" y="359"/>
                  </a:lnTo>
                  <a:lnTo>
                    <a:pt x="232" y="349"/>
                  </a:lnTo>
                  <a:lnTo>
                    <a:pt x="233" y="338"/>
                  </a:lnTo>
                  <a:lnTo>
                    <a:pt x="233" y="328"/>
                  </a:lnTo>
                  <a:lnTo>
                    <a:pt x="232" y="321"/>
                  </a:lnTo>
                  <a:lnTo>
                    <a:pt x="233" y="311"/>
                  </a:lnTo>
                  <a:lnTo>
                    <a:pt x="238" y="306"/>
                  </a:lnTo>
                  <a:lnTo>
                    <a:pt x="245" y="302"/>
                  </a:lnTo>
                  <a:lnTo>
                    <a:pt x="253" y="298"/>
                  </a:lnTo>
                  <a:lnTo>
                    <a:pt x="254" y="291"/>
                  </a:lnTo>
                  <a:lnTo>
                    <a:pt x="252" y="283"/>
                  </a:lnTo>
                  <a:lnTo>
                    <a:pt x="247" y="277"/>
                  </a:lnTo>
                  <a:lnTo>
                    <a:pt x="244" y="274"/>
                  </a:lnTo>
                  <a:lnTo>
                    <a:pt x="240" y="274"/>
                  </a:lnTo>
                  <a:lnTo>
                    <a:pt x="235" y="275"/>
                  </a:lnTo>
                  <a:lnTo>
                    <a:pt x="235" y="274"/>
                  </a:lnTo>
                  <a:lnTo>
                    <a:pt x="249" y="273"/>
                  </a:lnTo>
                  <a:lnTo>
                    <a:pt x="262" y="265"/>
                  </a:lnTo>
                  <a:lnTo>
                    <a:pt x="259" y="248"/>
                  </a:lnTo>
                  <a:lnTo>
                    <a:pt x="250" y="232"/>
                  </a:lnTo>
                  <a:lnTo>
                    <a:pt x="245" y="225"/>
                  </a:lnTo>
                  <a:lnTo>
                    <a:pt x="257" y="226"/>
                  </a:lnTo>
                  <a:lnTo>
                    <a:pt x="265" y="225"/>
                  </a:lnTo>
                  <a:lnTo>
                    <a:pt x="272" y="222"/>
                  </a:lnTo>
                  <a:lnTo>
                    <a:pt x="277" y="218"/>
                  </a:lnTo>
                  <a:lnTo>
                    <a:pt x="278" y="211"/>
                  </a:lnTo>
                  <a:lnTo>
                    <a:pt x="277" y="205"/>
                  </a:lnTo>
                  <a:lnTo>
                    <a:pt x="273" y="198"/>
                  </a:lnTo>
                  <a:lnTo>
                    <a:pt x="267" y="190"/>
                  </a:lnTo>
                  <a:lnTo>
                    <a:pt x="247" y="167"/>
                  </a:lnTo>
                  <a:lnTo>
                    <a:pt x="234" y="148"/>
                  </a:lnTo>
                  <a:lnTo>
                    <a:pt x="228" y="134"/>
                  </a:lnTo>
                  <a:lnTo>
                    <a:pt x="228" y="124"/>
                  </a:lnTo>
                  <a:lnTo>
                    <a:pt x="229" y="115"/>
                  </a:lnTo>
                  <a:lnTo>
                    <a:pt x="233" y="107"/>
                  </a:lnTo>
                  <a:lnTo>
                    <a:pt x="237" y="99"/>
                  </a:lnTo>
                  <a:lnTo>
                    <a:pt x="238" y="90"/>
                  </a:lnTo>
                  <a:lnTo>
                    <a:pt x="233" y="69"/>
                  </a:lnTo>
                  <a:lnTo>
                    <a:pt x="220" y="48"/>
                  </a:lnTo>
                  <a:lnTo>
                    <a:pt x="208" y="33"/>
                  </a:lnTo>
                  <a:lnTo>
                    <a:pt x="203" y="26"/>
                  </a:lnTo>
                  <a:lnTo>
                    <a:pt x="161" y="7"/>
                  </a:lnTo>
                  <a:lnTo>
                    <a:pt x="135" y="0"/>
                  </a:lnTo>
                  <a:lnTo>
                    <a:pt x="119" y="4"/>
                  </a:lnTo>
                  <a:lnTo>
                    <a:pt x="110" y="16"/>
                  </a:lnTo>
                  <a:lnTo>
                    <a:pt x="105" y="31"/>
                  </a:lnTo>
                  <a:lnTo>
                    <a:pt x="101" y="49"/>
                  </a:lnTo>
                  <a:lnTo>
                    <a:pt x="94" y="65"/>
                  </a:lnTo>
                  <a:lnTo>
                    <a:pt x="81" y="77"/>
                  </a:lnTo>
                  <a:lnTo>
                    <a:pt x="65" y="88"/>
                  </a:lnTo>
                  <a:lnTo>
                    <a:pt x="49" y="100"/>
                  </a:lnTo>
                  <a:lnTo>
                    <a:pt x="35" y="114"/>
                  </a:lnTo>
                  <a:lnTo>
                    <a:pt x="24" y="127"/>
                  </a:lnTo>
                  <a:lnTo>
                    <a:pt x="14" y="139"/>
                  </a:lnTo>
                  <a:lnTo>
                    <a:pt x="6" y="149"/>
                  </a:lnTo>
                  <a:lnTo>
                    <a:pt x="1" y="156"/>
                  </a:lnTo>
                  <a:lnTo>
                    <a:pt x="0" y="158"/>
                  </a:lnTo>
                  <a:lnTo>
                    <a:pt x="2" y="161"/>
                  </a:lnTo>
                  <a:lnTo>
                    <a:pt x="9" y="165"/>
                  </a:lnTo>
                  <a:lnTo>
                    <a:pt x="16" y="171"/>
                  </a:lnTo>
                  <a:lnTo>
                    <a:pt x="26" y="179"/>
                  </a:lnTo>
                  <a:lnTo>
                    <a:pt x="34" y="190"/>
                  </a:lnTo>
                  <a:lnTo>
                    <a:pt x="40" y="200"/>
                  </a:lnTo>
                  <a:lnTo>
                    <a:pt x="42" y="210"/>
                  </a:lnTo>
                  <a:lnTo>
                    <a:pt x="40" y="221"/>
                  </a:lnTo>
                  <a:lnTo>
                    <a:pt x="36" y="231"/>
                  </a:lnTo>
                  <a:lnTo>
                    <a:pt x="34" y="242"/>
                  </a:lnTo>
                  <a:lnTo>
                    <a:pt x="32" y="252"/>
                  </a:lnTo>
                  <a:lnTo>
                    <a:pt x="35" y="262"/>
                  </a:lnTo>
                  <a:lnTo>
                    <a:pt x="39" y="274"/>
                  </a:lnTo>
                  <a:lnTo>
                    <a:pt x="47" y="283"/>
                  </a:lnTo>
                  <a:lnTo>
                    <a:pt x="57" y="294"/>
                  </a:lnTo>
                  <a:lnTo>
                    <a:pt x="73" y="302"/>
                  </a:lnTo>
                  <a:lnTo>
                    <a:pt x="86" y="309"/>
                  </a:lnTo>
                  <a:lnTo>
                    <a:pt x="100" y="318"/>
                  </a:lnTo>
                  <a:lnTo>
                    <a:pt x="115" y="326"/>
                  </a:lnTo>
                  <a:lnTo>
                    <a:pt x="129" y="335"/>
                  </a:lnTo>
                  <a:lnTo>
                    <a:pt x="140" y="344"/>
                  </a:lnTo>
                  <a:lnTo>
                    <a:pt x="149" y="351"/>
                  </a:lnTo>
                  <a:lnTo>
                    <a:pt x="155" y="357"/>
                  </a:lnTo>
                  <a:lnTo>
                    <a:pt x="158" y="361"/>
                  </a:lnTo>
                  <a:lnTo>
                    <a:pt x="158" y="362"/>
                  </a:lnTo>
                  <a:lnTo>
                    <a:pt x="156" y="362"/>
                  </a:lnTo>
                  <a:lnTo>
                    <a:pt x="154" y="362"/>
                  </a:lnTo>
                  <a:lnTo>
                    <a:pt x="150" y="361"/>
                  </a:lnTo>
                  <a:lnTo>
                    <a:pt x="138" y="360"/>
                  </a:lnTo>
                  <a:lnTo>
                    <a:pt x="123" y="361"/>
                  </a:lnTo>
                  <a:lnTo>
                    <a:pt x="110" y="367"/>
                  </a:lnTo>
                  <a:lnTo>
                    <a:pt x="99" y="372"/>
                  </a:lnTo>
                  <a:lnTo>
                    <a:pt x="90" y="378"/>
                  </a:lnTo>
                  <a:lnTo>
                    <a:pt x="88" y="384"/>
                  </a:lnTo>
                  <a:lnTo>
                    <a:pt x="91" y="387"/>
                  </a:lnTo>
                  <a:lnTo>
                    <a:pt x="104" y="389"/>
                  </a:lnTo>
                  <a:lnTo>
                    <a:pt x="118" y="391"/>
                  </a:lnTo>
                  <a:lnTo>
                    <a:pt x="126" y="399"/>
                  </a:lnTo>
                  <a:lnTo>
                    <a:pt x="133" y="407"/>
                  </a:lnTo>
                  <a:lnTo>
                    <a:pt x="135" y="418"/>
                  </a:lnTo>
                  <a:lnTo>
                    <a:pt x="136" y="429"/>
                  </a:lnTo>
                  <a:lnTo>
                    <a:pt x="136" y="437"/>
                  </a:lnTo>
                  <a:lnTo>
                    <a:pt x="135" y="445"/>
                  </a:lnTo>
                  <a:lnTo>
                    <a:pt x="135" y="447"/>
                  </a:lnTo>
                  <a:lnTo>
                    <a:pt x="168" y="479"/>
                  </a:lnTo>
                  <a:lnTo>
                    <a:pt x="200" y="524"/>
                  </a:lnTo>
                  <a:lnTo>
                    <a:pt x="230" y="574"/>
                  </a:lnTo>
                  <a:lnTo>
                    <a:pt x="258" y="626"/>
                  </a:lnTo>
                  <a:lnTo>
                    <a:pt x="282" y="675"/>
                  </a:lnTo>
                  <a:lnTo>
                    <a:pt x="300" y="715"/>
                  </a:lnTo>
                  <a:lnTo>
                    <a:pt x="313" y="743"/>
                  </a:lnTo>
                  <a:lnTo>
                    <a:pt x="317"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9" name="Freeform 32"/>
            <p:cNvSpPr>
              <a:spLocks/>
            </p:cNvSpPr>
            <p:nvPr/>
          </p:nvSpPr>
          <p:spPr bwMode="auto">
            <a:xfrm>
              <a:off x="5096" y="3300"/>
              <a:ext cx="221" cy="362"/>
            </a:xfrm>
            <a:custGeom>
              <a:avLst/>
              <a:gdLst>
                <a:gd name="T0" fmla="*/ 69 w 443"/>
                <a:gd name="T1" fmla="*/ 0 h 362"/>
                <a:gd name="T2" fmla="*/ 66 w 443"/>
                <a:gd name="T3" fmla="*/ 17 h 362"/>
                <a:gd name="T4" fmla="*/ 59 w 443"/>
                <a:gd name="T5" fmla="*/ 30 h 362"/>
                <a:gd name="T6" fmla="*/ 48 w 443"/>
                <a:gd name="T7" fmla="*/ 42 h 362"/>
                <a:gd name="T8" fmla="*/ 36 w 443"/>
                <a:gd name="T9" fmla="*/ 52 h 362"/>
                <a:gd name="T10" fmla="*/ 24 w 443"/>
                <a:gd name="T11" fmla="*/ 63 h 362"/>
                <a:gd name="T12" fmla="*/ 13 w 443"/>
                <a:gd name="T13" fmla="*/ 73 h 362"/>
                <a:gd name="T14" fmla="*/ 4 w 443"/>
                <a:gd name="T15" fmla="*/ 85 h 362"/>
                <a:gd name="T16" fmla="*/ 0 w 443"/>
                <a:gd name="T17" fmla="*/ 100 h 362"/>
                <a:gd name="T18" fmla="*/ 10 w 443"/>
                <a:gd name="T19" fmla="*/ 79 h 362"/>
                <a:gd name="T20" fmla="*/ 23 w 443"/>
                <a:gd name="T21" fmla="*/ 70 h 362"/>
                <a:gd name="T22" fmla="*/ 38 w 443"/>
                <a:gd name="T23" fmla="*/ 70 h 362"/>
                <a:gd name="T24" fmla="*/ 54 w 443"/>
                <a:gd name="T25" fmla="*/ 79 h 362"/>
                <a:gd name="T26" fmla="*/ 72 w 443"/>
                <a:gd name="T27" fmla="*/ 96 h 362"/>
                <a:gd name="T28" fmla="*/ 90 w 443"/>
                <a:gd name="T29" fmla="*/ 119 h 362"/>
                <a:gd name="T30" fmla="*/ 109 w 443"/>
                <a:gd name="T31" fmla="*/ 146 h 362"/>
                <a:gd name="T32" fmla="*/ 127 w 443"/>
                <a:gd name="T33" fmla="*/ 176 h 362"/>
                <a:gd name="T34" fmla="*/ 145 w 443"/>
                <a:gd name="T35" fmla="*/ 208 h 362"/>
                <a:gd name="T36" fmla="*/ 162 w 443"/>
                <a:gd name="T37" fmla="*/ 241 h 362"/>
                <a:gd name="T38" fmla="*/ 177 w 443"/>
                <a:gd name="T39" fmla="*/ 272 h 362"/>
                <a:gd name="T40" fmla="*/ 191 w 443"/>
                <a:gd name="T41" fmla="*/ 301 h 362"/>
                <a:gd name="T42" fmla="*/ 202 w 443"/>
                <a:gd name="T43" fmla="*/ 326 h 362"/>
                <a:gd name="T44" fmla="*/ 211 w 443"/>
                <a:gd name="T45" fmla="*/ 345 h 362"/>
                <a:gd name="T46" fmla="*/ 217 w 443"/>
                <a:gd name="T47" fmla="*/ 358 h 362"/>
                <a:gd name="T48" fmla="*/ 219 w 443"/>
                <a:gd name="T49" fmla="*/ 362 h 362"/>
                <a:gd name="T50" fmla="*/ 221 w 443"/>
                <a:gd name="T51" fmla="*/ 294 h 362"/>
                <a:gd name="T52" fmla="*/ 221 w 443"/>
                <a:gd name="T53" fmla="*/ 245 h 362"/>
                <a:gd name="T54" fmla="*/ 219 w 443"/>
                <a:gd name="T55" fmla="*/ 211 h 362"/>
                <a:gd name="T56" fmla="*/ 215 w 443"/>
                <a:gd name="T57" fmla="*/ 192 h 362"/>
                <a:gd name="T58" fmla="*/ 211 w 443"/>
                <a:gd name="T59" fmla="*/ 182 h 362"/>
                <a:gd name="T60" fmla="*/ 207 w 443"/>
                <a:gd name="T61" fmla="*/ 179 h 362"/>
                <a:gd name="T62" fmla="*/ 204 w 443"/>
                <a:gd name="T63" fmla="*/ 180 h 362"/>
                <a:gd name="T64" fmla="*/ 203 w 443"/>
                <a:gd name="T65" fmla="*/ 181 h 362"/>
                <a:gd name="T66" fmla="*/ 196 w 443"/>
                <a:gd name="T67" fmla="*/ 169 h 362"/>
                <a:gd name="T68" fmla="*/ 194 w 443"/>
                <a:gd name="T69" fmla="*/ 149 h 362"/>
                <a:gd name="T70" fmla="*/ 195 w 443"/>
                <a:gd name="T71" fmla="*/ 131 h 362"/>
                <a:gd name="T72" fmla="*/ 197 w 443"/>
                <a:gd name="T73" fmla="*/ 124 h 362"/>
                <a:gd name="T74" fmla="*/ 188 w 443"/>
                <a:gd name="T75" fmla="*/ 123 h 362"/>
                <a:gd name="T76" fmla="*/ 179 w 443"/>
                <a:gd name="T77" fmla="*/ 119 h 362"/>
                <a:gd name="T78" fmla="*/ 169 w 443"/>
                <a:gd name="T79" fmla="*/ 113 h 362"/>
                <a:gd name="T80" fmla="*/ 158 w 443"/>
                <a:gd name="T81" fmla="*/ 104 h 362"/>
                <a:gd name="T82" fmla="*/ 148 w 443"/>
                <a:gd name="T83" fmla="*/ 95 h 362"/>
                <a:gd name="T84" fmla="*/ 138 w 443"/>
                <a:gd name="T85" fmla="*/ 84 h 362"/>
                <a:gd name="T86" fmla="*/ 127 w 443"/>
                <a:gd name="T87" fmla="*/ 74 h 362"/>
                <a:gd name="T88" fmla="*/ 117 w 443"/>
                <a:gd name="T89" fmla="*/ 62 h 362"/>
                <a:gd name="T90" fmla="*/ 107 w 443"/>
                <a:gd name="T91" fmla="*/ 50 h 362"/>
                <a:gd name="T92" fmla="*/ 98 w 443"/>
                <a:gd name="T93" fmla="*/ 40 h 362"/>
                <a:gd name="T94" fmla="*/ 90 w 443"/>
                <a:gd name="T95" fmla="*/ 29 h 362"/>
                <a:gd name="T96" fmla="*/ 83 w 443"/>
                <a:gd name="T97" fmla="*/ 20 h 362"/>
                <a:gd name="T98" fmla="*/ 77 w 443"/>
                <a:gd name="T99" fmla="*/ 12 h 362"/>
                <a:gd name="T100" fmla="*/ 73 w 443"/>
                <a:gd name="T101" fmla="*/ 5 h 362"/>
                <a:gd name="T102" fmla="*/ 70 w 443"/>
                <a:gd name="T103" fmla="*/ 1 h 362"/>
                <a:gd name="T104" fmla="*/ 69 w 443"/>
                <a:gd name="T105" fmla="*/ 0 h 3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3"/>
                <a:gd name="T160" fmla="*/ 0 h 362"/>
                <a:gd name="T161" fmla="*/ 443 w 443"/>
                <a:gd name="T162" fmla="*/ 362 h 3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3" h="362">
                  <a:moveTo>
                    <a:pt x="138" y="0"/>
                  </a:moveTo>
                  <a:lnTo>
                    <a:pt x="133" y="17"/>
                  </a:lnTo>
                  <a:lnTo>
                    <a:pt x="118" y="30"/>
                  </a:lnTo>
                  <a:lnTo>
                    <a:pt x="97" y="42"/>
                  </a:lnTo>
                  <a:lnTo>
                    <a:pt x="73" y="52"/>
                  </a:lnTo>
                  <a:lnTo>
                    <a:pt x="48" y="63"/>
                  </a:lnTo>
                  <a:lnTo>
                    <a:pt x="26" y="73"/>
                  </a:lnTo>
                  <a:lnTo>
                    <a:pt x="9" y="85"/>
                  </a:lnTo>
                  <a:lnTo>
                    <a:pt x="0" y="100"/>
                  </a:lnTo>
                  <a:lnTo>
                    <a:pt x="21" y="79"/>
                  </a:lnTo>
                  <a:lnTo>
                    <a:pt x="47" y="70"/>
                  </a:lnTo>
                  <a:lnTo>
                    <a:pt x="76" y="70"/>
                  </a:lnTo>
                  <a:lnTo>
                    <a:pt x="109" y="79"/>
                  </a:lnTo>
                  <a:lnTo>
                    <a:pt x="145" y="96"/>
                  </a:lnTo>
                  <a:lnTo>
                    <a:pt x="181" y="119"/>
                  </a:lnTo>
                  <a:lnTo>
                    <a:pt x="218" y="146"/>
                  </a:lnTo>
                  <a:lnTo>
                    <a:pt x="255" y="176"/>
                  </a:lnTo>
                  <a:lnTo>
                    <a:pt x="291" y="208"/>
                  </a:lnTo>
                  <a:lnTo>
                    <a:pt x="325" y="241"/>
                  </a:lnTo>
                  <a:lnTo>
                    <a:pt x="355" y="272"/>
                  </a:lnTo>
                  <a:lnTo>
                    <a:pt x="382" y="301"/>
                  </a:lnTo>
                  <a:lnTo>
                    <a:pt x="405" y="326"/>
                  </a:lnTo>
                  <a:lnTo>
                    <a:pt x="423" y="345"/>
                  </a:lnTo>
                  <a:lnTo>
                    <a:pt x="434" y="358"/>
                  </a:lnTo>
                  <a:lnTo>
                    <a:pt x="438" y="362"/>
                  </a:lnTo>
                  <a:lnTo>
                    <a:pt x="443" y="294"/>
                  </a:lnTo>
                  <a:lnTo>
                    <a:pt x="443" y="245"/>
                  </a:lnTo>
                  <a:lnTo>
                    <a:pt x="438" y="211"/>
                  </a:lnTo>
                  <a:lnTo>
                    <a:pt x="430" y="192"/>
                  </a:lnTo>
                  <a:lnTo>
                    <a:pt x="423" y="182"/>
                  </a:lnTo>
                  <a:lnTo>
                    <a:pt x="414" y="179"/>
                  </a:lnTo>
                  <a:lnTo>
                    <a:pt x="409" y="180"/>
                  </a:lnTo>
                  <a:lnTo>
                    <a:pt x="406" y="181"/>
                  </a:lnTo>
                  <a:lnTo>
                    <a:pt x="393" y="169"/>
                  </a:lnTo>
                  <a:lnTo>
                    <a:pt x="389" y="149"/>
                  </a:lnTo>
                  <a:lnTo>
                    <a:pt x="391" y="131"/>
                  </a:lnTo>
                  <a:lnTo>
                    <a:pt x="394" y="124"/>
                  </a:lnTo>
                  <a:lnTo>
                    <a:pt x="377" y="123"/>
                  </a:lnTo>
                  <a:lnTo>
                    <a:pt x="359" y="119"/>
                  </a:lnTo>
                  <a:lnTo>
                    <a:pt x="339" y="113"/>
                  </a:lnTo>
                  <a:lnTo>
                    <a:pt x="317" y="104"/>
                  </a:lnTo>
                  <a:lnTo>
                    <a:pt x="297" y="95"/>
                  </a:lnTo>
                  <a:lnTo>
                    <a:pt x="276" y="84"/>
                  </a:lnTo>
                  <a:lnTo>
                    <a:pt x="255" y="74"/>
                  </a:lnTo>
                  <a:lnTo>
                    <a:pt x="235" y="62"/>
                  </a:lnTo>
                  <a:lnTo>
                    <a:pt x="215" y="50"/>
                  </a:lnTo>
                  <a:lnTo>
                    <a:pt x="197" y="40"/>
                  </a:lnTo>
                  <a:lnTo>
                    <a:pt x="181" y="29"/>
                  </a:lnTo>
                  <a:lnTo>
                    <a:pt x="166" y="20"/>
                  </a:lnTo>
                  <a:lnTo>
                    <a:pt x="155" y="12"/>
                  </a:lnTo>
                  <a:lnTo>
                    <a:pt x="146" y="5"/>
                  </a:lnTo>
                  <a:lnTo>
                    <a:pt x="141" y="1"/>
                  </a:ln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0" name="Freeform 33"/>
            <p:cNvSpPr>
              <a:spLocks/>
            </p:cNvSpPr>
            <p:nvPr/>
          </p:nvSpPr>
          <p:spPr bwMode="auto">
            <a:xfrm>
              <a:off x="5188" y="3145"/>
              <a:ext cx="45" cy="113"/>
            </a:xfrm>
            <a:custGeom>
              <a:avLst/>
              <a:gdLst>
                <a:gd name="T0" fmla="*/ 21 w 90"/>
                <a:gd name="T1" fmla="*/ 0 h 113"/>
                <a:gd name="T2" fmla="*/ 17 w 90"/>
                <a:gd name="T3" fmla="*/ 1 h 113"/>
                <a:gd name="T4" fmla="*/ 12 w 90"/>
                <a:gd name="T5" fmla="*/ 3 h 113"/>
                <a:gd name="T6" fmla="*/ 9 w 90"/>
                <a:gd name="T7" fmla="*/ 6 h 113"/>
                <a:gd name="T8" fmla="*/ 6 w 90"/>
                <a:gd name="T9" fmla="*/ 11 h 113"/>
                <a:gd name="T10" fmla="*/ 3 w 90"/>
                <a:gd name="T11" fmla="*/ 16 h 113"/>
                <a:gd name="T12" fmla="*/ 1 w 90"/>
                <a:gd name="T13" fmla="*/ 22 h 113"/>
                <a:gd name="T14" fmla="*/ 1 w 90"/>
                <a:gd name="T15" fmla="*/ 29 h 113"/>
                <a:gd name="T16" fmla="*/ 0 w 90"/>
                <a:gd name="T17" fmla="*/ 38 h 113"/>
                <a:gd name="T18" fmla="*/ 1 w 90"/>
                <a:gd name="T19" fmla="*/ 47 h 113"/>
                <a:gd name="T20" fmla="*/ 3 w 90"/>
                <a:gd name="T21" fmla="*/ 55 h 113"/>
                <a:gd name="T22" fmla="*/ 7 w 90"/>
                <a:gd name="T23" fmla="*/ 65 h 113"/>
                <a:gd name="T24" fmla="*/ 11 w 90"/>
                <a:gd name="T25" fmla="*/ 73 h 113"/>
                <a:gd name="T26" fmla="*/ 16 w 90"/>
                <a:gd name="T27" fmla="*/ 80 h 113"/>
                <a:gd name="T28" fmla="*/ 21 w 90"/>
                <a:gd name="T29" fmla="*/ 89 h 113"/>
                <a:gd name="T30" fmla="*/ 23 w 90"/>
                <a:gd name="T31" fmla="*/ 96 h 113"/>
                <a:gd name="T32" fmla="*/ 25 w 90"/>
                <a:gd name="T33" fmla="*/ 102 h 113"/>
                <a:gd name="T34" fmla="*/ 28 w 90"/>
                <a:gd name="T35" fmla="*/ 107 h 113"/>
                <a:gd name="T36" fmla="*/ 31 w 90"/>
                <a:gd name="T37" fmla="*/ 110 h 113"/>
                <a:gd name="T38" fmla="*/ 36 w 90"/>
                <a:gd name="T39" fmla="*/ 113 h 113"/>
                <a:gd name="T40" fmla="*/ 41 w 90"/>
                <a:gd name="T41" fmla="*/ 110 h 113"/>
                <a:gd name="T42" fmla="*/ 44 w 90"/>
                <a:gd name="T43" fmla="*/ 107 h 113"/>
                <a:gd name="T44" fmla="*/ 45 w 90"/>
                <a:gd name="T45" fmla="*/ 100 h 113"/>
                <a:gd name="T46" fmla="*/ 44 w 90"/>
                <a:gd name="T47" fmla="*/ 91 h 113"/>
                <a:gd name="T48" fmla="*/ 39 w 90"/>
                <a:gd name="T49" fmla="*/ 78 h 113"/>
                <a:gd name="T50" fmla="*/ 33 w 90"/>
                <a:gd name="T51" fmla="*/ 67 h 113"/>
                <a:gd name="T52" fmla="*/ 30 w 90"/>
                <a:gd name="T53" fmla="*/ 59 h 113"/>
                <a:gd name="T54" fmla="*/ 30 w 90"/>
                <a:gd name="T55" fmla="*/ 55 h 113"/>
                <a:gd name="T56" fmla="*/ 31 w 90"/>
                <a:gd name="T57" fmla="*/ 53 h 113"/>
                <a:gd name="T58" fmla="*/ 34 w 90"/>
                <a:gd name="T59" fmla="*/ 54 h 113"/>
                <a:gd name="T60" fmla="*/ 36 w 90"/>
                <a:gd name="T61" fmla="*/ 55 h 113"/>
                <a:gd name="T62" fmla="*/ 38 w 90"/>
                <a:gd name="T63" fmla="*/ 56 h 113"/>
                <a:gd name="T64" fmla="*/ 39 w 90"/>
                <a:gd name="T65" fmla="*/ 57 h 113"/>
                <a:gd name="T66" fmla="*/ 40 w 90"/>
                <a:gd name="T67" fmla="*/ 55 h 113"/>
                <a:gd name="T68" fmla="*/ 40 w 90"/>
                <a:gd name="T69" fmla="*/ 48 h 113"/>
                <a:gd name="T70" fmla="*/ 41 w 90"/>
                <a:gd name="T71" fmla="*/ 40 h 113"/>
                <a:gd name="T72" fmla="*/ 41 w 90"/>
                <a:gd name="T73" fmla="*/ 28 h 113"/>
                <a:gd name="T74" fmla="*/ 39 w 90"/>
                <a:gd name="T75" fmla="*/ 18 h 113"/>
                <a:gd name="T76" fmla="*/ 36 w 90"/>
                <a:gd name="T77" fmla="*/ 9 h 113"/>
                <a:gd name="T78" fmla="*/ 30 w 90"/>
                <a:gd name="T79" fmla="*/ 2 h 113"/>
                <a:gd name="T80" fmla="*/ 21 w 90"/>
                <a:gd name="T81" fmla="*/ 0 h 1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0"/>
                <a:gd name="T124" fmla="*/ 0 h 113"/>
                <a:gd name="T125" fmla="*/ 90 w 90"/>
                <a:gd name="T126" fmla="*/ 113 h 1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0" h="113">
                  <a:moveTo>
                    <a:pt x="42" y="0"/>
                  </a:moveTo>
                  <a:lnTo>
                    <a:pt x="33" y="1"/>
                  </a:lnTo>
                  <a:lnTo>
                    <a:pt x="25" y="3"/>
                  </a:lnTo>
                  <a:lnTo>
                    <a:pt x="17" y="6"/>
                  </a:lnTo>
                  <a:lnTo>
                    <a:pt x="12" y="11"/>
                  </a:lnTo>
                  <a:lnTo>
                    <a:pt x="6" y="16"/>
                  </a:lnTo>
                  <a:lnTo>
                    <a:pt x="3" y="22"/>
                  </a:lnTo>
                  <a:lnTo>
                    <a:pt x="1" y="29"/>
                  </a:lnTo>
                  <a:lnTo>
                    <a:pt x="0" y="38"/>
                  </a:lnTo>
                  <a:lnTo>
                    <a:pt x="2" y="47"/>
                  </a:lnTo>
                  <a:lnTo>
                    <a:pt x="7" y="55"/>
                  </a:lnTo>
                  <a:lnTo>
                    <a:pt x="15" y="65"/>
                  </a:lnTo>
                  <a:lnTo>
                    <a:pt x="23" y="73"/>
                  </a:lnTo>
                  <a:lnTo>
                    <a:pt x="32" y="80"/>
                  </a:lnTo>
                  <a:lnTo>
                    <a:pt x="41" y="89"/>
                  </a:lnTo>
                  <a:lnTo>
                    <a:pt x="47" y="96"/>
                  </a:lnTo>
                  <a:lnTo>
                    <a:pt x="51" y="102"/>
                  </a:lnTo>
                  <a:lnTo>
                    <a:pt x="56" y="107"/>
                  </a:lnTo>
                  <a:lnTo>
                    <a:pt x="63" y="110"/>
                  </a:lnTo>
                  <a:lnTo>
                    <a:pt x="72" y="113"/>
                  </a:lnTo>
                  <a:lnTo>
                    <a:pt x="81" y="110"/>
                  </a:lnTo>
                  <a:lnTo>
                    <a:pt x="87" y="107"/>
                  </a:lnTo>
                  <a:lnTo>
                    <a:pt x="90" y="100"/>
                  </a:lnTo>
                  <a:lnTo>
                    <a:pt x="87" y="91"/>
                  </a:lnTo>
                  <a:lnTo>
                    <a:pt x="77" y="78"/>
                  </a:lnTo>
                  <a:lnTo>
                    <a:pt x="66" y="67"/>
                  </a:lnTo>
                  <a:lnTo>
                    <a:pt x="61" y="59"/>
                  </a:lnTo>
                  <a:lnTo>
                    <a:pt x="61" y="55"/>
                  </a:lnTo>
                  <a:lnTo>
                    <a:pt x="63" y="53"/>
                  </a:lnTo>
                  <a:lnTo>
                    <a:pt x="67" y="54"/>
                  </a:lnTo>
                  <a:lnTo>
                    <a:pt x="72" y="55"/>
                  </a:lnTo>
                  <a:lnTo>
                    <a:pt x="76" y="56"/>
                  </a:lnTo>
                  <a:lnTo>
                    <a:pt x="77" y="57"/>
                  </a:lnTo>
                  <a:lnTo>
                    <a:pt x="79" y="55"/>
                  </a:lnTo>
                  <a:lnTo>
                    <a:pt x="80" y="48"/>
                  </a:lnTo>
                  <a:lnTo>
                    <a:pt x="81" y="40"/>
                  </a:lnTo>
                  <a:lnTo>
                    <a:pt x="81" y="28"/>
                  </a:lnTo>
                  <a:lnTo>
                    <a:pt x="77" y="18"/>
                  </a:lnTo>
                  <a:lnTo>
                    <a:pt x="71" y="9"/>
                  </a:lnTo>
                  <a:lnTo>
                    <a:pt x="60" y="2"/>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1" name="Freeform 34"/>
            <p:cNvSpPr>
              <a:spLocks/>
            </p:cNvSpPr>
            <p:nvPr/>
          </p:nvSpPr>
          <p:spPr bwMode="auto">
            <a:xfrm>
              <a:off x="5321" y="3131"/>
              <a:ext cx="39" cy="83"/>
            </a:xfrm>
            <a:custGeom>
              <a:avLst/>
              <a:gdLst>
                <a:gd name="T0" fmla="*/ 39 w 79"/>
                <a:gd name="T1" fmla="*/ 26 h 83"/>
                <a:gd name="T2" fmla="*/ 39 w 79"/>
                <a:gd name="T3" fmla="*/ 15 h 83"/>
                <a:gd name="T4" fmla="*/ 36 w 79"/>
                <a:gd name="T5" fmla="*/ 6 h 83"/>
                <a:gd name="T6" fmla="*/ 31 w 79"/>
                <a:gd name="T7" fmla="*/ 0 h 83"/>
                <a:gd name="T8" fmla="*/ 24 w 79"/>
                <a:gd name="T9" fmla="*/ 0 h 83"/>
                <a:gd name="T10" fmla="*/ 20 w 79"/>
                <a:gd name="T11" fmla="*/ 2 h 83"/>
                <a:gd name="T12" fmla="*/ 17 w 79"/>
                <a:gd name="T13" fmla="*/ 3 h 83"/>
                <a:gd name="T14" fmla="*/ 14 w 79"/>
                <a:gd name="T15" fmla="*/ 4 h 83"/>
                <a:gd name="T16" fmla="*/ 12 w 79"/>
                <a:gd name="T17" fmla="*/ 5 h 83"/>
                <a:gd name="T18" fmla="*/ 9 w 79"/>
                <a:gd name="T19" fmla="*/ 7 h 83"/>
                <a:gd name="T20" fmla="*/ 7 w 79"/>
                <a:gd name="T21" fmla="*/ 9 h 83"/>
                <a:gd name="T22" fmla="*/ 5 w 79"/>
                <a:gd name="T23" fmla="*/ 11 h 83"/>
                <a:gd name="T24" fmla="*/ 2 w 79"/>
                <a:gd name="T25" fmla="*/ 14 h 83"/>
                <a:gd name="T26" fmla="*/ 0 w 79"/>
                <a:gd name="T27" fmla="*/ 17 h 83"/>
                <a:gd name="T28" fmla="*/ 0 w 79"/>
                <a:gd name="T29" fmla="*/ 20 h 83"/>
                <a:gd name="T30" fmla="*/ 1 w 79"/>
                <a:gd name="T31" fmla="*/ 23 h 83"/>
                <a:gd name="T32" fmla="*/ 3 w 79"/>
                <a:gd name="T33" fmla="*/ 26 h 83"/>
                <a:gd name="T34" fmla="*/ 5 w 79"/>
                <a:gd name="T35" fmla="*/ 28 h 83"/>
                <a:gd name="T36" fmla="*/ 9 w 79"/>
                <a:gd name="T37" fmla="*/ 29 h 83"/>
                <a:gd name="T38" fmla="*/ 11 w 79"/>
                <a:gd name="T39" fmla="*/ 29 h 83"/>
                <a:gd name="T40" fmla="*/ 14 w 79"/>
                <a:gd name="T41" fmla="*/ 29 h 83"/>
                <a:gd name="T42" fmla="*/ 17 w 79"/>
                <a:gd name="T43" fmla="*/ 27 h 83"/>
                <a:gd name="T44" fmla="*/ 19 w 79"/>
                <a:gd name="T45" fmla="*/ 27 h 83"/>
                <a:gd name="T46" fmla="*/ 18 w 79"/>
                <a:gd name="T47" fmla="*/ 29 h 83"/>
                <a:gd name="T48" fmla="*/ 13 w 79"/>
                <a:gd name="T49" fmla="*/ 35 h 83"/>
                <a:gd name="T50" fmla="*/ 10 w 79"/>
                <a:gd name="T51" fmla="*/ 39 h 83"/>
                <a:gd name="T52" fmla="*/ 10 w 79"/>
                <a:gd name="T53" fmla="*/ 41 h 83"/>
                <a:gd name="T54" fmla="*/ 11 w 79"/>
                <a:gd name="T55" fmla="*/ 42 h 83"/>
                <a:gd name="T56" fmla="*/ 13 w 79"/>
                <a:gd name="T57" fmla="*/ 43 h 83"/>
                <a:gd name="T58" fmla="*/ 15 w 79"/>
                <a:gd name="T59" fmla="*/ 45 h 83"/>
                <a:gd name="T60" fmla="*/ 17 w 79"/>
                <a:gd name="T61" fmla="*/ 47 h 83"/>
                <a:gd name="T62" fmla="*/ 18 w 79"/>
                <a:gd name="T63" fmla="*/ 51 h 83"/>
                <a:gd name="T64" fmla="*/ 17 w 79"/>
                <a:gd name="T65" fmla="*/ 57 h 83"/>
                <a:gd name="T66" fmla="*/ 17 w 79"/>
                <a:gd name="T67" fmla="*/ 68 h 83"/>
                <a:gd name="T68" fmla="*/ 19 w 79"/>
                <a:gd name="T69" fmla="*/ 77 h 83"/>
                <a:gd name="T70" fmla="*/ 23 w 79"/>
                <a:gd name="T71" fmla="*/ 82 h 83"/>
                <a:gd name="T72" fmla="*/ 25 w 79"/>
                <a:gd name="T73" fmla="*/ 83 h 83"/>
                <a:gd name="T74" fmla="*/ 24 w 79"/>
                <a:gd name="T75" fmla="*/ 79 h 83"/>
                <a:gd name="T76" fmla="*/ 23 w 79"/>
                <a:gd name="T77" fmla="*/ 69 h 83"/>
                <a:gd name="T78" fmla="*/ 24 w 79"/>
                <a:gd name="T79" fmla="*/ 58 h 83"/>
                <a:gd name="T80" fmla="*/ 28 w 79"/>
                <a:gd name="T81" fmla="*/ 45 h 83"/>
                <a:gd name="T82" fmla="*/ 31 w 79"/>
                <a:gd name="T83" fmla="*/ 40 h 83"/>
                <a:gd name="T84" fmla="*/ 35 w 79"/>
                <a:gd name="T85" fmla="*/ 36 h 83"/>
                <a:gd name="T86" fmla="*/ 37 w 79"/>
                <a:gd name="T87" fmla="*/ 31 h 83"/>
                <a:gd name="T88" fmla="*/ 39 w 79"/>
                <a:gd name="T89" fmla="*/ 26 h 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
                <a:gd name="T136" fmla="*/ 0 h 83"/>
                <a:gd name="T137" fmla="*/ 79 w 79"/>
                <a:gd name="T138" fmla="*/ 83 h 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 h="83">
                  <a:moveTo>
                    <a:pt x="79" y="26"/>
                  </a:moveTo>
                  <a:lnTo>
                    <a:pt x="79" y="15"/>
                  </a:lnTo>
                  <a:lnTo>
                    <a:pt x="73" y="6"/>
                  </a:lnTo>
                  <a:lnTo>
                    <a:pt x="62" y="0"/>
                  </a:lnTo>
                  <a:lnTo>
                    <a:pt x="48" y="0"/>
                  </a:lnTo>
                  <a:lnTo>
                    <a:pt x="40" y="2"/>
                  </a:lnTo>
                  <a:lnTo>
                    <a:pt x="34" y="3"/>
                  </a:lnTo>
                  <a:lnTo>
                    <a:pt x="29" y="4"/>
                  </a:lnTo>
                  <a:lnTo>
                    <a:pt x="24" y="5"/>
                  </a:lnTo>
                  <a:lnTo>
                    <a:pt x="19" y="7"/>
                  </a:lnTo>
                  <a:lnTo>
                    <a:pt x="15" y="9"/>
                  </a:lnTo>
                  <a:lnTo>
                    <a:pt x="10" y="11"/>
                  </a:lnTo>
                  <a:lnTo>
                    <a:pt x="5" y="14"/>
                  </a:lnTo>
                  <a:lnTo>
                    <a:pt x="1" y="17"/>
                  </a:lnTo>
                  <a:lnTo>
                    <a:pt x="0" y="20"/>
                  </a:lnTo>
                  <a:lnTo>
                    <a:pt x="3" y="23"/>
                  </a:lnTo>
                  <a:lnTo>
                    <a:pt x="6" y="26"/>
                  </a:lnTo>
                  <a:lnTo>
                    <a:pt x="11" y="28"/>
                  </a:lnTo>
                  <a:lnTo>
                    <a:pt x="18" y="29"/>
                  </a:lnTo>
                  <a:lnTo>
                    <a:pt x="23" y="29"/>
                  </a:lnTo>
                  <a:lnTo>
                    <a:pt x="28" y="29"/>
                  </a:lnTo>
                  <a:lnTo>
                    <a:pt x="35" y="27"/>
                  </a:lnTo>
                  <a:lnTo>
                    <a:pt x="39" y="27"/>
                  </a:lnTo>
                  <a:lnTo>
                    <a:pt x="36" y="29"/>
                  </a:lnTo>
                  <a:lnTo>
                    <a:pt x="26" y="35"/>
                  </a:lnTo>
                  <a:lnTo>
                    <a:pt x="21" y="39"/>
                  </a:lnTo>
                  <a:lnTo>
                    <a:pt x="20" y="41"/>
                  </a:lnTo>
                  <a:lnTo>
                    <a:pt x="23" y="42"/>
                  </a:lnTo>
                  <a:lnTo>
                    <a:pt x="26" y="43"/>
                  </a:lnTo>
                  <a:lnTo>
                    <a:pt x="31" y="45"/>
                  </a:lnTo>
                  <a:lnTo>
                    <a:pt x="35" y="47"/>
                  </a:lnTo>
                  <a:lnTo>
                    <a:pt x="36" y="51"/>
                  </a:lnTo>
                  <a:lnTo>
                    <a:pt x="35" y="57"/>
                  </a:lnTo>
                  <a:lnTo>
                    <a:pt x="34" y="68"/>
                  </a:lnTo>
                  <a:lnTo>
                    <a:pt x="39" y="77"/>
                  </a:lnTo>
                  <a:lnTo>
                    <a:pt x="46" y="82"/>
                  </a:lnTo>
                  <a:lnTo>
                    <a:pt x="50" y="83"/>
                  </a:lnTo>
                  <a:lnTo>
                    <a:pt x="49" y="79"/>
                  </a:lnTo>
                  <a:lnTo>
                    <a:pt x="46" y="69"/>
                  </a:lnTo>
                  <a:lnTo>
                    <a:pt x="48" y="58"/>
                  </a:lnTo>
                  <a:lnTo>
                    <a:pt x="56" y="45"/>
                  </a:lnTo>
                  <a:lnTo>
                    <a:pt x="63" y="40"/>
                  </a:lnTo>
                  <a:lnTo>
                    <a:pt x="70" y="36"/>
                  </a:lnTo>
                  <a:lnTo>
                    <a:pt x="75" y="31"/>
                  </a:lnTo>
                  <a:lnTo>
                    <a:pt x="79"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 name="Freeform 35"/>
            <p:cNvSpPr>
              <a:spLocks/>
            </p:cNvSpPr>
            <p:nvPr/>
          </p:nvSpPr>
          <p:spPr bwMode="auto">
            <a:xfrm>
              <a:off x="5345" y="3284"/>
              <a:ext cx="6" cy="23"/>
            </a:xfrm>
            <a:custGeom>
              <a:avLst/>
              <a:gdLst>
                <a:gd name="T0" fmla="*/ 6 w 11"/>
                <a:gd name="T1" fmla="*/ 3 h 23"/>
                <a:gd name="T2" fmla="*/ 5 w 11"/>
                <a:gd name="T3" fmla="*/ 0 h 23"/>
                <a:gd name="T4" fmla="*/ 4 w 11"/>
                <a:gd name="T5" fmla="*/ 2 h 23"/>
                <a:gd name="T6" fmla="*/ 2 w 11"/>
                <a:gd name="T7" fmla="*/ 6 h 23"/>
                <a:gd name="T8" fmla="*/ 1 w 11"/>
                <a:gd name="T9" fmla="*/ 12 h 23"/>
                <a:gd name="T10" fmla="*/ 1 w 11"/>
                <a:gd name="T11" fmla="*/ 17 h 23"/>
                <a:gd name="T12" fmla="*/ 1 w 11"/>
                <a:gd name="T13" fmla="*/ 19 h 23"/>
                <a:gd name="T14" fmla="*/ 0 w 11"/>
                <a:gd name="T15" fmla="*/ 20 h 23"/>
                <a:gd name="T16" fmla="*/ 0 w 11"/>
                <a:gd name="T17" fmla="*/ 22 h 23"/>
                <a:gd name="T18" fmla="*/ 1 w 11"/>
                <a:gd name="T19" fmla="*/ 23 h 23"/>
                <a:gd name="T20" fmla="*/ 3 w 11"/>
                <a:gd name="T21" fmla="*/ 22 h 23"/>
                <a:gd name="T22" fmla="*/ 5 w 11"/>
                <a:gd name="T23" fmla="*/ 16 h 23"/>
                <a:gd name="T24" fmla="*/ 6 w 11"/>
                <a:gd name="T25" fmla="*/ 3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3"/>
                <a:gd name="T41" fmla="*/ 11 w 11"/>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3">
                  <a:moveTo>
                    <a:pt x="11" y="3"/>
                  </a:moveTo>
                  <a:lnTo>
                    <a:pt x="10" y="0"/>
                  </a:lnTo>
                  <a:lnTo>
                    <a:pt x="7" y="2"/>
                  </a:lnTo>
                  <a:lnTo>
                    <a:pt x="4" y="6"/>
                  </a:lnTo>
                  <a:lnTo>
                    <a:pt x="2" y="12"/>
                  </a:lnTo>
                  <a:lnTo>
                    <a:pt x="2" y="17"/>
                  </a:lnTo>
                  <a:lnTo>
                    <a:pt x="1" y="19"/>
                  </a:lnTo>
                  <a:lnTo>
                    <a:pt x="0" y="20"/>
                  </a:lnTo>
                  <a:lnTo>
                    <a:pt x="0" y="22"/>
                  </a:lnTo>
                  <a:lnTo>
                    <a:pt x="1" y="23"/>
                  </a:lnTo>
                  <a:lnTo>
                    <a:pt x="6" y="22"/>
                  </a:lnTo>
                  <a:lnTo>
                    <a:pt x="10" y="16"/>
                  </a:lnTo>
                  <a:lnTo>
                    <a:pt x="1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3" name="Freeform 36"/>
            <p:cNvSpPr>
              <a:spLocks/>
            </p:cNvSpPr>
            <p:nvPr/>
          </p:nvSpPr>
          <p:spPr bwMode="auto">
            <a:xfrm>
              <a:off x="5307" y="2900"/>
              <a:ext cx="62" cy="146"/>
            </a:xfrm>
            <a:custGeom>
              <a:avLst/>
              <a:gdLst>
                <a:gd name="T0" fmla="*/ 52 w 125"/>
                <a:gd name="T1" fmla="*/ 146 h 146"/>
                <a:gd name="T2" fmla="*/ 53 w 125"/>
                <a:gd name="T3" fmla="*/ 145 h 146"/>
                <a:gd name="T4" fmla="*/ 55 w 125"/>
                <a:gd name="T5" fmla="*/ 142 h 146"/>
                <a:gd name="T6" fmla="*/ 57 w 125"/>
                <a:gd name="T7" fmla="*/ 138 h 146"/>
                <a:gd name="T8" fmla="*/ 58 w 125"/>
                <a:gd name="T9" fmla="*/ 131 h 146"/>
                <a:gd name="T10" fmla="*/ 56 w 125"/>
                <a:gd name="T11" fmla="*/ 109 h 146"/>
                <a:gd name="T12" fmla="*/ 49 w 125"/>
                <a:gd name="T13" fmla="*/ 88 h 146"/>
                <a:gd name="T14" fmla="*/ 40 w 125"/>
                <a:gd name="T15" fmla="*/ 67 h 146"/>
                <a:gd name="T16" fmla="*/ 29 w 125"/>
                <a:gd name="T17" fmla="*/ 50 h 146"/>
                <a:gd name="T18" fmla="*/ 18 w 125"/>
                <a:gd name="T19" fmla="*/ 34 h 146"/>
                <a:gd name="T20" fmla="*/ 9 w 125"/>
                <a:gd name="T21" fmla="*/ 21 h 146"/>
                <a:gd name="T22" fmla="*/ 2 w 125"/>
                <a:gd name="T23" fmla="*/ 14 h 146"/>
                <a:gd name="T24" fmla="*/ 0 w 125"/>
                <a:gd name="T25" fmla="*/ 11 h 146"/>
                <a:gd name="T26" fmla="*/ 0 w 125"/>
                <a:gd name="T27" fmla="*/ 10 h 146"/>
                <a:gd name="T28" fmla="*/ 0 w 125"/>
                <a:gd name="T29" fmla="*/ 8 h 146"/>
                <a:gd name="T30" fmla="*/ 0 w 125"/>
                <a:gd name="T31" fmla="*/ 4 h 146"/>
                <a:gd name="T32" fmla="*/ 0 w 125"/>
                <a:gd name="T33" fmla="*/ 0 h 146"/>
                <a:gd name="T34" fmla="*/ 15 w 125"/>
                <a:gd name="T35" fmla="*/ 16 h 146"/>
                <a:gd name="T36" fmla="*/ 30 w 125"/>
                <a:gd name="T37" fmla="*/ 36 h 146"/>
                <a:gd name="T38" fmla="*/ 42 w 125"/>
                <a:gd name="T39" fmla="*/ 59 h 146"/>
                <a:gd name="T40" fmla="*/ 52 w 125"/>
                <a:gd name="T41" fmla="*/ 82 h 146"/>
                <a:gd name="T42" fmla="*/ 59 w 125"/>
                <a:gd name="T43" fmla="*/ 104 h 146"/>
                <a:gd name="T44" fmla="*/ 62 w 125"/>
                <a:gd name="T45" fmla="*/ 123 h 146"/>
                <a:gd name="T46" fmla="*/ 60 w 125"/>
                <a:gd name="T47" fmla="*/ 138 h 146"/>
                <a:gd name="T48" fmla="*/ 52 w 125"/>
                <a:gd name="T49" fmla="*/ 146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46"/>
                <a:gd name="T77" fmla="*/ 125 w 125"/>
                <a:gd name="T78" fmla="*/ 146 h 1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46">
                  <a:moveTo>
                    <a:pt x="105" y="146"/>
                  </a:moveTo>
                  <a:lnTo>
                    <a:pt x="107" y="145"/>
                  </a:lnTo>
                  <a:lnTo>
                    <a:pt x="111" y="142"/>
                  </a:lnTo>
                  <a:lnTo>
                    <a:pt x="115" y="138"/>
                  </a:lnTo>
                  <a:lnTo>
                    <a:pt x="117" y="131"/>
                  </a:lnTo>
                  <a:lnTo>
                    <a:pt x="112" y="109"/>
                  </a:lnTo>
                  <a:lnTo>
                    <a:pt x="99" y="88"/>
                  </a:lnTo>
                  <a:lnTo>
                    <a:pt x="80" y="67"/>
                  </a:lnTo>
                  <a:lnTo>
                    <a:pt x="58" y="50"/>
                  </a:lnTo>
                  <a:lnTo>
                    <a:pt x="37" y="34"/>
                  </a:lnTo>
                  <a:lnTo>
                    <a:pt x="18" y="21"/>
                  </a:lnTo>
                  <a:lnTo>
                    <a:pt x="5" y="14"/>
                  </a:lnTo>
                  <a:lnTo>
                    <a:pt x="0" y="11"/>
                  </a:lnTo>
                  <a:lnTo>
                    <a:pt x="0" y="10"/>
                  </a:lnTo>
                  <a:lnTo>
                    <a:pt x="0" y="8"/>
                  </a:lnTo>
                  <a:lnTo>
                    <a:pt x="0" y="4"/>
                  </a:lnTo>
                  <a:lnTo>
                    <a:pt x="1" y="0"/>
                  </a:lnTo>
                  <a:lnTo>
                    <a:pt x="31" y="16"/>
                  </a:lnTo>
                  <a:lnTo>
                    <a:pt x="60" y="36"/>
                  </a:lnTo>
                  <a:lnTo>
                    <a:pt x="85" y="59"/>
                  </a:lnTo>
                  <a:lnTo>
                    <a:pt x="105" y="82"/>
                  </a:lnTo>
                  <a:lnTo>
                    <a:pt x="119" y="104"/>
                  </a:lnTo>
                  <a:lnTo>
                    <a:pt x="125" y="123"/>
                  </a:lnTo>
                  <a:lnTo>
                    <a:pt x="121" y="138"/>
                  </a:lnTo>
                  <a:lnTo>
                    <a:pt x="105"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4" name="Freeform 37"/>
            <p:cNvSpPr>
              <a:spLocks/>
            </p:cNvSpPr>
            <p:nvPr/>
          </p:nvSpPr>
          <p:spPr bwMode="auto">
            <a:xfrm>
              <a:off x="6584" y="4190"/>
              <a:ext cx="386" cy="266"/>
            </a:xfrm>
            <a:custGeom>
              <a:avLst/>
              <a:gdLst>
                <a:gd name="T0" fmla="*/ 0 w 773"/>
                <a:gd name="T1" fmla="*/ 179 h 266"/>
                <a:gd name="T2" fmla="*/ 322 w 773"/>
                <a:gd name="T3" fmla="*/ 266 h 266"/>
                <a:gd name="T4" fmla="*/ 386 w 773"/>
                <a:gd name="T5" fmla="*/ 63 h 266"/>
                <a:gd name="T6" fmla="*/ 98 w 773"/>
                <a:gd name="T7" fmla="*/ 0 h 266"/>
                <a:gd name="T8" fmla="*/ 0 w 773"/>
                <a:gd name="T9" fmla="*/ 179 h 266"/>
                <a:gd name="T10" fmla="*/ 0 60000 65536"/>
                <a:gd name="T11" fmla="*/ 0 60000 65536"/>
                <a:gd name="T12" fmla="*/ 0 60000 65536"/>
                <a:gd name="T13" fmla="*/ 0 60000 65536"/>
                <a:gd name="T14" fmla="*/ 0 60000 65536"/>
                <a:gd name="T15" fmla="*/ 0 w 773"/>
                <a:gd name="T16" fmla="*/ 0 h 266"/>
                <a:gd name="T17" fmla="*/ 773 w 773"/>
                <a:gd name="T18" fmla="*/ 266 h 266"/>
              </a:gdLst>
              <a:ahLst/>
              <a:cxnLst>
                <a:cxn ang="T10">
                  <a:pos x="T0" y="T1"/>
                </a:cxn>
                <a:cxn ang="T11">
                  <a:pos x="T2" y="T3"/>
                </a:cxn>
                <a:cxn ang="T12">
                  <a:pos x="T4" y="T5"/>
                </a:cxn>
                <a:cxn ang="T13">
                  <a:pos x="T6" y="T7"/>
                </a:cxn>
                <a:cxn ang="T14">
                  <a:pos x="T8" y="T9"/>
                </a:cxn>
              </a:cxnLst>
              <a:rect l="T15" t="T16" r="T17" b="T18"/>
              <a:pathLst>
                <a:path w="773" h="266">
                  <a:moveTo>
                    <a:pt x="0" y="179"/>
                  </a:moveTo>
                  <a:lnTo>
                    <a:pt x="644" y="266"/>
                  </a:lnTo>
                  <a:lnTo>
                    <a:pt x="773" y="63"/>
                  </a:lnTo>
                  <a:lnTo>
                    <a:pt x="196" y="0"/>
                  </a:lnTo>
                  <a:lnTo>
                    <a:pt x="0" y="1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5" name="Freeform 38"/>
            <p:cNvSpPr>
              <a:spLocks/>
            </p:cNvSpPr>
            <p:nvPr/>
          </p:nvSpPr>
          <p:spPr bwMode="auto">
            <a:xfrm>
              <a:off x="6103" y="3784"/>
              <a:ext cx="295" cy="205"/>
            </a:xfrm>
            <a:custGeom>
              <a:avLst/>
              <a:gdLst>
                <a:gd name="T0" fmla="*/ 0 w 591"/>
                <a:gd name="T1" fmla="*/ 4 h 205"/>
                <a:gd name="T2" fmla="*/ 223 w 591"/>
                <a:gd name="T3" fmla="*/ 0 h 205"/>
                <a:gd name="T4" fmla="*/ 295 w 591"/>
                <a:gd name="T5" fmla="*/ 192 h 205"/>
                <a:gd name="T6" fmla="*/ 33 w 591"/>
                <a:gd name="T7" fmla="*/ 205 h 205"/>
                <a:gd name="T8" fmla="*/ 0 w 591"/>
                <a:gd name="T9" fmla="*/ 4 h 205"/>
                <a:gd name="T10" fmla="*/ 0 60000 65536"/>
                <a:gd name="T11" fmla="*/ 0 60000 65536"/>
                <a:gd name="T12" fmla="*/ 0 60000 65536"/>
                <a:gd name="T13" fmla="*/ 0 60000 65536"/>
                <a:gd name="T14" fmla="*/ 0 60000 65536"/>
                <a:gd name="T15" fmla="*/ 0 w 591"/>
                <a:gd name="T16" fmla="*/ 0 h 205"/>
                <a:gd name="T17" fmla="*/ 591 w 591"/>
                <a:gd name="T18" fmla="*/ 205 h 205"/>
              </a:gdLst>
              <a:ahLst/>
              <a:cxnLst>
                <a:cxn ang="T10">
                  <a:pos x="T0" y="T1"/>
                </a:cxn>
                <a:cxn ang="T11">
                  <a:pos x="T2" y="T3"/>
                </a:cxn>
                <a:cxn ang="T12">
                  <a:pos x="T4" y="T5"/>
                </a:cxn>
                <a:cxn ang="T13">
                  <a:pos x="T6" y="T7"/>
                </a:cxn>
                <a:cxn ang="T14">
                  <a:pos x="T8" y="T9"/>
                </a:cxn>
              </a:cxnLst>
              <a:rect l="T15" t="T16" r="T17" b="T18"/>
              <a:pathLst>
                <a:path w="591" h="205">
                  <a:moveTo>
                    <a:pt x="0" y="4"/>
                  </a:moveTo>
                  <a:lnTo>
                    <a:pt x="447" y="0"/>
                  </a:lnTo>
                  <a:lnTo>
                    <a:pt x="591" y="192"/>
                  </a:lnTo>
                  <a:lnTo>
                    <a:pt x="66" y="205"/>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6" name="Freeform 39"/>
            <p:cNvSpPr>
              <a:spLocks/>
            </p:cNvSpPr>
            <p:nvPr/>
          </p:nvSpPr>
          <p:spPr bwMode="auto">
            <a:xfrm>
              <a:off x="5691" y="3929"/>
              <a:ext cx="375" cy="208"/>
            </a:xfrm>
            <a:custGeom>
              <a:avLst/>
              <a:gdLst>
                <a:gd name="T0" fmla="*/ 0 w 751"/>
                <a:gd name="T1" fmla="*/ 143 h 208"/>
                <a:gd name="T2" fmla="*/ 302 w 751"/>
                <a:gd name="T3" fmla="*/ 208 h 208"/>
                <a:gd name="T4" fmla="*/ 375 w 751"/>
                <a:gd name="T5" fmla="*/ 34 h 208"/>
                <a:gd name="T6" fmla="*/ 86 w 751"/>
                <a:gd name="T7" fmla="*/ 0 h 208"/>
                <a:gd name="T8" fmla="*/ 0 w 751"/>
                <a:gd name="T9" fmla="*/ 143 h 208"/>
                <a:gd name="T10" fmla="*/ 0 60000 65536"/>
                <a:gd name="T11" fmla="*/ 0 60000 65536"/>
                <a:gd name="T12" fmla="*/ 0 60000 65536"/>
                <a:gd name="T13" fmla="*/ 0 60000 65536"/>
                <a:gd name="T14" fmla="*/ 0 60000 65536"/>
                <a:gd name="T15" fmla="*/ 0 w 751"/>
                <a:gd name="T16" fmla="*/ 0 h 208"/>
                <a:gd name="T17" fmla="*/ 751 w 751"/>
                <a:gd name="T18" fmla="*/ 208 h 208"/>
              </a:gdLst>
              <a:ahLst/>
              <a:cxnLst>
                <a:cxn ang="T10">
                  <a:pos x="T0" y="T1"/>
                </a:cxn>
                <a:cxn ang="T11">
                  <a:pos x="T2" y="T3"/>
                </a:cxn>
                <a:cxn ang="T12">
                  <a:pos x="T4" y="T5"/>
                </a:cxn>
                <a:cxn ang="T13">
                  <a:pos x="T6" y="T7"/>
                </a:cxn>
                <a:cxn ang="T14">
                  <a:pos x="T8" y="T9"/>
                </a:cxn>
              </a:cxnLst>
              <a:rect l="T15" t="T16" r="T17" b="T18"/>
              <a:pathLst>
                <a:path w="751" h="208">
                  <a:moveTo>
                    <a:pt x="0" y="143"/>
                  </a:moveTo>
                  <a:lnTo>
                    <a:pt x="604" y="208"/>
                  </a:lnTo>
                  <a:lnTo>
                    <a:pt x="751" y="34"/>
                  </a:lnTo>
                  <a:lnTo>
                    <a:pt x="172" y="0"/>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7" name="Freeform 40"/>
            <p:cNvSpPr>
              <a:spLocks/>
            </p:cNvSpPr>
            <p:nvPr/>
          </p:nvSpPr>
          <p:spPr bwMode="auto">
            <a:xfrm>
              <a:off x="6073" y="4366"/>
              <a:ext cx="121" cy="290"/>
            </a:xfrm>
            <a:custGeom>
              <a:avLst/>
              <a:gdLst>
                <a:gd name="T0" fmla="*/ 74 w 242"/>
                <a:gd name="T1" fmla="*/ 289 h 290"/>
                <a:gd name="T2" fmla="*/ 76 w 242"/>
                <a:gd name="T3" fmla="*/ 289 h 290"/>
                <a:gd name="T4" fmla="*/ 81 w 242"/>
                <a:gd name="T5" fmla="*/ 288 h 290"/>
                <a:gd name="T6" fmla="*/ 88 w 242"/>
                <a:gd name="T7" fmla="*/ 286 h 290"/>
                <a:gd name="T8" fmla="*/ 96 w 242"/>
                <a:gd name="T9" fmla="*/ 283 h 290"/>
                <a:gd name="T10" fmla="*/ 104 w 242"/>
                <a:gd name="T11" fmla="*/ 277 h 290"/>
                <a:gd name="T12" fmla="*/ 112 w 242"/>
                <a:gd name="T13" fmla="*/ 270 h 290"/>
                <a:gd name="T14" fmla="*/ 118 w 242"/>
                <a:gd name="T15" fmla="*/ 260 h 290"/>
                <a:gd name="T16" fmla="*/ 121 w 242"/>
                <a:gd name="T17" fmla="*/ 246 h 290"/>
                <a:gd name="T18" fmla="*/ 121 w 242"/>
                <a:gd name="T19" fmla="*/ 31 h 290"/>
                <a:gd name="T20" fmla="*/ 121 w 242"/>
                <a:gd name="T21" fmla="*/ 30 h 290"/>
                <a:gd name="T22" fmla="*/ 118 w 242"/>
                <a:gd name="T23" fmla="*/ 26 h 290"/>
                <a:gd name="T24" fmla="*/ 114 w 242"/>
                <a:gd name="T25" fmla="*/ 21 h 290"/>
                <a:gd name="T26" fmla="*/ 109 w 242"/>
                <a:gd name="T27" fmla="*/ 15 h 290"/>
                <a:gd name="T28" fmla="*/ 101 w 242"/>
                <a:gd name="T29" fmla="*/ 9 h 290"/>
                <a:gd name="T30" fmla="*/ 91 w 242"/>
                <a:gd name="T31" fmla="*/ 5 h 290"/>
                <a:gd name="T32" fmla="*/ 79 w 242"/>
                <a:gd name="T33" fmla="*/ 1 h 290"/>
                <a:gd name="T34" fmla="*/ 63 w 242"/>
                <a:gd name="T35" fmla="*/ 0 h 290"/>
                <a:gd name="T36" fmla="*/ 49 w 242"/>
                <a:gd name="T37" fmla="*/ 1 h 290"/>
                <a:gd name="T38" fmla="*/ 36 w 242"/>
                <a:gd name="T39" fmla="*/ 3 h 290"/>
                <a:gd name="T40" fmla="*/ 25 w 242"/>
                <a:gd name="T41" fmla="*/ 7 h 290"/>
                <a:gd name="T42" fmla="*/ 16 w 242"/>
                <a:gd name="T43" fmla="*/ 10 h 290"/>
                <a:gd name="T44" fmla="*/ 9 w 242"/>
                <a:gd name="T45" fmla="*/ 14 h 290"/>
                <a:gd name="T46" fmla="*/ 4 w 242"/>
                <a:gd name="T47" fmla="*/ 18 h 290"/>
                <a:gd name="T48" fmla="*/ 2 w 242"/>
                <a:gd name="T49" fmla="*/ 20 h 290"/>
                <a:gd name="T50" fmla="*/ 0 w 242"/>
                <a:gd name="T51" fmla="*/ 21 h 290"/>
                <a:gd name="T52" fmla="*/ 0 w 242"/>
                <a:gd name="T53" fmla="*/ 273 h 290"/>
                <a:gd name="T54" fmla="*/ 5 w 242"/>
                <a:gd name="T55" fmla="*/ 276 h 290"/>
                <a:gd name="T56" fmla="*/ 12 w 242"/>
                <a:gd name="T57" fmla="*/ 281 h 290"/>
                <a:gd name="T58" fmla="*/ 20 w 242"/>
                <a:gd name="T59" fmla="*/ 284 h 290"/>
                <a:gd name="T60" fmla="*/ 30 w 242"/>
                <a:gd name="T61" fmla="*/ 287 h 290"/>
                <a:gd name="T62" fmla="*/ 41 w 242"/>
                <a:gd name="T63" fmla="*/ 289 h 290"/>
                <a:gd name="T64" fmla="*/ 51 w 242"/>
                <a:gd name="T65" fmla="*/ 290 h 290"/>
                <a:gd name="T66" fmla="*/ 62 w 242"/>
                <a:gd name="T67" fmla="*/ 290 h 290"/>
                <a:gd name="T68" fmla="*/ 74 w 242"/>
                <a:gd name="T69" fmla="*/ 289 h 2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2"/>
                <a:gd name="T106" fmla="*/ 0 h 290"/>
                <a:gd name="T107" fmla="*/ 242 w 242"/>
                <a:gd name="T108" fmla="*/ 290 h 2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2" h="290">
                  <a:moveTo>
                    <a:pt x="147" y="289"/>
                  </a:moveTo>
                  <a:lnTo>
                    <a:pt x="151" y="289"/>
                  </a:lnTo>
                  <a:lnTo>
                    <a:pt x="161" y="288"/>
                  </a:lnTo>
                  <a:lnTo>
                    <a:pt x="175" y="286"/>
                  </a:lnTo>
                  <a:lnTo>
                    <a:pt x="191" y="283"/>
                  </a:lnTo>
                  <a:lnTo>
                    <a:pt x="207" y="277"/>
                  </a:lnTo>
                  <a:lnTo>
                    <a:pt x="223" y="270"/>
                  </a:lnTo>
                  <a:lnTo>
                    <a:pt x="235" y="260"/>
                  </a:lnTo>
                  <a:lnTo>
                    <a:pt x="242" y="246"/>
                  </a:lnTo>
                  <a:lnTo>
                    <a:pt x="242" y="31"/>
                  </a:lnTo>
                  <a:lnTo>
                    <a:pt x="241" y="30"/>
                  </a:lnTo>
                  <a:lnTo>
                    <a:pt x="236" y="26"/>
                  </a:lnTo>
                  <a:lnTo>
                    <a:pt x="228" y="21"/>
                  </a:lnTo>
                  <a:lnTo>
                    <a:pt x="217" y="15"/>
                  </a:lnTo>
                  <a:lnTo>
                    <a:pt x="201" y="9"/>
                  </a:lnTo>
                  <a:lnTo>
                    <a:pt x="181" y="5"/>
                  </a:lnTo>
                  <a:lnTo>
                    <a:pt x="157" y="1"/>
                  </a:lnTo>
                  <a:lnTo>
                    <a:pt x="127" y="0"/>
                  </a:lnTo>
                  <a:lnTo>
                    <a:pt x="97" y="1"/>
                  </a:lnTo>
                  <a:lnTo>
                    <a:pt x="71" y="3"/>
                  </a:lnTo>
                  <a:lnTo>
                    <a:pt x="49" y="7"/>
                  </a:lnTo>
                  <a:lnTo>
                    <a:pt x="32" y="10"/>
                  </a:lnTo>
                  <a:lnTo>
                    <a:pt x="18" y="14"/>
                  </a:lnTo>
                  <a:lnTo>
                    <a:pt x="8" y="18"/>
                  </a:lnTo>
                  <a:lnTo>
                    <a:pt x="3" y="20"/>
                  </a:lnTo>
                  <a:lnTo>
                    <a:pt x="0" y="21"/>
                  </a:lnTo>
                  <a:lnTo>
                    <a:pt x="0" y="273"/>
                  </a:lnTo>
                  <a:lnTo>
                    <a:pt x="9" y="276"/>
                  </a:lnTo>
                  <a:lnTo>
                    <a:pt x="23" y="281"/>
                  </a:lnTo>
                  <a:lnTo>
                    <a:pt x="39" y="284"/>
                  </a:lnTo>
                  <a:lnTo>
                    <a:pt x="59" y="287"/>
                  </a:lnTo>
                  <a:lnTo>
                    <a:pt x="81" y="289"/>
                  </a:lnTo>
                  <a:lnTo>
                    <a:pt x="102" y="290"/>
                  </a:lnTo>
                  <a:lnTo>
                    <a:pt x="124" y="290"/>
                  </a:lnTo>
                  <a:lnTo>
                    <a:pt x="147" y="2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8" name="Freeform 41"/>
            <p:cNvSpPr>
              <a:spLocks/>
            </p:cNvSpPr>
            <p:nvPr/>
          </p:nvSpPr>
          <p:spPr bwMode="auto">
            <a:xfrm>
              <a:off x="6085" y="4376"/>
              <a:ext cx="97" cy="30"/>
            </a:xfrm>
            <a:custGeom>
              <a:avLst/>
              <a:gdLst>
                <a:gd name="T0" fmla="*/ 49 w 195"/>
                <a:gd name="T1" fmla="*/ 30 h 30"/>
                <a:gd name="T2" fmla="*/ 59 w 195"/>
                <a:gd name="T3" fmla="*/ 30 h 30"/>
                <a:gd name="T4" fmla="*/ 68 w 195"/>
                <a:gd name="T5" fmla="*/ 29 h 30"/>
                <a:gd name="T6" fmla="*/ 76 w 195"/>
                <a:gd name="T7" fmla="*/ 28 h 30"/>
                <a:gd name="T8" fmla="*/ 83 w 195"/>
                <a:gd name="T9" fmla="*/ 26 h 30"/>
                <a:gd name="T10" fmla="*/ 89 w 195"/>
                <a:gd name="T11" fmla="*/ 24 h 30"/>
                <a:gd name="T12" fmla="*/ 93 w 195"/>
                <a:gd name="T13" fmla="*/ 22 h 30"/>
                <a:gd name="T14" fmla="*/ 96 w 195"/>
                <a:gd name="T15" fmla="*/ 19 h 30"/>
                <a:gd name="T16" fmla="*/ 97 w 195"/>
                <a:gd name="T17" fmla="*/ 16 h 30"/>
                <a:gd name="T18" fmla="*/ 96 w 195"/>
                <a:gd name="T19" fmla="*/ 13 h 30"/>
                <a:gd name="T20" fmla="*/ 93 w 195"/>
                <a:gd name="T21" fmla="*/ 9 h 30"/>
                <a:gd name="T22" fmla="*/ 89 w 195"/>
                <a:gd name="T23" fmla="*/ 7 h 30"/>
                <a:gd name="T24" fmla="*/ 83 w 195"/>
                <a:gd name="T25" fmla="*/ 4 h 30"/>
                <a:gd name="T26" fmla="*/ 76 w 195"/>
                <a:gd name="T27" fmla="*/ 3 h 30"/>
                <a:gd name="T28" fmla="*/ 68 w 195"/>
                <a:gd name="T29" fmla="*/ 1 h 30"/>
                <a:gd name="T30" fmla="*/ 59 w 195"/>
                <a:gd name="T31" fmla="*/ 0 h 30"/>
                <a:gd name="T32" fmla="*/ 49 w 195"/>
                <a:gd name="T33" fmla="*/ 0 h 30"/>
                <a:gd name="T34" fmla="*/ 39 w 195"/>
                <a:gd name="T35" fmla="*/ 0 h 30"/>
                <a:gd name="T36" fmla="*/ 30 w 195"/>
                <a:gd name="T37" fmla="*/ 1 h 30"/>
                <a:gd name="T38" fmla="*/ 21 w 195"/>
                <a:gd name="T39" fmla="*/ 3 h 30"/>
                <a:gd name="T40" fmla="*/ 14 w 195"/>
                <a:gd name="T41" fmla="*/ 4 h 30"/>
                <a:gd name="T42" fmla="*/ 8 w 195"/>
                <a:gd name="T43" fmla="*/ 7 h 30"/>
                <a:gd name="T44" fmla="*/ 4 w 195"/>
                <a:gd name="T45" fmla="*/ 9 h 30"/>
                <a:gd name="T46" fmla="*/ 1 w 195"/>
                <a:gd name="T47" fmla="*/ 13 h 30"/>
                <a:gd name="T48" fmla="*/ 0 w 195"/>
                <a:gd name="T49" fmla="*/ 16 h 30"/>
                <a:gd name="T50" fmla="*/ 1 w 195"/>
                <a:gd name="T51" fmla="*/ 19 h 30"/>
                <a:gd name="T52" fmla="*/ 4 w 195"/>
                <a:gd name="T53" fmla="*/ 22 h 30"/>
                <a:gd name="T54" fmla="*/ 8 w 195"/>
                <a:gd name="T55" fmla="*/ 24 h 30"/>
                <a:gd name="T56" fmla="*/ 14 w 195"/>
                <a:gd name="T57" fmla="*/ 26 h 30"/>
                <a:gd name="T58" fmla="*/ 21 w 195"/>
                <a:gd name="T59" fmla="*/ 28 h 30"/>
                <a:gd name="T60" fmla="*/ 30 w 195"/>
                <a:gd name="T61" fmla="*/ 29 h 30"/>
                <a:gd name="T62" fmla="*/ 39 w 195"/>
                <a:gd name="T63" fmla="*/ 30 h 30"/>
                <a:gd name="T64" fmla="*/ 49 w 195"/>
                <a:gd name="T65" fmla="*/ 3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5"/>
                <a:gd name="T100" fmla="*/ 0 h 30"/>
                <a:gd name="T101" fmla="*/ 195 w 195"/>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5" h="30">
                  <a:moveTo>
                    <a:pt x="98" y="30"/>
                  </a:moveTo>
                  <a:lnTo>
                    <a:pt x="118" y="30"/>
                  </a:lnTo>
                  <a:lnTo>
                    <a:pt x="136" y="29"/>
                  </a:lnTo>
                  <a:lnTo>
                    <a:pt x="152" y="28"/>
                  </a:lnTo>
                  <a:lnTo>
                    <a:pt x="167" y="26"/>
                  </a:lnTo>
                  <a:lnTo>
                    <a:pt x="178" y="24"/>
                  </a:lnTo>
                  <a:lnTo>
                    <a:pt x="187" y="22"/>
                  </a:lnTo>
                  <a:lnTo>
                    <a:pt x="192" y="19"/>
                  </a:lnTo>
                  <a:lnTo>
                    <a:pt x="195" y="16"/>
                  </a:lnTo>
                  <a:lnTo>
                    <a:pt x="192" y="13"/>
                  </a:lnTo>
                  <a:lnTo>
                    <a:pt x="187" y="9"/>
                  </a:lnTo>
                  <a:lnTo>
                    <a:pt x="178" y="7"/>
                  </a:lnTo>
                  <a:lnTo>
                    <a:pt x="167" y="4"/>
                  </a:lnTo>
                  <a:lnTo>
                    <a:pt x="152" y="3"/>
                  </a:lnTo>
                  <a:lnTo>
                    <a:pt x="136" y="1"/>
                  </a:lnTo>
                  <a:lnTo>
                    <a:pt x="118" y="0"/>
                  </a:lnTo>
                  <a:lnTo>
                    <a:pt x="98" y="0"/>
                  </a:lnTo>
                  <a:lnTo>
                    <a:pt x="78" y="0"/>
                  </a:lnTo>
                  <a:lnTo>
                    <a:pt x="61" y="1"/>
                  </a:lnTo>
                  <a:lnTo>
                    <a:pt x="43" y="3"/>
                  </a:lnTo>
                  <a:lnTo>
                    <a:pt x="29" y="4"/>
                  </a:lnTo>
                  <a:lnTo>
                    <a:pt x="17" y="7"/>
                  </a:lnTo>
                  <a:lnTo>
                    <a:pt x="8" y="9"/>
                  </a:lnTo>
                  <a:lnTo>
                    <a:pt x="3" y="13"/>
                  </a:lnTo>
                  <a:lnTo>
                    <a:pt x="0" y="16"/>
                  </a:lnTo>
                  <a:lnTo>
                    <a:pt x="3" y="19"/>
                  </a:lnTo>
                  <a:lnTo>
                    <a:pt x="8" y="22"/>
                  </a:lnTo>
                  <a:lnTo>
                    <a:pt x="17" y="24"/>
                  </a:lnTo>
                  <a:lnTo>
                    <a:pt x="29" y="26"/>
                  </a:lnTo>
                  <a:lnTo>
                    <a:pt x="43" y="28"/>
                  </a:lnTo>
                  <a:lnTo>
                    <a:pt x="61" y="29"/>
                  </a:lnTo>
                  <a:lnTo>
                    <a:pt x="78" y="30"/>
                  </a:lnTo>
                  <a:lnTo>
                    <a:pt x="98"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9" name="Freeform 42"/>
            <p:cNvSpPr>
              <a:spLocks/>
            </p:cNvSpPr>
            <p:nvPr/>
          </p:nvSpPr>
          <p:spPr bwMode="auto">
            <a:xfrm>
              <a:off x="5215" y="3212"/>
              <a:ext cx="942" cy="1677"/>
            </a:xfrm>
            <a:custGeom>
              <a:avLst/>
              <a:gdLst>
                <a:gd name="T0" fmla="*/ 926 w 1885"/>
                <a:gd name="T1" fmla="*/ 1240 h 1677"/>
                <a:gd name="T2" fmla="*/ 900 w 1885"/>
                <a:gd name="T3" fmla="*/ 1260 h 1677"/>
                <a:gd name="T4" fmla="*/ 877 w 1885"/>
                <a:gd name="T5" fmla="*/ 1277 h 1677"/>
                <a:gd name="T6" fmla="*/ 874 w 1885"/>
                <a:gd name="T7" fmla="*/ 1251 h 1677"/>
                <a:gd name="T8" fmla="*/ 866 w 1885"/>
                <a:gd name="T9" fmla="*/ 1214 h 1677"/>
                <a:gd name="T10" fmla="*/ 845 w 1885"/>
                <a:gd name="T11" fmla="*/ 1238 h 1677"/>
                <a:gd name="T12" fmla="*/ 833 w 1885"/>
                <a:gd name="T13" fmla="*/ 1278 h 1677"/>
                <a:gd name="T14" fmla="*/ 819 w 1885"/>
                <a:gd name="T15" fmla="*/ 1301 h 1677"/>
                <a:gd name="T16" fmla="*/ 803 w 1885"/>
                <a:gd name="T17" fmla="*/ 1306 h 1677"/>
                <a:gd name="T18" fmla="*/ 793 w 1885"/>
                <a:gd name="T19" fmla="*/ 1289 h 1677"/>
                <a:gd name="T20" fmla="*/ 743 w 1885"/>
                <a:gd name="T21" fmla="*/ 1300 h 1677"/>
                <a:gd name="T22" fmla="*/ 662 w 1885"/>
                <a:gd name="T23" fmla="*/ 1313 h 1677"/>
                <a:gd name="T24" fmla="*/ 592 w 1885"/>
                <a:gd name="T25" fmla="*/ 1314 h 1677"/>
                <a:gd name="T26" fmla="*/ 537 w 1885"/>
                <a:gd name="T27" fmla="*/ 1332 h 1677"/>
                <a:gd name="T28" fmla="*/ 535 w 1885"/>
                <a:gd name="T29" fmla="*/ 1320 h 1677"/>
                <a:gd name="T30" fmla="*/ 518 w 1885"/>
                <a:gd name="T31" fmla="*/ 1310 h 1677"/>
                <a:gd name="T32" fmla="*/ 513 w 1885"/>
                <a:gd name="T33" fmla="*/ 1233 h 1677"/>
                <a:gd name="T34" fmla="*/ 452 w 1885"/>
                <a:gd name="T35" fmla="*/ 986 h 1677"/>
                <a:gd name="T36" fmla="*/ 442 w 1885"/>
                <a:gd name="T37" fmla="*/ 836 h 1677"/>
                <a:gd name="T38" fmla="*/ 450 w 1885"/>
                <a:gd name="T39" fmla="*/ 777 h 1677"/>
                <a:gd name="T40" fmla="*/ 467 w 1885"/>
                <a:gd name="T41" fmla="*/ 661 h 1677"/>
                <a:gd name="T42" fmla="*/ 490 w 1885"/>
                <a:gd name="T43" fmla="*/ 631 h 1677"/>
                <a:gd name="T44" fmla="*/ 525 w 1885"/>
                <a:gd name="T45" fmla="*/ 621 h 1677"/>
                <a:gd name="T46" fmla="*/ 565 w 1885"/>
                <a:gd name="T47" fmla="*/ 510 h 1677"/>
                <a:gd name="T48" fmla="*/ 577 w 1885"/>
                <a:gd name="T49" fmla="*/ 513 h 1677"/>
                <a:gd name="T50" fmla="*/ 586 w 1885"/>
                <a:gd name="T51" fmla="*/ 487 h 1677"/>
                <a:gd name="T52" fmla="*/ 594 w 1885"/>
                <a:gd name="T53" fmla="*/ 447 h 1677"/>
                <a:gd name="T54" fmla="*/ 621 w 1885"/>
                <a:gd name="T55" fmla="*/ 410 h 1677"/>
                <a:gd name="T56" fmla="*/ 604 w 1885"/>
                <a:gd name="T57" fmla="*/ 224 h 1677"/>
                <a:gd name="T58" fmla="*/ 622 w 1885"/>
                <a:gd name="T59" fmla="*/ 193 h 1677"/>
                <a:gd name="T60" fmla="*/ 607 w 1885"/>
                <a:gd name="T61" fmla="*/ 118 h 1677"/>
                <a:gd name="T62" fmla="*/ 574 w 1885"/>
                <a:gd name="T63" fmla="*/ 51 h 1677"/>
                <a:gd name="T64" fmla="*/ 472 w 1885"/>
                <a:gd name="T65" fmla="*/ 0 h 1677"/>
                <a:gd name="T66" fmla="*/ 394 w 1885"/>
                <a:gd name="T67" fmla="*/ 26 h 1677"/>
                <a:gd name="T68" fmla="*/ 348 w 1885"/>
                <a:gd name="T69" fmla="*/ 79 h 1677"/>
                <a:gd name="T70" fmla="*/ 328 w 1885"/>
                <a:gd name="T71" fmla="*/ 125 h 1677"/>
                <a:gd name="T72" fmla="*/ 309 w 1885"/>
                <a:gd name="T73" fmla="*/ 323 h 1677"/>
                <a:gd name="T74" fmla="*/ 311 w 1885"/>
                <a:gd name="T75" fmla="*/ 497 h 1677"/>
                <a:gd name="T76" fmla="*/ 249 w 1885"/>
                <a:gd name="T77" fmla="*/ 557 h 1677"/>
                <a:gd name="T78" fmla="*/ 194 w 1885"/>
                <a:gd name="T79" fmla="*/ 565 h 1677"/>
                <a:gd name="T80" fmla="*/ 148 w 1885"/>
                <a:gd name="T81" fmla="*/ 638 h 1677"/>
                <a:gd name="T82" fmla="*/ 104 w 1885"/>
                <a:gd name="T83" fmla="*/ 757 h 1677"/>
                <a:gd name="T84" fmla="*/ 80 w 1885"/>
                <a:gd name="T85" fmla="*/ 856 h 1677"/>
                <a:gd name="T86" fmla="*/ 38 w 1885"/>
                <a:gd name="T87" fmla="*/ 1086 h 1677"/>
                <a:gd name="T88" fmla="*/ 2 w 1885"/>
                <a:gd name="T89" fmla="*/ 1499 h 1677"/>
                <a:gd name="T90" fmla="*/ 427 w 1885"/>
                <a:gd name="T91" fmla="*/ 1603 h 1677"/>
                <a:gd name="T92" fmla="*/ 460 w 1885"/>
                <a:gd name="T93" fmla="*/ 1599 h 1677"/>
                <a:gd name="T94" fmla="*/ 500 w 1885"/>
                <a:gd name="T95" fmla="*/ 1608 h 1677"/>
                <a:gd name="T96" fmla="*/ 540 w 1885"/>
                <a:gd name="T97" fmla="*/ 1622 h 1677"/>
                <a:gd name="T98" fmla="*/ 606 w 1885"/>
                <a:gd name="T99" fmla="*/ 1605 h 1677"/>
                <a:gd name="T100" fmla="*/ 718 w 1885"/>
                <a:gd name="T101" fmla="*/ 1541 h 1677"/>
                <a:gd name="T102" fmla="*/ 803 w 1885"/>
                <a:gd name="T103" fmla="*/ 1485 h 1677"/>
                <a:gd name="T104" fmla="*/ 814 w 1885"/>
                <a:gd name="T105" fmla="*/ 1460 h 1677"/>
                <a:gd name="T106" fmla="*/ 830 w 1885"/>
                <a:gd name="T107" fmla="*/ 1436 h 1677"/>
                <a:gd name="T108" fmla="*/ 840 w 1885"/>
                <a:gd name="T109" fmla="*/ 1455 h 1677"/>
                <a:gd name="T110" fmla="*/ 862 w 1885"/>
                <a:gd name="T111" fmla="*/ 1473 h 1677"/>
                <a:gd name="T112" fmla="*/ 903 w 1885"/>
                <a:gd name="T113" fmla="*/ 1454 h 1677"/>
                <a:gd name="T114" fmla="*/ 922 w 1885"/>
                <a:gd name="T115" fmla="*/ 1434 h 1677"/>
                <a:gd name="T116" fmla="*/ 933 w 1885"/>
                <a:gd name="T117" fmla="*/ 1386 h 1677"/>
                <a:gd name="T118" fmla="*/ 940 w 1885"/>
                <a:gd name="T119" fmla="*/ 1324 h 1677"/>
                <a:gd name="T120" fmla="*/ 942 w 1885"/>
                <a:gd name="T121" fmla="*/ 1287 h 1677"/>
                <a:gd name="T122" fmla="*/ 934 w 1885"/>
                <a:gd name="T123" fmla="*/ 1268 h 16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85"/>
                <a:gd name="T187" fmla="*/ 0 h 1677"/>
                <a:gd name="T188" fmla="*/ 1885 w 1885"/>
                <a:gd name="T189" fmla="*/ 1677 h 16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85" h="1677">
                  <a:moveTo>
                    <a:pt x="1869" y="1268"/>
                  </a:moveTo>
                  <a:lnTo>
                    <a:pt x="1872" y="1252"/>
                  </a:lnTo>
                  <a:lnTo>
                    <a:pt x="1869" y="1244"/>
                  </a:lnTo>
                  <a:lnTo>
                    <a:pt x="1862" y="1240"/>
                  </a:lnTo>
                  <a:lnTo>
                    <a:pt x="1853" y="1240"/>
                  </a:lnTo>
                  <a:lnTo>
                    <a:pt x="1840" y="1243"/>
                  </a:lnTo>
                  <a:lnTo>
                    <a:pt x="1829" y="1248"/>
                  </a:lnTo>
                  <a:lnTo>
                    <a:pt x="1818" y="1252"/>
                  </a:lnTo>
                  <a:lnTo>
                    <a:pt x="1809" y="1257"/>
                  </a:lnTo>
                  <a:lnTo>
                    <a:pt x="1800" y="1260"/>
                  </a:lnTo>
                  <a:lnTo>
                    <a:pt x="1792" y="1264"/>
                  </a:lnTo>
                  <a:lnTo>
                    <a:pt x="1783" y="1268"/>
                  </a:lnTo>
                  <a:lnTo>
                    <a:pt x="1777" y="1271"/>
                  </a:lnTo>
                  <a:lnTo>
                    <a:pt x="1763" y="1276"/>
                  </a:lnTo>
                  <a:lnTo>
                    <a:pt x="1754" y="1277"/>
                  </a:lnTo>
                  <a:lnTo>
                    <a:pt x="1748" y="1274"/>
                  </a:lnTo>
                  <a:lnTo>
                    <a:pt x="1744" y="1270"/>
                  </a:lnTo>
                  <a:lnTo>
                    <a:pt x="1744" y="1264"/>
                  </a:lnTo>
                  <a:lnTo>
                    <a:pt x="1745" y="1258"/>
                  </a:lnTo>
                  <a:lnTo>
                    <a:pt x="1748" y="1251"/>
                  </a:lnTo>
                  <a:lnTo>
                    <a:pt x="1751" y="1246"/>
                  </a:lnTo>
                  <a:lnTo>
                    <a:pt x="1755" y="1235"/>
                  </a:lnTo>
                  <a:lnTo>
                    <a:pt x="1750" y="1223"/>
                  </a:lnTo>
                  <a:lnTo>
                    <a:pt x="1740" y="1216"/>
                  </a:lnTo>
                  <a:lnTo>
                    <a:pt x="1733" y="1214"/>
                  </a:lnTo>
                  <a:lnTo>
                    <a:pt x="1721" y="1216"/>
                  </a:lnTo>
                  <a:lnTo>
                    <a:pt x="1714" y="1220"/>
                  </a:lnTo>
                  <a:lnTo>
                    <a:pt x="1706" y="1224"/>
                  </a:lnTo>
                  <a:lnTo>
                    <a:pt x="1700" y="1231"/>
                  </a:lnTo>
                  <a:lnTo>
                    <a:pt x="1691" y="1238"/>
                  </a:lnTo>
                  <a:lnTo>
                    <a:pt x="1685" y="1246"/>
                  </a:lnTo>
                  <a:lnTo>
                    <a:pt x="1680" y="1255"/>
                  </a:lnTo>
                  <a:lnTo>
                    <a:pt x="1675" y="1264"/>
                  </a:lnTo>
                  <a:lnTo>
                    <a:pt x="1670" y="1271"/>
                  </a:lnTo>
                  <a:lnTo>
                    <a:pt x="1666" y="1278"/>
                  </a:lnTo>
                  <a:lnTo>
                    <a:pt x="1663" y="1285"/>
                  </a:lnTo>
                  <a:lnTo>
                    <a:pt x="1659" y="1288"/>
                  </a:lnTo>
                  <a:lnTo>
                    <a:pt x="1650" y="1292"/>
                  </a:lnTo>
                  <a:lnTo>
                    <a:pt x="1644" y="1297"/>
                  </a:lnTo>
                  <a:lnTo>
                    <a:pt x="1639" y="1301"/>
                  </a:lnTo>
                  <a:lnTo>
                    <a:pt x="1636" y="1302"/>
                  </a:lnTo>
                  <a:lnTo>
                    <a:pt x="1630" y="1303"/>
                  </a:lnTo>
                  <a:lnTo>
                    <a:pt x="1622" y="1305"/>
                  </a:lnTo>
                  <a:lnTo>
                    <a:pt x="1615" y="1306"/>
                  </a:lnTo>
                  <a:lnTo>
                    <a:pt x="1607" y="1306"/>
                  </a:lnTo>
                  <a:lnTo>
                    <a:pt x="1604" y="1297"/>
                  </a:lnTo>
                  <a:lnTo>
                    <a:pt x="1600" y="1291"/>
                  </a:lnTo>
                  <a:lnTo>
                    <a:pt x="1596" y="1288"/>
                  </a:lnTo>
                  <a:lnTo>
                    <a:pt x="1592" y="1288"/>
                  </a:lnTo>
                  <a:lnTo>
                    <a:pt x="1586" y="1289"/>
                  </a:lnTo>
                  <a:lnTo>
                    <a:pt x="1575" y="1291"/>
                  </a:lnTo>
                  <a:lnTo>
                    <a:pt x="1559" y="1293"/>
                  </a:lnTo>
                  <a:lnTo>
                    <a:pt x="1539" y="1295"/>
                  </a:lnTo>
                  <a:lnTo>
                    <a:pt x="1513" y="1297"/>
                  </a:lnTo>
                  <a:lnTo>
                    <a:pt x="1486" y="1300"/>
                  </a:lnTo>
                  <a:lnTo>
                    <a:pt x="1456" y="1303"/>
                  </a:lnTo>
                  <a:lnTo>
                    <a:pt x="1423" y="1306"/>
                  </a:lnTo>
                  <a:lnTo>
                    <a:pt x="1391" y="1309"/>
                  </a:lnTo>
                  <a:lnTo>
                    <a:pt x="1357" y="1311"/>
                  </a:lnTo>
                  <a:lnTo>
                    <a:pt x="1324" y="1313"/>
                  </a:lnTo>
                  <a:lnTo>
                    <a:pt x="1292" y="1314"/>
                  </a:lnTo>
                  <a:lnTo>
                    <a:pt x="1262" y="1315"/>
                  </a:lnTo>
                  <a:lnTo>
                    <a:pt x="1233" y="1316"/>
                  </a:lnTo>
                  <a:lnTo>
                    <a:pt x="1208" y="1315"/>
                  </a:lnTo>
                  <a:lnTo>
                    <a:pt x="1185" y="1314"/>
                  </a:lnTo>
                  <a:lnTo>
                    <a:pt x="1149" y="1313"/>
                  </a:lnTo>
                  <a:lnTo>
                    <a:pt x="1121" y="1315"/>
                  </a:lnTo>
                  <a:lnTo>
                    <a:pt x="1100" y="1319"/>
                  </a:lnTo>
                  <a:lnTo>
                    <a:pt x="1085" y="1325"/>
                  </a:lnTo>
                  <a:lnTo>
                    <a:pt x="1074" y="1332"/>
                  </a:lnTo>
                  <a:lnTo>
                    <a:pt x="1068" y="1337"/>
                  </a:lnTo>
                  <a:lnTo>
                    <a:pt x="1065" y="1341"/>
                  </a:lnTo>
                  <a:lnTo>
                    <a:pt x="1064" y="1343"/>
                  </a:lnTo>
                  <a:lnTo>
                    <a:pt x="1071" y="1328"/>
                  </a:lnTo>
                  <a:lnTo>
                    <a:pt x="1071" y="1320"/>
                  </a:lnTo>
                  <a:lnTo>
                    <a:pt x="1065" y="1316"/>
                  </a:lnTo>
                  <a:lnTo>
                    <a:pt x="1058" y="1315"/>
                  </a:lnTo>
                  <a:lnTo>
                    <a:pt x="1048" y="1314"/>
                  </a:lnTo>
                  <a:lnTo>
                    <a:pt x="1040" y="1313"/>
                  </a:lnTo>
                  <a:lnTo>
                    <a:pt x="1036" y="1310"/>
                  </a:lnTo>
                  <a:lnTo>
                    <a:pt x="1039" y="1302"/>
                  </a:lnTo>
                  <a:lnTo>
                    <a:pt x="1046" y="1284"/>
                  </a:lnTo>
                  <a:lnTo>
                    <a:pt x="1044" y="1266"/>
                  </a:lnTo>
                  <a:lnTo>
                    <a:pt x="1036" y="1249"/>
                  </a:lnTo>
                  <a:lnTo>
                    <a:pt x="1026" y="1233"/>
                  </a:lnTo>
                  <a:lnTo>
                    <a:pt x="990" y="1175"/>
                  </a:lnTo>
                  <a:lnTo>
                    <a:pt x="960" y="1122"/>
                  </a:lnTo>
                  <a:lnTo>
                    <a:pt x="936" y="1072"/>
                  </a:lnTo>
                  <a:lnTo>
                    <a:pt x="917" y="1028"/>
                  </a:lnTo>
                  <a:lnTo>
                    <a:pt x="904" y="986"/>
                  </a:lnTo>
                  <a:lnTo>
                    <a:pt x="893" y="949"/>
                  </a:lnTo>
                  <a:lnTo>
                    <a:pt x="887" y="914"/>
                  </a:lnTo>
                  <a:lnTo>
                    <a:pt x="885" y="885"/>
                  </a:lnTo>
                  <a:lnTo>
                    <a:pt x="883" y="858"/>
                  </a:lnTo>
                  <a:lnTo>
                    <a:pt x="885" y="836"/>
                  </a:lnTo>
                  <a:lnTo>
                    <a:pt x="887" y="818"/>
                  </a:lnTo>
                  <a:lnTo>
                    <a:pt x="891" y="802"/>
                  </a:lnTo>
                  <a:lnTo>
                    <a:pt x="895" y="789"/>
                  </a:lnTo>
                  <a:lnTo>
                    <a:pt x="897" y="781"/>
                  </a:lnTo>
                  <a:lnTo>
                    <a:pt x="900" y="777"/>
                  </a:lnTo>
                  <a:lnTo>
                    <a:pt x="901" y="775"/>
                  </a:lnTo>
                  <a:lnTo>
                    <a:pt x="904" y="748"/>
                  </a:lnTo>
                  <a:lnTo>
                    <a:pt x="912" y="672"/>
                  </a:lnTo>
                  <a:lnTo>
                    <a:pt x="924" y="667"/>
                  </a:lnTo>
                  <a:lnTo>
                    <a:pt x="935" y="661"/>
                  </a:lnTo>
                  <a:lnTo>
                    <a:pt x="945" y="655"/>
                  </a:lnTo>
                  <a:lnTo>
                    <a:pt x="955" y="650"/>
                  </a:lnTo>
                  <a:lnTo>
                    <a:pt x="964" y="644"/>
                  </a:lnTo>
                  <a:lnTo>
                    <a:pt x="972" y="638"/>
                  </a:lnTo>
                  <a:lnTo>
                    <a:pt x="980" y="631"/>
                  </a:lnTo>
                  <a:lnTo>
                    <a:pt x="986" y="626"/>
                  </a:lnTo>
                  <a:lnTo>
                    <a:pt x="1009" y="632"/>
                  </a:lnTo>
                  <a:lnTo>
                    <a:pt x="1026" y="632"/>
                  </a:lnTo>
                  <a:lnTo>
                    <a:pt x="1040" y="628"/>
                  </a:lnTo>
                  <a:lnTo>
                    <a:pt x="1051" y="621"/>
                  </a:lnTo>
                  <a:lnTo>
                    <a:pt x="1060" y="610"/>
                  </a:lnTo>
                  <a:lnTo>
                    <a:pt x="1068" y="599"/>
                  </a:lnTo>
                  <a:lnTo>
                    <a:pt x="1074" y="587"/>
                  </a:lnTo>
                  <a:lnTo>
                    <a:pt x="1081" y="574"/>
                  </a:lnTo>
                  <a:lnTo>
                    <a:pt x="1130" y="510"/>
                  </a:lnTo>
                  <a:lnTo>
                    <a:pt x="1135" y="507"/>
                  </a:lnTo>
                  <a:lnTo>
                    <a:pt x="1140" y="507"/>
                  </a:lnTo>
                  <a:lnTo>
                    <a:pt x="1145" y="510"/>
                  </a:lnTo>
                  <a:lnTo>
                    <a:pt x="1150" y="511"/>
                  </a:lnTo>
                  <a:lnTo>
                    <a:pt x="1154" y="513"/>
                  </a:lnTo>
                  <a:lnTo>
                    <a:pt x="1159" y="513"/>
                  </a:lnTo>
                  <a:lnTo>
                    <a:pt x="1163" y="513"/>
                  </a:lnTo>
                  <a:lnTo>
                    <a:pt x="1168" y="510"/>
                  </a:lnTo>
                  <a:lnTo>
                    <a:pt x="1173" y="500"/>
                  </a:lnTo>
                  <a:lnTo>
                    <a:pt x="1173" y="487"/>
                  </a:lnTo>
                  <a:lnTo>
                    <a:pt x="1173" y="469"/>
                  </a:lnTo>
                  <a:lnTo>
                    <a:pt x="1177" y="447"/>
                  </a:lnTo>
                  <a:lnTo>
                    <a:pt x="1178" y="447"/>
                  </a:lnTo>
                  <a:lnTo>
                    <a:pt x="1182" y="448"/>
                  </a:lnTo>
                  <a:lnTo>
                    <a:pt x="1188" y="447"/>
                  </a:lnTo>
                  <a:lnTo>
                    <a:pt x="1197" y="446"/>
                  </a:lnTo>
                  <a:lnTo>
                    <a:pt x="1207" y="442"/>
                  </a:lnTo>
                  <a:lnTo>
                    <a:pt x="1218" y="436"/>
                  </a:lnTo>
                  <a:lnTo>
                    <a:pt x="1230" y="424"/>
                  </a:lnTo>
                  <a:lnTo>
                    <a:pt x="1243" y="410"/>
                  </a:lnTo>
                  <a:lnTo>
                    <a:pt x="1199" y="387"/>
                  </a:lnTo>
                  <a:lnTo>
                    <a:pt x="1208" y="360"/>
                  </a:lnTo>
                  <a:lnTo>
                    <a:pt x="1210" y="309"/>
                  </a:lnTo>
                  <a:lnTo>
                    <a:pt x="1210" y="256"/>
                  </a:lnTo>
                  <a:lnTo>
                    <a:pt x="1209" y="224"/>
                  </a:lnTo>
                  <a:lnTo>
                    <a:pt x="1200" y="227"/>
                  </a:lnTo>
                  <a:lnTo>
                    <a:pt x="1213" y="222"/>
                  </a:lnTo>
                  <a:lnTo>
                    <a:pt x="1225" y="215"/>
                  </a:lnTo>
                  <a:lnTo>
                    <a:pt x="1237" y="206"/>
                  </a:lnTo>
                  <a:lnTo>
                    <a:pt x="1245" y="193"/>
                  </a:lnTo>
                  <a:lnTo>
                    <a:pt x="1249" y="179"/>
                  </a:lnTo>
                  <a:lnTo>
                    <a:pt x="1247" y="162"/>
                  </a:lnTo>
                  <a:lnTo>
                    <a:pt x="1237" y="142"/>
                  </a:lnTo>
                  <a:lnTo>
                    <a:pt x="1217" y="121"/>
                  </a:lnTo>
                  <a:lnTo>
                    <a:pt x="1215" y="118"/>
                  </a:lnTo>
                  <a:lnTo>
                    <a:pt x="1212" y="111"/>
                  </a:lnTo>
                  <a:lnTo>
                    <a:pt x="1205" y="99"/>
                  </a:lnTo>
                  <a:lnTo>
                    <a:pt x="1193" y="84"/>
                  </a:lnTo>
                  <a:lnTo>
                    <a:pt x="1174" y="68"/>
                  </a:lnTo>
                  <a:lnTo>
                    <a:pt x="1148" y="51"/>
                  </a:lnTo>
                  <a:lnTo>
                    <a:pt x="1113" y="34"/>
                  </a:lnTo>
                  <a:lnTo>
                    <a:pt x="1068" y="18"/>
                  </a:lnTo>
                  <a:lnTo>
                    <a:pt x="1024" y="8"/>
                  </a:lnTo>
                  <a:lnTo>
                    <a:pt x="984" y="3"/>
                  </a:lnTo>
                  <a:lnTo>
                    <a:pt x="945" y="0"/>
                  </a:lnTo>
                  <a:lnTo>
                    <a:pt x="909" y="1"/>
                  </a:lnTo>
                  <a:lnTo>
                    <a:pt x="875" y="4"/>
                  </a:lnTo>
                  <a:lnTo>
                    <a:pt x="843" y="9"/>
                  </a:lnTo>
                  <a:lnTo>
                    <a:pt x="815" y="16"/>
                  </a:lnTo>
                  <a:lnTo>
                    <a:pt x="788" y="26"/>
                  </a:lnTo>
                  <a:lnTo>
                    <a:pt x="764" y="35"/>
                  </a:lnTo>
                  <a:lnTo>
                    <a:pt x="743" y="47"/>
                  </a:lnTo>
                  <a:lnTo>
                    <a:pt x="724" y="57"/>
                  </a:lnTo>
                  <a:lnTo>
                    <a:pt x="709" y="68"/>
                  </a:lnTo>
                  <a:lnTo>
                    <a:pt x="696" y="79"/>
                  </a:lnTo>
                  <a:lnTo>
                    <a:pt x="684" y="88"/>
                  </a:lnTo>
                  <a:lnTo>
                    <a:pt x="676" y="96"/>
                  </a:lnTo>
                  <a:lnTo>
                    <a:pt x="671" y="103"/>
                  </a:lnTo>
                  <a:lnTo>
                    <a:pt x="666" y="108"/>
                  </a:lnTo>
                  <a:lnTo>
                    <a:pt x="656" y="125"/>
                  </a:lnTo>
                  <a:lnTo>
                    <a:pt x="640" y="150"/>
                  </a:lnTo>
                  <a:lnTo>
                    <a:pt x="627" y="184"/>
                  </a:lnTo>
                  <a:lnTo>
                    <a:pt x="617" y="224"/>
                  </a:lnTo>
                  <a:lnTo>
                    <a:pt x="613" y="271"/>
                  </a:lnTo>
                  <a:lnTo>
                    <a:pt x="619" y="323"/>
                  </a:lnTo>
                  <a:lnTo>
                    <a:pt x="639" y="380"/>
                  </a:lnTo>
                  <a:lnTo>
                    <a:pt x="647" y="406"/>
                  </a:lnTo>
                  <a:lnTo>
                    <a:pt x="644" y="441"/>
                  </a:lnTo>
                  <a:lnTo>
                    <a:pt x="635" y="474"/>
                  </a:lnTo>
                  <a:lnTo>
                    <a:pt x="622" y="497"/>
                  </a:lnTo>
                  <a:lnTo>
                    <a:pt x="584" y="541"/>
                  </a:lnTo>
                  <a:lnTo>
                    <a:pt x="568" y="548"/>
                  </a:lnTo>
                  <a:lnTo>
                    <a:pt x="548" y="553"/>
                  </a:lnTo>
                  <a:lnTo>
                    <a:pt x="524" y="556"/>
                  </a:lnTo>
                  <a:lnTo>
                    <a:pt x="498" y="557"/>
                  </a:lnTo>
                  <a:lnTo>
                    <a:pt x="470" y="558"/>
                  </a:lnTo>
                  <a:lnTo>
                    <a:pt x="445" y="558"/>
                  </a:lnTo>
                  <a:lnTo>
                    <a:pt x="423" y="560"/>
                  </a:lnTo>
                  <a:lnTo>
                    <a:pt x="404" y="562"/>
                  </a:lnTo>
                  <a:lnTo>
                    <a:pt x="389" y="565"/>
                  </a:lnTo>
                  <a:lnTo>
                    <a:pt x="372" y="573"/>
                  </a:lnTo>
                  <a:lnTo>
                    <a:pt x="355" y="584"/>
                  </a:lnTo>
                  <a:lnTo>
                    <a:pt x="336" y="599"/>
                  </a:lnTo>
                  <a:lnTo>
                    <a:pt x="317" y="618"/>
                  </a:lnTo>
                  <a:lnTo>
                    <a:pt x="297" y="638"/>
                  </a:lnTo>
                  <a:lnTo>
                    <a:pt x="279" y="660"/>
                  </a:lnTo>
                  <a:lnTo>
                    <a:pt x="260" y="683"/>
                  </a:lnTo>
                  <a:lnTo>
                    <a:pt x="241" y="708"/>
                  </a:lnTo>
                  <a:lnTo>
                    <a:pt x="223" y="733"/>
                  </a:lnTo>
                  <a:lnTo>
                    <a:pt x="208" y="757"/>
                  </a:lnTo>
                  <a:lnTo>
                    <a:pt x="193" y="781"/>
                  </a:lnTo>
                  <a:lnTo>
                    <a:pt x="182" y="803"/>
                  </a:lnTo>
                  <a:lnTo>
                    <a:pt x="172" y="823"/>
                  </a:lnTo>
                  <a:lnTo>
                    <a:pt x="165" y="841"/>
                  </a:lnTo>
                  <a:lnTo>
                    <a:pt x="161" y="856"/>
                  </a:lnTo>
                  <a:lnTo>
                    <a:pt x="152" y="880"/>
                  </a:lnTo>
                  <a:lnTo>
                    <a:pt x="137" y="916"/>
                  </a:lnTo>
                  <a:lnTo>
                    <a:pt x="118" y="963"/>
                  </a:lnTo>
                  <a:lnTo>
                    <a:pt x="97" y="1020"/>
                  </a:lnTo>
                  <a:lnTo>
                    <a:pt x="76" y="1086"/>
                  </a:lnTo>
                  <a:lnTo>
                    <a:pt x="56" y="1159"/>
                  </a:lnTo>
                  <a:lnTo>
                    <a:pt x="38" y="1239"/>
                  </a:lnTo>
                  <a:lnTo>
                    <a:pt x="26" y="1323"/>
                  </a:lnTo>
                  <a:lnTo>
                    <a:pt x="15" y="1410"/>
                  </a:lnTo>
                  <a:lnTo>
                    <a:pt x="5" y="1499"/>
                  </a:lnTo>
                  <a:lnTo>
                    <a:pt x="0" y="1590"/>
                  </a:lnTo>
                  <a:lnTo>
                    <a:pt x="4" y="1677"/>
                  </a:lnTo>
                  <a:lnTo>
                    <a:pt x="211" y="1677"/>
                  </a:lnTo>
                  <a:lnTo>
                    <a:pt x="855" y="1677"/>
                  </a:lnTo>
                  <a:lnTo>
                    <a:pt x="855" y="1603"/>
                  </a:lnTo>
                  <a:lnTo>
                    <a:pt x="866" y="1600"/>
                  </a:lnTo>
                  <a:lnTo>
                    <a:pt x="878" y="1599"/>
                  </a:lnTo>
                  <a:lnTo>
                    <a:pt x="892" y="1598"/>
                  </a:lnTo>
                  <a:lnTo>
                    <a:pt x="906" y="1598"/>
                  </a:lnTo>
                  <a:lnTo>
                    <a:pt x="921" y="1599"/>
                  </a:lnTo>
                  <a:lnTo>
                    <a:pt x="936" y="1600"/>
                  </a:lnTo>
                  <a:lnTo>
                    <a:pt x="952" y="1602"/>
                  </a:lnTo>
                  <a:lnTo>
                    <a:pt x="969" y="1604"/>
                  </a:lnTo>
                  <a:lnTo>
                    <a:pt x="985" y="1606"/>
                  </a:lnTo>
                  <a:lnTo>
                    <a:pt x="1001" y="1608"/>
                  </a:lnTo>
                  <a:lnTo>
                    <a:pt x="1017" y="1611"/>
                  </a:lnTo>
                  <a:lnTo>
                    <a:pt x="1034" y="1615"/>
                  </a:lnTo>
                  <a:lnTo>
                    <a:pt x="1050" y="1617"/>
                  </a:lnTo>
                  <a:lnTo>
                    <a:pt x="1066" y="1620"/>
                  </a:lnTo>
                  <a:lnTo>
                    <a:pt x="1081" y="1622"/>
                  </a:lnTo>
                  <a:lnTo>
                    <a:pt x="1096" y="1624"/>
                  </a:lnTo>
                  <a:lnTo>
                    <a:pt x="1115" y="1624"/>
                  </a:lnTo>
                  <a:lnTo>
                    <a:pt x="1141" y="1621"/>
                  </a:lnTo>
                  <a:lnTo>
                    <a:pt x="1174" y="1614"/>
                  </a:lnTo>
                  <a:lnTo>
                    <a:pt x="1212" y="1605"/>
                  </a:lnTo>
                  <a:lnTo>
                    <a:pt x="1253" y="1595"/>
                  </a:lnTo>
                  <a:lnTo>
                    <a:pt x="1298" y="1582"/>
                  </a:lnTo>
                  <a:lnTo>
                    <a:pt x="1344" y="1569"/>
                  </a:lnTo>
                  <a:lnTo>
                    <a:pt x="1391" y="1554"/>
                  </a:lnTo>
                  <a:lnTo>
                    <a:pt x="1436" y="1541"/>
                  </a:lnTo>
                  <a:lnTo>
                    <a:pt x="1480" y="1527"/>
                  </a:lnTo>
                  <a:lnTo>
                    <a:pt x="1520" y="1514"/>
                  </a:lnTo>
                  <a:lnTo>
                    <a:pt x="1555" y="1502"/>
                  </a:lnTo>
                  <a:lnTo>
                    <a:pt x="1585" y="1493"/>
                  </a:lnTo>
                  <a:lnTo>
                    <a:pt x="1607" y="1485"/>
                  </a:lnTo>
                  <a:lnTo>
                    <a:pt x="1622" y="1480"/>
                  </a:lnTo>
                  <a:lnTo>
                    <a:pt x="1627" y="1478"/>
                  </a:lnTo>
                  <a:lnTo>
                    <a:pt x="1627" y="1472"/>
                  </a:lnTo>
                  <a:lnTo>
                    <a:pt x="1629" y="1466"/>
                  </a:lnTo>
                  <a:lnTo>
                    <a:pt x="1629" y="1460"/>
                  </a:lnTo>
                  <a:lnTo>
                    <a:pt x="1629" y="1453"/>
                  </a:lnTo>
                  <a:lnTo>
                    <a:pt x="1637" y="1449"/>
                  </a:lnTo>
                  <a:lnTo>
                    <a:pt x="1646" y="1444"/>
                  </a:lnTo>
                  <a:lnTo>
                    <a:pt x="1655" y="1439"/>
                  </a:lnTo>
                  <a:lnTo>
                    <a:pt x="1661" y="1436"/>
                  </a:lnTo>
                  <a:lnTo>
                    <a:pt x="1663" y="1437"/>
                  </a:lnTo>
                  <a:lnTo>
                    <a:pt x="1665" y="1440"/>
                  </a:lnTo>
                  <a:lnTo>
                    <a:pt x="1670" y="1444"/>
                  </a:lnTo>
                  <a:lnTo>
                    <a:pt x="1675" y="1450"/>
                  </a:lnTo>
                  <a:lnTo>
                    <a:pt x="1681" y="1455"/>
                  </a:lnTo>
                  <a:lnTo>
                    <a:pt x="1689" y="1462"/>
                  </a:lnTo>
                  <a:lnTo>
                    <a:pt x="1696" y="1467"/>
                  </a:lnTo>
                  <a:lnTo>
                    <a:pt x="1703" y="1471"/>
                  </a:lnTo>
                  <a:lnTo>
                    <a:pt x="1711" y="1473"/>
                  </a:lnTo>
                  <a:lnTo>
                    <a:pt x="1725" y="1473"/>
                  </a:lnTo>
                  <a:lnTo>
                    <a:pt x="1743" y="1471"/>
                  </a:lnTo>
                  <a:lnTo>
                    <a:pt x="1760" y="1468"/>
                  </a:lnTo>
                  <a:lnTo>
                    <a:pt x="1779" y="1463"/>
                  </a:lnTo>
                  <a:lnTo>
                    <a:pt x="1795" y="1458"/>
                  </a:lnTo>
                  <a:lnTo>
                    <a:pt x="1807" y="1454"/>
                  </a:lnTo>
                  <a:lnTo>
                    <a:pt x="1814" y="1450"/>
                  </a:lnTo>
                  <a:lnTo>
                    <a:pt x="1822" y="1447"/>
                  </a:lnTo>
                  <a:lnTo>
                    <a:pt x="1829" y="1444"/>
                  </a:lnTo>
                  <a:lnTo>
                    <a:pt x="1837" y="1439"/>
                  </a:lnTo>
                  <a:lnTo>
                    <a:pt x="1845" y="1434"/>
                  </a:lnTo>
                  <a:lnTo>
                    <a:pt x="1852" y="1427"/>
                  </a:lnTo>
                  <a:lnTo>
                    <a:pt x="1857" y="1420"/>
                  </a:lnTo>
                  <a:lnTo>
                    <a:pt x="1860" y="1412"/>
                  </a:lnTo>
                  <a:lnTo>
                    <a:pt x="1860" y="1402"/>
                  </a:lnTo>
                  <a:lnTo>
                    <a:pt x="1867" y="1386"/>
                  </a:lnTo>
                  <a:lnTo>
                    <a:pt x="1867" y="1374"/>
                  </a:lnTo>
                  <a:lnTo>
                    <a:pt x="1867" y="1366"/>
                  </a:lnTo>
                  <a:lnTo>
                    <a:pt x="1874" y="1354"/>
                  </a:lnTo>
                  <a:lnTo>
                    <a:pt x="1882" y="1340"/>
                  </a:lnTo>
                  <a:lnTo>
                    <a:pt x="1880" y="1324"/>
                  </a:lnTo>
                  <a:lnTo>
                    <a:pt x="1877" y="1313"/>
                  </a:lnTo>
                  <a:lnTo>
                    <a:pt x="1874" y="1309"/>
                  </a:lnTo>
                  <a:lnTo>
                    <a:pt x="1875" y="1306"/>
                  </a:lnTo>
                  <a:lnTo>
                    <a:pt x="1880" y="1297"/>
                  </a:lnTo>
                  <a:lnTo>
                    <a:pt x="1884" y="1287"/>
                  </a:lnTo>
                  <a:lnTo>
                    <a:pt x="1885" y="1278"/>
                  </a:lnTo>
                  <a:lnTo>
                    <a:pt x="1883" y="1272"/>
                  </a:lnTo>
                  <a:lnTo>
                    <a:pt x="1878" y="1269"/>
                  </a:lnTo>
                  <a:lnTo>
                    <a:pt x="1872" y="1268"/>
                  </a:lnTo>
                  <a:lnTo>
                    <a:pt x="1869" y="12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0" name="Freeform 43"/>
            <p:cNvSpPr>
              <a:spLocks/>
            </p:cNvSpPr>
            <p:nvPr/>
          </p:nvSpPr>
          <p:spPr bwMode="auto">
            <a:xfrm>
              <a:off x="6033" y="4433"/>
              <a:ext cx="117" cy="252"/>
            </a:xfrm>
            <a:custGeom>
              <a:avLst/>
              <a:gdLst>
                <a:gd name="T0" fmla="*/ 117 w 236"/>
                <a:gd name="T1" fmla="*/ 31 h 252"/>
                <a:gd name="T2" fmla="*/ 112 w 236"/>
                <a:gd name="T3" fmla="*/ 19 h 252"/>
                <a:gd name="T4" fmla="*/ 101 w 236"/>
                <a:gd name="T5" fmla="*/ 22 h 252"/>
                <a:gd name="T6" fmla="*/ 90 w 236"/>
                <a:gd name="T7" fmla="*/ 31 h 252"/>
                <a:gd name="T8" fmla="*/ 83 w 236"/>
                <a:gd name="T9" fmla="*/ 40 h 252"/>
                <a:gd name="T10" fmla="*/ 77 w 236"/>
                <a:gd name="T11" fmla="*/ 48 h 252"/>
                <a:gd name="T12" fmla="*/ 69 w 236"/>
                <a:gd name="T13" fmla="*/ 59 h 252"/>
                <a:gd name="T14" fmla="*/ 58 w 236"/>
                <a:gd name="T15" fmla="*/ 65 h 252"/>
                <a:gd name="T16" fmla="*/ 49 w 236"/>
                <a:gd name="T17" fmla="*/ 60 h 252"/>
                <a:gd name="T18" fmla="*/ 47 w 236"/>
                <a:gd name="T19" fmla="*/ 39 h 252"/>
                <a:gd name="T20" fmla="*/ 51 w 236"/>
                <a:gd name="T21" fmla="*/ 15 h 252"/>
                <a:gd name="T22" fmla="*/ 49 w 236"/>
                <a:gd name="T23" fmla="*/ 4 h 252"/>
                <a:gd name="T24" fmla="*/ 44 w 236"/>
                <a:gd name="T25" fmla="*/ 0 h 252"/>
                <a:gd name="T26" fmla="*/ 36 w 236"/>
                <a:gd name="T27" fmla="*/ 4 h 252"/>
                <a:gd name="T28" fmla="*/ 27 w 236"/>
                <a:gd name="T29" fmla="*/ 17 h 252"/>
                <a:gd name="T30" fmla="*/ 22 w 236"/>
                <a:gd name="T31" fmla="*/ 34 h 252"/>
                <a:gd name="T32" fmla="*/ 17 w 236"/>
                <a:gd name="T33" fmla="*/ 50 h 252"/>
                <a:gd name="T34" fmla="*/ 13 w 236"/>
                <a:gd name="T35" fmla="*/ 64 h 252"/>
                <a:gd name="T36" fmla="*/ 7 w 236"/>
                <a:gd name="T37" fmla="*/ 71 h 252"/>
                <a:gd name="T38" fmla="*/ 1 w 236"/>
                <a:gd name="T39" fmla="*/ 80 h 252"/>
                <a:gd name="T40" fmla="*/ 5 w 236"/>
                <a:gd name="T41" fmla="*/ 91 h 252"/>
                <a:gd name="T42" fmla="*/ 12 w 236"/>
                <a:gd name="T43" fmla="*/ 121 h 252"/>
                <a:gd name="T44" fmla="*/ 16 w 236"/>
                <a:gd name="T45" fmla="*/ 158 h 252"/>
                <a:gd name="T46" fmla="*/ 15 w 236"/>
                <a:gd name="T47" fmla="*/ 197 h 252"/>
                <a:gd name="T48" fmla="*/ 13 w 236"/>
                <a:gd name="T49" fmla="*/ 216 h 252"/>
                <a:gd name="T50" fmla="*/ 17 w 236"/>
                <a:gd name="T51" fmla="*/ 223 h 252"/>
                <a:gd name="T52" fmla="*/ 22 w 236"/>
                <a:gd name="T53" fmla="*/ 234 h 252"/>
                <a:gd name="T54" fmla="*/ 30 w 236"/>
                <a:gd name="T55" fmla="*/ 246 h 252"/>
                <a:gd name="T56" fmla="*/ 37 w 236"/>
                <a:gd name="T57" fmla="*/ 252 h 252"/>
                <a:gd name="T58" fmla="*/ 53 w 236"/>
                <a:gd name="T59" fmla="*/ 250 h 252"/>
                <a:gd name="T60" fmla="*/ 71 w 236"/>
                <a:gd name="T61" fmla="*/ 242 h 252"/>
                <a:gd name="T62" fmla="*/ 85 w 236"/>
                <a:gd name="T63" fmla="*/ 233 h 252"/>
                <a:gd name="T64" fmla="*/ 93 w 236"/>
                <a:gd name="T65" fmla="*/ 218 h 252"/>
                <a:gd name="T66" fmla="*/ 95 w 236"/>
                <a:gd name="T67" fmla="*/ 199 h 252"/>
                <a:gd name="T68" fmla="*/ 92 w 236"/>
                <a:gd name="T69" fmla="*/ 189 h 252"/>
                <a:gd name="T70" fmla="*/ 97 w 236"/>
                <a:gd name="T71" fmla="*/ 171 h 252"/>
                <a:gd name="T72" fmla="*/ 103 w 236"/>
                <a:gd name="T73" fmla="*/ 153 h 252"/>
                <a:gd name="T74" fmla="*/ 99 w 236"/>
                <a:gd name="T75" fmla="*/ 132 h 252"/>
                <a:gd name="T76" fmla="*/ 95 w 236"/>
                <a:gd name="T77" fmla="*/ 124 h 252"/>
                <a:gd name="T78" fmla="*/ 98 w 236"/>
                <a:gd name="T79" fmla="*/ 119 h 252"/>
                <a:gd name="T80" fmla="*/ 105 w 236"/>
                <a:gd name="T81" fmla="*/ 110 h 252"/>
                <a:gd name="T82" fmla="*/ 108 w 236"/>
                <a:gd name="T83" fmla="*/ 96 h 252"/>
                <a:gd name="T84" fmla="*/ 108 w 236"/>
                <a:gd name="T85" fmla="*/ 71 h 252"/>
                <a:gd name="T86" fmla="*/ 115 w 236"/>
                <a:gd name="T87" fmla="*/ 50 h 2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6"/>
                <a:gd name="T133" fmla="*/ 0 h 252"/>
                <a:gd name="T134" fmla="*/ 236 w 236"/>
                <a:gd name="T135" fmla="*/ 252 h 2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6" h="252">
                  <a:moveTo>
                    <a:pt x="233" y="47"/>
                  </a:moveTo>
                  <a:lnTo>
                    <a:pt x="236" y="31"/>
                  </a:lnTo>
                  <a:lnTo>
                    <a:pt x="233" y="23"/>
                  </a:lnTo>
                  <a:lnTo>
                    <a:pt x="226" y="19"/>
                  </a:lnTo>
                  <a:lnTo>
                    <a:pt x="217" y="19"/>
                  </a:lnTo>
                  <a:lnTo>
                    <a:pt x="204" y="22"/>
                  </a:lnTo>
                  <a:lnTo>
                    <a:pt x="193" y="27"/>
                  </a:lnTo>
                  <a:lnTo>
                    <a:pt x="182" y="31"/>
                  </a:lnTo>
                  <a:lnTo>
                    <a:pt x="173" y="36"/>
                  </a:lnTo>
                  <a:lnTo>
                    <a:pt x="168" y="40"/>
                  </a:lnTo>
                  <a:lnTo>
                    <a:pt x="162" y="44"/>
                  </a:lnTo>
                  <a:lnTo>
                    <a:pt x="156" y="48"/>
                  </a:lnTo>
                  <a:lnTo>
                    <a:pt x="149" y="53"/>
                  </a:lnTo>
                  <a:lnTo>
                    <a:pt x="139" y="59"/>
                  </a:lnTo>
                  <a:lnTo>
                    <a:pt x="129" y="63"/>
                  </a:lnTo>
                  <a:lnTo>
                    <a:pt x="117" y="65"/>
                  </a:lnTo>
                  <a:lnTo>
                    <a:pt x="107" y="64"/>
                  </a:lnTo>
                  <a:lnTo>
                    <a:pt x="99" y="60"/>
                  </a:lnTo>
                  <a:lnTo>
                    <a:pt x="94" y="51"/>
                  </a:lnTo>
                  <a:lnTo>
                    <a:pt x="94" y="39"/>
                  </a:lnTo>
                  <a:lnTo>
                    <a:pt x="100" y="21"/>
                  </a:lnTo>
                  <a:lnTo>
                    <a:pt x="103" y="15"/>
                  </a:lnTo>
                  <a:lnTo>
                    <a:pt x="102" y="9"/>
                  </a:lnTo>
                  <a:lnTo>
                    <a:pt x="99" y="4"/>
                  </a:lnTo>
                  <a:lnTo>
                    <a:pt x="95" y="1"/>
                  </a:lnTo>
                  <a:lnTo>
                    <a:pt x="89" y="0"/>
                  </a:lnTo>
                  <a:lnTo>
                    <a:pt x="82" y="1"/>
                  </a:lnTo>
                  <a:lnTo>
                    <a:pt x="73" y="4"/>
                  </a:lnTo>
                  <a:lnTo>
                    <a:pt x="64" y="10"/>
                  </a:lnTo>
                  <a:lnTo>
                    <a:pt x="55" y="17"/>
                  </a:lnTo>
                  <a:lnTo>
                    <a:pt x="49" y="25"/>
                  </a:lnTo>
                  <a:lnTo>
                    <a:pt x="44" y="34"/>
                  </a:lnTo>
                  <a:lnTo>
                    <a:pt x="39" y="43"/>
                  </a:lnTo>
                  <a:lnTo>
                    <a:pt x="34" y="50"/>
                  </a:lnTo>
                  <a:lnTo>
                    <a:pt x="30" y="57"/>
                  </a:lnTo>
                  <a:lnTo>
                    <a:pt x="27" y="64"/>
                  </a:lnTo>
                  <a:lnTo>
                    <a:pt x="23" y="67"/>
                  </a:lnTo>
                  <a:lnTo>
                    <a:pt x="14" y="71"/>
                  </a:lnTo>
                  <a:lnTo>
                    <a:pt x="8" y="76"/>
                  </a:lnTo>
                  <a:lnTo>
                    <a:pt x="3" y="80"/>
                  </a:lnTo>
                  <a:lnTo>
                    <a:pt x="0" y="81"/>
                  </a:lnTo>
                  <a:lnTo>
                    <a:pt x="10" y="91"/>
                  </a:lnTo>
                  <a:lnTo>
                    <a:pt x="19" y="104"/>
                  </a:lnTo>
                  <a:lnTo>
                    <a:pt x="25" y="121"/>
                  </a:lnTo>
                  <a:lnTo>
                    <a:pt x="29" y="139"/>
                  </a:lnTo>
                  <a:lnTo>
                    <a:pt x="32" y="158"/>
                  </a:lnTo>
                  <a:lnTo>
                    <a:pt x="32" y="178"/>
                  </a:lnTo>
                  <a:lnTo>
                    <a:pt x="30" y="197"/>
                  </a:lnTo>
                  <a:lnTo>
                    <a:pt x="25" y="215"/>
                  </a:lnTo>
                  <a:lnTo>
                    <a:pt x="27" y="216"/>
                  </a:lnTo>
                  <a:lnTo>
                    <a:pt x="29" y="219"/>
                  </a:lnTo>
                  <a:lnTo>
                    <a:pt x="34" y="223"/>
                  </a:lnTo>
                  <a:lnTo>
                    <a:pt x="39" y="229"/>
                  </a:lnTo>
                  <a:lnTo>
                    <a:pt x="45" y="234"/>
                  </a:lnTo>
                  <a:lnTo>
                    <a:pt x="53" y="241"/>
                  </a:lnTo>
                  <a:lnTo>
                    <a:pt x="60" y="246"/>
                  </a:lnTo>
                  <a:lnTo>
                    <a:pt x="67" y="250"/>
                  </a:lnTo>
                  <a:lnTo>
                    <a:pt x="75" y="252"/>
                  </a:lnTo>
                  <a:lnTo>
                    <a:pt x="89" y="252"/>
                  </a:lnTo>
                  <a:lnTo>
                    <a:pt x="107" y="250"/>
                  </a:lnTo>
                  <a:lnTo>
                    <a:pt x="124" y="247"/>
                  </a:lnTo>
                  <a:lnTo>
                    <a:pt x="143" y="242"/>
                  </a:lnTo>
                  <a:lnTo>
                    <a:pt x="159" y="237"/>
                  </a:lnTo>
                  <a:lnTo>
                    <a:pt x="171" y="233"/>
                  </a:lnTo>
                  <a:lnTo>
                    <a:pt x="178" y="229"/>
                  </a:lnTo>
                  <a:lnTo>
                    <a:pt x="188" y="218"/>
                  </a:lnTo>
                  <a:lnTo>
                    <a:pt x="192" y="208"/>
                  </a:lnTo>
                  <a:lnTo>
                    <a:pt x="191" y="199"/>
                  </a:lnTo>
                  <a:lnTo>
                    <a:pt x="187" y="194"/>
                  </a:lnTo>
                  <a:lnTo>
                    <a:pt x="186" y="189"/>
                  </a:lnTo>
                  <a:lnTo>
                    <a:pt x="188" y="180"/>
                  </a:lnTo>
                  <a:lnTo>
                    <a:pt x="196" y="171"/>
                  </a:lnTo>
                  <a:lnTo>
                    <a:pt x="204" y="163"/>
                  </a:lnTo>
                  <a:lnTo>
                    <a:pt x="208" y="153"/>
                  </a:lnTo>
                  <a:lnTo>
                    <a:pt x="206" y="143"/>
                  </a:lnTo>
                  <a:lnTo>
                    <a:pt x="199" y="132"/>
                  </a:lnTo>
                  <a:lnTo>
                    <a:pt x="192" y="126"/>
                  </a:lnTo>
                  <a:lnTo>
                    <a:pt x="191" y="124"/>
                  </a:lnTo>
                  <a:lnTo>
                    <a:pt x="193" y="122"/>
                  </a:lnTo>
                  <a:lnTo>
                    <a:pt x="198" y="119"/>
                  </a:lnTo>
                  <a:lnTo>
                    <a:pt x="204" y="115"/>
                  </a:lnTo>
                  <a:lnTo>
                    <a:pt x="211" y="110"/>
                  </a:lnTo>
                  <a:lnTo>
                    <a:pt x="216" y="103"/>
                  </a:lnTo>
                  <a:lnTo>
                    <a:pt x="218" y="96"/>
                  </a:lnTo>
                  <a:lnTo>
                    <a:pt x="218" y="88"/>
                  </a:lnTo>
                  <a:lnTo>
                    <a:pt x="218" y="71"/>
                  </a:lnTo>
                  <a:lnTo>
                    <a:pt x="224" y="59"/>
                  </a:lnTo>
                  <a:lnTo>
                    <a:pt x="231" y="50"/>
                  </a:lnTo>
                  <a:lnTo>
                    <a:pt x="233"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1" name="Freeform 44"/>
            <p:cNvSpPr>
              <a:spLocks/>
            </p:cNvSpPr>
            <p:nvPr/>
          </p:nvSpPr>
          <p:spPr bwMode="auto">
            <a:xfrm>
              <a:off x="5295" y="3439"/>
              <a:ext cx="734" cy="1397"/>
            </a:xfrm>
            <a:custGeom>
              <a:avLst/>
              <a:gdLst>
                <a:gd name="T0" fmla="*/ 520 w 1468"/>
                <a:gd name="T1" fmla="*/ 0 h 1397"/>
                <a:gd name="T2" fmla="*/ 489 w 1468"/>
                <a:gd name="T3" fmla="*/ 31 h 1397"/>
                <a:gd name="T4" fmla="*/ 474 w 1468"/>
                <a:gd name="T5" fmla="*/ 80 h 1397"/>
                <a:gd name="T6" fmla="*/ 441 w 1468"/>
                <a:gd name="T7" fmla="*/ 142 h 1397"/>
                <a:gd name="T8" fmla="*/ 436 w 1468"/>
                <a:gd name="T9" fmla="*/ 107 h 1397"/>
                <a:gd name="T10" fmla="*/ 403 w 1468"/>
                <a:gd name="T11" fmla="*/ 128 h 1397"/>
                <a:gd name="T12" fmla="*/ 409 w 1468"/>
                <a:gd name="T13" fmla="*/ 237 h 1397"/>
                <a:gd name="T14" fmla="*/ 390 w 1468"/>
                <a:gd name="T15" fmla="*/ 231 h 1397"/>
                <a:gd name="T16" fmla="*/ 366 w 1468"/>
                <a:gd name="T17" fmla="*/ 189 h 1397"/>
                <a:gd name="T18" fmla="*/ 321 w 1468"/>
                <a:gd name="T19" fmla="*/ 343 h 1397"/>
                <a:gd name="T20" fmla="*/ 211 w 1468"/>
                <a:gd name="T21" fmla="*/ 314 h 1397"/>
                <a:gd name="T22" fmla="*/ 155 w 1468"/>
                <a:gd name="T23" fmla="*/ 331 h 1397"/>
                <a:gd name="T24" fmla="*/ 105 w 1468"/>
                <a:gd name="T25" fmla="*/ 346 h 1397"/>
                <a:gd name="T26" fmla="*/ 59 w 1468"/>
                <a:gd name="T27" fmla="*/ 433 h 1397"/>
                <a:gd name="T28" fmla="*/ 16 w 1468"/>
                <a:gd name="T29" fmla="*/ 554 h 1397"/>
                <a:gd name="T30" fmla="*/ 0 w 1468"/>
                <a:gd name="T31" fmla="*/ 639 h 1397"/>
                <a:gd name="T32" fmla="*/ 27 w 1468"/>
                <a:gd name="T33" fmla="*/ 633 h 1397"/>
                <a:gd name="T34" fmla="*/ 82 w 1468"/>
                <a:gd name="T35" fmla="*/ 574 h 1397"/>
                <a:gd name="T36" fmla="*/ 114 w 1468"/>
                <a:gd name="T37" fmla="*/ 552 h 1397"/>
                <a:gd name="T38" fmla="*/ 81 w 1468"/>
                <a:gd name="T39" fmla="*/ 649 h 1397"/>
                <a:gd name="T40" fmla="*/ 65 w 1468"/>
                <a:gd name="T41" fmla="*/ 752 h 1397"/>
                <a:gd name="T42" fmla="*/ 96 w 1468"/>
                <a:gd name="T43" fmla="*/ 805 h 1397"/>
                <a:gd name="T44" fmla="*/ 134 w 1468"/>
                <a:gd name="T45" fmla="*/ 838 h 1397"/>
                <a:gd name="T46" fmla="*/ 124 w 1468"/>
                <a:gd name="T47" fmla="*/ 892 h 1397"/>
                <a:gd name="T48" fmla="*/ 80 w 1468"/>
                <a:gd name="T49" fmla="*/ 958 h 1397"/>
                <a:gd name="T50" fmla="*/ 59 w 1468"/>
                <a:gd name="T51" fmla="*/ 998 h 1397"/>
                <a:gd name="T52" fmla="*/ 87 w 1468"/>
                <a:gd name="T53" fmla="*/ 997 h 1397"/>
                <a:gd name="T54" fmla="*/ 137 w 1468"/>
                <a:gd name="T55" fmla="*/ 930 h 1397"/>
                <a:gd name="T56" fmla="*/ 169 w 1468"/>
                <a:gd name="T57" fmla="*/ 908 h 1397"/>
                <a:gd name="T58" fmla="*/ 144 w 1468"/>
                <a:gd name="T59" fmla="*/ 971 h 1397"/>
                <a:gd name="T60" fmla="*/ 149 w 1468"/>
                <a:gd name="T61" fmla="*/ 996 h 1397"/>
                <a:gd name="T62" fmla="*/ 195 w 1468"/>
                <a:gd name="T63" fmla="*/ 965 h 1397"/>
                <a:gd name="T64" fmla="*/ 218 w 1468"/>
                <a:gd name="T65" fmla="*/ 1005 h 1397"/>
                <a:gd name="T66" fmla="*/ 261 w 1468"/>
                <a:gd name="T67" fmla="*/ 1156 h 1397"/>
                <a:gd name="T68" fmla="*/ 315 w 1468"/>
                <a:gd name="T69" fmla="*/ 1324 h 1397"/>
                <a:gd name="T70" fmla="*/ 353 w 1468"/>
                <a:gd name="T71" fmla="*/ 1373 h 1397"/>
                <a:gd name="T72" fmla="*/ 387 w 1468"/>
                <a:gd name="T73" fmla="*/ 1373 h 1397"/>
                <a:gd name="T74" fmla="*/ 428 w 1468"/>
                <a:gd name="T75" fmla="*/ 1384 h 1397"/>
                <a:gd name="T76" fmla="*/ 467 w 1468"/>
                <a:gd name="T77" fmla="*/ 1397 h 1397"/>
                <a:gd name="T78" fmla="*/ 546 w 1468"/>
                <a:gd name="T79" fmla="*/ 1368 h 1397"/>
                <a:gd name="T80" fmla="*/ 660 w 1468"/>
                <a:gd name="T81" fmla="*/ 1300 h 1397"/>
                <a:gd name="T82" fmla="*/ 731 w 1468"/>
                <a:gd name="T83" fmla="*/ 1253 h 1397"/>
                <a:gd name="T84" fmla="*/ 734 w 1468"/>
                <a:gd name="T85" fmla="*/ 1226 h 1397"/>
                <a:gd name="T86" fmla="*/ 722 w 1468"/>
                <a:gd name="T87" fmla="*/ 1070 h 1397"/>
                <a:gd name="T88" fmla="*/ 707 w 1468"/>
                <a:gd name="T89" fmla="*/ 1064 h 1397"/>
                <a:gd name="T90" fmla="*/ 648 w 1468"/>
                <a:gd name="T91" fmla="*/ 1076 h 1397"/>
                <a:gd name="T92" fmla="*/ 566 w 1468"/>
                <a:gd name="T93" fmla="*/ 1087 h 1397"/>
                <a:gd name="T94" fmla="*/ 494 w 1468"/>
                <a:gd name="T95" fmla="*/ 1086 h 1397"/>
                <a:gd name="T96" fmla="*/ 453 w 1468"/>
                <a:gd name="T97" fmla="*/ 1110 h 1397"/>
                <a:gd name="T98" fmla="*/ 452 w 1468"/>
                <a:gd name="T99" fmla="*/ 1089 h 1397"/>
                <a:gd name="T100" fmla="*/ 439 w 1468"/>
                <a:gd name="T101" fmla="*/ 1075 h 1397"/>
                <a:gd name="T102" fmla="*/ 414 w 1468"/>
                <a:gd name="T103" fmla="*/ 948 h 1397"/>
                <a:gd name="T104" fmla="*/ 366 w 1468"/>
                <a:gd name="T105" fmla="*/ 722 h 1397"/>
                <a:gd name="T106" fmla="*/ 363 w 1468"/>
                <a:gd name="T107" fmla="*/ 591 h 1397"/>
                <a:gd name="T108" fmla="*/ 370 w 1468"/>
                <a:gd name="T109" fmla="*/ 548 h 1397"/>
                <a:gd name="T110" fmla="*/ 379 w 1468"/>
                <a:gd name="T111" fmla="*/ 420 h 1397"/>
                <a:gd name="T112" fmla="*/ 404 w 1468"/>
                <a:gd name="T113" fmla="*/ 303 h 1397"/>
                <a:gd name="T114" fmla="*/ 413 w 1468"/>
                <a:gd name="T115" fmla="*/ 359 h 1397"/>
                <a:gd name="T116" fmla="*/ 442 w 1468"/>
                <a:gd name="T117" fmla="*/ 385 h 1397"/>
                <a:gd name="T118" fmla="*/ 482 w 1468"/>
                <a:gd name="T119" fmla="*/ 258 h 1397"/>
                <a:gd name="T120" fmla="*/ 502 w 1468"/>
                <a:gd name="T121" fmla="*/ 215 h 1397"/>
                <a:gd name="T122" fmla="*/ 510 w 1468"/>
                <a:gd name="T123" fmla="*/ 172 h 13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68"/>
                <a:gd name="T187" fmla="*/ 0 h 1397"/>
                <a:gd name="T188" fmla="*/ 1468 w 1468"/>
                <a:gd name="T189" fmla="*/ 1397 h 13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68" h="1397">
                  <a:moveTo>
                    <a:pt x="1033" y="158"/>
                  </a:moveTo>
                  <a:lnTo>
                    <a:pt x="1042" y="132"/>
                  </a:lnTo>
                  <a:lnTo>
                    <a:pt x="1043" y="82"/>
                  </a:lnTo>
                  <a:lnTo>
                    <a:pt x="1041" y="30"/>
                  </a:lnTo>
                  <a:lnTo>
                    <a:pt x="1039" y="0"/>
                  </a:lnTo>
                  <a:lnTo>
                    <a:pt x="1027" y="4"/>
                  </a:lnTo>
                  <a:lnTo>
                    <a:pt x="1014" y="9"/>
                  </a:lnTo>
                  <a:lnTo>
                    <a:pt x="1001" y="15"/>
                  </a:lnTo>
                  <a:lnTo>
                    <a:pt x="989" y="22"/>
                  </a:lnTo>
                  <a:lnTo>
                    <a:pt x="978" y="31"/>
                  </a:lnTo>
                  <a:lnTo>
                    <a:pt x="970" y="40"/>
                  </a:lnTo>
                  <a:lnTo>
                    <a:pt x="965" y="48"/>
                  </a:lnTo>
                  <a:lnTo>
                    <a:pt x="963" y="57"/>
                  </a:lnTo>
                  <a:lnTo>
                    <a:pt x="959" y="67"/>
                  </a:lnTo>
                  <a:lnTo>
                    <a:pt x="949" y="80"/>
                  </a:lnTo>
                  <a:lnTo>
                    <a:pt x="935" y="94"/>
                  </a:lnTo>
                  <a:lnTo>
                    <a:pt x="920" y="109"/>
                  </a:lnTo>
                  <a:lnTo>
                    <a:pt x="905" y="123"/>
                  </a:lnTo>
                  <a:lnTo>
                    <a:pt x="892" y="135"/>
                  </a:lnTo>
                  <a:lnTo>
                    <a:pt x="882" y="142"/>
                  </a:lnTo>
                  <a:lnTo>
                    <a:pt x="878" y="145"/>
                  </a:lnTo>
                  <a:lnTo>
                    <a:pt x="882" y="135"/>
                  </a:lnTo>
                  <a:lnTo>
                    <a:pt x="882" y="123"/>
                  </a:lnTo>
                  <a:lnTo>
                    <a:pt x="878" y="114"/>
                  </a:lnTo>
                  <a:lnTo>
                    <a:pt x="872" y="107"/>
                  </a:lnTo>
                  <a:lnTo>
                    <a:pt x="864" y="100"/>
                  </a:lnTo>
                  <a:lnTo>
                    <a:pt x="855" y="96"/>
                  </a:lnTo>
                  <a:lnTo>
                    <a:pt x="846" y="96"/>
                  </a:lnTo>
                  <a:lnTo>
                    <a:pt x="838" y="99"/>
                  </a:lnTo>
                  <a:lnTo>
                    <a:pt x="806" y="128"/>
                  </a:lnTo>
                  <a:lnTo>
                    <a:pt x="793" y="155"/>
                  </a:lnTo>
                  <a:lnTo>
                    <a:pt x="791" y="181"/>
                  </a:lnTo>
                  <a:lnTo>
                    <a:pt x="798" y="202"/>
                  </a:lnTo>
                  <a:lnTo>
                    <a:pt x="808" y="222"/>
                  </a:lnTo>
                  <a:lnTo>
                    <a:pt x="818" y="237"/>
                  </a:lnTo>
                  <a:lnTo>
                    <a:pt x="824" y="246"/>
                  </a:lnTo>
                  <a:lnTo>
                    <a:pt x="820" y="249"/>
                  </a:lnTo>
                  <a:lnTo>
                    <a:pt x="809" y="247"/>
                  </a:lnTo>
                  <a:lnTo>
                    <a:pt x="795" y="240"/>
                  </a:lnTo>
                  <a:lnTo>
                    <a:pt x="780" y="231"/>
                  </a:lnTo>
                  <a:lnTo>
                    <a:pt x="766" y="219"/>
                  </a:lnTo>
                  <a:lnTo>
                    <a:pt x="753" y="208"/>
                  </a:lnTo>
                  <a:lnTo>
                    <a:pt x="741" y="198"/>
                  </a:lnTo>
                  <a:lnTo>
                    <a:pt x="734" y="191"/>
                  </a:lnTo>
                  <a:lnTo>
                    <a:pt x="731" y="189"/>
                  </a:lnTo>
                  <a:lnTo>
                    <a:pt x="690" y="219"/>
                  </a:lnTo>
                  <a:lnTo>
                    <a:pt x="664" y="251"/>
                  </a:lnTo>
                  <a:lnTo>
                    <a:pt x="649" y="284"/>
                  </a:lnTo>
                  <a:lnTo>
                    <a:pt x="642" y="315"/>
                  </a:lnTo>
                  <a:lnTo>
                    <a:pt x="641" y="343"/>
                  </a:lnTo>
                  <a:lnTo>
                    <a:pt x="645" y="366"/>
                  </a:lnTo>
                  <a:lnTo>
                    <a:pt x="649" y="380"/>
                  </a:lnTo>
                  <a:lnTo>
                    <a:pt x="650" y="386"/>
                  </a:lnTo>
                  <a:lnTo>
                    <a:pt x="461" y="270"/>
                  </a:lnTo>
                  <a:lnTo>
                    <a:pt x="423" y="314"/>
                  </a:lnTo>
                  <a:lnTo>
                    <a:pt x="407" y="321"/>
                  </a:lnTo>
                  <a:lnTo>
                    <a:pt x="387" y="326"/>
                  </a:lnTo>
                  <a:lnTo>
                    <a:pt x="363" y="329"/>
                  </a:lnTo>
                  <a:lnTo>
                    <a:pt x="337" y="330"/>
                  </a:lnTo>
                  <a:lnTo>
                    <a:pt x="309" y="331"/>
                  </a:lnTo>
                  <a:lnTo>
                    <a:pt x="284" y="331"/>
                  </a:lnTo>
                  <a:lnTo>
                    <a:pt x="262" y="333"/>
                  </a:lnTo>
                  <a:lnTo>
                    <a:pt x="243" y="335"/>
                  </a:lnTo>
                  <a:lnTo>
                    <a:pt x="228" y="338"/>
                  </a:lnTo>
                  <a:lnTo>
                    <a:pt x="211" y="346"/>
                  </a:lnTo>
                  <a:lnTo>
                    <a:pt x="194" y="357"/>
                  </a:lnTo>
                  <a:lnTo>
                    <a:pt x="175" y="372"/>
                  </a:lnTo>
                  <a:lnTo>
                    <a:pt x="156" y="391"/>
                  </a:lnTo>
                  <a:lnTo>
                    <a:pt x="136" y="411"/>
                  </a:lnTo>
                  <a:lnTo>
                    <a:pt x="118" y="433"/>
                  </a:lnTo>
                  <a:lnTo>
                    <a:pt x="99" y="456"/>
                  </a:lnTo>
                  <a:lnTo>
                    <a:pt x="80" y="481"/>
                  </a:lnTo>
                  <a:lnTo>
                    <a:pt x="62" y="506"/>
                  </a:lnTo>
                  <a:lnTo>
                    <a:pt x="47" y="530"/>
                  </a:lnTo>
                  <a:lnTo>
                    <a:pt x="32" y="554"/>
                  </a:lnTo>
                  <a:lnTo>
                    <a:pt x="21" y="576"/>
                  </a:lnTo>
                  <a:lnTo>
                    <a:pt x="11" y="596"/>
                  </a:lnTo>
                  <a:lnTo>
                    <a:pt x="4" y="614"/>
                  </a:lnTo>
                  <a:lnTo>
                    <a:pt x="0" y="629"/>
                  </a:lnTo>
                  <a:lnTo>
                    <a:pt x="0" y="639"/>
                  </a:lnTo>
                  <a:lnTo>
                    <a:pt x="2" y="647"/>
                  </a:lnTo>
                  <a:lnTo>
                    <a:pt x="10" y="650"/>
                  </a:lnTo>
                  <a:lnTo>
                    <a:pt x="21" y="648"/>
                  </a:lnTo>
                  <a:lnTo>
                    <a:pt x="36" y="642"/>
                  </a:lnTo>
                  <a:lnTo>
                    <a:pt x="54" y="633"/>
                  </a:lnTo>
                  <a:lnTo>
                    <a:pt x="74" y="622"/>
                  </a:lnTo>
                  <a:lnTo>
                    <a:pt x="96" y="610"/>
                  </a:lnTo>
                  <a:lnTo>
                    <a:pt x="119" y="598"/>
                  </a:lnTo>
                  <a:lnTo>
                    <a:pt x="141" y="585"/>
                  </a:lnTo>
                  <a:lnTo>
                    <a:pt x="163" y="574"/>
                  </a:lnTo>
                  <a:lnTo>
                    <a:pt x="183" y="563"/>
                  </a:lnTo>
                  <a:lnTo>
                    <a:pt x="200" y="555"/>
                  </a:lnTo>
                  <a:lnTo>
                    <a:pt x="214" y="550"/>
                  </a:lnTo>
                  <a:lnTo>
                    <a:pt x="224" y="549"/>
                  </a:lnTo>
                  <a:lnTo>
                    <a:pt x="229" y="552"/>
                  </a:lnTo>
                  <a:lnTo>
                    <a:pt x="229" y="559"/>
                  </a:lnTo>
                  <a:lnTo>
                    <a:pt x="221" y="573"/>
                  </a:lnTo>
                  <a:lnTo>
                    <a:pt x="208" y="593"/>
                  </a:lnTo>
                  <a:lnTo>
                    <a:pt x="185" y="619"/>
                  </a:lnTo>
                  <a:lnTo>
                    <a:pt x="161" y="649"/>
                  </a:lnTo>
                  <a:lnTo>
                    <a:pt x="144" y="675"/>
                  </a:lnTo>
                  <a:lnTo>
                    <a:pt x="133" y="699"/>
                  </a:lnTo>
                  <a:lnTo>
                    <a:pt x="128" y="719"/>
                  </a:lnTo>
                  <a:lnTo>
                    <a:pt x="126" y="736"/>
                  </a:lnTo>
                  <a:lnTo>
                    <a:pt x="130" y="752"/>
                  </a:lnTo>
                  <a:lnTo>
                    <a:pt x="139" y="765"/>
                  </a:lnTo>
                  <a:lnTo>
                    <a:pt x="149" y="778"/>
                  </a:lnTo>
                  <a:lnTo>
                    <a:pt x="163" y="788"/>
                  </a:lnTo>
                  <a:lnTo>
                    <a:pt x="178" y="797"/>
                  </a:lnTo>
                  <a:lnTo>
                    <a:pt x="193" y="805"/>
                  </a:lnTo>
                  <a:lnTo>
                    <a:pt x="210" y="812"/>
                  </a:lnTo>
                  <a:lnTo>
                    <a:pt x="226" y="818"/>
                  </a:lnTo>
                  <a:lnTo>
                    <a:pt x="242" y="825"/>
                  </a:lnTo>
                  <a:lnTo>
                    <a:pt x="255" y="831"/>
                  </a:lnTo>
                  <a:lnTo>
                    <a:pt x="268" y="838"/>
                  </a:lnTo>
                  <a:lnTo>
                    <a:pt x="275" y="847"/>
                  </a:lnTo>
                  <a:lnTo>
                    <a:pt x="275" y="856"/>
                  </a:lnTo>
                  <a:lnTo>
                    <a:pt x="270" y="867"/>
                  </a:lnTo>
                  <a:lnTo>
                    <a:pt x="262" y="879"/>
                  </a:lnTo>
                  <a:lnTo>
                    <a:pt x="248" y="892"/>
                  </a:lnTo>
                  <a:lnTo>
                    <a:pt x="231" y="906"/>
                  </a:lnTo>
                  <a:lnTo>
                    <a:pt x="214" y="919"/>
                  </a:lnTo>
                  <a:lnTo>
                    <a:pt x="195" y="932"/>
                  </a:lnTo>
                  <a:lnTo>
                    <a:pt x="176" y="945"/>
                  </a:lnTo>
                  <a:lnTo>
                    <a:pt x="159" y="958"/>
                  </a:lnTo>
                  <a:lnTo>
                    <a:pt x="143" y="968"/>
                  </a:lnTo>
                  <a:lnTo>
                    <a:pt x="130" y="979"/>
                  </a:lnTo>
                  <a:lnTo>
                    <a:pt x="121" y="987"/>
                  </a:lnTo>
                  <a:lnTo>
                    <a:pt x="116" y="994"/>
                  </a:lnTo>
                  <a:lnTo>
                    <a:pt x="118" y="998"/>
                  </a:lnTo>
                  <a:lnTo>
                    <a:pt x="125" y="1001"/>
                  </a:lnTo>
                  <a:lnTo>
                    <a:pt x="136" y="1002"/>
                  </a:lnTo>
                  <a:lnTo>
                    <a:pt x="148" y="1002"/>
                  </a:lnTo>
                  <a:lnTo>
                    <a:pt x="160" y="1001"/>
                  </a:lnTo>
                  <a:lnTo>
                    <a:pt x="174" y="997"/>
                  </a:lnTo>
                  <a:lnTo>
                    <a:pt x="190" y="991"/>
                  </a:lnTo>
                  <a:lnTo>
                    <a:pt x="208" y="981"/>
                  </a:lnTo>
                  <a:lnTo>
                    <a:pt x="228" y="967"/>
                  </a:lnTo>
                  <a:lnTo>
                    <a:pt x="252" y="948"/>
                  </a:lnTo>
                  <a:lnTo>
                    <a:pt x="274" y="930"/>
                  </a:lnTo>
                  <a:lnTo>
                    <a:pt x="294" y="917"/>
                  </a:lnTo>
                  <a:lnTo>
                    <a:pt x="312" y="909"/>
                  </a:lnTo>
                  <a:lnTo>
                    <a:pt x="324" y="906"/>
                  </a:lnTo>
                  <a:lnTo>
                    <a:pt x="333" y="905"/>
                  </a:lnTo>
                  <a:lnTo>
                    <a:pt x="338" y="908"/>
                  </a:lnTo>
                  <a:lnTo>
                    <a:pt x="338" y="913"/>
                  </a:lnTo>
                  <a:lnTo>
                    <a:pt x="332" y="919"/>
                  </a:lnTo>
                  <a:lnTo>
                    <a:pt x="315" y="935"/>
                  </a:lnTo>
                  <a:lnTo>
                    <a:pt x="300" y="953"/>
                  </a:lnTo>
                  <a:lnTo>
                    <a:pt x="287" y="971"/>
                  </a:lnTo>
                  <a:lnTo>
                    <a:pt x="277" y="989"/>
                  </a:lnTo>
                  <a:lnTo>
                    <a:pt x="272" y="1003"/>
                  </a:lnTo>
                  <a:lnTo>
                    <a:pt x="272" y="1010"/>
                  </a:lnTo>
                  <a:lnTo>
                    <a:pt x="280" y="1008"/>
                  </a:lnTo>
                  <a:lnTo>
                    <a:pt x="297" y="996"/>
                  </a:lnTo>
                  <a:lnTo>
                    <a:pt x="318" y="981"/>
                  </a:lnTo>
                  <a:lnTo>
                    <a:pt x="338" y="971"/>
                  </a:lnTo>
                  <a:lnTo>
                    <a:pt x="357" y="966"/>
                  </a:lnTo>
                  <a:lnTo>
                    <a:pt x="376" y="964"/>
                  </a:lnTo>
                  <a:lnTo>
                    <a:pt x="391" y="965"/>
                  </a:lnTo>
                  <a:lnTo>
                    <a:pt x="404" y="969"/>
                  </a:lnTo>
                  <a:lnTo>
                    <a:pt x="416" y="976"/>
                  </a:lnTo>
                  <a:lnTo>
                    <a:pt x="423" y="982"/>
                  </a:lnTo>
                  <a:lnTo>
                    <a:pt x="428" y="989"/>
                  </a:lnTo>
                  <a:lnTo>
                    <a:pt x="437" y="1005"/>
                  </a:lnTo>
                  <a:lnTo>
                    <a:pt x="449" y="1027"/>
                  </a:lnTo>
                  <a:lnTo>
                    <a:pt x="464" y="1054"/>
                  </a:lnTo>
                  <a:lnTo>
                    <a:pt x="482" y="1085"/>
                  </a:lnTo>
                  <a:lnTo>
                    <a:pt x="501" y="1119"/>
                  </a:lnTo>
                  <a:lnTo>
                    <a:pt x="522" y="1156"/>
                  </a:lnTo>
                  <a:lnTo>
                    <a:pt x="543" y="1192"/>
                  </a:lnTo>
                  <a:lnTo>
                    <a:pt x="566" y="1228"/>
                  </a:lnTo>
                  <a:lnTo>
                    <a:pt x="587" y="1264"/>
                  </a:lnTo>
                  <a:lnTo>
                    <a:pt x="609" y="1296"/>
                  </a:lnTo>
                  <a:lnTo>
                    <a:pt x="630" y="1324"/>
                  </a:lnTo>
                  <a:lnTo>
                    <a:pt x="649" y="1348"/>
                  </a:lnTo>
                  <a:lnTo>
                    <a:pt x="666" y="1365"/>
                  </a:lnTo>
                  <a:lnTo>
                    <a:pt x="681" y="1375"/>
                  </a:lnTo>
                  <a:lnTo>
                    <a:pt x="694" y="1376"/>
                  </a:lnTo>
                  <a:lnTo>
                    <a:pt x="705" y="1373"/>
                  </a:lnTo>
                  <a:lnTo>
                    <a:pt x="717" y="1372"/>
                  </a:lnTo>
                  <a:lnTo>
                    <a:pt x="731" y="1371"/>
                  </a:lnTo>
                  <a:lnTo>
                    <a:pt x="745" y="1371"/>
                  </a:lnTo>
                  <a:lnTo>
                    <a:pt x="760" y="1372"/>
                  </a:lnTo>
                  <a:lnTo>
                    <a:pt x="775" y="1373"/>
                  </a:lnTo>
                  <a:lnTo>
                    <a:pt x="791" y="1375"/>
                  </a:lnTo>
                  <a:lnTo>
                    <a:pt x="808" y="1377"/>
                  </a:lnTo>
                  <a:lnTo>
                    <a:pt x="824" y="1379"/>
                  </a:lnTo>
                  <a:lnTo>
                    <a:pt x="840" y="1381"/>
                  </a:lnTo>
                  <a:lnTo>
                    <a:pt x="856" y="1384"/>
                  </a:lnTo>
                  <a:lnTo>
                    <a:pt x="873" y="1388"/>
                  </a:lnTo>
                  <a:lnTo>
                    <a:pt x="889" y="1390"/>
                  </a:lnTo>
                  <a:lnTo>
                    <a:pt x="905" y="1393"/>
                  </a:lnTo>
                  <a:lnTo>
                    <a:pt x="920" y="1395"/>
                  </a:lnTo>
                  <a:lnTo>
                    <a:pt x="935" y="1397"/>
                  </a:lnTo>
                  <a:lnTo>
                    <a:pt x="954" y="1397"/>
                  </a:lnTo>
                  <a:lnTo>
                    <a:pt x="980" y="1394"/>
                  </a:lnTo>
                  <a:lnTo>
                    <a:pt x="1013" y="1387"/>
                  </a:lnTo>
                  <a:lnTo>
                    <a:pt x="1051" y="1378"/>
                  </a:lnTo>
                  <a:lnTo>
                    <a:pt x="1092" y="1368"/>
                  </a:lnTo>
                  <a:lnTo>
                    <a:pt x="1137" y="1355"/>
                  </a:lnTo>
                  <a:lnTo>
                    <a:pt x="1183" y="1342"/>
                  </a:lnTo>
                  <a:lnTo>
                    <a:pt x="1230" y="1327"/>
                  </a:lnTo>
                  <a:lnTo>
                    <a:pt x="1275" y="1314"/>
                  </a:lnTo>
                  <a:lnTo>
                    <a:pt x="1319" y="1300"/>
                  </a:lnTo>
                  <a:lnTo>
                    <a:pt x="1359" y="1287"/>
                  </a:lnTo>
                  <a:lnTo>
                    <a:pt x="1394" y="1275"/>
                  </a:lnTo>
                  <a:lnTo>
                    <a:pt x="1424" y="1266"/>
                  </a:lnTo>
                  <a:lnTo>
                    <a:pt x="1446" y="1258"/>
                  </a:lnTo>
                  <a:lnTo>
                    <a:pt x="1461" y="1253"/>
                  </a:lnTo>
                  <a:lnTo>
                    <a:pt x="1466" y="1251"/>
                  </a:lnTo>
                  <a:lnTo>
                    <a:pt x="1466" y="1245"/>
                  </a:lnTo>
                  <a:lnTo>
                    <a:pt x="1468" y="1239"/>
                  </a:lnTo>
                  <a:lnTo>
                    <a:pt x="1468" y="1233"/>
                  </a:lnTo>
                  <a:lnTo>
                    <a:pt x="1468" y="1226"/>
                  </a:lnTo>
                  <a:lnTo>
                    <a:pt x="1468" y="1178"/>
                  </a:lnTo>
                  <a:lnTo>
                    <a:pt x="1463" y="1138"/>
                  </a:lnTo>
                  <a:lnTo>
                    <a:pt x="1455" y="1104"/>
                  </a:lnTo>
                  <a:lnTo>
                    <a:pt x="1446" y="1079"/>
                  </a:lnTo>
                  <a:lnTo>
                    <a:pt x="1443" y="1070"/>
                  </a:lnTo>
                  <a:lnTo>
                    <a:pt x="1439" y="1064"/>
                  </a:lnTo>
                  <a:lnTo>
                    <a:pt x="1435" y="1061"/>
                  </a:lnTo>
                  <a:lnTo>
                    <a:pt x="1431" y="1061"/>
                  </a:lnTo>
                  <a:lnTo>
                    <a:pt x="1425" y="1062"/>
                  </a:lnTo>
                  <a:lnTo>
                    <a:pt x="1414" y="1064"/>
                  </a:lnTo>
                  <a:lnTo>
                    <a:pt x="1398" y="1066"/>
                  </a:lnTo>
                  <a:lnTo>
                    <a:pt x="1378" y="1068"/>
                  </a:lnTo>
                  <a:lnTo>
                    <a:pt x="1352" y="1070"/>
                  </a:lnTo>
                  <a:lnTo>
                    <a:pt x="1325" y="1073"/>
                  </a:lnTo>
                  <a:lnTo>
                    <a:pt x="1295" y="1076"/>
                  </a:lnTo>
                  <a:lnTo>
                    <a:pt x="1262" y="1079"/>
                  </a:lnTo>
                  <a:lnTo>
                    <a:pt x="1230" y="1082"/>
                  </a:lnTo>
                  <a:lnTo>
                    <a:pt x="1196" y="1084"/>
                  </a:lnTo>
                  <a:lnTo>
                    <a:pt x="1163" y="1086"/>
                  </a:lnTo>
                  <a:lnTo>
                    <a:pt x="1131" y="1087"/>
                  </a:lnTo>
                  <a:lnTo>
                    <a:pt x="1101" y="1088"/>
                  </a:lnTo>
                  <a:lnTo>
                    <a:pt x="1072" y="1089"/>
                  </a:lnTo>
                  <a:lnTo>
                    <a:pt x="1047" y="1088"/>
                  </a:lnTo>
                  <a:lnTo>
                    <a:pt x="1024" y="1087"/>
                  </a:lnTo>
                  <a:lnTo>
                    <a:pt x="988" y="1086"/>
                  </a:lnTo>
                  <a:lnTo>
                    <a:pt x="960" y="1088"/>
                  </a:lnTo>
                  <a:lnTo>
                    <a:pt x="939" y="1092"/>
                  </a:lnTo>
                  <a:lnTo>
                    <a:pt x="924" y="1098"/>
                  </a:lnTo>
                  <a:lnTo>
                    <a:pt x="913" y="1105"/>
                  </a:lnTo>
                  <a:lnTo>
                    <a:pt x="907" y="1110"/>
                  </a:lnTo>
                  <a:lnTo>
                    <a:pt x="904" y="1114"/>
                  </a:lnTo>
                  <a:lnTo>
                    <a:pt x="903" y="1116"/>
                  </a:lnTo>
                  <a:lnTo>
                    <a:pt x="910" y="1101"/>
                  </a:lnTo>
                  <a:lnTo>
                    <a:pt x="910" y="1093"/>
                  </a:lnTo>
                  <a:lnTo>
                    <a:pt x="904" y="1089"/>
                  </a:lnTo>
                  <a:lnTo>
                    <a:pt x="897" y="1088"/>
                  </a:lnTo>
                  <a:lnTo>
                    <a:pt x="887" y="1087"/>
                  </a:lnTo>
                  <a:lnTo>
                    <a:pt x="879" y="1086"/>
                  </a:lnTo>
                  <a:lnTo>
                    <a:pt x="875" y="1083"/>
                  </a:lnTo>
                  <a:lnTo>
                    <a:pt x="878" y="1075"/>
                  </a:lnTo>
                  <a:lnTo>
                    <a:pt x="885" y="1057"/>
                  </a:lnTo>
                  <a:lnTo>
                    <a:pt x="883" y="1039"/>
                  </a:lnTo>
                  <a:lnTo>
                    <a:pt x="875" y="1022"/>
                  </a:lnTo>
                  <a:lnTo>
                    <a:pt x="865" y="1006"/>
                  </a:lnTo>
                  <a:lnTo>
                    <a:pt x="829" y="948"/>
                  </a:lnTo>
                  <a:lnTo>
                    <a:pt x="799" y="895"/>
                  </a:lnTo>
                  <a:lnTo>
                    <a:pt x="775" y="845"/>
                  </a:lnTo>
                  <a:lnTo>
                    <a:pt x="756" y="801"/>
                  </a:lnTo>
                  <a:lnTo>
                    <a:pt x="743" y="759"/>
                  </a:lnTo>
                  <a:lnTo>
                    <a:pt x="732" y="722"/>
                  </a:lnTo>
                  <a:lnTo>
                    <a:pt x="726" y="687"/>
                  </a:lnTo>
                  <a:lnTo>
                    <a:pt x="724" y="658"/>
                  </a:lnTo>
                  <a:lnTo>
                    <a:pt x="722" y="631"/>
                  </a:lnTo>
                  <a:lnTo>
                    <a:pt x="724" y="609"/>
                  </a:lnTo>
                  <a:lnTo>
                    <a:pt x="726" y="591"/>
                  </a:lnTo>
                  <a:lnTo>
                    <a:pt x="730" y="575"/>
                  </a:lnTo>
                  <a:lnTo>
                    <a:pt x="734" y="562"/>
                  </a:lnTo>
                  <a:lnTo>
                    <a:pt x="736" y="554"/>
                  </a:lnTo>
                  <a:lnTo>
                    <a:pt x="739" y="550"/>
                  </a:lnTo>
                  <a:lnTo>
                    <a:pt x="740" y="548"/>
                  </a:lnTo>
                  <a:lnTo>
                    <a:pt x="743" y="521"/>
                  </a:lnTo>
                  <a:lnTo>
                    <a:pt x="751" y="445"/>
                  </a:lnTo>
                  <a:lnTo>
                    <a:pt x="725" y="430"/>
                  </a:lnTo>
                  <a:lnTo>
                    <a:pt x="743" y="431"/>
                  </a:lnTo>
                  <a:lnTo>
                    <a:pt x="759" y="420"/>
                  </a:lnTo>
                  <a:lnTo>
                    <a:pt x="773" y="399"/>
                  </a:lnTo>
                  <a:lnTo>
                    <a:pt x="785" y="373"/>
                  </a:lnTo>
                  <a:lnTo>
                    <a:pt x="795" y="346"/>
                  </a:lnTo>
                  <a:lnTo>
                    <a:pt x="803" y="321"/>
                  </a:lnTo>
                  <a:lnTo>
                    <a:pt x="808" y="303"/>
                  </a:lnTo>
                  <a:lnTo>
                    <a:pt x="809" y="297"/>
                  </a:lnTo>
                  <a:lnTo>
                    <a:pt x="810" y="312"/>
                  </a:lnTo>
                  <a:lnTo>
                    <a:pt x="814" y="327"/>
                  </a:lnTo>
                  <a:lnTo>
                    <a:pt x="819" y="344"/>
                  </a:lnTo>
                  <a:lnTo>
                    <a:pt x="826" y="359"/>
                  </a:lnTo>
                  <a:lnTo>
                    <a:pt x="834" y="372"/>
                  </a:lnTo>
                  <a:lnTo>
                    <a:pt x="844" y="382"/>
                  </a:lnTo>
                  <a:lnTo>
                    <a:pt x="855" y="390"/>
                  </a:lnTo>
                  <a:lnTo>
                    <a:pt x="869" y="392"/>
                  </a:lnTo>
                  <a:lnTo>
                    <a:pt x="884" y="385"/>
                  </a:lnTo>
                  <a:lnTo>
                    <a:pt x="902" y="367"/>
                  </a:lnTo>
                  <a:lnTo>
                    <a:pt x="919" y="342"/>
                  </a:lnTo>
                  <a:lnTo>
                    <a:pt x="937" y="312"/>
                  </a:lnTo>
                  <a:lnTo>
                    <a:pt x="952" y="283"/>
                  </a:lnTo>
                  <a:lnTo>
                    <a:pt x="964" y="258"/>
                  </a:lnTo>
                  <a:lnTo>
                    <a:pt x="973" y="240"/>
                  </a:lnTo>
                  <a:lnTo>
                    <a:pt x="975" y="233"/>
                  </a:lnTo>
                  <a:lnTo>
                    <a:pt x="987" y="231"/>
                  </a:lnTo>
                  <a:lnTo>
                    <a:pt x="997" y="224"/>
                  </a:lnTo>
                  <a:lnTo>
                    <a:pt x="1004" y="215"/>
                  </a:lnTo>
                  <a:lnTo>
                    <a:pt x="1011" y="203"/>
                  </a:lnTo>
                  <a:lnTo>
                    <a:pt x="1016" y="192"/>
                  </a:lnTo>
                  <a:lnTo>
                    <a:pt x="1018" y="182"/>
                  </a:lnTo>
                  <a:lnTo>
                    <a:pt x="1021" y="175"/>
                  </a:lnTo>
                  <a:lnTo>
                    <a:pt x="1021" y="172"/>
                  </a:lnTo>
                  <a:lnTo>
                    <a:pt x="1033"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2" name="Freeform 45"/>
            <p:cNvSpPr>
              <a:spLocks/>
            </p:cNvSpPr>
            <p:nvPr/>
          </p:nvSpPr>
          <p:spPr bwMode="auto">
            <a:xfrm>
              <a:off x="5751" y="3534"/>
              <a:ext cx="61" cy="77"/>
            </a:xfrm>
            <a:custGeom>
              <a:avLst/>
              <a:gdLst>
                <a:gd name="T0" fmla="*/ 55 w 121"/>
                <a:gd name="T1" fmla="*/ 77 h 77"/>
                <a:gd name="T2" fmla="*/ 61 w 121"/>
                <a:gd name="T3" fmla="*/ 63 h 77"/>
                <a:gd name="T4" fmla="*/ 1 w 121"/>
                <a:gd name="T5" fmla="*/ 0 h 77"/>
                <a:gd name="T6" fmla="*/ 0 w 121"/>
                <a:gd name="T7" fmla="*/ 10 h 77"/>
                <a:gd name="T8" fmla="*/ 55 w 121"/>
                <a:gd name="T9" fmla="*/ 77 h 77"/>
                <a:gd name="T10" fmla="*/ 0 60000 65536"/>
                <a:gd name="T11" fmla="*/ 0 60000 65536"/>
                <a:gd name="T12" fmla="*/ 0 60000 65536"/>
                <a:gd name="T13" fmla="*/ 0 60000 65536"/>
                <a:gd name="T14" fmla="*/ 0 60000 65536"/>
                <a:gd name="T15" fmla="*/ 0 w 121"/>
                <a:gd name="T16" fmla="*/ 0 h 77"/>
                <a:gd name="T17" fmla="*/ 121 w 121"/>
                <a:gd name="T18" fmla="*/ 77 h 77"/>
              </a:gdLst>
              <a:ahLst/>
              <a:cxnLst>
                <a:cxn ang="T10">
                  <a:pos x="T0" y="T1"/>
                </a:cxn>
                <a:cxn ang="T11">
                  <a:pos x="T2" y="T3"/>
                </a:cxn>
                <a:cxn ang="T12">
                  <a:pos x="T4" y="T5"/>
                </a:cxn>
                <a:cxn ang="T13">
                  <a:pos x="T6" y="T7"/>
                </a:cxn>
                <a:cxn ang="T14">
                  <a:pos x="T8" y="T9"/>
                </a:cxn>
              </a:cxnLst>
              <a:rect l="T15" t="T16" r="T17" b="T18"/>
              <a:pathLst>
                <a:path w="121" h="77">
                  <a:moveTo>
                    <a:pt x="109" y="77"/>
                  </a:moveTo>
                  <a:lnTo>
                    <a:pt x="121" y="63"/>
                  </a:lnTo>
                  <a:lnTo>
                    <a:pt x="2" y="0"/>
                  </a:lnTo>
                  <a:lnTo>
                    <a:pt x="0" y="10"/>
                  </a:lnTo>
                  <a:lnTo>
                    <a:pt x="10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3" name="Freeform 46"/>
            <p:cNvSpPr>
              <a:spLocks/>
            </p:cNvSpPr>
            <p:nvPr/>
          </p:nvSpPr>
          <p:spPr bwMode="auto">
            <a:xfrm>
              <a:off x="5096" y="4361"/>
              <a:ext cx="131" cy="528"/>
            </a:xfrm>
            <a:custGeom>
              <a:avLst/>
              <a:gdLst>
                <a:gd name="T0" fmla="*/ 120 w 264"/>
                <a:gd name="T1" fmla="*/ 528 h 528"/>
                <a:gd name="T2" fmla="*/ 118 w 264"/>
                <a:gd name="T3" fmla="*/ 441 h 528"/>
                <a:gd name="T4" fmla="*/ 121 w 264"/>
                <a:gd name="T5" fmla="*/ 350 h 528"/>
                <a:gd name="T6" fmla="*/ 126 w 264"/>
                <a:gd name="T7" fmla="*/ 261 h 528"/>
                <a:gd name="T8" fmla="*/ 131 w 264"/>
                <a:gd name="T9" fmla="*/ 174 h 528"/>
                <a:gd name="T10" fmla="*/ 122 w 264"/>
                <a:gd name="T11" fmla="*/ 172 h 528"/>
                <a:gd name="T12" fmla="*/ 113 w 264"/>
                <a:gd name="T13" fmla="*/ 170 h 528"/>
                <a:gd name="T14" fmla="*/ 105 w 264"/>
                <a:gd name="T15" fmla="*/ 167 h 528"/>
                <a:gd name="T16" fmla="*/ 96 w 264"/>
                <a:gd name="T17" fmla="*/ 164 h 528"/>
                <a:gd name="T18" fmla="*/ 88 w 264"/>
                <a:gd name="T19" fmla="*/ 159 h 528"/>
                <a:gd name="T20" fmla="*/ 80 w 264"/>
                <a:gd name="T21" fmla="*/ 153 h 528"/>
                <a:gd name="T22" fmla="*/ 73 w 264"/>
                <a:gd name="T23" fmla="*/ 146 h 528"/>
                <a:gd name="T24" fmla="*/ 65 w 264"/>
                <a:gd name="T25" fmla="*/ 138 h 528"/>
                <a:gd name="T26" fmla="*/ 58 w 264"/>
                <a:gd name="T27" fmla="*/ 127 h 528"/>
                <a:gd name="T28" fmla="*/ 50 w 264"/>
                <a:gd name="T29" fmla="*/ 116 h 528"/>
                <a:gd name="T30" fmla="*/ 42 w 264"/>
                <a:gd name="T31" fmla="*/ 102 h 528"/>
                <a:gd name="T32" fmla="*/ 34 w 264"/>
                <a:gd name="T33" fmla="*/ 87 h 528"/>
                <a:gd name="T34" fmla="*/ 26 w 264"/>
                <a:gd name="T35" fmla="*/ 69 h 528"/>
                <a:gd name="T36" fmla="*/ 18 w 264"/>
                <a:gd name="T37" fmla="*/ 48 h 528"/>
                <a:gd name="T38" fmla="*/ 9 w 264"/>
                <a:gd name="T39" fmla="*/ 26 h 528"/>
                <a:gd name="T40" fmla="*/ 0 w 264"/>
                <a:gd name="T41" fmla="*/ 0 h 528"/>
                <a:gd name="T42" fmla="*/ 0 w 264"/>
                <a:gd name="T43" fmla="*/ 177 h 528"/>
                <a:gd name="T44" fmla="*/ 0 w 264"/>
                <a:gd name="T45" fmla="*/ 253 h 528"/>
                <a:gd name="T46" fmla="*/ 0 w 264"/>
                <a:gd name="T47" fmla="*/ 528 h 528"/>
                <a:gd name="T48" fmla="*/ 120 w 264"/>
                <a:gd name="T49" fmla="*/ 528 h 5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4"/>
                <a:gd name="T76" fmla="*/ 0 h 528"/>
                <a:gd name="T77" fmla="*/ 264 w 264"/>
                <a:gd name="T78" fmla="*/ 528 h 5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4" h="528">
                  <a:moveTo>
                    <a:pt x="242" y="528"/>
                  </a:moveTo>
                  <a:lnTo>
                    <a:pt x="238" y="441"/>
                  </a:lnTo>
                  <a:lnTo>
                    <a:pt x="243" y="350"/>
                  </a:lnTo>
                  <a:lnTo>
                    <a:pt x="253" y="261"/>
                  </a:lnTo>
                  <a:lnTo>
                    <a:pt x="264" y="174"/>
                  </a:lnTo>
                  <a:lnTo>
                    <a:pt x="245" y="172"/>
                  </a:lnTo>
                  <a:lnTo>
                    <a:pt x="227" y="170"/>
                  </a:lnTo>
                  <a:lnTo>
                    <a:pt x="211" y="167"/>
                  </a:lnTo>
                  <a:lnTo>
                    <a:pt x="193" y="164"/>
                  </a:lnTo>
                  <a:lnTo>
                    <a:pt x="178" y="159"/>
                  </a:lnTo>
                  <a:lnTo>
                    <a:pt x="162" y="153"/>
                  </a:lnTo>
                  <a:lnTo>
                    <a:pt x="147" y="146"/>
                  </a:lnTo>
                  <a:lnTo>
                    <a:pt x="131" y="138"/>
                  </a:lnTo>
                  <a:lnTo>
                    <a:pt x="116" y="127"/>
                  </a:lnTo>
                  <a:lnTo>
                    <a:pt x="101" y="116"/>
                  </a:lnTo>
                  <a:lnTo>
                    <a:pt x="84" y="102"/>
                  </a:lnTo>
                  <a:lnTo>
                    <a:pt x="68" y="87"/>
                  </a:lnTo>
                  <a:lnTo>
                    <a:pt x="52" y="69"/>
                  </a:lnTo>
                  <a:lnTo>
                    <a:pt x="36" y="48"/>
                  </a:lnTo>
                  <a:lnTo>
                    <a:pt x="18" y="26"/>
                  </a:lnTo>
                  <a:lnTo>
                    <a:pt x="0" y="0"/>
                  </a:lnTo>
                  <a:lnTo>
                    <a:pt x="0" y="177"/>
                  </a:lnTo>
                  <a:lnTo>
                    <a:pt x="0" y="253"/>
                  </a:lnTo>
                  <a:lnTo>
                    <a:pt x="0" y="528"/>
                  </a:lnTo>
                  <a:lnTo>
                    <a:pt x="242"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4" name="Freeform 47"/>
            <p:cNvSpPr>
              <a:spLocks/>
            </p:cNvSpPr>
            <p:nvPr/>
          </p:nvSpPr>
          <p:spPr bwMode="auto">
            <a:xfrm>
              <a:off x="5215" y="4535"/>
              <a:ext cx="106" cy="354"/>
            </a:xfrm>
            <a:custGeom>
              <a:avLst/>
              <a:gdLst>
                <a:gd name="T0" fmla="*/ 2 w 213"/>
                <a:gd name="T1" fmla="*/ 354 h 354"/>
                <a:gd name="T2" fmla="*/ 0 w 213"/>
                <a:gd name="T3" fmla="*/ 267 h 354"/>
                <a:gd name="T4" fmla="*/ 2 w 213"/>
                <a:gd name="T5" fmla="*/ 176 h 354"/>
                <a:gd name="T6" fmla="*/ 7 w 213"/>
                <a:gd name="T7" fmla="*/ 87 h 354"/>
                <a:gd name="T8" fmla="*/ 13 w 213"/>
                <a:gd name="T9" fmla="*/ 0 h 354"/>
                <a:gd name="T10" fmla="*/ 15 w 213"/>
                <a:gd name="T11" fmla="*/ 1 h 354"/>
                <a:gd name="T12" fmla="*/ 19 w 213"/>
                <a:gd name="T13" fmla="*/ 2 h 354"/>
                <a:gd name="T14" fmla="*/ 23 w 213"/>
                <a:gd name="T15" fmla="*/ 4 h 354"/>
                <a:gd name="T16" fmla="*/ 28 w 213"/>
                <a:gd name="T17" fmla="*/ 6 h 354"/>
                <a:gd name="T18" fmla="*/ 32 w 213"/>
                <a:gd name="T19" fmla="*/ 9 h 354"/>
                <a:gd name="T20" fmla="*/ 36 w 213"/>
                <a:gd name="T21" fmla="*/ 11 h 354"/>
                <a:gd name="T22" fmla="*/ 39 w 213"/>
                <a:gd name="T23" fmla="*/ 12 h 354"/>
                <a:gd name="T24" fmla="*/ 42 w 213"/>
                <a:gd name="T25" fmla="*/ 13 h 354"/>
                <a:gd name="T26" fmla="*/ 61 w 213"/>
                <a:gd name="T27" fmla="*/ 25 h 354"/>
                <a:gd name="T28" fmla="*/ 76 w 213"/>
                <a:gd name="T29" fmla="*/ 54 h 354"/>
                <a:gd name="T30" fmla="*/ 88 w 213"/>
                <a:gd name="T31" fmla="*/ 96 h 354"/>
                <a:gd name="T32" fmla="*/ 96 w 213"/>
                <a:gd name="T33" fmla="*/ 147 h 354"/>
                <a:gd name="T34" fmla="*/ 102 w 213"/>
                <a:gd name="T35" fmla="*/ 202 h 354"/>
                <a:gd name="T36" fmla="*/ 106 w 213"/>
                <a:gd name="T37" fmla="*/ 257 h 354"/>
                <a:gd name="T38" fmla="*/ 106 w 213"/>
                <a:gd name="T39" fmla="*/ 309 h 354"/>
                <a:gd name="T40" fmla="*/ 105 w 213"/>
                <a:gd name="T41" fmla="*/ 354 h 354"/>
                <a:gd name="T42" fmla="*/ 2 w 213"/>
                <a:gd name="T43" fmla="*/ 354 h 3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3"/>
                <a:gd name="T67" fmla="*/ 0 h 354"/>
                <a:gd name="T68" fmla="*/ 213 w 213"/>
                <a:gd name="T69" fmla="*/ 354 h 3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3" h="354">
                  <a:moveTo>
                    <a:pt x="4" y="354"/>
                  </a:moveTo>
                  <a:lnTo>
                    <a:pt x="0" y="267"/>
                  </a:lnTo>
                  <a:lnTo>
                    <a:pt x="5" y="176"/>
                  </a:lnTo>
                  <a:lnTo>
                    <a:pt x="15" y="87"/>
                  </a:lnTo>
                  <a:lnTo>
                    <a:pt x="26" y="0"/>
                  </a:lnTo>
                  <a:lnTo>
                    <a:pt x="31" y="1"/>
                  </a:lnTo>
                  <a:lnTo>
                    <a:pt x="38" y="2"/>
                  </a:lnTo>
                  <a:lnTo>
                    <a:pt x="46" y="4"/>
                  </a:lnTo>
                  <a:lnTo>
                    <a:pt x="56" y="6"/>
                  </a:lnTo>
                  <a:lnTo>
                    <a:pt x="64" y="9"/>
                  </a:lnTo>
                  <a:lnTo>
                    <a:pt x="72" y="11"/>
                  </a:lnTo>
                  <a:lnTo>
                    <a:pt x="79" y="12"/>
                  </a:lnTo>
                  <a:lnTo>
                    <a:pt x="84" y="13"/>
                  </a:lnTo>
                  <a:lnTo>
                    <a:pt x="122" y="25"/>
                  </a:lnTo>
                  <a:lnTo>
                    <a:pt x="153" y="54"/>
                  </a:lnTo>
                  <a:lnTo>
                    <a:pt x="176" y="96"/>
                  </a:lnTo>
                  <a:lnTo>
                    <a:pt x="193" y="147"/>
                  </a:lnTo>
                  <a:lnTo>
                    <a:pt x="205" y="202"/>
                  </a:lnTo>
                  <a:lnTo>
                    <a:pt x="212" y="257"/>
                  </a:lnTo>
                  <a:lnTo>
                    <a:pt x="213" y="309"/>
                  </a:lnTo>
                  <a:lnTo>
                    <a:pt x="211" y="354"/>
                  </a:lnTo>
                  <a:lnTo>
                    <a:pt x="4" y="3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5" name="Freeform 48"/>
            <p:cNvSpPr>
              <a:spLocks/>
            </p:cNvSpPr>
            <p:nvPr/>
          </p:nvSpPr>
          <p:spPr bwMode="auto">
            <a:xfrm>
              <a:off x="5096" y="4538"/>
              <a:ext cx="116" cy="233"/>
            </a:xfrm>
            <a:custGeom>
              <a:avLst/>
              <a:gdLst>
                <a:gd name="T0" fmla="*/ 0 w 233"/>
                <a:gd name="T1" fmla="*/ 0 h 233"/>
                <a:gd name="T2" fmla="*/ 0 w 233"/>
                <a:gd name="T3" fmla="*/ 76 h 233"/>
                <a:gd name="T4" fmla="*/ 2 w 233"/>
                <a:gd name="T5" fmla="*/ 76 h 233"/>
                <a:gd name="T6" fmla="*/ 8 w 233"/>
                <a:gd name="T7" fmla="*/ 75 h 233"/>
                <a:gd name="T8" fmla="*/ 16 w 233"/>
                <a:gd name="T9" fmla="*/ 78 h 233"/>
                <a:gd name="T10" fmla="*/ 26 w 233"/>
                <a:gd name="T11" fmla="*/ 85 h 233"/>
                <a:gd name="T12" fmla="*/ 39 w 233"/>
                <a:gd name="T13" fmla="*/ 98 h 233"/>
                <a:gd name="T14" fmla="*/ 53 w 233"/>
                <a:gd name="T15" fmla="*/ 119 h 233"/>
                <a:gd name="T16" fmla="*/ 68 w 233"/>
                <a:gd name="T17" fmla="*/ 151 h 233"/>
                <a:gd name="T18" fmla="*/ 83 w 233"/>
                <a:gd name="T19" fmla="*/ 196 h 233"/>
                <a:gd name="T20" fmla="*/ 92 w 233"/>
                <a:gd name="T21" fmla="*/ 220 h 233"/>
                <a:gd name="T22" fmla="*/ 100 w 233"/>
                <a:gd name="T23" fmla="*/ 231 h 233"/>
                <a:gd name="T24" fmla="*/ 107 w 233"/>
                <a:gd name="T25" fmla="*/ 233 h 233"/>
                <a:gd name="T26" fmla="*/ 112 w 233"/>
                <a:gd name="T27" fmla="*/ 226 h 233"/>
                <a:gd name="T28" fmla="*/ 115 w 233"/>
                <a:gd name="T29" fmla="*/ 214 h 233"/>
                <a:gd name="T30" fmla="*/ 116 w 233"/>
                <a:gd name="T31" fmla="*/ 197 h 233"/>
                <a:gd name="T32" fmla="*/ 115 w 233"/>
                <a:gd name="T33" fmla="*/ 177 h 233"/>
                <a:gd name="T34" fmla="*/ 111 w 233"/>
                <a:gd name="T35" fmla="*/ 157 h 233"/>
                <a:gd name="T36" fmla="*/ 109 w 233"/>
                <a:gd name="T37" fmla="*/ 150 h 233"/>
                <a:gd name="T38" fmla="*/ 106 w 233"/>
                <a:gd name="T39" fmla="*/ 142 h 233"/>
                <a:gd name="T40" fmla="*/ 103 w 233"/>
                <a:gd name="T41" fmla="*/ 132 h 233"/>
                <a:gd name="T42" fmla="*/ 100 w 233"/>
                <a:gd name="T43" fmla="*/ 121 h 233"/>
                <a:gd name="T44" fmla="*/ 95 w 233"/>
                <a:gd name="T45" fmla="*/ 110 h 233"/>
                <a:gd name="T46" fmla="*/ 91 w 233"/>
                <a:gd name="T47" fmla="*/ 98 h 233"/>
                <a:gd name="T48" fmla="*/ 85 w 233"/>
                <a:gd name="T49" fmla="*/ 86 h 233"/>
                <a:gd name="T50" fmla="*/ 80 w 233"/>
                <a:gd name="T51" fmla="*/ 74 h 233"/>
                <a:gd name="T52" fmla="*/ 73 w 233"/>
                <a:gd name="T53" fmla="*/ 62 h 233"/>
                <a:gd name="T54" fmla="*/ 65 w 233"/>
                <a:gd name="T55" fmla="*/ 50 h 233"/>
                <a:gd name="T56" fmla="*/ 56 w 233"/>
                <a:gd name="T57" fmla="*/ 39 h 233"/>
                <a:gd name="T58" fmla="*/ 47 w 233"/>
                <a:gd name="T59" fmla="*/ 28 h 233"/>
                <a:gd name="T60" fmla="*/ 37 w 233"/>
                <a:gd name="T61" fmla="*/ 20 h 233"/>
                <a:gd name="T62" fmla="*/ 26 w 233"/>
                <a:gd name="T63" fmla="*/ 12 h 233"/>
                <a:gd name="T64" fmla="*/ 13 w 233"/>
                <a:gd name="T65" fmla="*/ 6 h 233"/>
                <a:gd name="T66" fmla="*/ 0 w 233"/>
                <a:gd name="T67" fmla="*/ 0 h 2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3"/>
                <a:gd name="T103" fmla="*/ 0 h 233"/>
                <a:gd name="T104" fmla="*/ 233 w 233"/>
                <a:gd name="T105" fmla="*/ 233 h 2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3" h="233">
                  <a:moveTo>
                    <a:pt x="0" y="0"/>
                  </a:moveTo>
                  <a:lnTo>
                    <a:pt x="0" y="76"/>
                  </a:lnTo>
                  <a:lnTo>
                    <a:pt x="4" y="76"/>
                  </a:lnTo>
                  <a:lnTo>
                    <a:pt x="16" y="75"/>
                  </a:lnTo>
                  <a:lnTo>
                    <a:pt x="32" y="78"/>
                  </a:lnTo>
                  <a:lnTo>
                    <a:pt x="53" y="85"/>
                  </a:lnTo>
                  <a:lnTo>
                    <a:pt x="78" y="98"/>
                  </a:lnTo>
                  <a:lnTo>
                    <a:pt x="107" y="119"/>
                  </a:lnTo>
                  <a:lnTo>
                    <a:pt x="137" y="151"/>
                  </a:lnTo>
                  <a:lnTo>
                    <a:pt x="167" y="196"/>
                  </a:lnTo>
                  <a:lnTo>
                    <a:pt x="185" y="220"/>
                  </a:lnTo>
                  <a:lnTo>
                    <a:pt x="201" y="231"/>
                  </a:lnTo>
                  <a:lnTo>
                    <a:pt x="215" y="233"/>
                  </a:lnTo>
                  <a:lnTo>
                    <a:pt x="225" y="226"/>
                  </a:lnTo>
                  <a:lnTo>
                    <a:pt x="231" y="214"/>
                  </a:lnTo>
                  <a:lnTo>
                    <a:pt x="233" y="197"/>
                  </a:lnTo>
                  <a:lnTo>
                    <a:pt x="231" y="177"/>
                  </a:lnTo>
                  <a:lnTo>
                    <a:pt x="222" y="157"/>
                  </a:lnTo>
                  <a:lnTo>
                    <a:pt x="218" y="150"/>
                  </a:lnTo>
                  <a:lnTo>
                    <a:pt x="212" y="142"/>
                  </a:lnTo>
                  <a:lnTo>
                    <a:pt x="207" y="132"/>
                  </a:lnTo>
                  <a:lnTo>
                    <a:pt x="200" y="121"/>
                  </a:lnTo>
                  <a:lnTo>
                    <a:pt x="191" y="110"/>
                  </a:lnTo>
                  <a:lnTo>
                    <a:pt x="182" y="98"/>
                  </a:lnTo>
                  <a:lnTo>
                    <a:pt x="171" y="86"/>
                  </a:lnTo>
                  <a:lnTo>
                    <a:pt x="160" y="74"/>
                  </a:lnTo>
                  <a:lnTo>
                    <a:pt x="146" y="62"/>
                  </a:lnTo>
                  <a:lnTo>
                    <a:pt x="131" y="50"/>
                  </a:lnTo>
                  <a:lnTo>
                    <a:pt x="113" y="39"/>
                  </a:lnTo>
                  <a:lnTo>
                    <a:pt x="94" y="28"/>
                  </a:lnTo>
                  <a:lnTo>
                    <a:pt x="74" y="20"/>
                  </a:lnTo>
                  <a:lnTo>
                    <a:pt x="52" y="12"/>
                  </a:lnTo>
                  <a:lnTo>
                    <a:pt x="27"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6" name="Freeform 49"/>
            <p:cNvSpPr>
              <a:spLocks/>
            </p:cNvSpPr>
            <p:nvPr/>
          </p:nvSpPr>
          <p:spPr bwMode="auto">
            <a:xfrm>
              <a:off x="6388" y="2968"/>
              <a:ext cx="764" cy="1175"/>
            </a:xfrm>
            <a:custGeom>
              <a:avLst/>
              <a:gdLst>
                <a:gd name="T0" fmla="*/ 340 w 1526"/>
                <a:gd name="T1" fmla="*/ 365 h 1175"/>
                <a:gd name="T2" fmla="*/ 347 w 1526"/>
                <a:gd name="T3" fmla="*/ 396 h 1175"/>
                <a:gd name="T4" fmla="*/ 327 w 1526"/>
                <a:gd name="T5" fmla="*/ 408 h 1175"/>
                <a:gd name="T6" fmla="*/ 286 w 1526"/>
                <a:gd name="T7" fmla="*/ 449 h 1175"/>
                <a:gd name="T8" fmla="*/ 242 w 1526"/>
                <a:gd name="T9" fmla="*/ 534 h 1175"/>
                <a:gd name="T10" fmla="*/ 184 w 1526"/>
                <a:gd name="T11" fmla="*/ 669 h 1175"/>
                <a:gd name="T12" fmla="*/ 137 w 1526"/>
                <a:gd name="T13" fmla="*/ 753 h 1175"/>
                <a:gd name="T14" fmla="*/ 102 w 1526"/>
                <a:gd name="T15" fmla="*/ 813 h 1175"/>
                <a:gd name="T16" fmla="*/ 61 w 1526"/>
                <a:gd name="T17" fmla="*/ 801 h 1175"/>
                <a:gd name="T18" fmla="*/ 46 w 1526"/>
                <a:gd name="T19" fmla="*/ 801 h 1175"/>
                <a:gd name="T20" fmla="*/ 30 w 1526"/>
                <a:gd name="T21" fmla="*/ 811 h 1175"/>
                <a:gd name="T22" fmla="*/ 4 w 1526"/>
                <a:gd name="T23" fmla="*/ 866 h 1175"/>
                <a:gd name="T24" fmla="*/ 13 w 1526"/>
                <a:gd name="T25" fmla="*/ 919 h 1175"/>
                <a:gd name="T26" fmla="*/ 38 w 1526"/>
                <a:gd name="T27" fmla="*/ 961 h 1175"/>
                <a:gd name="T28" fmla="*/ 66 w 1526"/>
                <a:gd name="T29" fmla="*/ 945 h 1175"/>
                <a:gd name="T30" fmla="*/ 42 w 1526"/>
                <a:gd name="T31" fmla="*/ 922 h 1175"/>
                <a:gd name="T32" fmla="*/ 49 w 1526"/>
                <a:gd name="T33" fmla="*/ 888 h 1175"/>
                <a:gd name="T34" fmla="*/ 80 w 1526"/>
                <a:gd name="T35" fmla="*/ 892 h 1175"/>
                <a:gd name="T36" fmla="*/ 100 w 1526"/>
                <a:gd name="T37" fmla="*/ 900 h 1175"/>
                <a:gd name="T38" fmla="*/ 83 w 1526"/>
                <a:gd name="T39" fmla="*/ 939 h 1175"/>
                <a:gd name="T40" fmla="*/ 125 w 1526"/>
                <a:gd name="T41" fmla="*/ 926 h 1175"/>
                <a:gd name="T42" fmla="*/ 129 w 1526"/>
                <a:gd name="T43" fmla="*/ 873 h 1175"/>
                <a:gd name="T44" fmla="*/ 150 w 1526"/>
                <a:gd name="T45" fmla="*/ 905 h 1175"/>
                <a:gd name="T46" fmla="*/ 167 w 1526"/>
                <a:gd name="T47" fmla="*/ 909 h 1175"/>
                <a:gd name="T48" fmla="*/ 207 w 1526"/>
                <a:gd name="T49" fmla="*/ 894 h 1175"/>
                <a:gd name="T50" fmla="*/ 254 w 1526"/>
                <a:gd name="T51" fmla="*/ 854 h 1175"/>
                <a:gd name="T52" fmla="*/ 286 w 1526"/>
                <a:gd name="T53" fmla="*/ 852 h 1175"/>
                <a:gd name="T54" fmla="*/ 340 w 1526"/>
                <a:gd name="T55" fmla="*/ 870 h 1175"/>
                <a:gd name="T56" fmla="*/ 418 w 1526"/>
                <a:gd name="T57" fmla="*/ 892 h 1175"/>
                <a:gd name="T58" fmla="*/ 482 w 1526"/>
                <a:gd name="T59" fmla="*/ 913 h 1175"/>
                <a:gd name="T60" fmla="*/ 433 w 1526"/>
                <a:gd name="T61" fmla="*/ 913 h 1175"/>
                <a:gd name="T62" fmla="*/ 380 w 1526"/>
                <a:gd name="T63" fmla="*/ 937 h 1175"/>
                <a:gd name="T64" fmla="*/ 310 w 1526"/>
                <a:gd name="T65" fmla="*/ 1007 h 1175"/>
                <a:gd name="T66" fmla="*/ 332 w 1526"/>
                <a:gd name="T67" fmla="*/ 1032 h 1175"/>
                <a:gd name="T68" fmla="*/ 383 w 1526"/>
                <a:gd name="T69" fmla="*/ 1028 h 1175"/>
                <a:gd name="T70" fmla="*/ 366 w 1526"/>
                <a:gd name="T71" fmla="*/ 1046 h 1175"/>
                <a:gd name="T72" fmla="*/ 380 w 1526"/>
                <a:gd name="T73" fmla="*/ 1058 h 1175"/>
                <a:gd name="T74" fmla="*/ 432 w 1526"/>
                <a:gd name="T75" fmla="*/ 1036 h 1175"/>
                <a:gd name="T76" fmla="*/ 484 w 1526"/>
                <a:gd name="T77" fmla="*/ 1007 h 1175"/>
                <a:gd name="T78" fmla="*/ 498 w 1526"/>
                <a:gd name="T79" fmla="*/ 979 h 1175"/>
                <a:gd name="T80" fmla="*/ 556 w 1526"/>
                <a:gd name="T81" fmla="*/ 982 h 1175"/>
                <a:gd name="T82" fmla="*/ 596 w 1526"/>
                <a:gd name="T83" fmla="*/ 981 h 1175"/>
                <a:gd name="T84" fmla="*/ 643 w 1526"/>
                <a:gd name="T85" fmla="*/ 1024 h 1175"/>
                <a:gd name="T86" fmla="*/ 693 w 1526"/>
                <a:gd name="T87" fmla="*/ 1077 h 1175"/>
                <a:gd name="T88" fmla="*/ 743 w 1526"/>
                <a:gd name="T89" fmla="*/ 1155 h 1175"/>
                <a:gd name="T90" fmla="*/ 757 w 1526"/>
                <a:gd name="T91" fmla="*/ 924 h 1175"/>
                <a:gd name="T92" fmla="*/ 764 w 1526"/>
                <a:gd name="T93" fmla="*/ 735 h 1175"/>
                <a:gd name="T94" fmla="*/ 744 w 1526"/>
                <a:gd name="T95" fmla="*/ 658 h 1175"/>
                <a:gd name="T96" fmla="*/ 661 w 1526"/>
                <a:gd name="T97" fmla="*/ 616 h 1175"/>
                <a:gd name="T98" fmla="*/ 651 w 1526"/>
                <a:gd name="T99" fmla="*/ 493 h 1175"/>
                <a:gd name="T100" fmla="*/ 630 w 1526"/>
                <a:gd name="T101" fmla="*/ 455 h 1175"/>
                <a:gd name="T102" fmla="*/ 592 w 1526"/>
                <a:gd name="T103" fmla="*/ 434 h 1175"/>
                <a:gd name="T104" fmla="*/ 515 w 1526"/>
                <a:gd name="T105" fmla="*/ 342 h 1175"/>
                <a:gd name="T106" fmla="*/ 530 w 1526"/>
                <a:gd name="T107" fmla="*/ 96 h 1175"/>
                <a:gd name="T108" fmla="*/ 487 w 1526"/>
                <a:gd name="T109" fmla="*/ 15 h 1175"/>
                <a:gd name="T110" fmla="*/ 443 w 1526"/>
                <a:gd name="T111" fmla="*/ 0 h 1175"/>
                <a:gd name="T112" fmla="*/ 398 w 1526"/>
                <a:gd name="T113" fmla="*/ 15 h 1175"/>
                <a:gd name="T114" fmla="*/ 347 w 1526"/>
                <a:gd name="T115" fmla="*/ 78 h 1175"/>
                <a:gd name="T116" fmla="*/ 332 w 1526"/>
                <a:gd name="T117" fmla="*/ 198 h 1175"/>
                <a:gd name="T118" fmla="*/ 322 w 1526"/>
                <a:gd name="T119" fmla="*/ 215 h 1175"/>
                <a:gd name="T120" fmla="*/ 333 w 1526"/>
                <a:gd name="T121" fmla="*/ 235 h 1175"/>
                <a:gd name="T122" fmla="*/ 323 w 1526"/>
                <a:gd name="T123" fmla="*/ 274 h 1175"/>
                <a:gd name="T124" fmla="*/ 332 w 1526"/>
                <a:gd name="T125" fmla="*/ 320 h 11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26"/>
                <a:gd name="T190" fmla="*/ 0 h 1175"/>
                <a:gd name="T191" fmla="*/ 1526 w 1526"/>
                <a:gd name="T192" fmla="*/ 1175 h 11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26" h="1175">
                  <a:moveTo>
                    <a:pt x="664" y="320"/>
                  </a:moveTo>
                  <a:lnTo>
                    <a:pt x="666" y="329"/>
                  </a:lnTo>
                  <a:lnTo>
                    <a:pt x="670" y="339"/>
                  </a:lnTo>
                  <a:lnTo>
                    <a:pt x="674" y="351"/>
                  </a:lnTo>
                  <a:lnTo>
                    <a:pt x="677" y="360"/>
                  </a:lnTo>
                  <a:lnTo>
                    <a:pt x="680" y="365"/>
                  </a:lnTo>
                  <a:lnTo>
                    <a:pt x="682" y="371"/>
                  </a:lnTo>
                  <a:lnTo>
                    <a:pt x="684" y="375"/>
                  </a:lnTo>
                  <a:lnTo>
                    <a:pt x="686" y="379"/>
                  </a:lnTo>
                  <a:lnTo>
                    <a:pt x="689" y="386"/>
                  </a:lnTo>
                  <a:lnTo>
                    <a:pt x="691" y="393"/>
                  </a:lnTo>
                  <a:lnTo>
                    <a:pt x="694" y="396"/>
                  </a:lnTo>
                  <a:lnTo>
                    <a:pt x="700" y="398"/>
                  </a:lnTo>
                  <a:lnTo>
                    <a:pt x="692" y="399"/>
                  </a:lnTo>
                  <a:lnTo>
                    <a:pt x="685" y="400"/>
                  </a:lnTo>
                  <a:lnTo>
                    <a:pt x="675" y="402"/>
                  </a:lnTo>
                  <a:lnTo>
                    <a:pt x="665" y="404"/>
                  </a:lnTo>
                  <a:lnTo>
                    <a:pt x="653" y="408"/>
                  </a:lnTo>
                  <a:lnTo>
                    <a:pt x="641" y="412"/>
                  </a:lnTo>
                  <a:lnTo>
                    <a:pt x="628" y="417"/>
                  </a:lnTo>
                  <a:lnTo>
                    <a:pt x="615" y="424"/>
                  </a:lnTo>
                  <a:lnTo>
                    <a:pt x="601" y="431"/>
                  </a:lnTo>
                  <a:lnTo>
                    <a:pt x="586" y="439"/>
                  </a:lnTo>
                  <a:lnTo>
                    <a:pt x="572" y="449"/>
                  </a:lnTo>
                  <a:lnTo>
                    <a:pt x="557" y="459"/>
                  </a:lnTo>
                  <a:lnTo>
                    <a:pt x="542" y="472"/>
                  </a:lnTo>
                  <a:lnTo>
                    <a:pt x="527" y="486"/>
                  </a:lnTo>
                  <a:lnTo>
                    <a:pt x="512" y="502"/>
                  </a:lnTo>
                  <a:lnTo>
                    <a:pt x="497" y="518"/>
                  </a:lnTo>
                  <a:lnTo>
                    <a:pt x="483" y="534"/>
                  </a:lnTo>
                  <a:lnTo>
                    <a:pt x="463" y="556"/>
                  </a:lnTo>
                  <a:lnTo>
                    <a:pt x="442" y="582"/>
                  </a:lnTo>
                  <a:lnTo>
                    <a:pt x="418" y="608"/>
                  </a:lnTo>
                  <a:lnTo>
                    <a:pt x="397" y="633"/>
                  </a:lnTo>
                  <a:lnTo>
                    <a:pt x="379" y="655"/>
                  </a:lnTo>
                  <a:lnTo>
                    <a:pt x="367" y="669"/>
                  </a:lnTo>
                  <a:lnTo>
                    <a:pt x="362" y="674"/>
                  </a:lnTo>
                  <a:lnTo>
                    <a:pt x="350" y="685"/>
                  </a:lnTo>
                  <a:lnTo>
                    <a:pt x="334" y="699"/>
                  </a:lnTo>
                  <a:lnTo>
                    <a:pt x="315" y="716"/>
                  </a:lnTo>
                  <a:lnTo>
                    <a:pt x="295" y="734"/>
                  </a:lnTo>
                  <a:lnTo>
                    <a:pt x="274" y="753"/>
                  </a:lnTo>
                  <a:lnTo>
                    <a:pt x="253" y="770"/>
                  </a:lnTo>
                  <a:lnTo>
                    <a:pt x="234" y="787"/>
                  </a:lnTo>
                  <a:lnTo>
                    <a:pt x="218" y="801"/>
                  </a:lnTo>
                  <a:lnTo>
                    <a:pt x="213" y="806"/>
                  </a:lnTo>
                  <a:lnTo>
                    <a:pt x="208" y="810"/>
                  </a:lnTo>
                  <a:lnTo>
                    <a:pt x="204" y="813"/>
                  </a:lnTo>
                  <a:lnTo>
                    <a:pt x="200" y="816"/>
                  </a:lnTo>
                  <a:lnTo>
                    <a:pt x="181" y="811"/>
                  </a:lnTo>
                  <a:lnTo>
                    <a:pt x="164" y="807"/>
                  </a:lnTo>
                  <a:lnTo>
                    <a:pt x="147" y="804"/>
                  </a:lnTo>
                  <a:lnTo>
                    <a:pt x="134" y="802"/>
                  </a:lnTo>
                  <a:lnTo>
                    <a:pt x="122" y="801"/>
                  </a:lnTo>
                  <a:lnTo>
                    <a:pt x="114" y="801"/>
                  </a:lnTo>
                  <a:lnTo>
                    <a:pt x="109" y="801"/>
                  </a:lnTo>
                  <a:lnTo>
                    <a:pt x="106" y="801"/>
                  </a:lnTo>
                  <a:lnTo>
                    <a:pt x="102" y="801"/>
                  </a:lnTo>
                  <a:lnTo>
                    <a:pt x="97" y="801"/>
                  </a:lnTo>
                  <a:lnTo>
                    <a:pt x="92" y="801"/>
                  </a:lnTo>
                  <a:lnTo>
                    <a:pt x="86" y="802"/>
                  </a:lnTo>
                  <a:lnTo>
                    <a:pt x="81" y="804"/>
                  </a:lnTo>
                  <a:lnTo>
                    <a:pt x="75" y="805"/>
                  </a:lnTo>
                  <a:lnTo>
                    <a:pt x="69" y="807"/>
                  </a:lnTo>
                  <a:lnTo>
                    <a:pt x="62" y="809"/>
                  </a:lnTo>
                  <a:lnTo>
                    <a:pt x="59" y="811"/>
                  </a:lnTo>
                  <a:lnTo>
                    <a:pt x="52" y="816"/>
                  </a:lnTo>
                  <a:lnTo>
                    <a:pt x="45" y="823"/>
                  </a:lnTo>
                  <a:lnTo>
                    <a:pt x="37" y="832"/>
                  </a:lnTo>
                  <a:lnTo>
                    <a:pt x="27" y="842"/>
                  </a:lnTo>
                  <a:lnTo>
                    <a:pt x="18" y="853"/>
                  </a:lnTo>
                  <a:lnTo>
                    <a:pt x="8" y="866"/>
                  </a:lnTo>
                  <a:lnTo>
                    <a:pt x="0" y="879"/>
                  </a:lnTo>
                  <a:lnTo>
                    <a:pt x="1" y="882"/>
                  </a:lnTo>
                  <a:lnTo>
                    <a:pt x="5" y="888"/>
                  </a:lnTo>
                  <a:lnTo>
                    <a:pt x="11" y="896"/>
                  </a:lnTo>
                  <a:lnTo>
                    <a:pt x="18" y="908"/>
                  </a:lnTo>
                  <a:lnTo>
                    <a:pt x="26" y="919"/>
                  </a:lnTo>
                  <a:lnTo>
                    <a:pt x="35" y="930"/>
                  </a:lnTo>
                  <a:lnTo>
                    <a:pt x="42" y="941"/>
                  </a:lnTo>
                  <a:lnTo>
                    <a:pt x="49" y="949"/>
                  </a:lnTo>
                  <a:lnTo>
                    <a:pt x="55" y="955"/>
                  </a:lnTo>
                  <a:lnTo>
                    <a:pt x="65" y="959"/>
                  </a:lnTo>
                  <a:lnTo>
                    <a:pt x="75" y="961"/>
                  </a:lnTo>
                  <a:lnTo>
                    <a:pt x="87" y="961"/>
                  </a:lnTo>
                  <a:lnTo>
                    <a:pt x="99" y="960"/>
                  </a:lnTo>
                  <a:lnTo>
                    <a:pt x="111" y="956"/>
                  </a:lnTo>
                  <a:lnTo>
                    <a:pt x="121" y="953"/>
                  </a:lnTo>
                  <a:lnTo>
                    <a:pt x="129" y="949"/>
                  </a:lnTo>
                  <a:lnTo>
                    <a:pt x="131" y="945"/>
                  </a:lnTo>
                  <a:lnTo>
                    <a:pt x="129" y="941"/>
                  </a:lnTo>
                  <a:lnTo>
                    <a:pt x="121" y="937"/>
                  </a:lnTo>
                  <a:lnTo>
                    <a:pt x="111" y="934"/>
                  </a:lnTo>
                  <a:lnTo>
                    <a:pt x="100" y="929"/>
                  </a:lnTo>
                  <a:lnTo>
                    <a:pt x="90" y="925"/>
                  </a:lnTo>
                  <a:lnTo>
                    <a:pt x="84" y="922"/>
                  </a:lnTo>
                  <a:lnTo>
                    <a:pt x="80" y="918"/>
                  </a:lnTo>
                  <a:lnTo>
                    <a:pt x="80" y="912"/>
                  </a:lnTo>
                  <a:lnTo>
                    <a:pt x="82" y="904"/>
                  </a:lnTo>
                  <a:lnTo>
                    <a:pt x="86" y="898"/>
                  </a:lnTo>
                  <a:lnTo>
                    <a:pt x="91" y="893"/>
                  </a:lnTo>
                  <a:lnTo>
                    <a:pt x="97" y="888"/>
                  </a:lnTo>
                  <a:lnTo>
                    <a:pt x="105" y="886"/>
                  </a:lnTo>
                  <a:lnTo>
                    <a:pt x="112" y="885"/>
                  </a:lnTo>
                  <a:lnTo>
                    <a:pt x="122" y="887"/>
                  </a:lnTo>
                  <a:lnTo>
                    <a:pt x="135" y="890"/>
                  </a:lnTo>
                  <a:lnTo>
                    <a:pt x="147" y="892"/>
                  </a:lnTo>
                  <a:lnTo>
                    <a:pt x="159" y="892"/>
                  </a:lnTo>
                  <a:lnTo>
                    <a:pt x="170" y="892"/>
                  </a:lnTo>
                  <a:lnTo>
                    <a:pt x="179" y="892"/>
                  </a:lnTo>
                  <a:lnTo>
                    <a:pt x="188" y="891"/>
                  </a:lnTo>
                  <a:lnTo>
                    <a:pt x="194" y="892"/>
                  </a:lnTo>
                  <a:lnTo>
                    <a:pt x="198" y="894"/>
                  </a:lnTo>
                  <a:lnTo>
                    <a:pt x="200" y="900"/>
                  </a:lnTo>
                  <a:lnTo>
                    <a:pt x="198" y="909"/>
                  </a:lnTo>
                  <a:lnTo>
                    <a:pt x="191" y="916"/>
                  </a:lnTo>
                  <a:lnTo>
                    <a:pt x="184" y="923"/>
                  </a:lnTo>
                  <a:lnTo>
                    <a:pt x="175" y="929"/>
                  </a:lnTo>
                  <a:lnTo>
                    <a:pt x="169" y="935"/>
                  </a:lnTo>
                  <a:lnTo>
                    <a:pt x="166" y="939"/>
                  </a:lnTo>
                  <a:lnTo>
                    <a:pt x="169" y="940"/>
                  </a:lnTo>
                  <a:lnTo>
                    <a:pt x="179" y="939"/>
                  </a:lnTo>
                  <a:lnTo>
                    <a:pt x="194" y="938"/>
                  </a:lnTo>
                  <a:lnTo>
                    <a:pt x="213" y="935"/>
                  </a:lnTo>
                  <a:lnTo>
                    <a:pt x="231" y="930"/>
                  </a:lnTo>
                  <a:lnTo>
                    <a:pt x="249" y="926"/>
                  </a:lnTo>
                  <a:lnTo>
                    <a:pt x="263" y="921"/>
                  </a:lnTo>
                  <a:lnTo>
                    <a:pt x="269" y="916"/>
                  </a:lnTo>
                  <a:lnTo>
                    <a:pt x="266" y="911"/>
                  </a:lnTo>
                  <a:lnTo>
                    <a:pt x="259" y="898"/>
                  </a:lnTo>
                  <a:lnTo>
                    <a:pt x="254" y="883"/>
                  </a:lnTo>
                  <a:lnTo>
                    <a:pt x="258" y="873"/>
                  </a:lnTo>
                  <a:lnTo>
                    <a:pt x="273" y="883"/>
                  </a:lnTo>
                  <a:lnTo>
                    <a:pt x="279" y="889"/>
                  </a:lnTo>
                  <a:lnTo>
                    <a:pt x="285" y="895"/>
                  </a:lnTo>
                  <a:lnTo>
                    <a:pt x="290" y="899"/>
                  </a:lnTo>
                  <a:lnTo>
                    <a:pt x="295" y="902"/>
                  </a:lnTo>
                  <a:lnTo>
                    <a:pt x="299" y="905"/>
                  </a:lnTo>
                  <a:lnTo>
                    <a:pt x="304" y="908"/>
                  </a:lnTo>
                  <a:lnTo>
                    <a:pt x="308" y="909"/>
                  </a:lnTo>
                  <a:lnTo>
                    <a:pt x="313" y="910"/>
                  </a:lnTo>
                  <a:lnTo>
                    <a:pt x="319" y="910"/>
                  </a:lnTo>
                  <a:lnTo>
                    <a:pt x="325" y="910"/>
                  </a:lnTo>
                  <a:lnTo>
                    <a:pt x="333" y="909"/>
                  </a:lnTo>
                  <a:lnTo>
                    <a:pt x="342" y="907"/>
                  </a:lnTo>
                  <a:lnTo>
                    <a:pt x="352" y="904"/>
                  </a:lnTo>
                  <a:lnTo>
                    <a:pt x="364" y="902"/>
                  </a:lnTo>
                  <a:lnTo>
                    <a:pt x="378" y="899"/>
                  </a:lnTo>
                  <a:lnTo>
                    <a:pt x="395" y="897"/>
                  </a:lnTo>
                  <a:lnTo>
                    <a:pt x="414" y="894"/>
                  </a:lnTo>
                  <a:lnTo>
                    <a:pt x="432" y="889"/>
                  </a:lnTo>
                  <a:lnTo>
                    <a:pt x="449" y="884"/>
                  </a:lnTo>
                  <a:lnTo>
                    <a:pt x="466" y="877"/>
                  </a:lnTo>
                  <a:lnTo>
                    <a:pt x="481" y="870"/>
                  </a:lnTo>
                  <a:lnTo>
                    <a:pt x="494" y="863"/>
                  </a:lnTo>
                  <a:lnTo>
                    <a:pt x="507" y="854"/>
                  </a:lnTo>
                  <a:lnTo>
                    <a:pt x="517" y="846"/>
                  </a:lnTo>
                  <a:lnTo>
                    <a:pt x="529" y="847"/>
                  </a:lnTo>
                  <a:lnTo>
                    <a:pt x="541" y="848"/>
                  </a:lnTo>
                  <a:lnTo>
                    <a:pt x="551" y="849"/>
                  </a:lnTo>
                  <a:lnTo>
                    <a:pt x="561" y="851"/>
                  </a:lnTo>
                  <a:lnTo>
                    <a:pt x="571" y="852"/>
                  </a:lnTo>
                  <a:lnTo>
                    <a:pt x="580" y="853"/>
                  </a:lnTo>
                  <a:lnTo>
                    <a:pt x="588" y="856"/>
                  </a:lnTo>
                  <a:lnTo>
                    <a:pt x="597" y="857"/>
                  </a:lnTo>
                  <a:lnTo>
                    <a:pt x="625" y="861"/>
                  </a:lnTo>
                  <a:lnTo>
                    <a:pt x="652" y="866"/>
                  </a:lnTo>
                  <a:lnTo>
                    <a:pt x="680" y="870"/>
                  </a:lnTo>
                  <a:lnTo>
                    <a:pt x="706" y="873"/>
                  </a:lnTo>
                  <a:lnTo>
                    <a:pt x="732" y="877"/>
                  </a:lnTo>
                  <a:lnTo>
                    <a:pt x="759" y="882"/>
                  </a:lnTo>
                  <a:lnTo>
                    <a:pt x="785" y="885"/>
                  </a:lnTo>
                  <a:lnTo>
                    <a:pt x="810" y="889"/>
                  </a:lnTo>
                  <a:lnTo>
                    <a:pt x="834" y="892"/>
                  </a:lnTo>
                  <a:lnTo>
                    <a:pt x="858" y="895"/>
                  </a:lnTo>
                  <a:lnTo>
                    <a:pt x="880" y="899"/>
                  </a:lnTo>
                  <a:lnTo>
                    <a:pt x="903" y="902"/>
                  </a:lnTo>
                  <a:lnTo>
                    <a:pt x="924" y="905"/>
                  </a:lnTo>
                  <a:lnTo>
                    <a:pt x="944" y="909"/>
                  </a:lnTo>
                  <a:lnTo>
                    <a:pt x="963" y="913"/>
                  </a:lnTo>
                  <a:lnTo>
                    <a:pt x="982" y="916"/>
                  </a:lnTo>
                  <a:lnTo>
                    <a:pt x="964" y="915"/>
                  </a:lnTo>
                  <a:lnTo>
                    <a:pt x="943" y="914"/>
                  </a:lnTo>
                  <a:lnTo>
                    <a:pt x="917" y="913"/>
                  </a:lnTo>
                  <a:lnTo>
                    <a:pt x="891" y="913"/>
                  </a:lnTo>
                  <a:lnTo>
                    <a:pt x="865" y="913"/>
                  </a:lnTo>
                  <a:lnTo>
                    <a:pt x="843" y="914"/>
                  </a:lnTo>
                  <a:lnTo>
                    <a:pt x="826" y="915"/>
                  </a:lnTo>
                  <a:lnTo>
                    <a:pt x="815" y="918"/>
                  </a:lnTo>
                  <a:lnTo>
                    <a:pt x="808" y="920"/>
                  </a:lnTo>
                  <a:lnTo>
                    <a:pt x="788" y="927"/>
                  </a:lnTo>
                  <a:lnTo>
                    <a:pt x="760" y="937"/>
                  </a:lnTo>
                  <a:lnTo>
                    <a:pt x="726" y="949"/>
                  </a:lnTo>
                  <a:lnTo>
                    <a:pt x="692" y="964"/>
                  </a:lnTo>
                  <a:lnTo>
                    <a:pt x="660" y="977"/>
                  </a:lnTo>
                  <a:lnTo>
                    <a:pt x="635" y="992"/>
                  </a:lnTo>
                  <a:lnTo>
                    <a:pt x="620" y="1004"/>
                  </a:lnTo>
                  <a:lnTo>
                    <a:pt x="620" y="1007"/>
                  </a:lnTo>
                  <a:lnTo>
                    <a:pt x="622" y="1011"/>
                  </a:lnTo>
                  <a:lnTo>
                    <a:pt x="627" y="1015"/>
                  </a:lnTo>
                  <a:lnTo>
                    <a:pt x="635" y="1019"/>
                  </a:lnTo>
                  <a:lnTo>
                    <a:pt x="643" y="1023"/>
                  </a:lnTo>
                  <a:lnTo>
                    <a:pt x="653" y="1028"/>
                  </a:lnTo>
                  <a:lnTo>
                    <a:pt x="664" y="1032"/>
                  </a:lnTo>
                  <a:lnTo>
                    <a:pt x="675" y="1038"/>
                  </a:lnTo>
                  <a:lnTo>
                    <a:pt x="689" y="1040"/>
                  </a:lnTo>
                  <a:lnTo>
                    <a:pt x="706" y="1040"/>
                  </a:lnTo>
                  <a:lnTo>
                    <a:pt x="725" y="1037"/>
                  </a:lnTo>
                  <a:lnTo>
                    <a:pt x="746" y="1032"/>
                  </a:lnTo>
                  <a:lnTo>
                    <a:pt x="765" y="1028"/>
                  </a:lnTo>
                  <a:lnTo>
                    <a:pt x="780" y="1023"/>
                  </a:lnTo>
                  <a:lnTo>
                    <a:pt x="791" y="1020"/>
                  </a:lnTo>
                  <a:lnTo>
                    <a:pt x="795" y="1019"/>
                  </a:lnTo>
                  <a:lnTo>
                    <a:pt x="766" y="1029"/>
                  </a:lnTo>
                  <a:lnTo>
                    <a:pt x="745" y="1039"/>
                  </a:lnTo>
                  <a:lnTo>
                    <a:pt x="731" y="1046"/>
                  </a:lnTo>
                  <a:lnTo>
                    <a:pt x="724" y="1052"/>
                  </a:lnTo>
                  <a:lnTo>
                    <a:pt x="722" y="1056"/>
                  </a:lnTo>
                  <a:lnTo>
                    <a:pt x="726" y="1059"/>
                  </a:lnTo>
                  <a:lnTo>
                    <a:pt x="735" y="1061"/>
                  </a:lnTo>
                  <a:lnTo>
                    <a:pt x="749" y="1059"/>
                  </a:lnTo>
                  <a:lnTo>
                    <a:pt x="759" y="1058"/>
                  </a:lnTo>
                  <a:lnTo>
                    <a:pt x="771" y="1055"/>
                  </a:lnTo>
                  <a:lnTo>
                    <a:pt x="786" y="1053"/>
                  </a:lnTo>
                  <a:lnTo>
                    <a:pt x="803" y="1049"/>
                  </a:lnTo>
                  <a:lnTo>
                    <a:pt x="821" y="1045"/>
                  </a:lnTo>
                  <a:lnTo>
                    <a:pt x="841" y="1041"/>
                  </a:lnTo>
                  <a:lnTo>
                    <a:pt x="863" y="1036"/>
                  </a:lnTo>
                  <a:lnTo>
                    <a:pt x="883" y="1030"/>
                  </a:lnTo>
                  <a:lnTo>
                    <a:pt x="903" y="1026"/>
                  </a:lnTo>
                  <a:lnTo>
                    <a:pt x="922" y="1021"/>
                  </a:lnTo>
                  <a:lnTo>
                    <a:pt x="939" y="1016"/>
                  </a:lnTo>
                  <a:lnTo>
                    <a:pt x="954" y="1012"/>
                  </a:lnTo>
                  <a:lnTo>
                    <a:pt x="967" y="1007"/>
                  </a:lnTo>
                  <a:lnTo>
                    <a:pt x="977" y="1004"/>
                  </a:lnTo>
                  <a:lnTo>
                    <a:pt x="983" y="1001"/>
                  </a:lnTo>
                  <a:lnTo>
                    <a:pt x="985" y="999"/>
                  </a:lnTo>
                  <a:lnTo>
                    <a:pt x="987" y="992"/>
                  </a:lnTo>
                  <a:lnTo>
                    <a:pt x="989" y="985"/>
                  </a:lnTo>
                  <a:lnTo>
                    <a:pt x="995" y="979"/>
                  </a:lnTo>
                  <a:lnTo>
                    <a:pt x="1008" y="980"/>
                  </a:lnTo>
                  <a:lnTo>
                    <a:pt x="1020" y="982"/>
                  </a:lnTo>
                  <a:lnTo>
                    <a:pt x="1039" y="984"/>
                  </a:lnTo>
                  <a:lnTo>
                    <a:pt x="1063" y="985"/>
                  </a:lnTo>
                  <a:lnTo>
                    <a:pt x="1088" y="985"/>
                  </a:lnTo>
                  <a:lnTo>
                    <a:pt x="1111" y="982"/>
                  </a:lnTo>
                  <a:lnTo>
                    <a:pt x="1131" y="979"/>
                  </a:lnTo>
                  <a:lnTo>
                    <a:pt x="1143" y="973"/>
                  </a:lnTo>
                  <a:lnTo>
                    <a:pt x="1146" y="964"/>
                  </a:lnTo>
                  <a:lnTo>
                    <a:pt x="1161" y="969"/>
                  </a:lnTo>
                  <a:lnTo>
                    <a:pt x="1176" y="975"/>
                  </a:lnTo>
                  <a:lnTo>
                    <a:pt x="1191" y="981"/>
                  </a:lnTo>
                  <a:lnTo>
                    <a:pt x="1206" y="988"/>
                  </a:lnTo>
                  <a:lnTo>
                    <a:pt x="1221" y="994"/>
                  </a:lnTo>
                  <a:lnTo>
                    <a:pt x="1237" y="1001"/>
                  </a:lnTo>
                  <a:lnTo>
                    <a:pt x="1253" y="1008"/>
                  </a:lnTo>
                  <a:lnTo>
                    <a:pt x="1270" y="1016"/>
                  </a:lnTo>
                  <a:lnTo>
                    <a:pt x="1285" y="1024"/>
                  </a:lnTo>
                  <a:lnTo>
                    <a:pt x="1301" y="1031"/>
                  </a:lnTo>
                  <a:lnTo>
                    <a:pt x="1317" y="1041"/>
                  </a:lnTo>
                  <a:lnTo>
                    <a:pt x="1334" y="1049"/>
                  </a:lnTo>
                  <a:lnTo>
                    <a:pt x="1351" y="1058"/>
                  </a:lnTo>
                  <a:lnTo>
                    <a:pt x="1367" y="1068"/>
                  </a:lnTo>
                  <a:lnTo>
                    <a:pt x="1384" y="1077"/>
                  </a:lnTo>
                  <a:lnTo>
                    <a:pt x="1400" y="1088"/>
                  </a:lnTo>
                  <a:lnTo>
                    <a:pt x="1419" y="1100"/>
                  </a:lnTo>
                  <a:lnTo>
                    <a:pt x="1436" y="1115"/>
                  </a:lnTo>
                  <a:lnTo>
                    <a:pt x="1453" y="1129"/>
                  </a:lnTo>
                  <a:lnTo>
                    <a:pt x="1469" y="1143"/>
                  </a:lnTo>
                  <a:lnTo>
                    <a:pt x="1484" y="1155"/>
                  </a:lnTo>
                  <a:lnTo>
                    <a:pt x="1496" y="1166"/>
                  </a:lnTo>
                  <a:lnTo>
                    <a:pt x="1508" y="1172"/>
                  </a:lnTo>
                  <a:lnTo>
                    <a:pt x="1516" y="1175"/>
                  </a:lnTo>
                  <a:lnTo>
                    <a:pt x="1518" y="1107"/>
                  </a:lnTo>
                  <a:lnTo>
                    <a:pt x="1515" y="1018"/>
                  </a:lnTo>
                  <a:lnTo>
                    <a:pt x="1513" y="924"/>
                  </a:lnTo>
                  <a:lnTo>
                    <a:pt x="1514" y="846"/>
                  </a:lnTo>
                  <a:lnTo>
                    <a:pt x="1515" y="820"/>
                  </a:lnTo>
                  <a:lnTo>
                    <a:pt x="1518" y="795"/>
                  </a:lnTo>
                  <a:lnTo>
                    <a:pt x="1521" y="773"/>
                  </a:lnTo>
                  <a:lnTo>
                    <a:pt x="1524" y="754"/>
                  </a:lnTo>
                  <a:lnTo>
                    <a:pt x="1526" y="735"/>
                  </a:lnTo>
                  <a:lnTo>
                    <a:pt x="1526" y="718"/>
                  </a:lnTo>
                  <a:lnTo>
                    <a:pt x="1525" y="704"/>
                  </a:lnTo>
                  <a:lnTo>
                    <a:pt x="1521" y="690"/>
                  </a:lnTo>
                  <a:lnTo>
                    <a:pt x="1514" y="679"/>
                  </a:lnTo>
                  <a:lnTo>
                    <a:pt x="1503" y="667"/>
                  </a:lnTo>
                  <a:lnTo>
                    <a:pt x="1486" y="658"/>
                  </a:lnTo>
                  <a:lnTo>
                    <a:pt x="1466" y="648"/>
                  </a:lnTo>
                  <a:lnTo>
                    <a:pt x="1440" y="641"/>
                  </a:lnTo>
                  <a:lnTo>
                    <a:pt x="1408" y="634"/>
                  </a:lnTo>
                  <a:lnTo>
                    <a:pt x="1367" y="627"/>
                  </a:lnTo>
                  <a:lnTo>
                    <a:pt x="1321" y="620"/>
                  </a:lnTo>
                  <a:lnTo>
                    <a:pt x="1321" y="616"/>
                  </a:lnTo>
                  <a:lnTo>
                    <a:pt x="1321" y="605"/>
                  </a:lnTo>
                  <a:lnTo>
                    <a:pt x="1321" y="587"/>
                  </a:lnTo>
                  <a:lnTo>
                    <a:pt x="1320" y="566"/>
                  </a:lnTo>
                  <a:lnTo>
                    <a:pt x="1316" y="542"/>
                  </a:lnTo>
                  <a:lnTo>
                    <a:pt x="1311" y="517"/>
                  </a:lnTo>
                  <a:lnTo>
                    <a:pt x="1301" y="493"/>
                  </a:lnTo>
                  <a:lnTo>
                    <a:pt x="1289" y="472"/>
                  </a:lnTo>
                  <a:lnTo>
                    <a:pt x="1284" y="466"/>
                  </a:lnTo>
                  <a:lnTo>
                    <a:pt x="1278" y="462"/>
                  </a:lnTo>
                  <a:lnTo>
                    <a:pt x="1272" y="459"/>
                  </a:lnTo>
                  <a:lnTo>
                    <a:pt x="1266" y="457"/>
                  </a:lnTo>
                  <a:lnTo>
                    <a:pt x="1258" y="455"/>
                  </a:lnTo>
                  <a:lnTo>
                    <a:pt x="1250" y="453"/>
                  </a:lnTo>
                  <a:lnTo>
                    <a:pt x="1240" y="451"/>
                  </a:lnTo>
                  <a:lnTo>
                    <a:pt x="1228" y="449"/>
                  </a:lnTo>
                  <a:lnTo>
                    <a:pt x="1215" y="445"/>
                  </a:lnTo>
                  <a:lnTo>
                    <a:pt x="1200" y="440"/>
                  </a:lnTo>
                  <a:lnTo>
                    <a:pt x="1183" y="434"/>
                  </a:lnTo>
                  <a:lnTo>
                    <a:pt x="1165" y="426"/>
                  </a:lnTo>
                  <a:lnTo>
                    <a:pt x="1143" y="416"/>
                  </a:lnTo>
                  <a:lnTo>
                    <a:pt x="1119" y="404"/>
                  </a:lnTo>
                  <a:lnTo>
                    <a:pt x="1093" y="388"/>
                  </a:lnTo>
                  <a:lnTo>
                    <a:pt x="1064" y="371"/>
                  </a:lnTo>
                  <a:lnTo>
                    <a:pt x="1028" y="342"/>
                  </a:lnTo>
                  <a:lnTo>
                    <a:pt x="1064" y="305"/>
                  </a:lnTo>
                  <a:lnTo>
                    <a:pt x="1086" y="263"/>
                  </a:lnTo>
                  <a:lnTo>
                    <a:pt x="1092" y="220"/>
                  </a:lnTo>
                  <a:lnTo>
                    <a:pt x="1088" y="176"/>
                  </a:lnTo>
                  <a:lnTo>
                    <a:pt x="1077" y="134"/>
                  </a:lnTo>
                  <a:lnTo>
                    <a:pt x="1059" y="96"/>
                  </a:lnTo>
                  <a:lnTo>
                    <a:pt x="1039" y="65"/>
                  </a:lnTo>
                  <a:lnTo>
                    <a:pt x="1019" y="43"/>
                  </a:lnTo>
                  <a:lnTo>
                    <a:pt x="1009" y="35"/>
                  </a:lnTo>
                  <a:lnTo>
                    <a:pt x="997" y="27"/>
                  </a:lnTo>
                  <a:lnTo>
                    <a:pt x="985" y="20"/>
                  </a:lnTo>
                  <a:lnTo>
                    <a:pt x="972" y="15"/>
                  </a:lnTo>
                  <a:lnTo>
                    <a:pt x="959" y="11"/>
                  </a:lnTo>
                  <a:lnTo>
                    <a:pt x="944" y="6"/>
                  </a:lnTo>
                  <a:lnTo>
                    <a:pt x="930" y="3"/>
                  </a:lnTo>
                  <a:lnTo>
                    <a:pt x="915" y="2"/>
                  </a:lnTo>
                  <a:lnTo>
                    <a:pt x="900" y="1"/>
                  </a:lnTo>
                  <a:lnTo>
                    <a:pt x="885" y="0"/>
                  </a:lnTo>
                  <a:lnTo>
                    <a:pt x="869" y="1"/>
                  </a:lnTo>
                  <a:lnTo>
                    <a:pt x="854" y="2"/>
                  </a:lnTo>
                  <a:lnTo>
                    <a:pt x="839" y="4"/>
                  </a:lnTo>
                  <a:lnTo>
                    <a:pt x="824" y="8"/>
                  </a:lnTo>
                  <a:lnTo>
                    <a:pt x="809" y="11"/>
                  </a:lnTo>
                  <a:lnTo>
                    <a:pt x="795" y="15"/>
                  </a:lnTo>
                  <a:lnTo>
                    <a:pt x="779" y="21"/>
                  </a:lnTo>
                  <a:lnTo>
                    <a:pt x="761" y="28"/>
                  </a:lnTo>
                  <a:lnTo>
                    <a:pt x="742" y="40"/>
                  </a:lnTo>
                  <a:lnTo>
                    <a:pt x="725" y="51"/>
                  </a:lnTo>
                  <a:lnTo>
                    <a:pt x="707" y="65"/>
                  </a:lnTo>
                  <a:lnTo>
                    <a:pt x="694" y="78"/>
                  </a:lnTo>
                  <a:lnTo>
                    <a:pt x="684" y="93"/>
                  </a:lnTo>
                  <a:lnTo>
                    <a:pt x="677" y="107"/>
                  </a:lnTo>
                  <a:lnTo>
                    <a:pt x="672" y="136"/>
                  </a:lnTo>
                  <a:lnTo>
                    <a:pt x="669" y="160"/>
                  </a:lnTo>
                  <a:lnTo>
                    <a:pt x="666" y="182"/>
                  </a:lnTo>
                  <a:lnTo>
                    <a:pt x="664" y="198"/>
                  </a:lnTo>
                  <a:lnTo>
                    <a:pt x="657" y="198"/>
                  </a:lnTo>
                  <a:lnTo>
                    <a:pt x="653" y="199"/>
                  </a:lnTo>
                  <a:lnTo>
                    <a:pt x="651" y="200"/>
                  </a:lnTo>
                  <a:lnTo>
                    <a:pt x="650" y="201"/>
                  </a:lnTo>
                  <a:lnTo>
                    <a:pt x="645" y="206"/>
                  </a:lnTo>
                  <a:lnTo>
                    <a:pt x="643" y="215"/>
                  </a:lnTo>
                  <a:lnTo>
                    <a:pt x="645" y="226"/>
                  </a:lnTo>
                  <a:lnTo>
                    <a:pt x="650" y="237"/>
                  </a:lnTo>
                  <a:lnTo>
                    <a:pt x="655" y="239"/>
                  </a:lnTo>
                  <a:lnTo>
                    <a:pt x="659" y="237"/>
                  </a:lnTo>
                  <a:lnTo>
                    <a:pt x="661" y="236"/>
                  </a:lnTo>
                  <a:lnTo>
                    <a:pt x="665" y="235"/>
                  </a:lnTo>
                  <a:lnTo>
                    <a:pt x="664" y="241"/>
                  </a:lnTo>
                  <a:lnTo>
                    <a:pt x="661" y="246"/>
                  </a:lnTo>
                  <a:lnTo>
                    <a:pt x="660" y="250"/>
                  </a:lnTo>
                  <a:lnTo>
                    <a:pt x="659" y="254"/>
                  </a:lnTo>
                  <a:lnTo>
                    <a:pt x="652" y="263"/>
                  </a:lnTo>
                  <a:lnTo>
                    <a:pt x="645" y="274"/>
                  </a:lnTo>
                  <a:lnTo>
                    <a:pt x="638" y="285"/>
                  </a:lnTo>
                  <a:lnTo>
                    <a:pt x="635" y="295"/>
                  </a:lnTo>
                  <a:lnTo>
                    <a:pt x="635" y="303"/>
                  </a:lnTo>
                  <a:lnTo>
                    <a:pt x="638" y="310"/>
                  </a:lnTo>
                  <a:lnTo>
                    <a:pt x="647" y="316"/>
                  </a:lnTo>
                  <a:lnTo>
                    <a:pt x="664" y="3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7" name="Freeform 50"/>
            <p:cNvSpPr>
              <a:spLocks/>
            </p:cNvSpPr>
            <p:nvPr/>
          </p:nvSpPr>
          <p:spPr bwMode="auto">
            <a:xfrm>
              <a:off x="6388" y="3366"/>
              <a:ext cx="418" cy="563"/>
            </a:xfrm>
            <a:custGeom>
              <a:avLst/>
              <a:gdLst>
                <a:gd name="T0" fmla="*/ 61 w 835"/>
                <a:gd name="T1" fmla="*/ 403 h 563"/>
                <a:gd name="T2" fmla="*/ 91 w 835"/>
                <a:gd name="T3" fmla="*/ 413 h 563"/>
                <a:gd name="T4" fmla="*/ 107 w 835"/>
                <a:gd name="T5" fmla="*/ 408 h 563"/>
                <a:gd name="T6" fmla="*/ 137 w 835"/>
                <a:gd name="T7" fmla="*/ 355 h 563"/>
                <a:gd name="T8" fmla="*/ 175 w 835"/>
                <a:gd name="T9" fmla="*/ 287 h 563"/>
                <a:gd name="T10" fmla="*/ 199 w 835"/>
                <a:gd name="T11" fmla="*/ 235 h 563"/>
                <a:gd name="T12" fmla="*/ 242 w 835"/>
                <a:gd name="T13" fmla="*/ 136 h 563"/>
                <a:gd name="T14" fmla="*/ 271 w 835"/>
                <a:gd name="T15" fmla="*/ 74 h 563"/>
                <a:gd name="T16" fmla="*/ 301 w 835"/>
                <a:gd name="T17" fmla="*/ 33 h 563"/>
                <a:gd name="T18" fmla="*/ 327 w 835"/>
                <a:gd name="T19" fmla="*/ 10 h 563"/>
                <a:gd name="T20" fmla="*/ 346 w 835"/>
                <a:gd name="T21" fmla="*/ 1 h 563"/>
                <a:gd name="T22" fmla="*/ 369 w 835"/>
                <a:gd name="T23" fmla="*/ 4 h 563"/>
                <a:gd name="T24" fmla="*/ 405 w 835"/>
                <a:gd name="T25" fmla="*/ 53 h 563"/>
                <a:gd name="T26" fmla="*/ 415 w 835"/>
                <a:gd name="T27" fmla="*/ 96 h 563"/>
                <a:gd name="T28" fmla="*/ 410 w 835"/>
                <a:gd name="T29" fmla="*/ 136 h 563"/>
                <a:gd name="T30" fmla="*/ 375 w 835"/>
                <a:gd name="T31" fmla="*/ 351 h 563"/>
                <a:gd name="T32" fmla="*/ 350 w 835"/>
                <a:gd name="T33" fmla="*/ 309 h 563"/>
                <a:gd name="T34" fmla="*/ 330 w 835"/>
                <a:gd name="T35" fmla="*/ 171 h 563"/>
                <a:gd name="T36" fmla="*/ 329 w 835"/>
                <a:gd name="T37" fmla="*/ 224 h 563"/>
                <a:gd name="T38" fmla="*/ 320 w 835"/>
                <a:gd name="T39" fmla="*/ 249 h 563"/>
                <a:gd name="T40" fmla="*/ 304 w 835"/>
                <a:gd name="T41" fmla="*/ 269 h 563"/>
                <a:gd name="T42" fmla="*/ 312 w 835"/>
                <a:gd name="T43" fmla="*/ 312 h 563"/>
                <a:gd name="T44" fmla="*/ 296 w 835"/>
                <a:gd name="T45" fmla="*/ 334 h 563"/>
                <a:gd name="T46" fmla="*/ 266 w 835"/>
                <a:gd name="T47" fmla="*/ 360 h 563"/>
                <a:gd name="T48" fmla="*/ 249 w 835"/>
                <a:gd name="T49" fmla="*/ 363 h 563"/>
                <a:gd name="T50" fmla="*/ 251 w 835"/>
                <a:gd name="T51" fmla="*/ 383 h 563"/>
                <a:gd name="T52" fmla="*/ 269 w 835"/>
                <a:gd name="T53" fmla="*/ 422 h 563"/>
                <a:gd name="T54" fmla="*/ 247 w 835"/>
                <a:gd name="T55" fmla="*/ 465 h 563"/>
                <a:gd name="T56" fmla="*/ 216 w 835"/>
                <a:gd name="T57" fmla="*/ 491 h 563"/>
                <a:gd name="T58" fmla="*/ 182 w 835"/>
                <a:gd name="T59" fmla="*/ 504 h 563"/>
                <a:gd name="T60" fmla="*/ 163 w 835"/>
                <a:gd name="T61" fmla="*/ 512 h 563"/>
                <a:gd name="T62" fmla="*/ 152 w 835"/>
                <a:gd name="T63" fmla="*/ 510 h 563"/>
                <a:gd name="T64" fmla="*/ 143 w 835"/>
                <a:gd name="T65" fmla="*/ 497 h 563"/>
                <a:gd name="T66" fmla="*/ 127 w 835"/>
                <a:gd name="T67" fmla="*/ 485 h 563"/>
                <a:gd name="T68" fmla="*/ 132 w 835"/>
                <a:gd name="T69" fmla="*/ 523 h 563"/>
                <a:gd name="T70" fmla="*/ 97 w 835"/>
                <a:gd name="T71" fmla="*/ 540 h 563"/>
                <a:gd name="T72" fmla="*/ 85 w 835"/>
                <a:gd name="T73" fmla="*/ 537 h 563"/>
                <a:gd name="T74" fmla="*/ 99 w 835"/>
                <a:gd name="T75" fmla="*/ 511 h 563"/>
                <a:gd name="T76" fmla="*/ 94 w 835"/>
                <a:gd name="T77" fmla="*/ 493 h 563"/>
                <a:gd name="T78" fmla="*/ 74 w 835"/>
                <a:gd name="T79" fmla="*/ 494 h 563"/>
                <a:gd name="T80" fmla="*/ 53 w 835"/>
                <a:gd name="T81" fmla="*/ 488 h 563"/>
                <a:gd name="T82" fmla="*/ 41 w 835"/>
                <a:gd name="T83" fmla="*/ 506 h 563"/>
                <a:gd name="T84" fmla="*/ 45 w 835"/>
                <a:gd name="T85" fmla="*/ 527 h 563"/>
                <a:gd name="T86" fmla="*/ 65 w 835"/>
                <a:gd name="T87" fmla="*/ 543 h 563"/>
                <a:gd name="T88" fmla="*/ 56 w 835"/>
                <a:gd name="T89" fmla="*/ 558 h 563"/>
                <a:gd name="T90" fmla="*/ 33 w 835"/>
                <a:gd name="T91" fmla="*/ 561 h 563"/>
                <a:gd name="T92" fmla="*/ 18 w 835"/>
                <a:gd name="T93" fmla="*/ 532 h 563"/>
                <a:gd name="T94" fmla="*/ 3 w 835"/>
                <a:gd name="T95" fmla="*/ 490 h 563"/>
                <a:gd name="T96" fmla="*/ 9 w 835"/>
                <a:gd name="T97" fmla="*/ 455 h 563"/>
                <a:gd name="T98" fmla="*/ 26 w 835"/>
                <a:gd name="T99" fmla="*/ 418 h 563"/>
                <a:gd name="T100" fmla="*/ 38 w 835"/>
                <a:gd name="T101" fmla="*/ 407 h 563"/>
                <a:gd name="T102" fmla="*/ 49 w 835"/>
                <a:gd name="T103" fmla="*/ 403 h 5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5"/>
                <a:gd name="T157" fmla="*/ 0 h 563"/>
                <a:gd name="T158" fmla="*/ 835 w 835"/>
                <a:gd name="T159" fmla="*/ 563 h 5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5" h="563">
                  <a:moveTo>
                    <a:pt x="106" y="403"/>
                  </a:moveTo>
                  <a:lnTo>
                    <a:pt x="109" y="403"/>
                  </a:lnTo>
                  <a:lnTo>
                    <a:pt x="114" y="403"/>
                  </a:lnTo>
                  <a:lnTo>
                    <a:pt x="122" y="403"/>
                  </a:lnTo>
                  <a:lnTo>
                    <a:pt x="134" y="404"/>
                  </a:lnTo>
                  <a:lnTo>
                    <a:pt x="147" y="406"/>
                  </a:lnTo>
                  <a:lnTo>
                    <a:pt x="164" y="409"/>
                  </a:lnTo>
                  <a:lnTo>
                    <a:pt x="181" y="413"/>
                  </a:lnTo>
                  <a:lnTo>
                    <a:pt x="200" y="418"/>
                  </a:lnTo>
                  <a:lnTo>
                    <a:pt x="204" y="415"/>
                  </a:lnTo>
                  <a:lnTo>
                    <a:pt x="208" y="412"/>
                  </a:lnTo>
                  <a:lnTo>
                    <a:pt x="213" y="408"/>
                  </a:lnTo>
                  <a:lnTo>
                    <a:pt x="218" y="403"/>
                  </a:lnTo>
                  <a:lnTo>
                    <a:pt x="234" y="389"/>
                  </a:lnTo>
                  <a:lnTo>
                    <a:pt x="253" y="372"/>
                  </a:lnTo>
                  <a:lnTo>
                    <a:pt x="274" y="355"/>
                  </a:lnTo>
                  <a:lnTo>
                    <a:pt x="295" y="336"/>
                  </a:lnTo>
                  <a:lnTo>
                    <a:pt x="315" y="318"/>
                  </a:lnTo>
                  <a:lnTo>
                    <a:pt x="334" y="301"/>
                  </a:lnTo>
                  <a:lnTo>
                    <a:pt x="350" y="287"/>
                  </a:lnTo>
                  <a:lnTo>
                    <a:pt x="362" y="276"/>
                  </a:lnTo>
                  <a:lnTo>
                    <a:pt x="367" y="271"/>
                  </a:lnTo>
                  <a:lnTo>
                    <a:pt x="379" y="257"/>
                  </a:lnTo>
                  <a:lnTo>
                    <a:pt x="397" y="235"/>
                  </a:lnTo>
                  <a:lnTo>
                    <a:pt x="418" y="210"/>
                  </a:lnTo>
                  <a:lnTo>
                    <a:pt x="442" y="184"/>
                  </a:lnTo>
                  <a:lnTo>
                    <a:pt x="463" y="158"/>
                  </a:lnTo>
                  <a:lnTo>
                    <a:pt x="483" y="136"/>
                  </a:lnTo>
                  <a:lnTo>
                    <a:pt x="497" y="120"/>
                  </a:lnTo>
                  <a:lnTo>
                    <a:pt x="512" y="104"/>
                  </a:lnTo>
                  <a:lnTo>
                    <a:pt x="527" y="88"/>
                  </a:lnTo>
                  <a:lnTo>
                    <a:pt x="542" y="74"/>
                  </a:lnTo>
                  <a:lnTo>
                    <a:pt x="557" y="61"/>
                  </a:lnTo>
                  <a:lnTo>
                    <a:pt x="572" y="51"/>
                  </a:lnTo>
                  <a:lnTo>
                    <a:pt x="586" y="41"/>
                  </a:lnTo>
                  <a:lnTo>
                    <a:pt x="601" y="33"/>
                  </a:lnTo>
                  <a:lnTo>
                    <a:pt x="615" y="26"/>
                  </a:lnTo>
                  <a:lnTo>
                    <a:pt x="628" y="19"/>
                  </a:lnTo>
                  <a:lnTo>
                    <a:pt x="641" y="14"/>
                  </a:lnTo>
                  <a:lnTo>
                    <a:pt x="653" y="10"/>
                  </a:lnTo>
                  <a:lnTo>
                    <a:pt x="665" y="6"/>
                  </a:lnTo>
                  <a:lnTo>
                    <a:pt x="675" y="4"/>
                  </a:lnTo>
                  <a:lnTo>
                    <a:pt x="685" y="2"/>
                  </a:lnTo>
                  <a:lnTo>
                    <a:pt x="692" y="1"/>
                  </a:lnTo>
                  <a:lnTo>
                    <a:pt x="700" y="0"/>
                  </a:lnTo>
                  <a:lnTo>
                    <a:pt x="707" y="0"/>
                  </a:lnTo>
                  <a:lnTo>
                    <a:pt x="721" y="1"/>
                  </a:lnTo>
                  <a:lnTo>
                    <a:pt x="737" y="4"/>
                  </a:lnTo>
                  <a:lnTo>
                    <a:pt x="756" y="10"/>
                  </a:lnTo>
                  <a:lnTo>
                    <a:pt x="775" y="19"/>
                  </a:lnTo>
                  <a:lnTo>
                    <a:pt x="794" y="33"/>
                  </a:lnTo>
                  <a:lnTo>
                    <a:pt x="810" y="53"/>
                  </a:lnTo>
                  <a:lnTo>
                    <a:pt x="824" y="78"/>
                  </a:lnTo>
                  <a:lnTo>
                    <a:pt x="824" y="81"/>
                  </a:lnTo>
                  <a:lnTo>
                    <a:pt x="826" y="87"/>
                  </a:lnTo>
                  <a:lnTo>
                    <a:pt x="830" y="96"/>
                  </a:lnTo>
                  <a:lnTo>
                    <a:pt x="835" y="106"/>
                  </a:lnTo>
                  <a:lnTo>
                    <a:pt x="835" y="116"/>
                  </a:lnTo>
                  <a:lnTo>
                    <a:pt x="829" y="127"/>
                  </a:lnTo>
                  <a:lnTo>
                    <a:pt x="819" y="136"/>
                  </a:lnTo>
                  <a:lnTo>
                    <a:pt x="815" y="139"/>
                  </a:lnTo>
                  <a:lnTo>
                    <a:pt x="757" y="350"/>
                  </a:lnTo>
                  <a:lnTo>
                    <a:pt x="755" y="351"/>
                  </a:lnTo>
                  <a:lnTo>
                    <a:pt x="749" y="351"/>
                  </a:lnTo>
                  <a:lnTo>
                    <a:pt x="737" y="349"/>
                  </a:lnTo>
                  <a:lnTo>
                    <a:pt x="726" y="343"/>
                  </a:lnTo>
                  <a:lnTo>
                    <a:pt x="712" y="331"/>
                  </a:lnTo>
                  <a:lnTo>
                    <a:pt x="700" y="309"/>
                  </a:lnTo>
                  <a:lnTo>
                    <a:pt x="687" y="275"/>
                  </a:lnTo>
                  <a:lnTo>
                    <a:pt x="677" y="230"/>
                  </a:lnTo>
                  <a:lnTo>
                    <a:pt x="665" y="168"/>
                  </a:lnTo>
                  <a:lnTo>
                    <a:pt x="660" y="171"/>
                  </a:lnTo>
                  <a:lnTo>
                    <a:pt x="659" y="201"/>
                  </a:lnTo>
                  <a:lnTo>
                    <a:pt x="659" y="219"/>
                  </a:lnTo>
                  <a:lnTo>
                    <a:pt x="659" y="220"/>
                  </a:lnTo>
                  <a:lnTo>
                    <a:pt x="657" y="224"/>
                  </a:lnTo>
                  <a:lnTo>
                    <a:pt x="655" y="230"/>
                  </a:lnTo>
                  <a:lnTo>
                    <a:pt x="652" y="237"/>
                  </a:lnTo>
                  <a:lnTo>
                    <a:pt x="646" y="243"/>
                  </a:lnTo>
                  <a:lnTo>
                    <a:pt x="640" y="249"/>
                  </a:lnTo>
                  <a:lnTo>
                    <a:pt x="630" y="255"/>
                  </a:lnTo>
                  <a:lnTo>
                    <a:pt x="618" y="258"/>
                  </a:lnTo>
                  <a:lnTo>
                    <a:pt x="610" y="262"/>
                  </a:lnTo>
                  <a:lnTo>
                    <a:pt x="607" y="269"/>
                  </a:lnTo>
                  <a:lnTo>
                    <a:pt x="610" y="279"/>
                  </a:lnTo>
                  <a:lnTo>
                    <a:pt x="615" y="290"/>
                  </a:lnTo>
                  <a:lnTo>
                    <a:pt x="620" y="301"/>
                  </a:lnTo>
                  <a:lnTo>
                    <a:pt x="623" y="312"/>
                  </a:lnTo>
                  <a:lnTo>
                    <a:pt x="623" y="319"/>
                  </a:lnTo>
                  <a:lnTo>
                    <a:pt x="617" y="324"/>
                  </a:lnTo>
                  <a:lnTo>
                    <a:pt x="606" y="329"/>
                  </a:lnTo>
                  <a:lnTo>
                    <a:pt x="592" y="334"/>
                  </a:lnTo>
                  <a:lnTo>
                    <a:pt x="577" y="341"/>
                  </a:lnTo>
                  <a:lnTo>
                    <a:pt x="562" y="348"/>
                  </a:lnTo>
                  <a:lnTo>
                    <a:pt x="546" y="355"/>
                  </a:lnTo>
                  <a:lnTo>
                    <a:pt x="532" y="360"/>
                  </a:lnTo>
                  <a:lnTo>
                    <a:pt x="519" y="363"/>
                  </a:lnTo>
                  <a:lnTo>
                    <a:pt x="511" y="363"/>
                  </a:lnTo>
                  <a:lnTo>
                    <a:pt x="503" y="362"/>
                  </a:lnTo>
                  <a:lnTo>
                    <a:pt x="498" y="363"/>
                  </a:lnTo>
                  <a:lnTo>
                    <a:pt x="494" y="366"/>
                  </a:lnTo>
                  <a:lnTo>
                    <a:pt x="493" y="370"/>
                  </a:lnTo>
                  <a:lnTo>
                    <a:pt x="496" y="375"/>
                  </a:lnTo>
                  <a:lnTo>
                    <a:pt x="501" y="383"/>
                  </a:lnTo>
                  <a:lnTo>
                    <a:pt x="511" y="391"/>
                  </a:lnTo>
                  <a:lnTo>
                    <a:pt x="526" y="400"/>
                  </a:lnTo>
                  <a:lnTo>
                    <a:pt x="536" y="411"/>
                  </a:lnTo>
                  <a:lnTo>
                    <a:pt x="537" y="422"/>
                  </a:lnTo>
                  <a:lnTo>
                    <a:pt x="531" y="435"/>
                  </a:lnTo>
                  <a:lnTo>
                    <a:pt x="517" y="448"/>
                  </a:lnTo>
                  <a:lnTo>
                    <a:pt x="507" y="456"/>
                  </a:lnTo>
                  <a:lnTo>
                    <a:pt x="494" y="465"/>
                  </a:lnTo>
                  <a:lnTo>
                    <a:pt x="481" y="472"/>
                  </a:lnTo>
                  <a:lnTo>
                    <a:pt x="466" y="479"/>
                  </a:lnTo>
                  <a:lnTo>
                    <a:pt x="449" y="486"/>
                  </a:lnTo>
                  <a:lnTo>
                    <a:pt x="432" y="491"/>
                  </a:lnTo>
                  <a:lnTo>
                    <a:pt x="414" y="496"/>
                  </a:lnTo>
                  <a:lnTo>
                    <a:pt x="395" y="499"/>
                  </a:lnTo>
                  <a:lnTo>
                    <a:pt x="378" y="501"/>
                  </a:lnTo>
                  <a:lnTo>
                    <a:pt x="364" y="504"/>
                  </a:lnTo>
                  <a:lnTo>
                    <a:pt x="352" y="506"/>
                  </a:lnTo>
                  <a:lnTo>
                    <a:pt x="342" y="509"/>
                  </a:lnTo>
                  <a:lnTo>
                    <a:pt x="333" y="511"/>
                  </a:lnTo>
                  <a:lnTo>
                    <a:pt x="325" y="512"/>
                  </a:lnTo>
                  <a:lnTo>
                    <a:pt x="319" y="512"/>
                  </a:lnTo>
                  <a:lnTo>
                    <a:pt x="313" y="512"/>
                  </a:lnTo>
                  <a:lnTo>
                    <a:pt x="308" y="511"/>
                  </a:lnTo>
                  <a:lnTo>
                    <a:pt x="304" y="510"/>
                  </a:lnTo>
                  <a:lnTo>
                    <a:pt x="299" y="507"/>
                  </a:lnTo>
                  <a:lnTo>
                    <a:pt x="295" y="504"/>
                  </a:lnTo>
                  <a:lnTo>
                    <a:pt x="290" y="501"/>
                  </a:lnTo>
                  <a:lnTo>
                    <a:pt x="285" y="497"/>
                  </a:lnTo>
                  <a:lnTo>
                    <a:pt x="279" y="491"/>
                  </a:lnTo>
                  <a:lnTo>
                    <a:pt x="273" y="485"/>
                  </a:lnTo>
                  <a:lnTo>
                    <a:pt x="258" y="475"/>
                  </a:lnTo>
                  <a:lnTo>
                    <a:pt x="254" y="485"/>
                  </a:lnTo>
                  <a:lnTo>
                    <a:pt x="259" y="500"/>
                  </a:lnTo>
                  <a:lnTo>
                    <a:pt x="266" y="513"/>
                  </a:lnTo>
                  <a:lnTo>
                    <a:pt x="269" y="518"/>
                  </a:lnTo>
                  <a:lnTo>
                    <a:pt x="263" y="523"/>
                  </a:lnTo>
                  <a:lnTo>
                    <a:pt x="249" y="528"/>
                  </a:lnTo>
                  <a:lnTo>
                    <a:pt x="231" y="532"/>
                  </a:lnTo>
                  <a:lnTo>
                    <a:pt x="213" y="537"/>
                  </a:lnTo>
                  <a:lnTo>
                    <a:pt x="194" y="540"/>
                  </a:lnTo>
                  <a:lnTo>
                    <a:pt x="179" y="541"/>
                  </a:lnTo>
                  <a:lnTo>
                    <a:pt x="169" y="542"/>
                  </a:lnTo>
                  <a:lnTo>
                    <a:pt x="166" y="541"/>
                  </a:lnTo>
                  <a:lnTo>
                    <a:pt x="169" y="537"/>
                  </a:lnTo>
                  <a:lnTo>
                    <a:pt x="175" y="531"/>
                  </a:lnTo>
                  <a:lnTo>
                    <a:pt x="184" y="525"/>
                  </a:lnTo>
                  <a:lnTo>
                    <a:pt x="191" y="518"/>
                  </a:lnTo>
                  <a:lnTo>
                    <a:pt x="198" y="511"/>
                  </a:lnTo>
                  <a:lnTo>
                    <a:pt x="200" y="502"/>
                  </a:lnTo>
                  <a:lnTo>
                    <a:pt x="198" y="496"/>
                  </a:lnTo>
                  <a:lnTo>
                    <a:pt x="194" y="494"/>
                  </a:lnTo>
                  <a:lnTo>
                    <a:pt x="188" y="493"/>
                  </a:lnTo>
                  <a:lnTo>
                    <a:pt x="179" y="494"/>
                  </a:lnTo>
                  <a:lnTo>
                    <a:pt x="170" y="494"/>
                  </a:lnTo>
                  <a:lnTo>
                    <a:pt x="159" y="494"/>
                  </a:lnTo>
                  <a:lnTo>
                    <a:pt x="147" y="494"/>
                  </a:lnTo>
                  <a:lnTo>
                    <a:pt x="135" y="492"/>
                  </a:lnTo>
                  <a:lnTo>
                    <a:pt x="122" y="489"/>
                  </a:lnTo>
                  <a:lnTo>
                    <a:pt x="112" y="487"/>
                  </a:lnTo>
                  <a:lnTo>
                    <a:pt x="105" y="488"/>
                  </a:lnTo>
                  <a:lnTo>
                    <a:pt x="97" y="490"/>
                  </a:lnTo>
                  <a:lnTo>
                    <a:pt x="91" y="495"/>
                  </a:lnTo>
                  <a:lnTo>
                    <a:pt x="86" y="500"/>
                  </a:lnTo>
                  <a:lnTo>
                    <a:pt x="82" y="506"/>
                  </a:lnTo>
                  <a:lnTo>
                    <a:pt x="80" y="514"/>
                  </a:lnTo>
                  <a:lnTo>
                    <a:pt x="80" y="520"/>
                  </a:lnTo>
                  <a:lnTo>
                    <a:pt x="84" y="524"/>
                  </a:lnTo>
                  <a:lnTo>
                    <a:pt x="90" y="527"/>
                  </a:lnTo>
                  <a:lnTo>
                    <a:pt x="100" y="531"/>
                  </a:lnTo>
                  <a:lnTo>
                    <a:pt x="111" y="536"/>
                  </a:lnTo>
                  <a:lnTo>
                    <a:pt x="121" y="539"/>
                  </a:lnTo>
                  <a:lnTo>
                    <a:pt x="129" y="543"/>
                  </a:lnTo>
                  <a:lnTo>
                    <a:pt x="131" y="547"/>
                  </a:lnTo>
                  <a:lnTo>
                    <a:pt x="129" y="551"/>
                  </a:lnTo>
                  <a:lnTo>
                    <a:pt x="121" y="555"/>
                  </a:lnTo>
                  <a:lnTo>
                    <a:pt x="111" y="558"/>
                  </a:lnTo>
                  <a:lnTo>
                    <a:pt x="99" y="562"/>
                  </a:lnTo>
                  <a:lnTo>
                    <a:pt x="87" y="563"/>
                  </a:lnTo>
                  <a:lnTo>
                    <a:pt x="75" y="563"/>
                  </a:lnTo>
                  <a:lnTo>
                    <a:pt x="65" y="561"/>
                  </a:lnTo>
                  <a:lnTo>
                    <a:pt x="55" y="557"/>
                  </a:lnTo>
                  <a:lnTo>
                    <a:pt x="49" y="551"/>
                  </a:lnTo>
                  <a:lnTo>
                    <a:pt x="42" y="543"/>
                  </a:lnTo>
                  <a:lnTo>
                    <a:pt x="35" y="532"/>
                  </a:lnTo>
                  <a:lnTo>
                    <a:pt x="26" y="521"/>
                  </a:lnTo>
                  <a:lnTo>
                    <a:pt x="18" y="510"/>
                  </a:lnTo>
                  <a:lnTo>
                    <a:pt x="11" y="498"/>
                  </a:lnTo>
                  <a:lnTo>
                    <a:pt x="5" y="490"/>
                  </a:lnTo>
                  <a:lnTo>
                    <a:pt x="1" y="484"/>
                  </a:lnTo>
                  <a:lnTo>
                    <a:pt x="0" y="481"/>
                  </a:lnTo>
                  <a:lnTo>
                    <a:pt x="8" y="468"/>
                  </a:lnTo>
                  <a:lnTo>
                    <a:pt x="18" y="455"/>
                  </a:lnTo>
                  <a:lnTo>
                    <a:pt x="27" y="444"/>
                  </a:lnTo>
                  <a:lnTo>
                    <a:pt x="37" y="434"/>
                  </a:lnTo>
                  <a:lnTo>
                    <a:pt x="45" y="425"/>
                  </a:lnTo>
                  <a:lnTo>
                    <a:pt x="52" y="418"/>
                  </a:lnTo>
                  <a:lnTo>
                    <a:pt x="59" y="413"/>
                  </a:lnTo>
                  <a:lnTo>
                    <a:pt x="62" y="411"/>
                  </a:lnTo>
                  <a:lnTo>
                    <a:pt x="69" y="409"/>
                  </a:lnTo>
                  <a:lnTo>
                    <a:pt x="75" y="407"/>
                  </a:lnTo>
                  <a:lnTo>
                    <a:pt x="81" y="406"/>
                  </a:lnTo>
                  <a:lnTo>
                    <a:pt x="86" y="404"/>
                  </a:lnTo>
                  <a:lnTo>
                    <a:pt x="92" y="403"/>
                  </a:lnTo>
                  <a:lnTo>
                    <a:pt x="97" y="403"/>
                  </a:lnTo>
                  <a:lnTo>
                    <a:pt x="102" y="403"/>
                  </a:lnTo>
                  <a:lnTo>
                    <a:pt x="106" y="4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 name="Freeform 51"/>
            <p:cNvSpPr>
              <a:spLocks/>
            </p:cNvSpPr>
            <p:nvPr/>
          </p:nvSpPr>
          <p:spPr bwMode="auto">
            <a:xfrm>
              <a:off x="6698" y="3346"/>
              <a:ext cx="416" cy="683"/>
            </a:xfrm>
            <a:custGeom>
              <a:avLst/>
              <a:gdLst>
                <a:gd name="T0" fmla="*/ 345 w 831"/>
                <a:gd name="T1" fmla="*/ 187 h 683"/>
                <a:gd name="T2" fmla="*/ 323 w 831"/>
                <a:gd name="T3" fmla="*/ 107 h 683"/>
                <a:gd name="T4" fmla="*/ 281 w 831"/>
                <a:gd name="T5" fmla="*/ 67 h 683"/>
                <a:gd name="T6" fmla="*/ 226 w 831"/>
                <a:gd name="T7" fmla="*/ 10 h 683"/>
                <a:gd name="T8" fmla="*/ 191 w 831"/>
                <a:gd name="T9" fmla="*/ 11 h 683"/>
                <a:gd name="T10" fmla="*/ 148 w 831"/>
                <a:gd name="T11" fmla="*/ 53 h 683"/>
                <a:gd name="T12" fmla="*/ 140 w 831"/>
                <a:gd name="T13" fmla="*/ 112 h 683"/>
                <a:gd name="T14" fmla="*/ 134 w 831"/>
                <a:gd name="T15" fmla="*/ 204 h 683"/>
                <a:gd name="T16" fmla="*/ 129 w 831"/>
                <a:gd name="T17" fmla="*/ 394 h 683"/>
                <a:gd name="T18" fmla="*/ 147 w 831"/>
                <a:gd name="T19" fmla="*/ 438 h 683"/>
                <a:gd name="T20" fmla="*/ 174 w 831"/>
                <a:gd name="T21" fmla="*/ 460 h 683"/>
                <a:gd name="T22" fmla="*/ 206 w 831"/>
                <a:gd name="T23" fmla="*/ 439 h 683"/>
                <a:gd name="T24" fmla="*/ 202 w 831"/>
                <a:gd name="T25" fmla="*/ 387 h 683"/>
                <a:gd name="T26" fmla="*/ 200 w 831"/>
                <a:gd name="T27" fmla="*/ 342 h 683"/>
                <a:gd name="T28" fmla="*/ 221 w 831"/>
                <a:gd name="T29" fmla="*/ 327 h 683"/>
                <a:gd name="T30" fmla="*/ 239 w 831"/>
                <a:gd name="T31" fmla="*/ 279 h 683"/>
                <a:gd name="T32" fmla="*/ 245 w 831"/>
                <a:gd name="T33" fmla="*/ 260 h 683"/>
                <a:gd name="T34" fmla="*/ 239 w 831"/>
                <a:gd name="T35" fmla="*/ 365 h 683"/>
                <a:gd name="T36" fmla="*/ 241 w 831"/>
                <a:gd name="T37" fmla="*/ 418 h 683"/>
                <a:gd name="T38" fmla="*/ 181 w 831"/>
                <a:gd name="T39" fmla="*/ 538 h 683"/>
                <a:gd name="T40" fmla="*/ 136 w 831"/>
                <a:gd name="T41" fmla="*/ 535 h 683"/>
                <a:gd name="T42" fmla="*/ 98 w 831"/>
                <a:gd name="T43" fmla="*/ 540 h 683"/>
                <a:gd name="T44" fmla="*/ 53 w 831"/>
                <a:gd name="T45" fmla="*/ 571 h 683"/>
                <a:gd name="T46" fmla="*/ 0 w 831"/>
                <a:gd name="T47" fmla="*/ 626 h 683"/>
                <a:gd name="T48" fmla="*/ 8 w 831"/>
                <a:gd name="T49" fmla="*/ 641 h 683"/>
                <a:gd name="T50" fmla="*/ 28 w 831"/>
                <a:gd name="T51" fmla="*/ 660 h 683"/>
                <a:gd name="T52" fmla="*/ 63 w 831"/>
                <a:gd name="T53" fmla="*/ 654 h 683"/>
                <a:gd name="T54" fmla="*/ 88 w 831"/>
                <a:gd name="T55" fmla="*/ 641 h 683"/>
                <a:gd name="T56" fmla="*/ 52 w 831"/>
                <a:gd name="T57" fmla="*/ 674 h 683"/>
                <a:gd name="T58" fmla="*/ 65 w 831"/>
                <a:gd name="T59" fmla="*/ 681 h 683"/>
                <a:gd name="T60" fmla="*/ 92 w 831"/>
                <a:gd name="T61" fmla="*/ 671 h 683"/>
                <a:gd name="T62" fmla="*/ 132 w 831"/>
                <a:gd name="T63" fmla="*/ 652 h 683"/>
                <a:gd name="T64" fmla="*/ 167 w 831"/>
                <a:gd name="T65" fmla="*/ 634 h 683"/>
                <a:gd name="T66" fmla="*/ 183 w 831"/>
                <a:gd name="T67" fmla="*/ 621 h 683"/>
                <a:gd name="T68" fmla="*/ 194 w 831"/>
                <a:gd name="T69" fmla="*/ 602 h 683"/>
                <a:gd name="T70" fmla="*/ 234 w 831"/>
                <a:gd name="T71" fmla="*/ 607 h 683"/>
                <a:gd name="T72" fmla="*/ 263 w 831"/>
                <a:gd name="T73" fmla="*/ 586 h 683"/>
                <a:gd name="T74" fmla="*/ 266 w 831"/>
                <a:gd name="T75" fmla="*/ 558 h 683"/>
                <a:gd name="T76" fmla="*/ 291 w 831"/>
                <a:gd name="T77" fmla="*/ 564 h 683"/>
                <a:gd name="T78" fmla="*/ 321 w 831"/>
                <a:gd name="T79" fmla="*/ 545 h 683"/>
                <a:gd name="T80" fmla="*/ 325 w 831"/>
                <a:gd name="T81" fmla="*/ 459 h 683"/>
                <a:gd name="T82" fmla="*/ 329 w 831"/>
                <a:gd name="T83" fmla="*/ 379 h 683"/>
                <a:gd name="T84" fmla="*/ 350 w 831"/>
                <a:gd name="T85" fmla="*/ 354 h 683"/>
                <a:gd name="T86" fmla="*/ 386 w 831"/>
                <a:gd name="T87" fmla="*/ 370 h 683"/>
                <a:gd name="T88" fmla="*/ 411 w 831"/>
                <a:gd name="T89" fmla="*/ 380 h 683"/>
                <a:gd name="T90" fmla="*/ 413 w 831"/>
                <a:gd name="T91" fmla="*/ 339 h 683"/>
                <a:gd name="T92" fmla="*/ 376 w 831"/>
                <a:gd name="T93" fmla="*/ 329 h 683"/>
                <a:gd name="T94" fmla="*/ 346 w 831"/>
                <a:gd name="T95" fmla="*/ 328 h 6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31"/>
                <a:gd name="T145" fmla="*/ 0 h 683"/>
                <a:gd name="T146" fmla="*/ 831 w 831"/>
                <a:gd name="T147" fmla="*/ 683 h 6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31" h="683">
                  <a:moveTo>
                    <a:pt x="701" y="242"/>
                  </a:moveTo>
                  <a:lnTo>
                    <a:pt x="700" y="228"/>
                  </a:lnTo>
                  <a:lnTo>
                    <a:pt x="696" y="209"/>
                  </a:lnTo>
                  <a:lnTo>
                    <a:pt x="690" y="187"/>
                  </a:lnTo>
                  <a:lnTo>
                    <a:pt x="682" y="163"/>
                  </a:lnTo>
                  <a:lnTo>
                    <a:pt x="671" y="141"/>
                  </a:lnTo>
                  <a:lnTo>
                    <a:pt x="660" y="122"/>
                  </a:lnTo>
                  <a:lnTo>
                    <a:pt x="646" y="107"/>
                  </a:lnTo>
                  <a:lnTo>
                    <a:pt x="632" y="99"/>
                  </a:lnTo>
                  <a:lnTo>
                    <a:pt x="613" y="92"/>
                  </a:lnTo>
                  <a:lnTo>
                    <a:pt x="590" y="81"/>
                  </a:lnTo>
                  <a:lnTo>
                    <a:pt x="561" y="67"/>
                  </a:lnTo>
                  <a:lnTo>
                    <a:pt x="531" y="52"/>
                  </a:lnTo>
                  <a:lnTo>
                    <a:pt x="502" y="36"/>
                  </a:lnTo>
                  <a:lnTo>
                    <a:pt x="474" y="22"/>
                  </a:lnTo>
                  <a:lnTo>
                    <a:pt x="452" y="10"/>
                  </a:lnTo>
                  <a:lnTo>
                    <a:pt x="437" y="2"/>
                  </a:lnTo>
                  <a:lnTo>
                    <a:pt x="423" y="0"/>
                  </a:lnTo>
                  <a:lnTo>
                    <a:pt x="403" y="3"/>
                  </a:lnTo>
                  <a:lnTo>
                    <a:pt x="382" y="11"/>
                  </a:lnTo>
                  <a:lnTo>
                    <a:pt x="358" y="22"/>
                  </a:lnTo>
                  <a:lnTo>
                    <a:pt x="334" y="33"/>
                  </a:lnTo>
                  <a:lnTo>
                    <a:pt x="313" y="45"/>
                  </a:lnTo>
                  <a:lnTo>
                    <a:pt x="295" y="53"/>
                  </a:lnTo>
                  <a:lnTo>
                    <a:pt x="283" y="59"/>
                  </a:lnTo>
                  <a:lnTo>
                    <a:pt x="273" y="73"/>
                  </a:lnTo>
                  <a:lnTo>
                    <a:pt x="274" y="94"/>
                  </a:lnTo>
                  <a:lnTo>
                    <a:pt x="279" y="112"/>
                  </a:lnTo>
                  <a:lnTo>
                    <a:pt x="281" y="121"/>
                  </a:lnTo>
                  <a:lnTo>
                    <a:pt x="253" y="138"/>
                  </a:lnTo>
                  <a:lnTo>
                    <a:pt x="270" y="172"/>
                  </a:lnTo>
                  <a:lnTo>
                    <a:pt x="268" y="204"/>
                  </a:lnTo>
                  <a:lnTo>
                    <a:pt x="261" y="275"/>
                  </a:lnTo>
                  <a:lnTo>
                    <a:pt x="256" y="347"/>
                  </a:lnTo>
                  <a:lnTo>
                    <a:pt x="255" y="387"/>
                  </a:lnTo>
                  <a:lnTo>
                    <a:pt x="258" y="394"/>
                  </a:lnTo>
                  <a:lnTo>
                    <a:pt x="264" y="404"/>
                  </a:lnTo>
                  <a:lnTo>
                    <a:pt x="273" y="415"/>
                  </a:lnTo>
                  <a:lnTo>
                    <a:pt x="283" y="427"/>
                  </a:lnTo>
                  <a:lnTo>
                    <a:pt x="294" y="438"/>
                  </a:lnTo>
                  <a:lnTo>
                    <a:pt x="307" y="447"/>
                  </a:lnTo>
                  <a:lnTo>
                    <a:pt x="320" y="455"/>
                  </a:lnTo>
                  <a:lnTo>
                    <a:pt x="333" y="459"/>
                  </a:lnTo>
                  <a:lnTo>
                    <a:pt x="348" y="460"/>
                  </a:lnTo>
                  <a:lnTo>
                    <a:pt x="364" y="458"/>
                  </a:lnTo>
                  <a:lnTo>
                    <a:pt x="382" y="454"/>
                  </a:lnTo>
                  <a:lnTo>
                    <a:pt x="398" y="447"/>
                  </a:lnTo>
                  <a:lnTo>
                    <a:pt x="412" y="439"/>
                  </a:lnTo>
                  <a:lnTo>
                    <a:pt x="419" y="429"/>
                  </a:lnTo>
                  <a:lnTo>
                    <a:pt x="422" y="416"/>
                  </a:lnTo>
                  <a:lnTo>
                    <a:pt x="414" y="402"/>
                  </a:lnTo>
                  <a:lnTo>
                    <a:pt x="404" y="387"/>
                  </a:lnTo>
                  <a:lnTo>
                    <a:pt x="398" y="373"/>
                  </a:lnTo>
                  <a:lnTo>
                    <a:pt x="395" y="361"/>
                  </a:lnTo>
                  <a:lnTo>
                    <a:pt x="397" y="351"/>
                  </a:lnTo>
                  <a:lnTo>
                    <a:pt x="400" y="342"/>
                  </a:lnTo>
                  <a:lnTo>
                    <a:pt x="407" y="335"/>
                  </a:lnTo>
                  <a:lnTo>
                    <a:pt x="417" y="331"/>
                  </a:lnTo>
                  <a:lnTo>
                    <a:pt x="428" y="330"/>
                  </a:lnTo>
                  <a:lnTo>
                    <a:pt x="441" y="327"/>
                  </a:lnTo>
                  <a:lnTo>
                    <a:pt x="452" y="318"/>
                  </a:lnTo>
                  <a:lnTo>
                    <a:pt x="462" y="306"/>
                  </a:lnTo>
                  <a:lnTo>
                    <a:pt x="471" y="292"/>
                  </a:lnTo>
                  <a:lnTo>
                    <a:pt x="477" y="279"/>
                  </a:lnTo>
                  <a:lnTo>
                    <a:pt x="482" y="266"/>
                  </a:lnTo>
                  <a:lnTo>
                    <a:pt x="484" y="258"/>
                  </a:lnTo>
                  <a:lnTo>
                    <a:pt x="486" y="255"/>
                  </a:lnTo>
                  <a:lnTo>
                    <a:pt x="489" y="260"/>
                  </a:lnTo>
                  <a:lnTo>
                    <a:pt x="494" y="275"/>
                  </a:lnTo>
                  <a:lnTo>
                    <a:pt x="496" y="300"/>
                  </a:lnTo>
                  <a:lnTo>
                    <a:pt x="486" y="333"/>
                  </a:lnTo>
                  <a:lnTo>
                    <a:pt x="478" y="365"/>
                  </a:lnTo>
                  <a:lnTo>
                    <a:pt x="482" y="388"/>
                  </a:lnTo>
                  <a:lnTo>
                    <a:pt x="489" y="403"/>
                  </a:lnTo>
                  <a:lnTo>
                    <a:pt x="494" y="407"/>
                  </a:lnTo>
                  <a:lnTo>
                    <a:pt x="482" y="418"/>
                  </a:lnTo>
                  <a:lnTo>
                    <a:pt x="477" y="447"/>
                  </a:lnTo>
                  <a:lnTo>
                    <a:pt x="477" y="476"/>
                  </a:lnTo>
                  <a:lnTo>
                    <a:pt x="477" y="490"/>
                  </a:lnTo>
                  <a:lnTo>
                    <a:pt x="362" y="538"/>
                  </a:lnTo>
                  <a:lnTo>
                    <a:pt x="344" y="537"/>
                  </a:lnTo>
                  <a:lnTo>
                    <a:pt x="323" y="536"/>
                  </a:lnTo>
                  <a:lnTo>
                    <a:pt x="297" y="535"/>
                  </a:lnTo>
                  <a:lnTo>
                    <a:pt x="271" y="535"/>
                  </a:lnTo>
                  <a:lnTo>
                    <a:pt x="245" y="535"/>
                  </a:lnTo>
                  <a:lnTo>
                    <a:pt x="223" y="536"/>
                  </a:lnTo>
                  <a:lnTo>
                    <a:pt x="206" y="537"/>
                  </a:lnTo>
                  <a:lnTo>
                    <a:pt x="195" y="540"/>
                  </a:lnTo>
                  <a:lnTo>
                    <a:pt x="188" y="542"/>
                  </a:lnTo>
                  <a:lnTo>
                    <a:pt x="168" y="549"/>
                  </a:lnTo>
                  <a:lnTo>
                    <a:pt x="140" y="559"/>
                  </a:lnTo>
                  <a:lnTo>
                    <a:pt x="106" y="571"/>
                  </a:lnTo>
                  <a:lnTo>
                    <a:pt x="72" y="586"/>
                  </a:lnTo>
                  <a:lnTo>
                    <a:pt x="40" y="599"/>
                  </a:lnTo>
                  <a:lnTo>
                    <a:pt x="15" y="614"/>
                  </a:lnTo>
                  <a:lnTo>
                    <a:pt x="0" y="626"/>
                  </a:lnTo>
                  <a:lnTo>
                    <a:pt x="0" y="629"/>
                  </a:lnTo>
                  <a:lnTo>
                    <a:pt x="2" y="633"/>
                  </a:lnTo>
                  <a:lnTo>
                    <a:pt x="7" y="637"/>
                  </a:lnTo>
                  <a:lnTo>
                    <a:pt x="15" y="641"/>
                  </a:lnTo>
                  <a:lnTo>
                    <a:pt x="23" y="645"/>
                  </a:lnTo>
                  <a:lnTo>
                    <a:pt x="33" y="650"/>
                  </a:lnTo>
                  <a:lnTo>
                    <a:pt x="44" y="654"/>
                  </a:lnTo>
                  <a:lnTo>
                    <a:pt x="55" y="660"/>
                  </a:lnTo>
                  <a:lnTo>
                    <a:pt x="69" y="662"/>
                  </a:lnTo>
                  <a:lnTo>
                    <a:pt x="86" y="662"/>
                  </a:lnTo>
                  <a:lnTo>
                    <a:pt x="105" y="659"/>
                  </a:lnTo>
                  <a:lnTo>
                    <a:pt x="126" y="654"/>
                  </a:lnTo>
                  <a:lnTo>
                    <a:pt x="145" y="650"/>
                  </a:lnTo>
                  <a:lnTo>
                    <a:pt x="160" y="645"/>
                  </a:lnTo>
                  <a:lnTo>
                    <a:pt x="171" y="642"/>
                  </a:lnTo>
                  <a:lnTo>
                    <a:pt x="175" y="641"/>
                  </a:lnTo>
                  <a:lnTo>
                    <a:pt x="146" y="651"/>
                  </a:lnTo>
                  <a:lnTo>
                    <a:pt x="125" y="661"/>
                  </a:lnTo>
                  <a:lnTo>
                    <a:pt x="111" y="668"/>
                  </a:lnTo>
                  <a:lnTo>
                    <a:pt x="104" y="674"/>
                  </a:lnTo>
                  <a:lnTo>
                    <a:pt x="102" y="678"/>
                  </a:lnTo>
                  <a:lnTo>
                    <a:pt x="106" y="681"/>
                  </a:lnTo>
                  <a:lnTo>
                    <a:pt x="115" y="683"/>
                  </a:lnTo>
                  <a:lnTo>
                    <a:pt x="129" y="681"/>
                  </a:lnTo>
                  <a:lnTo>
                    <a:pt x="139" y="680"/>
                  </a:lnTo>
                  <a:lnTo>
                    <a:pt x="151" y="677"/>
                  </a:lnTo>
                  <a:lnTo>
                    <a:pt x="166" y="675"/>
                  </a:lnTo>
                  <a:lnTo>
                    <a:pt x="183" y="671"/>
                  </a:lnTo>
                  <a:lnTo>
                    <a:pt x="201" y="667"/>
                  </a:lnTo>
                  <a:lnTo>
                    <a:pt x="221" y="663"/>
                  </a:lnTo>
                  <a:lnTo>
                    <a:pt x="243" y="658"/>
                  </a:lnTo>
                  <a:lnTo>
                    <a:pt x="263" y="652"/>
                  </a:lnTo>
                  <a:lnTo>
                    <a:pt x="283" y="648"/>
                  </a:lnTo>
                  <a:lnTo>
                    <a:pt x="302" y="643"/>
                  </a:lnTo>
                  <a:lnTo>
                    <a:pt x="319" y="638"/>
                  </a:lnTo>
                  <a:lnTo>
                    <a:pt x="334" y="634"/>
                  </a:lnTo>
                  <a:lnTo>
                    <a:pt x="347" y="629"/>
                  </a:lnTo>
                  <a:lnTo>
                    <a:pt x="357" y="626"/>
                  </a:lnTo>
                  <a:lnTo>
                    <a:pt x="363" y="623"/>
                  </a:lnTo>
                  <a:lnTo>
                    <a:pt x="365" y="621"/>
                  </a:lnTo>
                  <a:lnTo>
                    <a:pt x="367" y="614"/>
                  </a:lnTo>
                  <a:lnTo>
                    <a:pt x="369" y="607"/>
                  </a:lnTo>
                  <a:lnTo>
                    <a:pt x="375" y="601"/>
                  </a:lnTo>
                  <a:lnTo>
                    <a:pt x="388" y="602"/>
                  </a:lnTo>
                  <a:lnTo>
                    <a:pt x="400" y="604"/>
                  </a:lnTo>
                  <a:lnTo>
                    <a:pt x="419" y="606"/>
                  </a:lnTo>
                  <a:lnTo>
                    <a:pt x="443" y="607"/>
                  </a:lnTo>
                  <a:lnTo>
                    <a:pt x="468" y="607"/>
                  </a:lnTo>
                  <a:lnTo>
                    <a:pt x="491" y="604"/>
                  </a:lnTo>
                  <a:lnTo>
                    <a:pt x="511" y="601"/>
                  </a:lnTo>
                  <a:lnTo>
                    <a:pt x="523" y="595"/>
                  </a:lnTo>
                  <a:lnTo>
                    <a:pt x="526" y="586"/>
                  </a:lnTo>
                  <a:lnTo>
                    <a:pt x="523" y="576"/>
                  </a:lnTo>
                  <a:lnTo>
                    <a:pt x="523" y="568"/>
                  </a:lnTo>
                  <a:lnTo>
                    <a:pt x="526" y="562"/>
                  </a:lnTo>
                  <a:lnTo>
                    <a:pt x="531" y="558"/>
                  </a:lnTo>
                  <a:lnTo>
                    <a:pt x="538" y="556"/>
                  </a:lnTo>
                  <a:lnTo>
                    <a:pt x="548" y="557"/>
                  </a:lnTo>
                  <a:lnTo>
                    <a:pt x="563" y="559"/>
                  </a:lnTo>
                  <a:lnTo>
                    <a:pt x="581" y="564"/>
                  </a:lnTo>
                  <a:lnTo>
                    <a:pt x="600" y="567"/>
                  </a:lnTo>
                  <a:lnTo>
                    <a:pt x="616" y="565"/>
                  </a:lnTo>
                  <a:lnTo>
                    <a:pt x="630" y="558"/>
                  </a:lnTo>
                  <a:lnTo>
                    <a:pt x="641" y="545"/>
                  </a:lnTo>
                  <a:lnTo>
                    <a:pt x="648" y="529"/>
                  </a:lnTo>
                  <a:lnTo>
                    <a:pt x="653" y="509"/>
                  </a:lnTo>
                  <a:lnTo>
                    <a:pt x="653" y="485"/>
                  </a:lnTo>
                  <a:lnTo>
                    <a:pt x="650" y="459"/>
                  </a:lnTo>
                  <a:lnTo>
                    <a:pt x="646" y="433"/>
                  </a:lnTo>
                  <a:lnTo>
                    <a:pt x="646" y="411"/>
                  </a:lnTo>
                  <a:lnTo>
                    <a:pt x="651" y="393"/>
                  </a:lnTo>
                  <a:lnTo>
                    <a:pt x="657" y="379"/>
                  </a:lnTo>
                  <a:lnTo>
                    <a:pt x="667" y="367"/>
                  </a:lnTo>
                  <a:lnTo>
                    <a:pt x="677" y="360"/>
                  </a:lnTo>
                  <a:lnTo>
                    <a:pt x="689" y="355"/>
                  </a:lnTo>
                  <a:lnTo>
                    <a:pt x="699" y="354"/>
                  </a:lnTo>
                  <a:lnTo>
                    <a:pt x="714" y="355"/>
                  </a:lnTo>
                  <a:lnTo>
                    <a:pt x="731" y="359"/>
                  </a:lnTo>
                  <a:lnTo>
                    <a:pt x="751" y="365"/>
                  </a:lnTo>
                  <a:lnTo>
                    <a:pt x="771" y="370"/>
                  </a:lnTo>
                  <a:lnTo>
                    <a:pt x="790" y="376"/>
                  </a:lnTo>
                  <a:lnTo>
                    <a:pt x="806" y="380"/>
                  </a:lnTo>
                  <a:lnTo>
                    <a:pt x="816" y="382"/>
                  </a:lnTo>
                  <a:lnTo>
                    <a:pt x="821" y="380"/>
                  </a:lnTo>
                  <a:lnTo>
                    <a:pt x="826" y="371"/>
                  </a:lnTo>
                  <a:lnTo>
                    <a:pt x="831" y="361"/>
                  </a:lnTo>
                  <a:lnTo>
                    <a:pt x="831" y="350"/>
                  </a:lnTo>
                  <a:lnTo>
                    <a:pt x="825" y="339"/>
                  </a:lnTo>
                  <a:lnTo>
                    <a:pt x="814" y="335"/>
                  </a:lnTo>
                  <a:lnTo>
                    <a:pt x="796" y="332"/>
                  </a:lnTo>
                  <a:lnTo>
                    <a:pt x="775" y="330"/>
                  </a:lnTo>
                  <a:lnTo>
                    <a:pt x="751" y="329"/>
                  </a:lnTo>
                  <a:lnTo>
                    <a:pt x="730" y="328"/>
                  </a:lnTo>
                  <a:lnTo>
                    <a:pt x="710" y="328"/>
                  </a:lnTo>
                  <a:lnTo>
                    <a:pt x="697" y="328"/>
                  </a:lnTo>
                  <a:lnTo>
                    <a:pt x="692" y="328"/>
                  </a:lnTo>
                  <a:lnTo>
                    <a:pt x="701" y="2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9" name="Freeform 52"/>
            <p:cNvSpPr>
              <a:spLocks/>
            </p:cNvSpPr>
            <p:nvPr/>
          </p:nvSpPr>
          <p:spPr bwMode="auto">
            <a:xfrm>
              <a:off x="6720" y="3059"/>
              <a:ext cx="172" cy="346"/>
            </a:xfrm>
            <a:custGeom>
              <a:avLst/>
              <a:gdLst>
                <a:gd name="T0" fmla="*/ 143 w 343"/>
                <a:gd name="T1" fmla="*/ 213 h 346"/>
                <a:gd name="T2" fmla="*/ 150 w 343"/>
                <a:gd name="T3" fmla="*/ 188 h 346"/>
                <a:gd name="T4" fmla="*/ 155 w 343"/>
                <a:gd name="T5" fmla="*/ 153 h 346"/>
                <a:gd name="T6" fmla="*/ 147 w 343"/>
                <a:gd name="T7" fmla="*/ 128 h 346"/>
                <a:gd name="T8" fmla="*/ 123 w 343"/>
                <a:gd name="T9" fmla="*/ 126 h 346"/>
                <a:gd name="T10" fmla="*/ 111 w 343"/>
                <a:gd name="T11" fmla="*/ 137 h 346"/>
                <a:gd name="T12" fmla="*/ 110 w 343"/>
                <a:gd name="T13" fmla="*/ 152 h 346"/>
                <a:gd name="T14" fmla="*/ 107 w 343"/>
                <a:gd name="T15" fmla="*/ 162 h 346"/>
                <a:gd name="T16" fmla="*/ 96 w 343"/>
                <a:gd name="T17" fmla="*/ 159 h 346"/>
                <a:gd name="T18" fmla="*/ 85 w 343"/>
                <a:gd name="T19" fmla="*/ 144 h 346"/>
                <a:gd name="T20" fmla="*/ 78 w 343"/>
                <a:gd name="T21" fmla="*/ 126 h 346"/>
                <a:gd name="T22" fmla="*/ 70 w 343"/>
                <a:gd name="T23" fmla="*/ 108 h 346"/>
                <a:gd name="T24" fmla="*/ 63 w 343"/>
                <a:gd name="T25" fmla="*/ 94 h 346"/>
                <a:gd name="T26" fmla="*/ 63 w 343"/>
                <a:gd name="T27" fmla="*/ 65 h 346"/>
                <a:gd name="T28" fmla="*/ 63 w 343"/>
                <a:gd name="T29" fmla="*/ 30 h 346"/>
                <a:gd name="T30" fmla="*/ 53 w 343"/>
                <a:gd name="T31" fmla="*/ 4 h 346"/>
                <a:gd name="T32" fmla="*/ 31 w 343"/>
                <a:gd name="T33" fmla="*/ 3 h 346"/>
                <a:gd name="T34" fmla="*/ 16 w 343"/>
                <a:gd name="T35" fmla="*/ 25 h 346"/>
                <a:gd name="T36" fmla="*/ 9 w 343"/>
                <a:gd name="T37" fmla="*/ 60 h 346"/>
                <a:gd name="T38" fmla="*/ 8 w 343"/>
                <a:gd name="T39" fmla="*/ 95 h 346"/>
                <a:gd name="T40" fmla="*/ 9 w 343"/>
                <a:gd name="T41" fmla="*/ 110 h 346"/>
                <a:gd name="T42" fmla="*/ 20 w 343"/>
                <a:gd name="T43" fmla="*/ 112 h 346"/>
                <a:gd name="T44" fmla="*/ 36 w 343"/>
                <a:gd name="T45" fmla="*/ 118 h 346"/>
                <a:gd name="T46" fmla="*/ 47 w 343"/>
                <a:gd name="T47" fmla="*/ 130 h 346"/>
                <a:gd name="T48" fmla="*/ 83 w 343"/>
                <a:gd name="T49" fmla="*/ 141 h 346"/>
                <a:gd name="T50" fmla="*/ 49 w 343"/>
                <a:gd name="T51" fmla="*/ 148 h 346"/>
                <a:gd name="T52" fmla="*/ 46 w 343"/>
                <a:gd name="T53" fmla="*/ 172 h 346"/>
                <a:gd name="T54" fmla="*/ 31 w 343"/>
                <a:gd name="T55" fmla="*/ 191 h 346"/>
                <a:gd name="T56" fmla="*/ 21 w 343"/>
                <a:gd name="T57" fmla="*/ 180 h 346"/>
                <a:gd name="T58" fmla="*/ 13 w 343"/>
                <a:gd name="T59" fmla="*/ 165 h 346"/>
                <a:gd name="T60" fmla="*/ 6 w 343"/>
                <a:gd name="T61" fmla="*/ 152 h 346"/>
                <a:gd name="T62" fmla="*/ 4 w 343"/>
                <a:gd name="T63" fmla="*/ 145 h 346"/>
                <a:gd name="T64" fmla="*/ 1 w 343"/>
                <a:gd name="T65" fmla="*/ 183 h 346"/>
                <a:gd name="T66" fmla="*/ 11 w 343"/>
                <a:gd name="T67" fmla="*/ 187 h 346"/>
                <a:gd name="T68" fmla="*/ 23 w 343"/>
                <a:gd name="T69" fmla="*/ 199 h 346"/>
                <a:gd name="T70" fmla="*/ 31 w 343"/>
                <a:gd name="T71" fmla="*/ 218 h 346"/>
                <a:gd name="T72" fmla="*/ 26 w 343"/>
                <a:gd name="T73" fmla="*/ 229 h 346"/>
                <a:gd name="T74" fmla="*/ 18 w 343"/>
                <a:gd name="T75" fmla="*/ 227 h 346"/>
                <a:gd name="T76" fmla="*/ 12 w 343"/>
                <a:gd name="T77" fmla="*/ 226 h 346"/>
                <a:gd name="T78" fmla="*/ 7 w 343"/>
                <a:gd name="T79" fmla="*/ 227 h 346"/>
                <a:gd name="T80" fmla="*/ 10 w 343"/>
                <a:gd name="T81" fmla="*/ 267 h 346"/>
                <a:gd name="T82" fmla="*/ 13 w 343"/>
                <a:gd name="T83" fmla="*/ 285 h 346"/>
                <a:gd name="T84" fmla="*/ 18 w 343"/>
                <a:gd name="T85" fmla="*/ 295 h 346"/>
                <a:gd name="T86" fmla="*/ 28 w 343"/>
                <a:gd name="T87" fmla="*/ 300 h 346"/>
                <a:gd name="T88" fmla="*/ 47 w 343"/>
                <a:gd name="T89" fmla="*/ 302 h 346"/>
                <a:gd name="T90" fmla="*/ 62 w 343"/>
                <a:gd name="T91" fmla="*/ 309 h 346"/>
                <a:gd name="T92" fmla="*/ 73 w 343"/>
                <a:gd name="T93" fmla="*/ 323 h 346"/>
                <a:gd name="T94" fmla="*/ 85 w 343"/>
                <a:gd name="T95" fmla="*/ 339 h 346"/>
                <a:gd name="T96" fmla="*/ 102 w 343"/>
                <a:gd name="T97" fmla="*/ 346 h 346"/>
                <a:gd name="T98" fmla="*/ 116 w 343"/>
                <a:gd name="T99" fmla="*/ 338 h 346"/>
                <a:gd name="T100" fmla="*/ 135 w 343"/>
                <a:gd name="T101" fmla="*/ 316 h 346"/>
                <a:gd name="T102" fmla="*/ 155 w 343"/>
                <a:gd name="T103" fmla="*/ 290 h 346"/>
                <a:gd name="T104" fmla="*/ 172 w 343"/>
                <a:gd name="T105" fmla="*/ 266 h 3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3"/>
                <a:gd name="T160" fmla="*/ 0 h 346"/>
                <a:gd name="T161" fmla="*/ 343 w 343"/>
                <a:gd name="T162" fmla="*/ 346 h 3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3" h="346">
                  <a:moveTo>
                    <a:pt x="284" y="217"/>
                  </a:moveTo>
                  <a:lnTo>
                    <a:pt x="286" y="213"/>
                  </a:lnTo>
                  <a:lnTo>
                    <a:pt x="293" y="203"/>
                  </a:lnTo>
                  <a:lnTo>
                    <a:pt x="300" y="188"/>
                  </a:lnTo>
                  <a:lnTo>
                    <a:pt x="306" y="170"/>
                  </a:lnTo>
                  <a:lnTo>
                    <a:pt x="309" y="153"/>
                  </a:lnTo>
                  <a:lnTo>
                    <a:pt x="305" y="138"/>
                  </a:lnTo>
                  <a:lnTo>
                    <a:pt x="293" y="128"/>
                  </a:lnTo>
                  <a:lnTo>
                    <a:pt x="269" y="124"/>
                  </a:lnTo>
                  <a:lnTo>
                    <a:pt x="245" y="126"/>
                  </a:lnTo>
                  <a:lnTo>
                    <a:pt x="230" y="130"/>
                  </a:lnTo>
                  <a:lnTo>
                    <a:pt x="222" y="137"/>
                  </a:lnTo>
                  <a:lnTo>
                    <a:pt x="220" y="144"/>
                  </a:lnTo>
                  <a:lnTo>
                    <a:pt x="219" y="152"/>
                  </a:lnTo>
                  <a:lnTo>
                    <a:pt x="217" y="158"/>
                  </a:lnTo>
                  <a:lnTo>
                    <a:pt x="214" y="162"/>
                  </a:lnTo>
                  <a:lnTo>
                    <a:pt x="204" y="162"/>
                  </a:lnTo>
                  <a:lnTo>
                    <a:pt x="191" y="159"/>
                  </a:lnTo>
                  <a:lnTo>
                    <a:pt x="180" y="153"/>
                  </a:lnTo>
                  <a:lnTo>
                    <a:pt x="170" y="144"/>
                  </a:lnTo>
                  <a:lnTo>
                    <a:pt x="162" y="135"/>
                  </a:lnTo>
                  <a:lnTo>
                    <a:pt x="155" y="126"/>
                  </a:lnTo>
                  <a:lnTo>
                    <a:pt x="147" y="116"/>
                  </a:lnTo>
                  <a:lnTo>
                    <a:pt x="140" y="108"/>
                  </a:lnTo>
                  <a:lnTo>
                    <a:pt x="131" y="103"/>
                  </a:lnTo>
                  <a:lnTo>
                    <a:pt x="126" y="94"/>
                  </a:lnTo>
                  <a:lnTo>
                    <a:pt x="125" y="82"/>
                  </a:lnTo>
                  <a:lnTo>
                    <a:pt x="125" y="65"/>
                  </a:lnTo>
                  <a:lnTo>
                    <a:pt x="126" y="48"/>
                  </a:lnTo>
                  <a:lnTo>
                    <a:pt x="125" y="30"/>
                  </a:lnTo>
                  <a:lnTo>
                    <a:pt x="119" y="15"/>
                  </a:lnTo>
                  <a:lnTo>
                    <a:pt x="106" y="4"/>
                  </a:lnTo>
                  <a:lnTo>
                    <a:pt x="85" y="0"/>
                  </a:lnTo>
                  <a:lnTo>
                    <a:pt x="62" y="3"/>
                  </a:lnTo>
                  <a:lnTo>
                    <a:pt x="45" y="11"/>
                  </a:lnTo>
                  <a:lnTo>
                    <a:pt x="32" y="25"/>
                  </a:lnTo>
                  <a:lnTo>
                    <a:pt x="25" y="41"/>
                  </a:lnTo>
                  <a:lnTo>
                    <a:pt x="18" y="60"/>
                  </a:lnTo>
                  <a:lnTo>
                    <a:pt x="16" y="79"/>
                  </a:lnTo>
                  <a:lnTo>
                    <a:pt x="15" y="95"/>
                  </a:lnTo>
                  <a:lnTo>
                    <a:pt x="13" y="110"/>
                  </a:lnTo>
                  <a:lnTo>
                    <a:pt x="17" y="110"/>
                  </a:lnTo>
                  <a:lnTo>
                    <a:pt x="26" y="111"/>
                  </a:lnTo>
                  <a:lnTo>
                    <a:pt x="40" y="112"/>
                  </a:lnTo>
                  <a:lnTo>
                    <a:pt x="56" y="115"/>
                  </a:lnTo>
                  <a:lnTo>
                    <a:pt x="71" y="118"/>
                  </a:lnTo>
                  <a:lnTo>
                    <a:pt x="85" y="124"/>
                  </a:lnTo>
                  <a:lnTo>
                    <a:pt x="93" y="130"/>
                  </a:lnTo>
                  <a:lnTo>
                    <a:pt x="97" y="138"/>
                  </a:lnTo>
                  <a:lnTo>
                    <a:pt x="166" y="141"/>
                  </a:lnTo>
                  <a:lnTo>
                    <a:pt x="176" y="151"/>
                  </a:lnTo>
                  <a:lnTo>
                    <a:pt x="97" y="148"/>
                  </a:lnTo>
                  <a:lnTo>
                    <a:pt x="96" y="156"/>
                  </a:lnTo>
                  <a:lnTo>
                    <a:pt x="91" y="172"/>
                  </a:lnTo>
                  <a:lnTo>
                    <a:pt x="80" y="188"/>
                  </a:lnTo>
                  <a:lnTo>
                    <a:pt x="62" y="191"/>
                  </a:lnTo>
                  <a:lnTo>
                    <a:pt x="52" y="187"/>
                  </a:lnTo>
                  <a:lnTo>
                    <a:pt x="42" y="180"/>
                  </a:lnTo>
                  <a:lnTo>
                    <a:pt x="32" y="172"/>
                  </a:lnTo>
                  <a:lnTo>
                    <a:pt x="25" y="165"/>
                  </a:lnTo>
                  <a:lnTo>
                    <a:pt x="18" y="158"/>
                  </a:lnTo>
                  <a:lnTo>
                    <a:pt x="12" y="152"/>
                  </a:lnTo>
                  <a:lnTo>
                    <a:pt x="10" y="148"/>
                  </a:lnTo>
                  <a:lnTo>
                    <a:pt x="8" y="145"/>
                  </a:lnTo>
                  <a:lnTo>
                    <a:pt x="0" y="182"/>
                  </a:lnTo>
                  <a:lnTo>
                    <a:pt x="2" y="183"/>
                  </a:lnTo>
                  <a:lnTo>
                    <a:pt x="11" y="184"/>
                  </a:lnTo>
                  <a:lnTo>
                    <a:pt x="21" y="187"/>
                  </a:lnTo>
                  <a:lnTo>
                    <a:pt x="33" y="192"/>
                  </a:lnTo>
                  <a:lnTo>
                    <a:pt x="45" y="199"/>
                  </a:lnTo>
                  <a:lnTo>
                    <a:pt x="55" y="207"/>
                  </a:lnTo>
                  <a:lnTo>
                    <a:pt x="61" y="218"/>
                  </a:lnTo>
                  <a:lnTo>
                    <a:pt x="62" y="231"/>
                  </a:lnTo>
                  <a:lnTo>
                    <a:pt x="52" y="229"/>
                  </a:lnTo>
                  <a:lnTo>
                    <a:pt x="43" y="228"/>
                  </a:lnTo>
                  <a:lnTo>
                    <a:pt x="36" y="227"/>
                  </a:lnTo>
                  <a:lnTo>
                    <a:pt x="30" y="226"/>
                  </a:lnTo>
                  <a:lnTo>
                    <a:pt x="23" y="226"/>
                  </a:lnTo>
                  <a:lnTo>
                    <a:pt x="17" y="226"/>
                  </a:lnTo>
                  <a:lnTo>
                    <a:pt x="13" y="227"/>
                  </a:lnTo>
                  <a:lnTo>
                    <a:pt x="8" y="229"/>
                  </a:lnTo>
                  <a:lnTo>
                    <a:pt x="20" y="267"/>
                  </a:lnTo>
                  <a:lnTo>
                    <a:pt x="23" y="277"/>
                  </a:lnTo>
                  <a:lnTo>
                    <a:pt x="26" y="285"/>
                  </a:lnTo>
                  <a:lnTo>
                    <a:pt x="30" y="291"/>
                  </a:lnTo>
                  <a:lnTo>
                    <a:pt x="36" y="295"/>
                  </a:lnTo>
                  <a:lnTo>
                    <a:pt x="43" y="298"/>
                  </a:lnTo>
                  <a:lnTo>
                    <a:pt x="55" y="300"/>
                  </a:lnTo>
                  <a:lnTo>
                    <a:pt x="71" y="302"/>
                  </a:lnTo>
                  <a:lnTo>
                    <a:pt x="93" y="302"/>
                  </a:lnTo>
                  <a:lnTo>
                    <a:pt x="110" y="304"/>
                  </a:lnTo>
                  <a:lnTo>
                    <a:pt x="124" y="309"/>
                  </a:lnTo>
                  <a:lnTo>
                    <a:pt x="135" y="316"/>
                  </a:lnTo>
                  <a:lnTo>
                    <a:pt x="146" y="323"/>
                  </a:lnTo>
                  <a:lnTo>
                    <a:pt x="157" y="332"/>
                  </a:lnTo>
                  <a:lnTo>
                    <a:pt x="170" y="339"/>
                  </a:lnTo>
                  <a:lnTo>
                    <a:pt x="185" y="344"/>
                  </a:lnTo>
                  <a:lnTo>
                    <a:pt x="204" y="346"/>
                  </a:lnTo>
                  <a:lnTo>
                    <a:pt x="215" y="344"/>
                  </a:lnTo>
                  <a:lnTo>
                    <a:pt x="231" y="338"/>
                  </a:lnTo>
                  <a:lnTo>
                    <a:pt x="249" y="328"/>
                  </a:lnTo>
                  <a:lnTo>
                    <a:pt x="269" y="316"/>
                  </a:lnTo>
                  <a:lnTo>
                    <a:pt x="289" y="304"/>
                  </a:lnTo>
                  <a:lnTo>
                    <a:pt x="309" y="290"/>
                  </a:lnTo>
                  <a:lnTo>
                    <a:pt x="328" y="278"/>
                  </a:lnTo>
                  <a:lnTo>
                    <a:pt x="343" y="266"/>
                  </a:lnTo>
                  <a:lnTo>
                    <a:pt x="284"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0" name="Freeform 53"/>
            <p:cNvSpPr>
              <a:spLocks/>
            </p:cNvSpPr>
            <p:nvPr/>
          </p:nvSpPr>
          <p:spPr bwMode="auto">
            <a:xfrm>
              <a:off x="6859" y="3260"/>
              <a:ext cx="13" cy="19"/>
            </a:xfrm>
            <a:custGeom>
              <a:avLst/>
              <a:gdLst>
                <a:gd name="T0" fmla="*/ 11 w 25"/>
                <a:gd name="T1" fmla="*/ 19 h 19"/>
                <a:gd name="T2" fmla="*/ 13 w 25"/>
                <a:gd name="T3" fmla="*/ 10 h 19"/>
                <a:gd name="T4" fmla="*/ 10 w 25"/>
                <a:gd name="T5" fmla="*/ 3 h 19"/>
                <a:gd name="T6" fmla="*/ 5 w 25"/>
                <a:gd name="T7" fmla="*/ 0 h 19"/>
                <a:gd name="T8" fmla="*/ 0 w 25"/>
                <a:gd name="T9" fmla="*/ 5 h 19"/>
                <a:gd name="T10" fmla="*/ 11 w 25"/>
                <a:gd name="T11" fmla="*/ 19 h 19"/>
                <a:gd name="T12" fmla="*/ 0 60000 65536"/>
                <a:gd name="T13" fmla="*/ 0 60000 65536"/>
                <a:gd name="T14" fmla="*/ 0 60000 65536"/>
                <a:gd name="T15" fmla="*/ 0 60000 65536"/>
                <a:gd name="T16" fmla="*/ 0 60000 65536"/>
                <a:gd name="T17" fmla="*/ 0 60000 65536"/>
                <a:gd name="T18" fmla="*/ 0 w 25"/>
                <a:gd name="T19" fmla="*/ 0 h 19"/>
                <a:gd name="T20" fmla="*/ 25 w 2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5" h="19">
                  <a:moveTo>
                    <a:pt x="22" y="19"/>
                  </a:moveTo>
                  <a:lnTo>
                    <a:pt x="25" y="10"/>
                  </a:lnTo>
                  <a:lnTo>
                    <a:pt x="20" y="3"/>
                  </a:lnTo>
                  <a:lnTo>
                    <a:pt x="10" y="0"/>
                  </a:lnTo>
                  <a:lnTo>
                    <a:pt x="0" y="5"/>
                  </a:lnTo>
                  <a:lnTo>
                    <a:pt x="2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1" name="Freeform 54"/>
            <p:cNvSpPr>
              <a:spLocks/>
            </p:cNvSpPr>
            <p:nvPr/>
          </p:nvSpPr>
          <p:spPr bwMode="auto">
            <a:xfrm>
              <a:off x="6828" y="3265"/>
              <a:ext cx="43" cy="47"/>
            </a:xfrm>
            <a:custGeom>
              <a:avLst/>
              <a:gdLst>
                <a:gd name="T0" fmla="*/ 0 w 85"/>
                <a:gd name="T1" fmla="*/ 23 h 47"/>
                <a:gd name="T2" fmla="*/ 5 w 85"/>
                <a:gd name="T3" fmla="*/ 39 h 47"/>
                <a:gd name="T4" fmla="*/ 14 w 85"/>
                <a:gd name="T5" fmla="*/ 47 h 47"/>
                <a:gd name="T6" fmla="*/ 22 w 85"/>
                <a:gd name="T7" fmla="*/ 45 h 47"/>
                <a:gd name="T8" fmla="*/ 29 w 85"/>
                <a:gd name="T9" fmla="*/ 38 h 47"/>
                <a:gd name="T10" fmla="*/ 34 w 85"/>
                <a:gd name="T11" fmla="*/ 31 h 47"/>
                <a:gd name="T12" fmla="*/ 39 w 85"/>
                <a:gd name="T13" fmla="*/ 23 h 47"/>
                <a:gd name="T14" fmla="*/ 42 w 85"/>
                <a:gd name="T15" fmla="*/ 17 h 47"/>
                <a:gd name="T16" fmla="*/ 43 w 85"/>
                <a:gd name="T17" fmla="*/ 14 h 47"/>
                <a:gd name="T18" fmla="*/ 32 w 85"/>
                <a:gd name="T19" fmla="*/ 0 h 47"/>
                <a:gd name="T20" fmla="*/ 30 w 85"/>
                <a:gd name="T21" fmla="*/ 1 h 47"/>
                <a:gd name="T22" fmla="*/ 28 w 85"/>
                <a:gd name="T23" fmla="*/ 6 h 47"/>
                <a:gd name="T24" fmla="*/ 24 w 85"/>
                <a:gd name="T25" fmla="*/ 12 h 47"/>
                <a:gd name="T26" fmla="*/ 20 w 85"/>
                <a:gd name="T27" fmla="*/ 17 h 47"/>
                <a:gd name="T28" fmla="*/ 17 w 85"/>
                <a:gd name="T29" fmla="*/ 22 h 47"/>
                <a:gd name="T30" fmla="*/ 15 w 85"/>
                <a:gd name="T31" fmla="*/ 22 h 47"/>
                <a:gd name="T32" fmla="*/ 16 w 85"/>
                <a:gd name="T33" fmla="*/ 23 h 47"/>
                <a:gd name="T34" fmla="*/ 15 w 85"/>
                <a:gd name="T35" fmla="*/ 19 h 47"/>
                <a:gd name="T36" fmla="*/ 0 w 85"/>
                <a:gd name="T37" fmla="*/ 23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47"/>
                <a:gd name="T59" fmla="*/ 85 w 85"/>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47">
                  <a:moveTo>
                    <a:pt x="0" y="23"/>
                  </a:moveTo>
                  <a:lnTo>
                    <a:pt x="9" y="39"/>
                  </a:lnTo>
                  <a:lnTo>
                    <a:pt x="28" y="47"/>
                  </a:lnTo>
                  <a:lnTo>
                    <a:pt x="43" y="45"/>
                  </a:lnTo>
                  <a:lnTo>
                    <a:pt x="58" y="38"/>
                  </a:lnTo>
                  <a:lnTo>
                    <a:pt x="68" y="31"/>
                  </a:lnTo>
                  <a:lnTo>
                    <a:pt x="78" y="23"/>
                  </a:lnTo>
                  <a:lnTo>
                    <a:pt x="83" y="17"/>
                  </a:lnTo>
                  <a:lnTo>
                    <a:pt x="85" y="14"/>
                  </a:lnTo>
                  <a:lnTo>
                    <a:pt x="63" y="0"/>
                  </a:lnTo>
                  <a:lnTo>
                    <a:pt x="60" y="1"/>
                  </a:lnTo>
                  <a:lnTo>
                    <a:pt x="55" y="6"/>
                  </a:lnTo>
                  <a:lnTo>
                    <a:pt x="48" y="12"/>
                  </a:lnTo>
                  <a:lnTo>
                    <a:pt x="40" y="17"/>
                  </a:lnTo>
                  <a:lnTo>
                    <a:pt x="33" y="22"/>
                  </a:lnTo>
                  <a:lnTo>
                    <a:pt x="30" y="22"/>
                  </a:lnTo>
                  <a:lnTo>
                    <a:pt x="31" y="23"/>
                  </a:lnTo>
                  <a:lnTo>
                    <a:pt x="30" y="19"/>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2" name="Freeform 55"/>
            <p:cNvSpPr>
              <a:spLocks/>
            </p:cNvSpPr>
            <p:nvPr/>
          </p:nvSpPr>
          <p:spPr bwMode="auto">
            <a:xfrm>
              <a:off x="6828" y="3273"/>
              <a:ext cx="15" cy="15"/>
            </a:xfrm>
            <a:custGeom>
              <a:avLst/>
              <a:gdLst>
                <a:gd name="T0" fmla="*/ 15 w 30"/>
                <a:gd name="T1" fmla="*/ 11 h 15"/>
                <a:gd name="T2" fmla="*/ 12 w 30"/>
                <a:gd name="T3" fmla="*/ 2 h 15"/>
                <a:gd name="T4" fmla="*/ 7 w 30"/>
                <a:gd name="T5" fmla="*/ 0 h 15"/>
                <a:gd name="T6" fmla="*/ 2 w 30"/>
                <a:gd name="T7" fmla="*/ 4 h 15"/>
                <a:gd name="T8" fmla="*/ 0 w 30"/>
                <a:gd name="T9" fmla="*/ 15 h 15"/>
                <a:gd name="T10" fmla="*/ 15 w 30"/>
                <a:gd name="T11" fmla="*/ 11 h 15"/>
                <a:gd name="T12" fmla="*/ 0 60000 65536"/>
                <a:gd name="T13" fmla="*/ 0 60000 65536"/>
                <a:gd name="T14" fmla="*/ 0 60000 65536"/>
                <a:gd name="T15" fmla="*/ 0 60000 65536"/>
                <a:gd name="T16" fmla="*/ 0 60000 65536"/>
                <a:gd name="T17" fmla="*/ 0 60000 65536"/>
                <a:gd name="T18" fmla="*/ 0 w 30"/>
                <a:gd name="T19" fmla="*/ 0 h 15"/>
                <a:gd name="T20" fmla="*/ 30 w 3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0" h="15">
                  <a:moveTo>
                    <a:pt x="30" y="11"/>
                  </a:moveTo>
                  <a:lnTo>
                    <a:pt x="24" y="2"/>
                  </a:lnTo>
                  <a:lnTo>
                    <a:pt x="14" y="0"/>
                  </a:lnTo>
                  <a:lnTo>
                    <a:pt x="4" y="4"/>
                  </a:lnTo>
                  <a:lnTo>
                    <a:pt x="0" y="15"/>
                  </a:lnTo>
                  <a:lnTo>
                    <a:pt x="3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3" name="Freeform 56"/>
            <p:cNvSpPr>
              <a:spLocks/>
            </p:cNvSpPr>
            <p:nvPr/>
          </p:nvSpPr>
          <p:spPr bwMode="auto">
            <a:xfrm>
              <a:off x="6515" y="3841"/>
              <a:ext cx="30" cy="38"/>
            </a:xfrm>
            <a:custGeom>
              <a:avLst/>
              <a:gdLst>
                <a:gd name="T0" fmla="*/ 30 w 59"/>
                <a:gd name="T1" fmla="*/ 37 h 38"/>
                <a:gd name="T2" fmla="*/ 27 w 59"/>
                <a:gd name="T3" fmla="*/ 36 h 38"/>
                <a:gd name="T4" fmla="*/ 25 w 59"/>
                <a:gd name="T5" fmla="*/ 35 h 38"/>
                <a:gd name="T6" fmla="*/ 23 w 59"/>
                <a:gd name="T7" fmla="*/ 32 h 38"/>
                <a:gd name="T8" fmla="*/ 21 w 59"/>
                <a:gd name="T9" fmla="*/ 29 h 38"/>
                <a:gd name="T10" fmla="*/ 18 w 59"/>
                <a:gd name="T11" fmla="*/ 26 h 38"/>
                <a:gd name="T12" fmla="*/ 16 w 59"/>
                <a:gd name="T13" fmla="*/ 22 h 38"/>
                <a:gd name="T14" fmla="*/ 13 w 59"/>
                <a:gd name="T15" fmla="*/ 16 h 38"/>
                <a:gd name="T16" fmla="*/ 10 w 59"/>
                <a:gd name="T17" fmla="*/ 10 h 38"/>
                <a:gd name="T18" fmla="*/ 2 w 59"/>
                <a:gd name="T19" fmla="*/ 0 h 38"/>
                <a:gd name="T20" fmla="*/ 0 w 59"/>
                <a:gd name="T21" fmla="*/ 10 h 38"/>
                <a:gd name="T22" fmla="*/ 3 w 59"/>
                <a:gd name="T23" fmla="*/ 25 h 38"/>
                <a:gd name="T24" fmla="*/ 6 w 59"/>
                <a:gd name="T25" fmla="*/ 38 h 38"/>
                <a:gd name="T26" fmla="*/ 8 w 59"/>
                <a:gd name="T27" fmla="*/ 38 h 38"/>
                <a:gd name="T28" fmla="*/ 11 w 59"/>
                <a:gd name="T29" fmla="*/ 38 h 38"/>
                <a:gd name="T30" fmla="*/ 14 w 59"/>
                <a:gd name="T31" fmla="*/ 38 h 38"/>
                <a:gd name="T32" fmla="*/ 17 w 59"/>
                <a:gd name="T33" fmla="*/ 37 h 38"/>
                <a:gd name="T34" fmla="*/ 21 w 59"/>
                <a:gd name="T35" fmla="*/ 37 h 38"/>
                <a:gd name="T36" fmla="*/ 24 w 59"/>
                <a:gd name="T37" fmla="*/ 37 h 38"/>
                <a:gd name="T38" fmla="*/ 27 w 59"/>
                <a:gd name="T39" fmla="*/ 37 h 38"/>
                <a:gd name="T40" fmla="*/ 30 w 59"/>
                <a:gd name="T41" fmla="*/ 37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38"/>
                <a:gd name="T65" fmla="*/ 59 w 59"/>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38">
                  <a:moveTo>
                    <a:pt x="59" y="37"/>
                  </a:moveTo>
                  <a:lnTo>
                    <a:pt x="54" y="36"/>
                  </a:lnTo>
                  <a:lnTo>
                    <a:pt x="50" y="35"/>
                  </a:lnTo>
                  <a:lnTo>
                    <a:pt x="45" y="32"/>
                  </a:lnTo>
                  <a:lnTo>
                    <a:pt x="41" y="29"/>
                  </a:lnTo>
                  <a:lnTo>
                    <a:pt x="36" y="26"/>
                  </a:lnTo>
                  <a:lnTo>
                    <a:pt x="31" y="22"/>
                  </a:lnTo>
                  <a:lnTo>
                    <a:pt x="25" y="16"/>
                  </a:lnTo>
                  <a:lnTo>
                    <a:pt x="19" y="10"/>
                  </a:lnTo>
                  <a:lnTo>
                    <a:pt x="4" y="0"/>
                  </a:lnTo>
                  <a:lnTo>
                    <a:pt x="0" y="10"/>
                  </a:lnTo>
                  <a:lnTo>
                    <a:pt x="5" y="25"/>
                  </a:lnTo>
                  <a:lnTo>
                    <a:pt x="12" y="38"/>
                  </a:lnTo>
                  <a:lnTo>
                    <a:pt x="16" y="38"/>
                  </a:lnTo>
                  <a:lnTo>
                    <a:pt x="22" y="38"/>
                  </a:lnTo>
                  <a:lnTo>
                    <a:pt x="27" y="38"/>
                  </a:lnTo>
                  <a:lnTo>
                    <a:pt x="34" y="37"/>
                  </a:lnTo>
                  <a:lnTo>
                    <a:pt x="41" y="37"/>
                  </a:lnTo>
                  <a:lnTo>
                    <a:pt x="48" y="37"/>
                  </a:lnTo>
                  <a:lnTo>
                    <a:pt x="54" y="3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4" name="Freeform 57"/>
            <p:cNvSpPr>
              <a:spLocks/>
            </p:cNvSpPr>
            <p:nvPr/>
          </p:nvSpPr>
          <p:spPr bwMode="auto">
            <a:xfrm>
              <a:off x="6489" y="3769"/>
              <a:ext cx="25" cy="57"/>
            </a:xfrm>
            <a:custGeom>
              <a:avLst/>
              <a:gdLst>
                <a:gd name="T0" fmla="*/ 0 w 50"/>
                <a:gd name="T1" fmla="*/ 15 h 57"/>
                <a:gd name="T2" fmla="*/ 2 w 50"/>
                <a:gd name="T3" fmla="*/ 12 h 57"/>
                <a:gd name="T4" fmla="*/ 4 w 50"/>
                <a:gd name="T5" fmla="*/ 9 h 57"/>
                <a:gd name="T6" fmla="*/ 6 w 50"/>
                <a:gd name="T7" fmla="*/ 5 h 57"/>
                <a:gd name="T8" fmla="*/ 9 w 50"/>
                <a:gd name="T9" fmla="*/ 0 h 57"/>
                <a:gd name="T10" fmla="*/ 12 w 50"/>
                <a:gd name="T11" fmla="*/ 5 h 57"/>
                <a:gd name="T12" fmla="*/ 15 w 50"/>
                <a:gd name="T13" fmla="*/ 11 h 57"/>
                <a:gd name="T14" fmla="*/ 18 w 50"/>
                <a:gd name="T15" fmla="*/ 17 h 57"/>
                <a:gd name="T16" fmla="*/ 21 w 50"/>
                <a:gd name="T17" fmla="*/ 23 h 57"/>
                <a:gd name="T18" fmla="*/ 24 w 50"/>
                <a:gd name="T19" fmla="*/ 32 h 57"/>
                <a:gd name="T20" fmla="*/ 25 w 50"/>
                <a:gd name="T21" fmla="*/ 39 h 57"/>
                <a:gd name="T22" fmla="*/ 25 w 50"/>
                <a:gd name="T23" fmla="*/ 46 h 57"/>
                <a:gd name="T24" fmla="*/ 23 w 50"/>
                <a:gd name="T25" fmla="*/ 52 h 57"/>
                <a:gd name="T26" fmla="*/ 21 w 50"/>
                <a:gd name="T27" fmla="*/ 57 h 57"/>
                <a:gd name="T28" fmla="*/ 19 w 50"/>
                <a:gd name="T29" fmla="*/ 56 h 57"/>
                <a:gd name="T30" fmla="*/ 18 w 50"/>
                <a:gd name="T31" fmla="*/ 52 h 57"/>
                <a:gd name="T32" fmla="*/ 18 w 50"/>
                <a:gd name="T33" fmla="*/ 46 h 57"/>
                <a:gd name="T34" fmla="*/ 17 w 50"/>
                <a:gd name="T35" fmla="*/ 39 h 57"/>
                <a:gd name="T36" fmla="*/ 13 w 50"/>
                <a:gd name="T37" fmla="*/ 31 h 57"/>
                <a:gd name="T38" fmla="*/ 8 w 50"/>
                <a:gd name="T39" fmla="*/ 22 h 57"/>
                <a:gd name="T40" fmla="*/ 0 w 50"/>
                <a:gd name="T41" fmla="*/ 15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57"/>
                <a:gd name="T65" fmla="*/ 50 w 50"/>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57">
                  <a:moveTo>
                    <a:pt x="0" y="15"/>
                  </a:moveTo>
                  <a:lnTo>
                    <a:pt x="4" y="12"/>
                  </a:lnTo>
                  <a:lnTo>
                    <a:pt x="8" y="9"/>
                  </a:lnTo>
                  <a:lnTo>
                    <a:pt x="13" y="5"/>
                  </a:lnTo>
                  <a:lnTo>
                    <a:pt x="18" y="0"/>
                  </a:lnTo>
                  <a:lnTo>
                    <a:pt x="23" y="5"/>
                  </a:lnTo>
                  <a:lnTo>
                    <a:pt x="30" y="11"/>
                  </a:lnTo>
                  <a:lnTo>
                    <a:pt x="36" y="17"/>
                  </a:lnTo>
                  <a:lnTo>
                    <a:pt x="41" y="23"/>
                  </a:lnTo>
                  <a:lnTo>
                    <a:pt x="48" y="32"/>
                  </a:lnTo>
                  <a:lnTo>
                    <a:pt x="50" y="39"/>
                  </a:lnTo>
                  <a:lnTo>
                    <a:pt x="50" y="46"/>
                  </a:lnTo>
                  <a:lnTo>
                    <a:pt x="46" y="52"/>
                  </a:lnTo>
                  <a:lnTo>
                    <a:pt x="41" y="57"/>
                  </a:lnTo>
                  <a:lnTo>
                    <a:pt x="38" y="56"/>
                  </a:lnTo>
                  <a:lnTo>
                    <a:pt x="36" y="52"/>
                  </a:lnTo>
                  <a:lnTo>
                    <a:pt x="35" y="46"/>
                  </a:lnTo>
                  <a:lnTo>
                    <a:pt x="33" y="39"/>
                  </a:lnTo>
                  <a:lnTo>
                    <a:pt x="26" y="31"/>
                  </a:lnTo>
                  <a:lnTo>
                    <a:pt x="16" y="22"/>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5" name="Freeform 58"/>
            <p:cNvSpPr>
              <a:spLocks/>
            </p:cNvSpPr>
            <p:nvPr/>
          </p:nvSpPr>
          <p:spPr bwMode="auto">
            <a:xfrm>
              <a:off x="6210" y="3618"/>
              <a:ext cx="113" cy="259"/>
            </a:xfrm>
            <a:custGeom>
              <a:avLst/>
              <a:gdLst>
                <a:gd name="T0" fmla="*/ 64 w 224"/>
                <a:gd name="T1" fmla="*/ 85 h 259"/>
                <a:gd name="T2" fmla="*/ 56 w 224"/>
                <a:gd name="T3" fmla="*/ 101 h 259"/>
                <a:gd name="T4" fmla="*/ 47 w 224"/>
                <a:gd name="T5" fmla="*/ 119 h 259"/>
                <a:gd name="T6" fmla="*/ 36 w 224"/>
                <a:gd name="T7" fmla="*/ 136 h 259"/>
                <a:gd name="T8" fmla="*/ 25 w 224"/>
                <a:gd name="T9" fmla="*/ 152 h 259"/>
                <a:gd name="T10" fmla="*/ 15 w 224"/>
                <a:gd name="T11" fmla="*/ 168 h 259"/>
                <a:gd name="T12" fmla="*/ 7 w 224"/>
                <a:gd name="T13" fmla="*/ 181 h 259"/>
                <a:gd name="T14" fmla="*/ 2 w 224"/>
                <a:gd name="T15" fmla="*/ 190 h 259"/>
                <a:gd name="T16" fmla="*/ 0 w 224"/>
                <a:gd name="T17" fmla="*/ 196 h 259"/>
                <a:gd name="T18" fmla="*/ 2 w 224"/>
                <a:gd name="T19" fmla="*/ 202 h 259"/>
                <a:gd name="T20" fmla="*/ 5 w 224"/>
                <a:gd name="T21" fmla="*/ 208 h 259"/>
                <a:gd name="T22" fmla="*/ 8 w 224"/>
                <a:gd name="T23" fmla="*/ 210 h 259"/>
                <a:gd name="T24" fmla="*/ 9 w 224"/>
                <a:gd name="T25" fmla="*/ 211 h 259"/>
                <a:gd name="T26" fmla="*/ 8 w 224"/>
                <a:gd name="T27" fmla="*/ 214 h 259"/>
                <a:gd name="T28" fmla="*/ 5 w 224"/>
                <a:gd name="T29" fmla="*/ 220 h 259"/>
                <a:gd name="T30" fmla="*/ 3 w 224"/>
                <a:gd name="T31" fmla="*/ 228 h 259"/>
                <a:gd name="T32" fmla="*/ 5 w 224"/>
                <a:gd name="T33" fmla="*/ 237 h 259"/>
                <a:gd name="T34" fmla="*/ 6 w 224"/>
                <a:gd name="T35" fmla="*/ 241 h 259"/>
                <a:gd name="T36" fmla="*/ 10 w 224"/>
                <a:gd name="T37" fmla="*/ 244 h 259"/>
                <a:gd name="T38" fmla="*/ 13 w 224"/>
                <a:gd name="T39" fmla="*/ 248 h 259"/>
                <a:gd name="T40" fmla="*/ 17 w 224"/>
                <a:gd name="T41" fmla="*/ 251 h 259"/>
                <a:gd name="T42" fmla="*/ 20 w 224"/>
                <a:gd name="T43" fmla="*/ 254 h 259"/>
                <a:gd name="T44" fmla="*/ 24 w 224"/>
                <a:gd name="T45" fmla="*/ 257 h 259"/>
                <a:gd name="T46" fmla="*/ 27 w 224"/>
                <a:gd name="T47" fmla="*/ 259 h 259"/>
                <a:gd name="T48" fmla="*/ 30 w 224"/>
                <a:gd name="T49" fmla="*/ 259 h 259"/>
                <a:gd name="T50" fmla="*/ 35 w 224"/>
                <a:gd name="T51" fmla="*/ 257 h 259"/>
                <a:gd name="T52" fmla="*/ 42 w 224"/>
                <a:gd name="T53" fmla="*/ 250 h 259"/>
                <a:gd name="T54" fmla="*/ 52 w 224"/>
                <a:gd name="T55" fmla="*/ 241 h 259"/>
                <a:gd name="T56" fmla="*/ 63 w 224"/>
                <a:gd name="T57" fmla="*/ 231 h 259"/>
                <a:gd name="T58" fmla="*/ 74 w 224"/>
                <a:gd name="T59" fmla="*/ 219 h 259"/>
                <a:gd name="T60" fmla="*/ 83 w 224"/>
                <a:gd name="T61" fmla="*/ 209 h 259"/>
                <a:gd name="T62" fmla="*/ 92 w 224"/>
                <a:gd name="T63" fmla="*/ 199 h 259"/>
                <a:gd name="T64" fmla="*/ 97 w 224"/>
                <a:gd name="T65" fmla="*/ 192 h 259"/>
                <a:gd name="T66" fmla="*/ 101 w 224"/>
                <a:gd name="T67" fmla="*/ 184 h 259"/>
                <a:gd name="T68" fmla="*/ 105 w 224"/>
                <a:gd name="T69" fmla="*/ 171 h 259"/>
                <a:gd name="T70" fmla="*/ 109 w 224"/>
                <a:gd name="T71" fmla="*/ 156 h 259"/>
                <a:gd name="T72" fmla="*/ 112 w 224"/>
                <a:gd name="T73" fmla="*/ 138 h 259"/>
                <a:gd name="T74" fmla="*/ 113 w 224"/>
                <a:gd name="T75" fmla="*/ 120 h 259"/>
                <a:gd name="T76" fmla="*/ 112 w 224"/>
                <a:gd name="T77" fmla="*/ 103 h 259"/>
                <a:gd name="T78" fmla="*/ 108 w 224"/>
                <a:gd name="T79" fmla="*/ 86 h 259"/>
                <a:gd name="T80" fmla="*/ 102 w 224"/>
                <a:gd name="T81" fmla="*/ 72 h 259"/>
                <a:gd name="T82" fmla="*/ 94 w 224"/>
                <a:gd name="T83" fmla="*/ 62 h 259"/>
                <a:gd name="T84" fmla="*/ 88 w 224"/>
                <a:gd name="T85" fmla="*/ 53 h 259"/>
                <a:gd name="T86" fmla="*/ 83 w 224"/>
                <a:gd name="T87" fmla="*/ 45 h 259"/>
                <a:gd name="T88" fmla="*/ 80 w 224"/>
                <a:gd name="T89" fmla="*/ 38 h 259"/>
                <a:gd name="T90" fmla="*/ 78 w 224"/>
                <a:gd name="T91" fmla="*/ 32 h 259"/>
                <a:gd name="T92" fmla="*/ 77 w 224"/>
                <a:gd name="T93" fmla="*/ 26 h 259"/>
                <a:gd name="T94" fmla="*/ 77 w 224"/>
                <a:gd name="T95" fmla="*/ 19 h 259"/>
                <a:gd name="T96" fmla="*/ 77 w 224"/>
                <a:gd name="T97" fmla="*/ 13 h 259"/>
                <a:gd name="T98" fmla="*/ 77 w 224"/>
                <a:gd name="T99" fmla="*/ 7 h 259"/>
                <a:gd name="T100" fmla="*/ 75 w 224"/>
                <a:gd name="T101" fmla="*/ 2 h 259"/>
                <a:gd name="T102" fmla="*/ 73 w 224"/>
                <a:gd name="T103" fmla="*/ 0 h 259"/>
                <a:gd name="T104" fmla="*/ 70 w 224"/>
                <a:gd name="T105" fmla="*/ 0 h 259"/>
                <a:gd name="T106" fmla="*/ 66 w 224"/>
                <a:gd name="T107" fmla="*/ 1 h 259"/>
                <a:gd name="T108" fmla="*/ 63 w 224"/>
                <a:gd name="T109" fmla="*/ 5 h 259"/>
                <a:gd name="T110" fmla="*/ 60 w 224"/>
                <a:gd name="T111" fmla="*/ 11 h 259"/>
                <a:gd name="T112" fmla="*/ 57 w 224"/>
                <a:gd name="T113" fmla="*/ 20 h 259"/>
                <a:gd name="T114" fmla="*/ 54 w 224"/>
                <a:gd name="T115" fmla="*/ 40 h 259"/>
                <a:gd name="T116" fmla="*/ 55 w 224"/>
                <a:gd name="T117" fmla="*/ 59 h 259"/>
                <a:gd name="T118" fmla="*/ 59 w 224"/>
                <a:gd name="T119" fmla="*/ 74 h 259"/>
                <a:gd name="T120" fmla="*/ 64 w 224"/>
                <a:gd name="T121" fmla="*/ 85 h 2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4"/>
                <a:gd name="T184" fmla="*/ 0 h 259"/>
                <a:gd name="T185" fmla="*/ 224 w 224"/>
                <a:gd name="T186" fmla="*/ 259 h 2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4" h="259">
                  <a:moveTo>
                    <a:pt x="126" y="85"/>
                  </a:moveTo>
                  <a:lnTo>
                    <a:pt x="111" y="101"/>
                  </a:lnTo>
                  <a:lnTo>
                    <a:pt x="93" y="119"/>
                  </a:lnTo>
                  <a:lnTo>
                    <a:pt x="71" y="136"/>
                  </a:lnTo>
                  <a:lnTo>
                    <a:pt x="50" y="152"/>
                  </a:lnTo>
                  <a:lnTo>
                    <a:pt x="30" y="168"/>
                  </a:lnTo>
                  <a:lnTo>
                    <a:pt x="14" y="181"/>
                  </a:lnTo>
                  <a:lnTo>
                    <a:pt x="4" y="190"/>
                  </a:lnTo>
                  <a:lnTo>
                    <a:pt x="0" y="196"/>
                  </a:lnTo>
                  <a:lnTo>
                    <a:pt x="4" y="202"/>
                  </a:lnTo>
                  <a:lnTo>
                    <a:pt x="10" y="208"/>
                  </a:lnTo>
                  <a:lnTo>
                    <a:pt x="15" y="210"/>
                  </a:lnTo>
                  <a:lnTo>
                    <a:pt x="17" y="211"/>
                  </a:lnTo>
                  <a:lnTo>
                    <a:pt x="15" y="214"/>
                  </a:lnTo>
                  <a:lnTo>
                    <a:pt x="10" y="220"/>
                  </a:lnTo>
                  <a:lnTo>
                    <a:pt x="6" y="228"/>
                  </a:lnTo>
                  <a:lnTo>
                    <a:pt x="9" y="237"/>
                  </a:lnTo>
                  <a:lnTo>
                    <a:pt x="12" y="241"/>
                  </a:lnTo>
                  <a:lnTo>
                    <a:pt x="19" y="244"/>
                  </a:lnTo>
                  <a:lnTo>
                    <a:pt x="25" y="248"/>
                  </a:lnTo>
                  <a:lnTo>
                    <a:pt x="33" y="251"/>
                  </a:lnTo>
                  <a:lnTo>
                    <a:pt x="40" y="254"/>
                  </a:lnTo>
                  <a:lnTo>
                    <a:pt x="48" y="257"/>
                  </a:lnTo>
                  <a:lnTo>
                    <a:pt x="54" y="259"/>
                  </a:lnTo>
                  <a:lnTo>
                    <a:pt x="60" y="259"/>
                  </a:lnTo>
                  <a:lnTo>
                    <a:pt x="69" y="257"/>
                  </a:lnTo>
                  <a:lnTo>
                    <a:pt x="84" y="250"/>
                  </a:lnTo>
                  <a:lnTo>
                    <a:pt x="104" y="241"/>
                  </a:lnTo>
                  <a:lnTo>
                    <a:pt x="125" y="231"/>
                  </a:lnTo>
                  <a:lnTo>
                    <a:pt x="147" y="219"/>
                  </a:lnTo>
                  <a:lnTo>
                    <a:pt x="165" y="209"/>
                  </a:lnTo>
                  <a:lnTo>
                    <a:pt x="182" y="199"/>
                  </a:lnTo>
                  <a:lnTo>
                    <a:pt x="193" y="192"/>
                  </a:lnTo>
                  <a:lnTo>
                    <a:pt x="200" y="184"/>
                  </a:lnTo>
                  <a:lnTo>
                    <a:pt x="209" y="171"/>
                  </a:lnTo>
                  <a:lnTo>
                    <a:pt x="217" y="156"/>
                  </a:lnTo>
                  <a:lnTo>
                    <a:pt x="222" y="138"/>
                  </a:lnTo>
                  <a:lnTo>
                    <a:pt x="224" y="120"/>
                  </a:lnTo>
                  <a:lnTo>
                    <a:pt x="222" y="103"/>
                  </a:lnTo>
                  <a:lnTo>
                    <a:pt x="215" y="86"/>
                  </a:lnTo>
                  <a:lnTo>
                    <a:pt x="202" y="72"/>
                  </a:lnTo>
                  <a:lnTo>
                    <a:pt x="187" y="62"/>
                  </a:lnTo>
                  <a:lnTo>
                    <a:pt x="174" y="53"/>
                  </a:lnTo>
                  <a:lnTo>
                    <a:pt x="165" y="45"/>
                  </a:lnTo>
                  <a:lnTo>
                    <a:pt x="159" y="38"/>
                  </a:lnTo>
                  <a:lnTo>
                    <a:pt x="155" y="32"/>
                  </a:lnTo>
                  <a:lnTo>
                    <a:pt x="153" y="26"/>
                  </a:lnTo>
                  <a:lnTo>
                    <a:pt x="153" y="19"/>
                  </a:lnTo>
                  <a:lnTo>
                    <a:pt x="153" y="13"/>
                  </a:lnTo>
                  <a:lnTo>
                    <a:pt x="153" y="7"/>
                  </a:lnTo>
                  <a:lnTo>
                    <a:pt x="149" y="2"/>
                  </a:lnTo>
                  <a:lnTo>
                    <a:pt x="144" y="0"/>
                  </a:lnTo>
                  <a:lnTo>
                    <a:pt x="138" y="0"/>
                  </a:lnTo>
                  <a:lnTo>
                    <a:pt x="131" y="1"/>
                  </a:lnTo>
                  <a:lnTo>
                    <a:pt x="124" y="5"/>
                  </a:lnTo>
                  <a:lnTo>
                    <a:pt x="118" y="11"/>
                  </a:lnTo>
                  <a:lnTo>
                    <a:pt x="113" y="20"/>
                  </a:lnTo>
                  <a:lnTo>
                    <a:pt x="108" y="40"/>
                  </a:lnTo>
                  <a:lnTo>
                    <a:pt x="110" y="59"/>
                  </a:lnTo>
                  <a:lnTo>
                    <a:pt x="116" y="74"/>
                  </a:lnTo>
                  <a:lnTo>
                    <a:pt x="126"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6" name="Freeform 59"/>
            <p:cNvSpPr>
              <a:spLocks/>
            </p:cNvSpPr>
            <p:nvPr/>
          </p:nvSpPr>
          <p:spPr bwMode="auto">
            <a:xfrm>
              <a:off x="6205" y="3699"/>
              <a:ext cx="73" cy="117"/>
            </a:xfrm>
            <a:custGeom>
              <a:avLst/>
              <a:gdLst>
                <a:gd name="T0" fmla="*/ 10 w 145"/>
                <a:gd name="T1" fmla="*/ 113 h 117"/>
                <a:gd name="T2" fmla="*/ 10 w 145"/>
                <a:gd name="T3" fmla="*/ 114 h 117"/>
                <a:gd name="T4" fmla="*/ 11 w 145"/>
                <a:gd name="T5" fmla="*/ 114 h 117"/>
                <a:gd name="T6" fmla="*/ 16 w 145"/>
                <a:gd name="T7" fmla="*/ 106 h 117"/>
                <a:gd name="T8" fmla="*/ 24 w 145"/>
                <a:gd name="T9" fmla="*/ 93 h 117"/>
                <a:gd name="T10" fmla="*/ 34 w 145"/>
                <a:gd name="T11" fmla="*/ 78 h 117"/>
                <a:gd name="T12" fmla="*/ 45 w 145"/>
                <a:gd name="T13" fmla="*/ 61 h 117"/>
                <a:gd name="T14" fmla="*/ 55 w 145"/>
                <a:gd name="T15" fmla="*/ 44 h 117"/>
                <a:gd name="T16" fmla="*/ 65 w 145"/>
                <a:gd name="T17" fmla="*/ 26 h 117"/>
                <a:gd name="T18" fmla="*/ 73 w 145"/>
                <a:gd name="T19" fmla="*/ 8 h 117"/>
                <a:gd name="T20" fmla="*/ 64 w 145"/>
                <a:gd name="T21" fmla="*/ 0 h 117"/>
                <a:gd name="T22" fmla="*/ 57 w 145"/>
                <a:gd name="T23" fmla="*/ 15 h 117"/>
                <a:gd name="T24" fmla="*/ 48 w 145"/>
                <a:gd name="T25" fmla="*/ 32 h 117"/>
                <a:gd name="T26" fmla="*/ 37 w 145"/>
                <a:gd name="T27" fmla="*/ 49 h 117"/>
                <a:gd name="T28" fmla="*/ 27 w 145"/>
                <a:gd name="T29" fmla="*/ 65 h 117"/>
                <a:gd name="T30" fmla="*/ 17 w 145"/>
                <a:gd name="T31" fmla="*/ 81 h 117"/>
                <a:gd name="T32" fmla="*/ 8 w 145"/>
                <a:gd name="T33" fmla="*/ 93 h 117"/>
                <a:gd name="T34" fmla="*/ 3 w 145"/>
                <a:gd name="T35" fmla="*/ 104 h 117"/>
                <a:gd name="T36" fmla="*/ 0 w 145"/>
                <a:gd name="T37" fmla="*/ 116 h 117"/>
                <a:gd name="T38" fmla="*/ 0 w 145"/>
                <a:gd name="T39" fmla="*/ 117 h 117"/>
                <a:gd name="T40" fmla="*/ 10 w 145"/>
                <a:gd name="T41" fmla="*/ 113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5"/>
                <a:gd name="T64" fmla="*/ 0 h 117"/>
                <a:gd name="T65" fmla="*/ 145 w 145"/>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5" h="117">
                  <a:moveTo>
                    <a:pt x="20" y="113"/>
                  </a:moveTo>
                  <a:lnTo>
                    <a:pt x="20" y="114"/>
                  </a:lnTo>
                  <a:lnTo>
                    <a:pt x="22" y="114"/>
                  </a:lnTo>
                  <a:lnTo>
                    <a:pt x="31" y="106"/>
                  </a:lnTo>
                  <a:lnTo>
                    <a:pt x="48" y="93"/>
                  </a:lnTo>
                  <a:lnTo>
                    <a:pt x="68" y="78"/>
                  </a:lnTo>
                  <a:lnTo>
                    <a:pt x="89" y="61"/>
                  </a:lnTo>
                  <a:lnTo>
                    <a:pt x="110" y="44"/>
                  </a:lnTo>
                  <a:lnTo>
                    <a:pt x="129" y="26"/>
                  </a:lnTo>
                  <a:lnTo>
                    <a:pt x="145" y="8"/>
                  </a:lnTo>
                  <a:lnTo>
                    <a:pt x="128" y="0"/>
                  </a:lnTo>
                  <a:lnTo>
                    <a:pt x="114" y="15"/>
                  </a:lnTo>
                  <a:lnTo>
                    <a:pt x="95" y="32"/>
                  </a:lnTo>
                  <a:lnTo>
                    <a:pt x="74" y="49"/>
                  </a:lnTo>
                  <a:lnTo>
                    <a:pt x="53" y="65"/>
                  </a:lnTo>
                  <a:lnTo>
                    <a:pt x="33" y="81"/>
                  </a:lnTo>
                  <a:lnTo>
                    <a:pt x="16" y="93"/>
                  </a:lnTo>
                  <a:lnTo>
                    <a:pt x="5" y="104"/>
                  </a:lnTo>
                  <a:lnTo>
                    <a:pt x="0" y="116"/>
                  </a:lnTo>
                  <a:lnTo>
                    <a:pt x="0" y="117"/>
                  </a:lnTo>
                  <a:lnTo>
                    <a:pt x="2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7" name="Freeform 60"/>
            <p:cNvSpPr>
              <a:spLocks/>
            </p:cNvSpPr>
            <p:nvPr/>
          </p:nvSpPr>
          <p:spPr bwMode="auto">
            <a:xfrm>
              <a:off x="6205" y="3812"/>
              <a:ext cx="19" cy="25"/>
            </a:xfrm>
            <a:custGeom>
              <a:avLst/>
              <a:gdLst>
                <a:gd name="T0" fmla="*/ 18 w 38"/>
                <a:gd name="T1" fmla="*/ 22 h 25"/>
                <a:gd name="T2" fmla="*/ 15 w 38"/>
                <a:gd name="T3" fmla="*/ 8 h 25"/>
                <a:gd name="T4" fmla="*/ 15 w 38"/>
                <a:gd name="T5" fmla="*/ 7 h 25"/>
                <a:gd name="T6" fmla="*/ 13 w 38"/>
                <a:gd name="T7" fmla="*/ 6 h 25"/>
                <a:gd name="T8" fmla="*/ 11 w 38"/>
                <a:gd name="T9" fmla="*/ 3 h 25"/>
                <a:gd name="T10" fmla="*/ 10 w 38"/>
                <a:gd name="T11" fmla="*/ 0 h 25"/>
                <a:gd name="T12" fmla="*/ 0 w 38"/>
                <a:gd name="T13" fmla="*/ 4 h 25"/>
                <a:gd name="T14" fmla="*/ 2 w 38"/>
                <a:gd name="T15" fmla="*/ 14 h 25"/>
                <a:gd name="T16" fmla="*/ 7 w 38"/>
                <a:gd name="T17" fmla="*/ 21 h 25"/>
                <a:gd name="T18" fmla="*/ 10 w 38"/>
                <a:gd name="T19" fmla="*/ 24 h 25"/>
                <a:gd name="T20" fmla="*/ 12 w 38"/>
                <a:gd name="T21" fmla="*/ 25 h 25"/>
                <a:gd name="T22" fmla="*/ 10 w 38"/>
                <a:gd name="T23" fmla="*/ 12 h 25"/>
                <a:gd name="T24" fmla="*/ 12 w 38"/>
                <a:gd name="T25" fmla="*/ 25 h 25"/>
                <a:gd name="T26" fmla="*/ 17 w 38"/>
                <a:gd name="T27" fmla="*/ 25 h 25"/>
                <a:gd name="T28" fmla="*/ 19 w 38"/>
                <a:gd name="T29" fmla="*/ 20 h 25"/>
                <a:gd name="T30" fmla="*/ 19 w 38"/>
                <a:gd name="T31" fmla="*/ 14 h 25"/>
                <a:gd name="T32" fmla="*/ 15 w 38"/>
                <a:gd name="T33" fmla="*/ 8 h 25"/>
                <a:gd name="T34" fmla="*/ 18 w 38"/>
                <a:gd name="T35" fmla="*/ 22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25"/>
                <a:gd name="T56" fmla="*/ 38 w 38"/>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25">
                  <a:moveTo>
                    <a:pt x="35" y="22"/>
                  </a:moveTo>
                  <a:lnTo>
                    <a:pt x="31" y="8"/>
                  </a:lnTo>
                  <a:lnTo>
                    <a:pt x="30" y="7"/>
                  </a:lnTo>
                  <a:lnTo>
                    <a:pt x="26" y="6"/>
                  </a:lnTo>
                  <a:lnTo>
                    <a:pt x="22" y="3"/>
                  </a:lnTo>
                  <a:lnTo>
                    <a:pt x="20" y="0"/>
                  </a:lnTo>
                  <a:lnTo>
                    <a:pt x="0" y="4"/>
                  </a:lnTo>
                  <a:lnTo>
                    <a:pt x="5" y="14"/>
                  </a:lnTo>
                  <a:lnTo>
                    <a:pt x="14" y="21"/>
                  </a:lnTo>
                  <a:lnTo>
                    <a:pt x="20" y="24"/>
                  </a:lnTo>
                  <a:lnTo>
                    <a:pt x="24" y="25"/>
                  </a:lnTo>
                  <a:lnTo>
                    <a:pt x="20" y="12"/>
                  </a:lnTo>
                  <a:lnTo>
                    <a:pt x="24" y="25"/>
                  </a:lnTo>
                  <a:lnTo>
                    <a:pt x="33" y="25"/>
                  </a:lnTo>
                  <a:lnTo>
                    <a:pt x="38" y="20"/>
                  </a:lnTo>
                  <a:lnTo>
                    <a:pt x="38" y="14"/>
                  </a:lnTo>
                  <a:lnTo>
                    <a:pt x="31" y="8"/>
                  </a:lnTo>
                  <a:lnTo>
                    <a:pt x="3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8" name="Freeform 61"/>
            <p:cNvSpPr>
              <a:spLocks/>
            </p:cNvSpPr>
            <p:nvPr/>
          </p:nvSpPr>
          <p:spPr bwMode="auto">
            <a:xfrm>
              <a:off x="6209" y="3824"/>
              <a:ext cx="14" cy="36"/>
            </a:xfrm>
            <a:custGeom>
              <a:avLst/>
              <a:gdLst>
                <a:gd name="T0" fmla="*/ 10 w 29"/>
                <a:gd name="T1" fmla="*/ 26 h 36"/>
                <a:gd name="T2" fmla="*/ 10 w 29"/>
                <a:gd name="T3" fmla="*/ 26 h 36"/>
                <a:gd name="T4" fmla="*/ 10 w 29"/>
                <a:gd name="T5" fmla="*/ 22 h 36"/>
                <a:gd name="T6" fmla="*/ 12 w 29"/>
                <a:gd name="T7" fmla="*/ 18 h 36"/>
                <a:gd name="T8" fmla="*/ 14 w 29"/>
                <a:gd name="T9" fmla="*/ 12 h 36"/>
                <a:gd name="T10" fmla="*/ 14 w 29"/>
                <a:gd name="T11" fmla="*/ 10 h 36"/>
                <a:gd name="T12" fmla="*/ 7 w 29"/>
                <a:gd name="T13" fmla="*/ 0 h 36"/>
                <a:gd name="T14" fmla="*/ 5 w 29"/>
                <a:gd name="T15" fmla="*/ 4 h 36"/>
                <a:gd name="T16" fmla="*/ 2 w 29"/>
                <a:gd name="T17" fmla="*/ 10 h 36"/>
                <a:gd name="T18" fmla="*/ 0 w 29"/>
                <a:gd name="T19" fmla="*/ 22 h 36"/>
                <a:gd name="T20" fmla="*/ 2 w 29"/>
                <a:gd name="T21" fmla="*/ 36 h 36"/>
                <a:gd name="T22" fmla="*/ 2 w 29"/>
                <a:gd name="T23" fmla="*/ 36 h 36"/>
                <a:gd name="T24" fmla="*/ 10 w 29"/>
                <a:gd name="T25" fmla="*/ 2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6"/>
                <a:gd name="T41" fmla="*/ 29 w 29"/>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6">
                  <a:moveTo>
                    <a:pt x="21" y="26"/>
                  </a:moveTo>
                  <a:lnTo>
                    <a:pt x="21" y="26"/>
                  </a:lnTo>
                  <a:lnTo>
                    <a:pt x="20" y="22"/>
                  </a:lnTo>
                  <a:lnTo>
                    <a:pt x="24" y="18"/>
                  </a:lnTo>
                  <a:lnTo>
                    <a:pt x="28" y="12"/>
                  </a:lnTo>
                  <a:lnTo>
                    <a:pt x="29" y="10"/>
                  </a:lnTo>
                  <a:lnTo>
                    <a:pt x="14" y="0"/>
                  </a:lnTo>
                  <a:lnTo>
                    <a:pt x="10" y="4"/>
                  </a:lnTo>
                  <a:lnTo>
                    <a:pt x="4" y="10"/>
                  </a:lnTo>
                  <a:lnTo>
                    <a:pt x="0" y="22"/>
                  </a:lnTo>
                  <a:lnTo>
                    <a:pt x="4" y="36"/>
                  </a:lnTo>
                  <a:lnTo>
                    <a:pt x="2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9" name="Freeform 62"/>
            <p:cNvSpPr>
              <a:spLocks/>
            </p:cNvSpPr>
            <p:nvPr/>
          </p:nvSpPr>
          <p:spPr bwMode="auto">
            <a:xfrm>
              <a:off x="6210" y="3850"/>
              <a:ext cx="31" cy="36"/>
            </a:xfrm>
            <a:custGeom>
              <a:avLst/>
              <a:gdLst>
                <a:gd name="T0" fmla="*/ 31 w 60"/>
                <a:gd name="T1" fmla="*/ 17 h 36"/>
                <a:gd name="T2" fmla="*/ 31 w 60"/>
                <a:gd name="T3" fmla="*/ 17 h 36"/>
                <a:gd name="T4" fmla="*/ 28 w 60"/>
                <a:gd name="T5" fmla="*/ 18 h 36"/>
                <a:gd name="T6" fmla="*/ 26 w 60"/>
                <a:gd name="T7" fmla="*/ 16 h 36"/>
                <a:gd name="T8" fmla="*/ 23 w 60"/>
                <a:gd name="T9" fmla="*/ 14 h 36"/>
                <a:gd name="T10" fmla="*/ 20 w 60"/>
                <a:gd name="T11" fmla="*/ 11 h 36"/>
                <a:gd name="T12" fmla="*/ 16 w 60"/>
                <a:gd name="T13" fmla="*/ 9 h 36"/>
                <a:gd name="T14" fmla="*/ 13 w 60"/>
                <a:gd name="T15" fmla="*/ 5 h 36"/>
                <a:gd name="T16" fmla="*/ 10 w 60"/>
                <a:gd name="T17" fmla="*/ 3 h 36"/>
                <a:gd name="T18" fmla="*/ 9 w 60"/>
                <a:gd name="T19" fmla="*/ 0 h 36"/>
                <a:gd name="T20" fmla="*/ 0 w 60"/>
                <a:gd name="T21" fmla="*/ 10 h 36"/>
                <a:gd name="T22" fmla="*/ 3 w 60"/>
                <a:gd name="T23" fmla="*/ 15 h 36"/>
                <a:gd name="T24" fmla="*/ 6 w 60"/>
                <a:gd name="T25" fmla="*/ 19 h 36"/>
                <a:gd name="T26" fmla="*/ 10 w 60"/>
                <a:gd name="T27" fmla="*/ 23 h 36"/>
                <a:gd name="T28" fmla="*/ 14 w 60"/>
                <a:gd name="T29" fmla="*/ 28 h 36"/>
                <a:gd name="T30" fmla="*/ 19 w 60"/>
                <a:gd name="T31" fmla="*/ 31 h 36"/>
                <a:gd name="T32" fmla="*/ 23 w 60"/>
                <a:gd name="T33" fmla="*/ 33 h 36"/>
                <a:gd name="T34" fmla="*/ 27 w 60"/>
                <a:gd name="T35" fmla="*/ 35 h 36"/>
                <a:gd name="T36" fmla="*/ 31 w 60"/>
                <a:gd name="T37" fmla="*/ 36 h 36"/>
                <a:gd name="T38" fmla="*/ 31 w 60"/>
                <a:gd name="T39" fmla="*/ 36 h 36"/>
                <a:gd name="T40" fmla="*/ 31 w 60"/>
                <a:gd name="T41" fmla="*/ 17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36"/>
                <a:gd name="T65" fmla="*/ 60 w 60"/>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36">
                  <a:moveTo>
                    <a:pt x="60" y="17"/>
                  </a:moveTo>
                  <a:lnTo>
                    <a:pt x="60" y="17"/>
                  </a:lnTo>
                  <a:lnTo>
                    <a:pt x="55" y="18"/>
                  </a:lnTo>
                  <a:lnTo>
                    <a:pt x="51" y="16"/>
                  </a:lnTo>
                  <a:lnTo>
                    <a:pt x="44" y="14"/>
                  </a:lnTo>
                  <a:lnTo>
                    <a:pt x="38" y="11"/>
                  </a:lnTo>
                  <a:lnTo>
                    <a:pt x="30" y="9"/>
                  </a:lnTo>
                  <a:lnTo>
                    <a:pt x="25" y="5"/>
                  </a:lnTo>
                  <a:lnTo>
                    <a:pt x="19" y="3"/>
                  </a:lnTo>
                  <a:lnTo>
                    <a:pt x="17" y="0"/>
                  </a:lnTo>
                  <a:lnTo>
                    <a:pt x="0" y="10"/>
                  </a:lnTo>
                  <a:lnTo>
                    <a:pt x="6" y="15"/>
                  </a:lnTo>
                  <a:lnTo>
                    <a:pt x="12" y="19"/>
                  </a:lnTo>
                  <a:lnTo>
                    <a:pt x="20" y="23"/>
                  </a:lnTo>
                  <a:lnTo>
                    <a:pt x="28" y="28"/>
                  </a:lnTo>
                  <a:lnTo>
                    <a:pt x="36" y="31"/>
                  </a:lnTo>
                  <a:lnTo>
                    <a:pt x="44" y="33"/>
                  </a:lnTo>
                  <a:lnTo>
                    <a:pt x="53" y="35"/>
                  </a:lnTo>
                  <a:lnTo>
                    <a:pt x="60" y="36"/>
                  </a:lnTo>
                  <a:lnTo>
                    <a:pt x="6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0" name="Freeform 63"/>
            <p:cNvSpPr>
              <a:spLocks/>
            </p:cNvSpPr>
            <p:nvPr/>
          </p:nvSpPr>
          <p:spPr bwMode="auto">
            <a:xfrm>
              <a:off x="6241" y="3804"/>
              <a:ext cx="69" cy="82"/>
            </a:xfrm>
            <a:custGeom>
              <a:avLst/>
              <a:gdLst>
                <a:gd name="T0" fmla="*/ 63 w 139"/>
                <a:gd name="T1" fmla="*/ 0 h 82"/>
                <a:gd name="T2" fmla="*/ 63 w 139"/>
                <a:gd name="T3" fmla="*/ 0 h 82"/>
                <a:gd name="T4" fmla="*/ 57 w 139"/>
                <a:gd name="T5" fmla="*/ 6 h 82"/>
                <a:gd name="T6" fmla="*/ 49 w 139"/>
                <a:gd name="T7" fmla="*/ 15 h 82"/>
                <a:gd name="T8" fmla="*/ 40 w 139"/>
                <a:gd name="T9" fmla="*/ 26 h 82"/>
                <a:gd name="T10" fmla="*/ 30 w 139"/>
                <a:gd name="T11" fmla="*/ 37 h 82"/>
                <a:gd name="T12" fmla="*/ 19 w 139"/>
                <a:gd name="T13" fmla="*/ 48 h 82"/>
                <a:gd name="T14" fmla="*/ 9 w 139"/>
                <a:gd name="T15" fmla="*/ 57 h 82"/>
                <a:gd name="T16" fmla="*/ 2 w 139"/>
                <a:gd name="T17" fmla="*/ 62 h 82"/>
                <a:gd name="T18" fmla="*/ 0 w 139"/>
                <a:gd name="T19" fmla="*/ 63 h 82"/>
                <a:gd name="T20" fmla="*/ 0 w 139"/>
                <a:gd name="T21" fmla="*/ 82 h 82"/>
                <a:gd name="T22" fmla="*/ 6 w 139"/>
                <a:gd name="T23" fmla="*/ 79 h 82"/>
                <a:gd name="T24" fmla="*/ 14 w 139"/>
                <a:gd name="T25" fmla="*/ 72 h 82"/>
                <a:gd name="T26" fmla="*/ 24 w 139"/>
                <a:gd name="T27" fmla="*/ 62 h 82"/>
                <a:gd name="T28" fmla="*/ 35 w 139"/>
                <a:gd name="T29" fmla="*/ 52 h 82"/>
                <a:gd name="T30" fmla="*/ 46 w 139"/>
                <a:gd name="T31" fmla="*/ 40 h 82"/>
                <a:gd name="T32" fmla="*/ 56 w 139"/>
                <a:gd name="T33" fmla="*/ 30 h 82"/>
                <a:gd name="T34" fmla="*/ 64 w 139"/>
                <a:gd name="T35" fmla="*/ 21 h 82"/>
                <a:gd name="T36" fmla="*/ 69 w 139"/>
                <a:gd name="T37" fmla="*/ 12 h 82"/>
                <a:gd name="T38" fmla="*/ 69 w 139"/>
                <a:gd name="T39" fmla="*/ 12 h 82"/>
                <a:gd name="T40" fmla="*/ 63 w 139"/>
                <a:gd name="T41" fmla="*/ 0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82"/>
                <a:gd name="T65" fmla="*/ 139 w 139"/>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82">
                  <a:moveTo>
                    <a:pt x="127" y="0"/>
                  </a:moveTo>
                  <a:lnTo>
                    <a:pt x="127" y="0"/>
                  </a:lnTo>
                  <a:lnTo>
                    <a:pt x="115" y="6"/>
                  </a:lnTo>
                  <a:lnTo>
                    <a:pt x="99" y="15"/>
                  </a:lnTo>
                  <a:lnTo>
                    <a:pt x="81" y="26"/>
                  </a:lnTo>
                  <a:lnTo>
                    <a:pt x="60" y="37"/>
                  </a:lnTo>
                  <a:lnTo>
                    <a:pt x="39" y="48"/>
                  </a:lnTo>
                  <a:lnTo>
                    <a:pt x="19" y="57"/>
                  </a:lnTo>
                  <a:lnTo>
                    <a:pt x="5" y="62"/>
                  </a:lnTo>
                  <a:lnTo>
                    <a:pt x="0" y="63"/>
                  </a:lnTo>
                  <a:lnTo>
                    <a:pt x="0" y="82"/>
                  </a:lnTo>
                  <a:lnTo>
                    <a:pt x="13" y="79"/>
                  </a:lnTo>
                  <a:lnTo>
                    <a:pt x="29" y="72"/>
                  </a:lnTo>
                  <a:lnTo>
                    <a:pt x="49" y="62"/>
                  </a:lnTo>
                  <a:lnTo>
                    <a:pt x="70" y="52"/>
                  </a:lnTo>
                  <a:lnTo>
                    <a:pt x="92" y="40"/>
                  </a:lnTo>
                  <a:lnTo>
                    <a:pt x="112" y="30"/>
                  </a:lnTo>
                  <a:lnTo>
                    <a:pt x="128" y="21"/>
                  </a:lnTo>
                  <a:lnTo>
                    <a:pt x="139" y="12"/>
                  </a:lnTo>
                  <a:lnTo>
                    <a:pt x="1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1" name="Freeform 64"/>
            <p:cNvSpPr>
              <a:spLocks/>
            </p:cNvSpPr>
            <p:nvPr/>
          </p:nvSpPr>
          <p:spPr bwMode="auto">
            <a:xfrm>
              <a:off x="6304" y="3684"/>
              <a:ext cx="24" cy="132"/>
            </a:xfrm>
            <a:custGeom>
              <a:avLst/>
              <a:gdLst>
                <a:gd name="T0" fmla="*/ 4 w 48"/>
                <a:gd name="T1" fmla="*/ 13 h 132"/>
                <a:gd name="T2" fmla="*/ 4 w 48"/>
                <a:gd name="T3" fmla="*/ 13 h 132"/>
                <a:gd name="T4" fmla="*/ 10 w 48"/>
                <a:gd name="T5" fmla="*/ 24 h 132"/>
                <a:gd name="T6" fmla="*/ 12 w 48"/>
                <a:gd name="T7" fmla="*/ 38 h 132"/>
                <a:gd name="T8" fmla="*/ 13 w 48"/>
                <a:gd name="T9" fmla="*/ 54 h 132"/>
                <a:gd name="T10" fmla="*/ 12 w 48"/>
                <a:gd name="T11" fmla="*/ 71 h 132"/>
                <a:gd name="T12" fmla="*/ 10 w 48"/>
                <a:gd name="T13" fmla="*/ 88 h 132"/>
                <a:gd name="T14" fmla="*/ 6 w 48"/>
                <a:gd name="T15" fmla="*/ 102 h 132"/>
                <a:gd name="T16" fmla="*/ 3 w 48"/>
                <a:gd name="T17" fmla="*/ 114 h 132"/>
                <a:gd name="T18" fmla="*/ 0 w 48"/>
                <a:gd name="T19" fmla="*/ 120 h 132"/>
                <a:gd name="T20" fmla="*/ 6 w 48"/>
                <a:gd name="T21" fmla="*/ 132 h 132"/>
                <a:gd name="T22" fmla="*/ 11 w 48"/>
                <a:gd name="T23" fmla="*/ 122 h 132"/>
                <a:gd name="T24" fmla="*/ 16 w 48"/>
                <a:gd name="T25" fmla="*/ 108 h 132"/>
                <a:gd name="T26" fmla="*/ 20 w 48"/>
                <a:gd name="T27" fmla="*/ 92 h 132"/>
                <a:gd name="T28" fmla="*/ 23 w 48"/>
                <a:gd name="T29" fmla="*/ 73 h 132"/>
                <a:gd name="T30" fmla="*/ 24 w 48"/>
                <a:gd name="T31" fmla="*/ 54 h 132"/>
                <a:gd name="T32" fmla="*/ 23 w 48"/>
                <a:gd name="T33" fmla="*/ 35 h 132"/>
                <a:gd name="T34" fmla="*/ 19 w 48"/>
                <a:gd name="T35" fmla="*/ 16 h 132"/>
                <a:gd name="T36" fmla="*/ 11 w 48"/>
                <a:gd name="T37" fmla="*/ 0 h 132"/>
                <a:gd name="T38" fmla="*/ 11 w 48"/>
                <a:gd name="T39" fmla="*/ 0 h 132"/>
                <a:gd name="T40" fmla="*/ 4 w 48"/>
                <a:gd name="T41" fmla="*/ 13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32"/>
                <a:gd name="T65" fmla="*/ 48 w 48"/>
                <a:gd name="T66" fmla="*/ 132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32">
                  <a:moveTo>
                    <a:pt x="8" y="13"/>
                  </a:moveTo>
                  <a:lnTo>
                    <a:pt x="8" y="13"/>
                  </a:lnTo>
                  <a:lnTo>
                    <a:pt x="20" y="24"/>
                  </a:lnTo>
                  <a:lnTo>
                    <a:pt x="25" y="38"/>
                  </a:lnTo>
                  <a:lnTo>
                    <a:pt x="26" y="54"/>
                  </a:lnTo>
                  <a:lnTo>
                    <a:pt x="25" y="71"/>
                  </a:lnTo>
                  <a:lnTo>
                    <a:pt x="20" y="88"/>
                  </a:lnTo>
                  <a:lnTo>
                    <a:pt x="12" y="102"/>
                  </a:lnTo>
                  <a:lnTo>
                    <a:pt x="5" y="114"/>
                  </a:lnTo>
                  <a:lnTo>
                    <a:pt x="0" y="120"/>
                  </a:lnTo>
                  <a:lnTo>
                    <a:pt x="12" y="132"/>
                  </a:lnTo>
                  <a:lnTo>
                    <a:pt x="22" y="122"/>
                  </a:lnTo>
                  <a:lnTo>
                    <a:pt x="32" y="108"/>
                  </a:lnTo>
                  <a:lnTo>
                    <a:pt x="40" y="92"/>
                  </a:lnTo>
                  <a:lnTo>
                    <a:pt x="45" y="73"/>
                  </a:lnTo>
                  <a:lnTo>
                    <a:pt x="48" y="54"/>
                  </a:lnTo>
                  <a:lnTo>
                    <a:pt x="45" y="35"/>
                  </a:lnTo>
                  <a:lnTo>
                    <a:pt x="37" y="16"/>
                  </a:lnTo>
                  <a:lnTo>
                    <a:pt x="21" y="0"/>
                  </a:lnTo>
                  <a:lnTo>
                    <a:pt x="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2" name="Freeform 65"/>
            <p:cNvSpPr>
              <a:spLocks/>
            </p:cNvSpPr>
            <p:nvPr/>
          </p:nvSpPr>
          <p:spPr bwMode="auto">
            <a:xfrm>
              <a:off x="6281" y="3631"/>
              <a:ext cx="33" cy="66"/>
            </a:xfrm>
            <a:custGeom>
              <a:avLst/>
              <a:gdLst>
                <a:gd name="T0" fmla="*/ 1 w 67"/>
                <a:gd name="T1" fmla="*/ 0 h 66"/>
                <a:gd name="T2" fmla="*/ 1 w 67"/>
                <a:gd name="T3" fmla="*/ 0 h 66"/>
                <a:gd name="T4" fmla="*/ 0 w 67"/>
                <a:gd name="T5" fmla="*/ 6 h 66"/>
                <a:gd name="T6" fmla="*/ 1 w 67"/>
                <a:gd name="T7" fmla="*/ 14 h 66"/>
                <a:gd name="T8" fmla="*/ 2 w 67"/>
                <a:gd name="T9" fmla="*/ 22 h 66"/>
                <a:gd name="T10" fmla="*/ 4 w 67"/>
                <a:gd name="T11" fmla="*/ 29 h 66"/>
                <a:gd name="T12" fmla="*/ 8 w 67"/>
                <a:gd name="T13" fmla="*/ 38 h 66"/>
                <a:gd name="T14" fmla="*/ 13 w 67"/>
                <a:gd name="T15" fmla="*/ 46 h 66"/>
                <a:gd name="T16" fmla="*/ 19 w 67"/>
                <a:gd name="T17" fmla="*/ 55 h 66"/>
                <a:gd name="T18" fmla="*/ 27 w 67"/>
                <a:gd name="T19" fmla="*/ 66 h 66"/>
                <a:gd name="T20" fmla="*/ 33 w 67"/>
                <a:gd name="T21" fmla="*/ 53 h 66"/>
                <a:gd name="T22" fmla="*/ 26 w 67"/>
                <a:gd name="T23" fmla="*/ 43 h 66"/>
                <a:gd name="T24" fmla="*/ 20 w 67"/>
                <a:gd name="T25" fmla="*/ 33 h 66"/>
                <a:gd name="T26" fmla="*/ 16 w 67"/>
                <a:gd name="T27" fmla="*/ 27 h 66"/>
                <a:gd name="T28" fmla="*/ 13 w 67"/>
                <a:gd name="T29" fmla="*/ 21 h 66"/>
                <a:gd name="T30" fmla="*/ 12 w 67"/>
                <a:gd name="T31" fmla="*/ 16 h 66"/>
                <a:gd name="T32" fmla="*/ 11 w 67"/>
                <a:gd name="T33" fmla="*/ 11 h 66"/>
                <a:gd name="T34" fmla="*/ 11 w 67"/>
                <a:gd name="T35" fmla="*/ 6 h 66"/>
                <a:gd name="T36" fmla="*/ 11 w 67"/>
                <a:gd name="T37" fmla="*/ 0 h 66"/>
                <a:gd name="T38" fmla="*/ 11 w 67"/>
                <a:gd name="T39" fmla="*/ 0 h 66"/>
                <a:gd name="T40" fmla="*/ 1 w 67"/>
                <a:gd name="T41" fmla="*/ 0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66"/>
                <a:gd name="T65" fmla="*/ 67 w 67"/>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66">
                  <a:moveTo>
                    <a:pt x="2" y="0"/>
                  </a:moveTo>
                  <a:lnTo>
                    <a:pt x="2" y="0"/>
                  </a:lnTo>
                  <a:lnTo>
                    <a:pt x="0" y="6"/>
                  </a:lnTo>
                  <a:lnTo>
                    <a:pt x="2" y="14"/>
                  </a:lnTo>
                  <a:lnTo>
                    <a:pt x="4" y="22"/>
                  </a:lnTo>
                  <a:lnTo>
                    <a:pt x="9" y="29"/>
                  </a:lnTo>
                  <a:lnTo>
                    <a:pt x="17" y="38"/>
                  </a:lnTo>
                  <a:lnTo>
                    <a:pt x="26" y="46"/>
                  </a:lnTo>
                  <a:lnTo>
                    <a:pt x="39" y="55"/>
                  </a:lnTo>
                  <a:lnTo>
                    <a:pt x="54" y="66"/>
                  </a:lnTo>
                  <a:lnTo>
                    <a:pt x="67" y="53"/>
                  </a:lnTo>
                  <a:lnTo>
                    <a:pt x="52" y="43"/>
                  </a:lnTo>
                  <a:lnTo>
                    <a:pt x="41" y="33"/>
                  </a:lnTo>
                  <a:lnTo>
                    <a:pt x="32" y="27"/>
                  </a:lnTo>
                  <a:lnTo>
                    <a:pt x="27" y="21"/>
                  </a:lnTo>
                  <a:lnTo>
                    <a:pt x="24" y="16"/>
                  </a:lnTo>
                  <a:lnTo>
                    <a:pt x="22" y="11"/>
                  </a:lnTo>
                  <a:lnTo>
                    <a:pt x="23" y="6"/>
                  </a:lnTo>
                  <a:lnTo>
                    <a:pt x="2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3" name="Freeform 66"/>
            <p:cNvSpPr>
              <a:spLocks/>
            </p:cNvSpPr>
            <p:nvPr/>
          </p:nvSpPr>
          <p:spPr bwMode="auto">
            <a:xfrm>
              <a:off x="6262" y="3609"/>
              <a:ext cx="30" cy="32"/>
            </a:xfrm>
            <a:custGeom>
              <a:avLst/>
              <a:gdLst>
                <a:gd name="T0" fmla="*/ 10 w 60"/>
                <a:gd name="T1" fmla="*/ 32 h 32"/>
                <a:gd name="T2" fmla="*/ 10 w 60"/>
                <a:gd name="T3" fmla="*/ 31 h 32"/>
                <a:gd name="T4" fmla="*/ 12 w 60"/>
                <a:gd name="T5" fmla="*/ 24 h 32"/>
                <a:gd name="T6" fmla="*/ 14 w 60"/>
                <a:gd name="T7" fmla="*/ 20 h 32"/>
                <a:gd name="T8" fmla="*/ 16 w 60"/>
                <a:gd name="T9" fmla="*/ 18 h 32"/>
                <a:gd name="T10" fmla="*/ 18 w 60"/>
                <a:gd name="T11" fmla="*/ 17 h 32"/>
                <a:gd name="T12" fmla="*/ 20 w 60"/>
                <a:gd name="T13" fmla="*/ 17 h 32"/>
                <a:gd name="T14" fmla="*/ 19 w 60"/>
                <a:gd name="T15" fmla="*/ 17 h 32"/>
                <a:gd name="T16" fmla="*/ 20 w 60"/>
                <a:gd name="T17" fmla="*/ 18 h 32"/>
                <a:gd name="T18" fmla="*/ 20 w 60"/>
                <a:gd name="T19" fmla="*/ 22 h 32"/>
                <a:gd name="T20" fmla="*/ 30 w 60"/>
                <a:gd name="T21" fmla="*/ 22 h 32"/>
                <a:gd name="T22" fmla="*/ 30 w 60"/>
                <a:gd name="T23" fmla="*/ 14 h 32"/>
                <a:gd name="T24" fmla="*/ 27 w 60"/>
                <a:gd name="T25" fmla="*/ 4 h 32"/>
                <a:gd name="T26" fmla="*/ 21 w 60"/>
                <a:gd name="T27" fmla="*/ 0 h 32"/>
                <a:gd name="T28" fmla="*/ 18 w 60"/>
                <a:gd name="T29" fmla="*/ 0 h 32"/>
                <a:gd name="T30" fmla="*/ 13 w 60"/>
                <a:gd name="T31" fmla="*/ 1 h 32"/>
                <a:gd name="T32" fmla="*/ 7 w 60"/>
                <a:gd name="T33" fmla="*/ 7 h 32"/>
                <a:gd name="T34" fmla="*/ 3 w 60"/>
                <a:gd name="T35" fmla="*/ 16 h 32"/>
                <a:gd name="T36" fmla="*/ 0 w 60"/>
                <a:gd name="T37" fmla="*/ 27 h 32"/>
                <a:gd name="T38" fmla="*/ 0 w 60"/>
                <a:gd name="T39" fmla="*/ 26 h 32"/>
                <a:gd name="T40" fmla="*/ 10 w 60"/>
                <a:gd name="T41" fmla="*/ 32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32"/>
                <a:gd name="T65" fmla="*/ 60 w 60"/>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32">
                  <a:moveTo>
                    <a:pt x="20" y="32"/>
                  </a:moveTo>
                  <a:lnTo>
                    <a:pt x="20" y="31"/>
                  </a:lnTo>
                  <a:lnTo>
                    <a:pt x="23" y="24"/>
                  </a:lnTo>
                  <a:lnTo>
                    <a:pt x="28" y="20"/>
                  </a:lnTo>
                  <a:lnTo>
                    <a:pt x="32" y="18"/>
                  </a:lnTo>
                  <a:lnTo>
                    <a:pt x="35" y="17"/>
                  </a:lnTo>
                  <a:lnTo>
                    <a:pt x="40" y="17"/>
                  </a:lnTo>
                  <a:lnTo>
                    <a:pt x="38" y="17"/>
                  </a:lnTo>
                  <a:lnTo>
                    <a:pt x="40" y="18"/>
                  </a:lnTo>
                  <a:lnTo>
                    <a:pt x="40" y="22"/>
                  </a:lnTo>
                  <a:lnTo>
                    <a:pt x="60" y="22"/>
                  </a:lnTo>
                  <a:lnTo>
                    <a:pt x="60" y="14"/>
                  </a:lnTo>
                  <a:lnTo>
                    <a:pt x="54" y="4"/>
                  </a:lnTo>
                  <a:lnTo>
                    <a:pt x="42" y="0"/>
                  </a:lnTo>
                  <a:lnTo>
                    <a:pt x="35" y="0"/>
                  </a:lnTo>
                  <a:lnTo>
                    <a:pt x="25" y="1"/>
                  </a:lnTo>
                  <a:lnTo>
                    <a:pt x="13" y="7"/>
                  </a:lnTo>
                  <a:lnTo>
                    <a:pt x="6" y="16"/>
                  </a:lnTo>
                  <a:lnTo>
                    <a:pt x="0" y="27"/>
                  </a:lnTo>
                  <a:lnTo>
                    <a:pt x="0" y="26"/>
                  </a:lnTo>
                  <a:lnTo>
                    <a:pt x="2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4" name="Freeform 67"/>
            <p:cNvSpPr>
              <a:spLocks/>
            </p:cNvSpPr>
            <p:nvPr/>
          </p:nvSpPr>
          <p:spPr bwMode="auto">
            <a:xfrm>
              <a:off x="6259" y="3635"/>
              <a:ext cx="20" cy="77"/>
            </a:xfrm>
            <a:custGeom>
              <a:avLst/>
              <a:gdLst>
                <a:gd name="T0" fmla="*/ 19 w 40"/>
                <a:gd name="T1" fmla="*/ 72 h 77"/>
                <a:gd name="T2" fmla="*/ 18 w 40"/>
                <a:gd name="T3" fmla="*/ 62 h 77"/>
                <a:gd name="T4" fmla="*/ 13 w 40"/>
                <a:gd name="T5" fmla="*/ 53 h 77"/>
                <a:gd name="T6" fmla="*/ 11 w 40"/>
                <a:gd name="T7" fmla="*/ 41 h 77"/>
                <a:gd name="T8" fmla="*/ 10 w 40"/>
                <a:gd name="T9" fmla="*/ 23 h 77"/>
                <a:gd name="T10" fmla="*/ 12 w 40"/>
                <a:gd name="T11" fmla="*/ 6 h 77"/>
                <a:gd name="T12" fmla="*/ 3 w 40"/>
                <a:gd name="T13" fmla="*/ 0 h 77"/>
                <a:gd name="T14" fmla="*/ 0 w 40"/>
                <a:gd name="T15" fmla="*/ 23 h 77"/>
                <a:gd name="T16" fmla="*/ 1 w 40"/>
                <a:gd name="T17" fmla="*/ 43 h 77"/>
                <a:gd name="T18" fmla="*/ 5 w 40"/>
                <a:gd name="T19" fmla="*/ 62 h 77"/>
                <a:gd name="T20" fmla="*/ 10 w 40"/>
                <a:gd name="T21" fmla="*/ 74 h 77"/>
                <a:gd name="T22" fmla="*/ 10 w 40"/>
                <a:gd name="T23" fmla="*/ 64 h 77"/>
                <a:gd name="T24" fmla="*/ 10 w 40"/>
                <a:gd name="T25" fmla="*/ 74 h 77"/>
                <a:gd name="T26" fmla="*/ 14 w 40"/>
                <a:gd name="T27" fmla="*/ 77 h 77"/>
                <a:gd name="T28" fmla="*/ 18 w 40"/>
                <a:gd name="T29" fmla="*/ 74 h 77"/>
                <a:gd name="T30" fmla="*/ 20 w 40"/>
                <a:gd name="T31" fmla="*/ 68 h 77"/>
                <a:gd name="T32" fmla="*/ 18 w 40"/>
                <a:gd name="T33" fmla="*/ 62 h 77"/>
                <a:gd name="T34" fmla="*/ 19 w 40"/>
                <a:gd name="T35" fmla="*/ 72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77"/>
                <a:gd name="T56" fmla="*/ 40 w 40"/>
                <a:gd name="T57" fmla="*/ 77 h 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77">
                  <a:moveTo>
                    <a:pt x="37" y="72"/>
                  </a:moveTo>
                  <a:lnTo>
                    <a:pt x="36" y="62"/>
                  </a:lnTo>
                  <a:lnTo>
                    <a:pt x="27" y="53"/>
                  </a:lnTo>
                  <a:lnTo>
                    <a:pt x="22" y="41"/>
                  </a:lnTo>
                  <a:lnTo>
                    <a:pt x="20" y="23"/>
                  </a:lnTo>
                  <a:lnTo>
                    <a:pt x="25" y="6"/>
                  </a:lnTo>
                  <a:lnTo>
                    <a:pt x="5" y="0"/>
                  </a:lnTo>
                  <a:lnTo>
                    <a:pt x="0" y="23"/>
                  </a:lnTo>
                  <a:lnTo>
                    <a:pt x="2" y="43"/>
                  </a:lnTo>
                  <a:lnTo>
                    <a:pt x="10" y="62"/>
                  </a:lnTo>
                  <a:lnTo>
                    <a:pt x="21" y="74"/>
                  </a:lnTo>
                  <a:lnTo>
                    <a:pt x="20" y="64"/>
                  </a:lnTo>
                  <a:lnTo>
                    <a:pt x="21" y="74"/>
                  </a:lnTo>
                  <a:lnTo>
                    <a:pt x="28" y="77"/>
                  </a:lnTo>
                  <a:lnTo>
                    <a:pt x="36" y="74"/>
                  </a:lnTo>
                  <a:lnTo>
                    <a:pt x="40" y="68"/>
                  </a:lnTo>
                  <a:lnTo>
                    <a:pt x="36" y="62"/>
                  </a:lnTo>
                  <a:lnTo>
                    <a:pt x="37"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5" name="Freeform 68"/>
            <p:cNvSpPr>
              <a:spLocks/>
            </p:cNvSpPr>
            <p:nvPr/>
          </p:nvSpPr>
          <p:spPr bwMode="auto">
            <a:xfrm>
              <a:off x="5992" y="3734"/>
              <a:ext cx="161" cy="180"/>
            </a:xfrm>
            <a:custGeom>
              <a:avLst/>
              <a:gdLst>
                <a:gd name="T0" fmla="*/ 26 w 323"/>
                <a:gd name="T1" fmla="*/ 9 h 180"/>
                <a:gd name="T2" fmla="*/ 29 w 323"/>
                <a:gd name="T3" fmla="*/ 8 h 180"/>
                <a:gd name="T4" fmla="*/ 37 w 323"/>
                <a:gd name="T5" fmla="*/ 6 h 180"/>
                <a:gd name="T6" fmla="*/ 49 w 323"/>
                <a:gd name="T7" fmla="*/ 3 h 180"/>
                <a:gd name="T8" fmla="*/ 62 w 323"/>
                <a:gd name="T9" fmla="*/ 1 h 180"/>
                <a:gd name="T10" fmla="*/ 77 w 323"/>
                <a:gd name="T11" fmla="*/ 0 h 180"/>
                <a:gd name="T12" fmla="*/ 90 w 323"/>
                <a:gd name="T13" fmla="*/ 2 h 180"/>
                <a:gd name="T14" fmla="*/ 101 w 323"/>
                <a:gd name="T15" fmla="*/ 6 h 180"/>
                <a:gd name="T16" fmla="*/ 108 w 323"/>
                <a:gd name="T17" fmla="*/ 16 h 180"/>
                <a:gd name="T18" fmla="*/ 114 w 323"/>
                <a:gd name="T19" fmla="*/ 28 h 180"/>
                <a:gd name="T20" fmla="*/ 122 w 323"/>
                <a:gd name="T21" fmla="*/ 44 h 180"/>
                <a:gd name="T22" fmla="*/ 132 w 323"/>
                <a:gd name="T23" fmla="*/ 59 h 180"/>
                <a:gd name="T24" fmla="*/ 141 w 323"/>
                <a:gd name="T25" fmla="*/ 75 h 180"/>
                <a:gd name="T26" fmla="*/ 150 w 323"/>
                <a:gd name="T27" fmla="*/ 90 h 180"/>
                <a:gd name="T28" fmla="*/ 157 w 323"/>
                <a:gd name="T29" fmla="*/ 102 h 180"/>
                <a:gd name="T30" fmla="*/ 161 w 323"/>
                <a:gd name="T31" fmla="*/ 112 h 180"/>
                <a:gd name="T32" fmla="*/ 161 w 323"/>
                <a:gd name="T33" fmla="*/ 119 h 180"/>
                <a:gd name="T34" fmla="*/ 158 w 323"/>
                <a:gd name="T35" fmla="*/ 124 h 180"/>
                <a:gd name="T36" fmla="*/ 156 w 323"/>
                <a:gd name="T37" fmla="*/ 129 h 180"/>
                <a:gd name="T38" fmla="*/ 152 w 323"/>
                <a:gd name="T39" fmla="*/ 134 h 180"/>
                <a:gd name="T40" fmla="*/ 149 w 323"/>
                <a:gd name="T41" fmla="*/ 139 h 180"/>
                <a:gd name="T42" fmla="*/ 146 w 323"/>
                <a:gd name="T43" fmla="*/ 145 h 180"/>
                <a:gd name="T44" fmla="*/ 142 w 323"/>
                <a:gd name="T45" fmla="*/ 149 h 180"/>
                <a:gd name="T46" fmla="*/ 137 w 323"/>
                <a:gd name="T47" fmla="*/ 151 h 180"/>
                <a:gd name="T48" fmla="*/ 132 w 323"/>
                <a:gd name="T49" fmla="*/ 152 h 180"/>
                <a:gd name="T50" fmla="*/ 126 w 323"/>
                <a:gd name="T51" fmla="*/ 150 h 180"/>
                <a:gd name="T52" fmla="*/ 117 w 323"/>
                <a:gd name="T53" fmla="*/ 146 h 180"/>
                <a:gd name="T54" fmla="*/ 107 w 323"/>
                <a:gd name="T55" fmla="*/ 139 h 180"/>
                <a:gd name="T56" fmla="*/ 97 w 323"/>
                <a:gd name="T57" fmla="*/ 131 h 180"/>
                <a:gd name="T58" fmla="*/ 89 w 323"/>
                <a:gd name="T59" fmla="*/ 124 h 180"/>
                <a:gd name="T60" fmla="*/ 80 w 323"/>
                <a:gd name="T61" fmla="*/ 118 h 180"/>
                <a:gd name="T62" fmla="*/ 75 w 323"/>
                <a:gd name="T63" fmla="*/ 113 h 180"/>
                <a:gd name="T64" fmla="*/ 74 w 323"/>
                <a:gd name="T65" fmla="*/ 111 h 180"/>
                <a:gd name="T66" fmla="*/ 76 w 323"/>
                <a:gd name="T67" fmla="*/ 122 h 180"/>
                <a:gd name="T68" fmla="*/ 82 w 323"/>
                <a:gd name="T69" fmla="*/ 144 h 180"/>
                <a:gd name="T70" fmla="*/ 87 w 323"/>
                <a:gd name="T71" fmla="*/ 167 h 180"/>
                <a:gd name="T72" fmla="*/ 86 w 323"/>
                <a:gd name="T73" fmla="*/ 178 h 180"/>
                <a:gd name="T74" fmla="*/ 80 w 323"/>
                <a:gd name="T75" fmla="*/ 180 h 180"/>
                <a:gd name="T76" fmla="*/ 75 w 323"/>
                <a:gd name="T77" fmla="*/ 177 h 180"/>
                <a:gd name="T78" fmla="*/ 71 w 323"/>
                <a:gd name="T79" fmla="*/ 171 h 180"/>
                <a:gd name="T80" fmla="*/ 67 w 323"/>
                <a:gd name="T81" fmla="*/ 161 h 180"/>
                <a:gd name="T82" fmla="*/ 62 w 323"/>
                <a:gd name="T83" fmla="*/ 150 h 180"/>
                <a:gd name="T84" fmla="*/ 58 w 323"/>
                <a:gd name="T85" fmla="*/ 136 h 180"/>
                <a:gd name="T86" fmla="*/ 53 w 323"/>
                <a:gd name="T87" fmla="*/ 123 h 180"/>
                <a:gd name="T88" fmla="*/ 47 w 323"/>
                <a:gd name="T89" fmla="*/ 107 h 180"/>
                <a:gd name="T90" fmla="*/ 2 w 323"/>
                <a:gd name="T91" fmla="*/ 87 h 180"/>
                <a:gd name="T92" fmla="*/ 1 w 323"/>
                <a:gd name="T93" fmla="*/ 85 h 180"/>
                <a:gd name="T94" fmla="*/ 0 w 323"/>
                <a:gd name="T95" fmla="*/ 79 h 180"/>
                <a:gd name="T96" fmla="*/ 0 w 323"/>
                <a:gd name="T97" fmla="*/ 70 h 180"/>
                <a:gd name="T98" fmla="*/ 0 w 323"/>
                <a:gd name="T99" fmla="*/ 59 h 180"/>
                <a:gd name="T100" fmla="*/ 3 w 323"/>
                <a:gd name="T101" fmla="*/ 47 h 180"/>
                <a:gd name="T102" fmla="*/ 7 w 323"/>
                <a:gd name="T103" fmla="*/ 33 h 180"/>
                <a:gd name="T104" fmla="*/ 15 w 323"/>
                <a:gd name="T105" fmla="*/ 21 h 180"/>
                <a:gd name="T106" fmla="*/ 26 w 323"/>
                <a:gd name="T107" fmla="*/ 9 h 1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3"/>
                <a:gd name="T163" fmla="*/ 0 h 180"/>
                <a:gd name="T164" fmla="*/ 323 w 323"/>
                <a:gd name="T165" fmla="*/ 180 h 1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3" h="180">
                  <a:moveTo>
                    <a:pt x="52" y="9"/>
                  </a:moveTo>
                  <a:lnTo>
                    <a:pt x="59" y="8"/>
                  </a:lnTo>
                  <a:lnTo>
                    <a:pt x="75" y="6"/>
                  </a:lnTo>
                  <a:lnTo>
                    <a:pt x="98" y="3"/>
                  </a:lnTo>
                  <a:lnTo>
                    <a:pt x="125" y="1"/>
                  </a:lnTo>
                  <a:lnTo>
                    <a:pt x="154" y="0"/>
                  </a:lnTo>
                  <a:lnTo>
                    <a:pt x="181" y="2"/>
                  </a:lnTo>
                  <a:lnTo>
                    <a:pt x="203" y="6"/>
                  </a:lnTo>
                  <a:lnTo>
                    <a:pt x="217" y="16"/>
                  </a:lnTo>
                  <a:lnTo>
                    <a:pt x="228" y="28"/>
                  </a:lnTo>
                  <a:lnTo>
                    <a:pt x="244" y="44"/>
                  </a:lnTo>
                  <a:lnTo>
                    <a:pt x="264" y="59"/>
                  </a:lnTo>
                  <a:lnTo>
                    <a:pt x="283" y="75"/>
                  </a:lnTo>
                  <a:lnTo>
                    <a:pt x="300" y="90"/>
                  </a:lnTo>
                  <a:lnTo>
                    <a:pt x="314" y="102"/>
                  </a:lnTo>
                  <a:lnTo>
                    <a:pt x="323" y="112"/>
                  </a:lnTo>
                  <a:lnTo>
                    <a:pt x="322" y="119"/>
                  </a:lnTo>
                  <a:lnTo>
                    <a:pt x="317" y="124"/>
                  </a:lnTo>
                  <a:lnTo>
                    <a:pt x="312" y="129"/>
                  </a:lnTo>
                  <a:lnTo>
                    <a:pt x="305" y="134"/>
                  </a:lnTo>
                  <a:lnTo>
                    <a:pt x="299" y="139"/>
                  </a:lnTo>
                  <a:lnTo>
                    <a:pt x="292" y="145"/>
                  </a:lnTo>
                  <a:lnTo>
                    <a:pt x="284" y="149"/>
                  </a:lnTo>
                  <a:lnTo>
                    <a:pt x="275" y="151"/>
                  </a:lnTo>
                  <a:lnTo>
                    <a:pt x="265" y="152"/>
                  </a:lnTo>
                  <a:lnTo>
                    <a:pt x="252" y="150"/>
                  </a:lnTo>
                  <a:lnTo>
                    <a:pt x="235" y="146"/>
                  </a:lnTo>
                  <a:lnTo>
                    <a:pt x="215" y="139"/>
                  </a:lnTo>
                  <a:lnTo>
                    <a:pt x="195" y="131"/>
                  </a:lnTo>
                  <a:lnTo>
                    <a:pt x="178" y="124"/>
                  </a:lnTo>
                  <a:lnTo>
                    <a:pt x="161" y="118"/>
                  </a:lnTo>
                  <a:lnTo>
                    <a:pt x="151" y="113"/>
                  </a:lnTo>
                  <a:lnTo>
                    <a:pt x="148" y="111"/>
                  </a:lnTo>
                  <a:lnTo>
                    <a:pt x="153" y="122"/>
                  </a:lnTo>
                  <a:lnTo>
                    <a:pt x="164" y="144"/>
                  </a:lnTo>
                  <a:lnTo>
                    <a:pt x="174" y="167"/>
                  </a:lnTo>
                  <a:lnTo>
                    <a:pt x="173" y="178"/>
                  </a:lnTo>
                  <a:lnTo>
                    <a:pt x="161" y="180"/>
                  </a:lnTo>
                  <a:lnTo>
                    <a:pt x="151" y="177"/>
                  </a:lnTo>
                  <a:lnTo>
                    <a:pt x="143" y="171"/>
                  </a:lnTo>
                  <a:lnTo>
                    <a:pt x="134" y="161"/>
                  </a:lnTo>
                  <a:lnTo>
                    <a:pt x="125" y="150"/>
                  </a:lnTo>
                  <a:lnTo>
                    <a:pt x="116" y="136"/>
                  </a:lnTo>
                  <a:lnTo>
                    <a:pt x="106" y="123"/>
                  </a:lnTo>
                  <a:lnTo>
                    <a:pt x="95" y="107"/>
                  </a:lnTo>
                  <a:lnTo>
                    <a:pt x="4" y="87"/>
                  </a:lnTo>
                  <a:lnTo>
                    <a:pt x="2" y="85"/>
                  </a:lnTo>
                  <a:lnTo>
                    <a:pt x="1" y="79"/>
                  </a:lnTo>
                  <a:lnTo>
                    <a:pt x="0" y="70"/>
                  </a:lnTo>
                  <a:lnTo>
                    <a:pt x="1" y="59"/>
                  </a:lnTo>
                  <a:lnTo>
                    <a:pt x="6" y="47"/>
                  </a:lnTo>
                  <a:lnTo>
                    <a:pt x="15" y="33"/>
                  </a:lnTo>
                  <a:lnTo>
                    <a:pt x="30" y="21"/>
                  </a:lnTo>
                  <a:lnTo>
                    <a:pt x="5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6" name="Freeform 69"/>
            <p:cNvSpPr>
              <a:spLocks/>
            </p:cNvSpPr>
            <p:nvPr/>
          </p:nvSpPr>
          <p:spPr bwMode="auto">
            <a:xfrm>
              <a:off x="6018" y="3725"/>
              <a:ext cx="87" cy="29"/>
            </a:xfrm>
            <a:custGeom>
              <a:avLst/>
              <a:gdLst>
                <a:gd name="T0" fmla="*/ 87 w 174"/>
                <a:gd name="T1" fmla="*/ 20 h 29"/>
                <a:gd name="T2" fmla="*/ 87 w 174"/>
                <a:gd name="T3" fmla="*/ 20 h 29"/>
                <a:gd name="T4" fmla="*/ 78 w 174"/>
                <a:gd name="T5" fmla="*/ 7 h 29"/>
                <a:gd name="T6" fmla="*/ 66 w 174"/>
                <a:gd name="T7" fmla="*/ 3 h 29"/>
                <a:gd name="T8" fmla="*/ 51 w 174"/>
                <a:gd name="T9" fmla="*/ 0 h 29"/>
                <a:gd name="T10" fmla="*/ 37 w 174"/>
                <a:gd name="T11" fmla="*/ 2 h 29"/>
                <a:gd name="T12" fmla="*/ 22 w 174"/>
                <a:gd name="T13" fmla="*/ 4 h 29"/>
                <a:gd name="T14" fmla="*/ 11 w 174"/>
                <a:gd name="T15" fmla="*/ 7 h 29"/>
                <a:gd name="T16" fmla="*/ 3 w 174"/>
                <a:gd name="T17" fmla="*/ 9 h 29"/>
                <a:gd name="T18" fmla="*/ 0 w 174"/>
                <a:gd name="T19" fmla="*/ 10 h 29"/>
                <a:gd name="T20" fmla="*/ 1 w 174"/>
                <a:gd name="T21" fmla="*/ 27 h 29"/>
                <a:gd name="T22" fmla="*/ 5 w 174"/>
                <a:gd name="T23" fmla="*/ 26 h 29"/>
                <a:gd name="T24" fmla="*/ 12 w 174"/>
                <a:gd name="T25" fmla="*/ 24 h 29"/>
                <a:gd name="T26" fmla="*/ 24 w 174"/>
                <a:gd name="T27" fmla="*/ 20 h 29"/>
                <a:gd name="T28" fmla="*/ 37 w 174"/>
                <a:gd name="T29" fmla="*/ 18 h 29"/>
                <a:gd name="T30" fmla="*/ 51 w 174"/>
                <a:gd name="T31" fmla="*/ 18 h 29"/>
                <a:gd name="T32" fmla="*/ 65 w 174"/>
                <a:gd name="T33" fmla="*/ 19 h 29"/>
                <a:gd name="T34" fmla="*/ 74 w 174"/>
                <a:gd name="T35" fmla="*/ 24 h 29"/>
                <a:gd name="T36" fmla="*/ 79 w 174"/>
                <a:gd name="T37" fmla="*/ 29 h 29"/>
                <a:gd name="T38" fmla="*/ 79 w 174"/>
                <a:gd name="T39" fmla="*/ 29 h 29"/>
                <a:gd name="T40" fmla="*/ 87 w 174"/>
                <a:gd name="T41" fmla="*/ 20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4"/>
                <a:gd name="T64" fmla="*/ 0 h 29"/>
                <a:gd name="T65" fmla="*/ 174 w 174"/>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4" h="29">
                  <a:moveTo>
                    <a:pt x="174" y="20"/>
                  </a:moveTo>
                  <a:lnTo>
                    <a:pt x="174" y="20"/>
                  </a:lnTo>
                  <a:lnTo>
                    <a:pt x="155" y="7"/>
                  </a:lnTo>
                  <a:lnTo>
                    <a:pt x="132" y="3"/>
                  </a:lnTo>
                  <a:lnTo>
                    <a:pt x="103" y="0"/>
                  </a:lnTo>
                  <a:lnTo>
                    <a:pt x="74" y="2"/>
                  </a:lnTo>
                  <a:lnTo>
                    <a:pt x="45" y="4"/>
                  </a:lnTo>
                  <a:lnTo>
                    <a:pt x="23" y="7"/>
                  </a:lnTo>
                  <a:lnTo>
                    <a:pt x="6" y="9"/>
                  </a:lnTo>
                  <a:lnTo>
                    <a:pt x="0" y="10"/>
                  </a:lnTo>
                  <a:lnTo>
                    <a:pt x="3" y="27"/>
                  </a:lnTo>
                  <a:lnTo>
                    <a:pt x="9" y="26"/>
                  </a:lnTo>
                  <a:lnTo>
                    <a:pt x="25" y="24"/>
                  </a:lnTo>
                  <a:lnTo>
                    <a:pt x="48" y="20"/>
                  </a:lnTo>
                  <a:lnTo>
                    <a:pt x="74" y="18"/>
                  </a:lnTo>
                  <a:lnTo>
                    <a:pt x="103" y="18"/>
                  </a:lnTo>
                  <a:lnTo>
                    <a:pt x="129" y="19"/>
                  </a:lnTo>
                  <a:lnTo>
                    <a:pt x="148" y="24"/>
                  </a:lnTo>
                  <a:lnTo>
                    <a:pt x="157" y="29"/>
                  </a:lnTo>
                  <a:lnTo>
                    <a:pt x="17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7" name="Freeform 70"/>
            <p:cNvSpPr>
              <a:spLocks/>
            </p:cNvSpPr>
            <p:nvPr/>
          </p:nvSpPr>
          <p:spPr bwMode="auto">
            <a:xfrm>
              <a:off x="6096" y="3745"/>
              <a:ext cx="63" cy="114"/>
            </a:xfrm>
            <a:custGeom>
              <a:avLst/>
              <a:gdLst>
                <a:gd name="T0" fmla="*/ 61 w 125"/>
                <a:gd name="T1" fmla="*/ 114 h 114"/>
                <a:gd name="T2" fmla="*/ 61 w 125"/>
                <a:gd name="T3" fmla="*/ 114 h 114"/>
                <a:gd name="T4" fmla="*/ 63 w 125"/>
                <a:gd name="T5" fmla="*/ 98 h 114"/>
                <a:gd name="T6" fmla="*/ 57 w 125"/>
                <a:gd name="T7" fmla="*/ 86 h 114"/>
                <a:gd name="T8" fmla="*/ 50 w 125"/>
                <a:gd name="T9" fmla="*/ 72 h 114"/>
                <a:gd name="T10" fmla="*/ 41 w 125"/>
                <a:gd name="T11" fmla="*/ 58 h 114"/>
                <a:gd name="T12" fmla="*/ 32 w 125"/>
                <a:gd name="T13" fmla="*/ 42 h 114"/>
                <a:gd name="T14" fmla="*/ 22 w 125"/>
                <a:gd name="T15" fmla="*/ 27 h 114"/>
                <a:gd name="T16" fmla="*/ 14 w 125"/>
                <a:gd name="T17" fmla="*/ 12 h 114"/>
                <a:gd name="T18" fmla="*/ 9 w 125"/>
                <a:gd name="T19" fmla="*/ 0 h 114"/>
                <a:gd name="T20" fmla="*/ 0 w 125"/>
                <a:gd name="T21" fmla="*/ 9 h 114"/>
                <a:gd name="T22" fmla="*/ 6 w 125"/>
                <a:gd name="T23" fmla="*/ 22 h 114"/>
                <a:gd name="T24" fmla="*/ 15 w 125"/>
                <a:gd name="T25" fmla="*/ 39 h 114"/>
                <a:gd name="T26" fmla="*/ 25 w 125"/>
                <a:gd name="T27" fmla="*/ 55 h 114"/>
                <a:gd name="T28" fmla="*/ 34 w 125"/>
                <a:gd name="T29" fmla="*/ 70 h 114"/>
                <a:gd name="T30" fmla="*/ 43 w 125"/>
                <a:gd name="T31" fmla="*/ 85 h 114"/>
                <a:gd name="T32" fmla="*/ 50 w 125"/>
                <a:gd name="T33" fmla="*/ 96 h 114"/>
                <a:gd name="T34" fmla="*/ 53 w 125"/>
                <a:gd name="T35" fmla="*/ 105 h 114"/>
                <a:gd name="T36" fmla="*/ 53 w 125"/>
                <a:gd name="T37" fmla="*/ 101 h 114"/>
                <a:gd name="T38" fmla="*/ 53 w 125"/>
                <a:gd name="T39" fmla="*/ 101 h 114"/>
                <a:gd name="T40" fmla="*/ 61 w 125"/>
                <a:gd name="T41" fmla="*/ 114 h 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
                <a:gd name="T64" fmla="*/ 0 h 114"/>
                <a:gd name="T65" fmla="*/ 125 w 125"/>
                <a:gd name="T66" fmla="*/ 114 h 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 h="114">
                  <a:moveTo>
                    <a:pt x="121" y="114"/>
                  </a:moveTo>
                  <a:lnTo>
                    <a:pt x="121" y="114"/>
                  </a:lnTo>
                  <a:lnTo>
                    <a:pt x="125" y="98"/>
                  </a:lnTo>
                  <a:lnTo>
                    <a:pt x="114" y="86"/>
                  </a:lnTo>
                  <a:lnTo>
                    <a:pt x="100" y="72"/>
                  </a:lnTo>
                  <a:lnTo>
                    <a:pt x="82" y="58"/>
                  </a:lnTo>
                  <a:lnTo>
                    <a:pt x="64" y="42"/>
                  </a:lnTo>
                  <a:lnTo>
                    <a:pt x="44" y="27"/>
                  </a:lnTo>
                  <a:lnTo>
                    <a:pt x="27" y="12"/>
                  </a:lnTo>
                  <a:lnTo>
                    <a:pt x="17" y="0"/>
                  </a:lnTo>
                  <a:lnTo>
                    <a:pt x="0" y="9"/>
                  </a:lnTo>
                  <a:lnTo>
                    <a:pt x="12" y="22"/>
                  </a:lnTo>
                  <a:lnTo>
                    <a:pt x="29" y="39"/>
                  </a:lnTo>
                  <a:lnTo>
                    <a:pt x="49" y="55"/>
                  </a:lnTo>
                  <a:lnTo>
                    <a:pt x="67" y="70"/>
                  </a:lnTo>
                  <a:lnTo>
                    <a:pt x="85" y="85"/>
                  </a:lnTo>
                  <a:lnTo>
                    <a:pt x="99" y="96"/>
                  </a:lnTo>
                  <a:lnTo>
                    <a:pt x="105" y="105"/>
                  </a:lnTo>
                  <a:lnTo>
                    <a:pt x="106" y="101"/>
                  </a:lnTo>
                  <a:lnTo>
                    <a:pt x="12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8" name="Freeform 71"/>
            <p:cNvSpPr>
              <a:spLocks/>
            </p:cNvSpPr>
            <p:nvPr/>
          </p:nvSpPr>
          <p:spPr bwMode="auto">
            <a:xfrm>
              <a:off x="6125" y="3846"/>
              <a:ext cx="32" cy="49"/>
            </a:xfrm>
            <a:custGeom>
              <a:avLst/>
              <a:gdLst>
                <a:gd name="T0" fmla="*/ 0 w 64"/>
                <a:gd name="T1" fmla="*/ 49 h 49"/>
                <a:gd name="T2" fmla="*/ 0 w 64"/>
                <a:gd name="T3" fmla="*/ 49 h 49"/>
                <a:gd name="T4" fmla="*/ 6 w 64"/>
                <a:gd name="T5" fmla="*/ 47 h 49"/>
                <a:gd name="T6" fmla="*/ 11 w 64"/>
                <a:gd name="T7" fmla="*/ 45 h 49"/>
                <a:gd name="T8" fmla="*/ 16 w 64"/>
                <a:gd name="T9" fmla="*/ 40 h 49"/>
                <a:gd name="T10" fmla="*/ 21 w 64"/>
                <a:gd name="T11" fmla="*/ 34 h 49"/>
                <a:gd name="T12" fmla="*/ 24 w 64"/>
                <a:gd name="T13" fmla="*/ 29 h 49"/>
                <a:gd name="T14" fmla="*/ 27 w 64"/>
                <a:gd name="T15" fmla="*/ 23 h 49"/>
                <a:gd name="T16" fmla="*/ 29 w 64"/>
                <a:gd name="T17" fmla="*/ 17 h 49"/>
                <a:gd name="T18" fmla="*/ 32 w 64"/>
                <a:gd name="T19" fmla="*/ 13 h 49"/>
                <a:gd name="T20" fmla="*/ 24 w 64"/>
                <a:gd name="T21" fmla="*/ 0 h 49"/>
                <a:gd name="T22" fmla="*/ 22 w 64"/>
                <a:gd name="T23" fmla="*/ 7 h 49"/>
                <a:gd name="T24" fmla="*/ 19 w 64"/>
                <a:gd name="T25" fmla="*/ 11 h 49"/>
                <a:gd name="T26" fmla="*/ 16 w 64"/>
                <a:gd name="T27" fmla="*/ 16 h 49"/>
                <a:gd name="T28" fmla="*/ 13 w 64"/>
                <a:gd name="T29" fmla="*/ 21 h 49"/>
                <a:gd name="T30" fmla="*/ 10 w 64"/>
                <a:gd name="T31" fmla="*/ 25 h 49"/>
                <a:gd name="T32" fmla="*/ 7 w 64"/>
                <a:gd name="T33" fmla="*/ 29 h 49"/>
                <a:gd name="T34" fmla="*/ 4 w 64"/>
                <a:gd name="T35" fmla="*/ 31 h 49"/>
                <a:gd name="T36" fmla="*/ 0 w 64"/>
                <a:gd name="T37" fmla="*/ 31 h 49"/>
                <a:gd name="T38" fmla="*/ 0 w 64"/>
                <a:gd name="T39" fmla="*/ 31 h 49"/>
                <a:gd name="T40" fmla="*/ 0 w 64"/>
                <a:gd name="T41" fmla="*/ 49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49"/>
                <a:gd name="T65" fmla="*/ 64 w 64"/>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49">
                  <a:moveTo>
                    <a:pt x="0" y="49"/>
                  </a:moveTo>
                  <a:lnTo>
                    <a:pt x="0" y="49"/>
                  </a:lnTo>
                  <a:lnTo>
                    <a:pt x="12" y="47"/>
                  </a:lnTo>
                  <a:lnTo>
                    <a:pt x="23" y="45"/>
                  </a:lnTo>
                  <a:lnTo>
                    <a:pt x="33" y="40"/>
                  </a:lnTo>
                  <a:lnTo>
                    <a:pt x="42" y="34"/>
                  </a:lnTo>
                  <a:lnTo>
                    <a:pt x="48" y="29"/>
                  </a:lnTo>
                  <a:lnTo>
                    <a:pt x="54" y="23"/>
                  </a:lnTo>
                  <a:lnTo>
                    <a:pt x="59" y="17"/>
                  </a:lnTo>
                  <a:lnTo>
                    <a:pt x="64" y="13"/>
                  </a:lnTo>
                  <a:lnTo>
                    <a:pt x="49" y="0"/>
                  </a:lnTo>
                  <a:lnTo>
                    <a:pt x="44" y="7"/>
                  </a:lnTo>
                  <a:lnTo>
                    <a:pt x="39" y="11"/>
                  </a:lnTo>
                  <a:lnTo>
                    <a:pt x="33" y="16"/>
                  </a:lnTo>
                  <a:lnTo>
                    <a:pt x="27" y="21"/>
                  </a:lnTo>
                  <a:lnTo>
                    <a:pt x="20" y="25"/>
                  </a:lnTo>
                  <a:lnTo>
                    <a:pt x="15" y="29"/>
                  </a:lnTo>
                  <a:lnTo>
                    <a:pt x="9" y="31"/>
                  </a:lnTo>
                  <a:lnTo>
                    <a:pt x="0" y="31"/>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9" name="Freeform 72"/>
            <p:cNvSpPr>
              <a:spLocks/>
            </p:cNvSpPr>
            <p:nvPr/>
          </p:nvSpPr>
          <p:spPr bwMode="auto">
            <a:xfrm>
              <a:off x="6061" y="3837"/>
              <a:ext cx="64" cy="58"/>
            </a:xfrm>
            <a:custGeom>
              <a:avLst/>
              <a:gdLst>
                <a:gd name="T0" fmla="*/ 10 w 127"/>
                <a:gd name="T1" fmla="*/ 5 h 58"/>
                <a:gd name="T2" fmla="*/ 3 w 127"/>
                <a:gd name="T3" fmla="*/ 16 h 58"/>
                <a:gd name="T4" fmla="*/ 4 w 127"/>
                <a:gd name="T5" fmla="*/ 18 h 58"/>
                <a:gd name="T6" fmla="*/ 10 w 127"/>
                <a:gd name="T7" fmla="*/ 23 h 58"/>
                <a:gd name="T8" fmla="*/ 18 w 127"/>
                <a:gd name="T9" fmla="*/ 29 h 58"/>
                <a:gd name="T10" fmla="*/ 26 w 127"/>
                <a:gd name="T11" fmla="*/ 36 h 58"/>
                <a:gd name="T12" fmla="*/ 37 w 127"/>
                <a:gd name="T13" fmla="*/ 45 h 58"/>
                <a:gd name="T14" fmla="*/ 48 w 127"/>
                <a:gd name="T15" fmla="*/ 51 h 58"/>
                <a:gd name="T16" fmla="*/ 56 w 127"/>
                <a:gd name="T17" fmla="*/ 55 h 58"/>
                <a:gd name="T18" fmla="*/ 64 w 127"/>
                <a:gd name="T19" fmla="*/ 58 h 58"/>
                <a:gd name="T20" fmla="*/ 64 w 127"/>
                <a:gd name="T21" fmla="*/ 40 h 58"/>
                <a:gd name="T22" fmla="*/ 58 w 127"/>
                <a:gd name="T23" fmla="*/ 39 h 58"/>
                <a:gd name="T24" fmla="*/ 50 w 127"/>
                <a:gd name="T25" fmla="*/ 34 h 58"/>
                <a:gd name="T26" fmla="*/ 41 w 127"/>
                <a:gd name="T27" fmla="*/ 28 h 58"/>
                <a:gd name="T28" fmla="*/ 31 w 127"/>
                <a:gd name="T29" fmla="*/ 20 h 58"/>
                <a:gd name="T30" fmla="*/ 22 w 127"/>
                <a:gd name="T31" fmla="*/ 13 h 58"/>
                <a:gd name="T32" fmla="*/ 14 w 127"/>
                <a:gd name="T33" fmla="*/ 6 h 58"/>
                <a:gd name="T34" fmla="*/ 9 w 127"/>
                <a:gd name="T35" fmla="*/ 3 h 58"/>
                <a:gd name="T36" fmla="*/ 8 w 127"/>
                <a:gd name="T37" fmla="*/ 1 h 58"/>
                <a:gd name="T38" fmla="*/ 0 w 127"/>
                <a:gd name="T39" fmla="*/ 12 h 58"/>
                <a:gd name="T40" fmla="*/ 8 w 127"/>
                <a:gd name="T41" fmla="*/ 1 h 58"/>
                <a:gd name="T42" fmla="*/ 4 w 127"/>
                <a:gd name="T43" fmla="*/ 0 h 58"/>
                <a:gd name="T44" fmla="*/ 1 w 127"/>
                <a:gd name="T45" fmla="*/ 4 h 58"/>
                <a:gd name="T46" fmla="*/ 0 w 127"/>
                <a:gd name="T47" fmla="*/ 10 h 58"/>
                <a:gd name="T48" fmla="*/ 3 w 127"/>
                <a:gd name="T49" fmla="*/ 16 h 58"/>
                <a:gd name="T50" fmla="*/ 10 w 127"/>
                <a:gd name="T51" fmla="*/ 5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7"/>
                <a:gd name="T79" fmla="*/ 0 h 58"/>
                <a:gd name="T80" fmla="*/ 127 w 127"/>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7" h="58">
                  <a:moveTo>
                    <a:pt x="20" y="5"/>
                  </a:moveTo>
                  <a:lnTo>
                    <a:pt x="5" y="16"/>
                  </a:lnTo>
                  <a:lnTo>
                    <a:pt x="8" y="18"/>
                  </a:lnTo>
                  <a:lnTo>
                    <a:pt x="20" y="23"/>
                  </a:lnTo>
                  <a:lnTo>
                    <a:pt x="36" y="29"/>
                  </a:lnTo>
                  <a:lnTo>
                    <a:pt x="52" y="36"/>
                  </a:lnTo>
                  <a:lnTo>
                    <a:pt x="74" y="45"/>
                  </a:lnTo>
                  <a:lnTo>
                    <a:pt x="95" y="51"/>
                  </a:lnTo>
                  <a:lnTo>
                    <a:pt x="111" y="55"/>
                  </a:lnTo>
                  <a:lnTo>
                    <a:pt x="127" y="58"/>
                  </a:lnTo>
                  <a:lnTo>
                    <a:pt x="127" y="40"/>
                  </a:lnTo>
                  <a:lnTo>
                    <a:pt x="116" y="39"/>
                  </a:lnTo>
                  <a:lnTo>
                    <a:pt x="100" y="34"/>
                  </a:lnTo>
                  <a:lnTo>
                    <a:pt x="81" y="28"/>
                  </a:lnTo>
                  <a:lnTo>
                    <a:pt x="62" y="20"/>
                  </a:lnTo>
                  <a:lnTo>
                    <a:pt x="43" y="13"/>
                  </a:lnTo>
                  <a:lnTo>
                    <a:pt x="27" y="6"/>
                  </a:lnTo>
                  <a:lnTo>
                    <a:pt x="18" y="3"/>
                  </a:lnTo>
                  <a:lnTo>
                    <a:pt x="15" y="1"/>
                  </a:lnTo>
                  <a:lnTo>
                    <a:pt x="0" y="12"/>
                  </a:lnTo>
                  <a:lnTo>
                    <a:pt x="15" y="1"/>
                  </a:lnTo>
                  <a:lnTo>
                    <a:pt x="7" y="0"/>
                  </a:lnTo>
                  <a:lnTo>
                    <a:pt x="1" y="4"/>
                  </a:lnTo>
                  <a:lnTo>
                    <a:pt x="0" y="10"/>
                  </a:lnTo>
                  <a:lnTo>
                    <a:pt x="5" y="16"/>
                  </a:lnTo>
                  <a:lnTo>
                    <a:pt x="2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0" name="Freeform 73"/>
            <p:cNvSpPr>
              <a:spLocks/>
            </p:cNvSpPr>
            <p:nvPr/>
          </p:nvSpPr>
          <p:spPr bwMode="auto">
            <a:xfrm>
              <a:off x="6061" y="3842"/>
              <a:ext cx="23" cy="78"/>
            </a:xfrm>
            <a:custGeom>
              <a:avLst/>
              <a:gdLst>
                <a:gd name="T0" fmla="*/ 19 w 46"/>
                <a:gd name="T1" fmla="*/ 78 h 78"/>
                <a:gd name="T2" fmla="*/ 19 w 46"/>
                <a:gd name="T3" fmla="*/ 78 h 78"/>
                <a:gd name="T4" fmla="*/ 23 w 46"/>
                <a:gd name="T5" fmla="*/ 57 h 78"/>
                <a:gd name="T6" fmla="*/ 18 w 46"/>
                <a:gd name="T7" fmla="*/ 33 h 78"/>
                <a:gd name="T8" fmla="*/ 12 w 46"/>
                <a:gd name="T9" fmla="*/ 11 h 78"/>
                <a:gd name="T10" fmla="*/ 10 w 46"/>
                <a:gd name="T11" fmla="*/ 0 h 78"/>
                <a:gd name="T12" fmla="*/ 0 w 46"/>
                <a:gd name="T13" fmla="*/ 7 h 78"/>
                <a:gd name="T14" fmla="*/ 3 w 46"/>
                <a:gd name="T15" fmla="*/ 17 h 78"/>
                <a:gd name="T16" fmla="*/ 8 w 46"/>
                <a:gd name="T17" fmla="*/ 39 h 78"/>
                <a:gd name="T18" fmla="*/ 13 w 46"/>
                <a:gd name="T19" fmla="*/ 60 h 78"/>
                <a:gd name="T20" fmla="*/ 16 w 46"/>
                <a:gd name="T21" fmla="*/ 62 h 78"/>
                <a:gd name="T22" fmla="*/ 15 w 46"/>
                <a:gd name="T23" fmla="*/ 62 h 78"/>
                <a:gd name="T24" fmla="*/ 19 w 46"/>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78"/>
                <a:gd name="T41" fmla="*/ 46 w 46"/>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78">
                  <a:moveTo>
                    <a:pt x="38" y="78"/>
                  </a:moveTo>
                  <a:lnTo>
                    <a:pt x="37" y="78"/>
                  </a:lnTo>
                  <a:lnTo>
                    <a:pt x="46" y="57"/>
                  </a:lnTo>
                  <a:lnTo>
                    <a:pt x="36" y="33"/>
                  </a:lnTo>
                  <a:lnTo>
                    <a:pt x="25" y="11"/>
                  </a:lnTo>
                  <a:lnTo>
                    <a:pt x="20" y="0"/>
                  </a:lnTo>
                  <a:lnTo>
                    <a:pt x="0" y="7"/>
                  </a:lnTo>
                  <a:lnTo>
                    <a:pt x="5" y="17"/>
                  </a:lnTo>
                  <a:lnTo>
                    <a:pt x="16" y="39"/>
                  </a:lnTo>
                  <a:lnTo>
                    <a:pt x="26" y="60"/>
                  </a:lnTo>
                  <a:lnTo>
                    <a:pt x="32" y="62"/>
                  </a:lnTo>
                  <a:lnTo>
                    <a:pt x="31" y="62"/>
                  </a:lnTo>
                  <a:lnTo>
                    <a:pt x="3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1" name="Freeform 74"/>
            <p:cNvSpPr>
              <a:spLocks/>
            </p:cNvSpPr>
            <p:nvPr/>
          </p:nvSpPr>
          <p:spPr bwMode="auto">
            <a:xfrm>
              <a:off x="6035" y="3833"/>
              <a:ext cx="45" cy="90"/>
            </a:xfrm>
            <a:custGeom>
              <a:avLst/>
              <a:gdLst>
                <a:gd name="T0" fmla="*/ 3 w 90"/>
                <a:gd name="T1" fmla="*/ 17 h 90"/>
                <a:gd name="T2" fmla="*/ 0 w 90"/>
                <a:gd name="T3" fmla="*/ 12 h 90"/>
                <a:gd name="T4" fmla="*/ 6 w 90"/>
                <a:gd name="T5" fmla="*/ 28 h 90"/>
                <a:gd name="T6" fmla="*/ 11 w 90"/>
                <a:gd name="T7" fmla="*/ 42 h 90"/>
                <a:gd name="T8" fmla="*/ 15 w 90"/>
                <a:gd name="T9" fmla="*/ 55 h 90"/>
                <a:gd name="T10" fmla="*/ 20 w 90"/>
                <a:gd name="T11" fmla="*/ 68 h 90"/>
                <a:gd name="T12" fmla="*/ 24 w 90"/>
                <a:gd name="T13" fmla="*/ 78 h 90"/>
                <a:gd name="T14" fmla="*/ 30 w 90"/>
                <a:gd name="T15" fmla="*/ 85 h 90"/>
                <a:gd name="T16" fmla="*/ 38 w 90"/>
                <a:gd name="T17" fmla="*/ 90 h 90"/>
                <a:gd name="T18" fmla="*/ 45 w 90"/>
                <a:gd name="T19" fmla="*/ 87 h 90"/>
                <a:gd name="T20" fmla="*/ 42 w 90"/>
                <a:gd name="T21" fmla="*/ 71 h 90"/>
                <a:gd name="T22" fmla="*/ 38 w 90"/>
                <a:gd name="T23" fmla="*/ 72 h 90"/>
                <a:gd name="T24" fmla="*/ 35 w 90"/>
                <a:gd name="T25" fmla="*/ 71 h 90"/>
                <a:gd name="T26" fmla="*/ 32 w 90"/>
                <a:gd name="T27" fmla="*/ 65 h 90"/>
                <a:gd name="T28" fmla="*/ 28 w 90"/>
                <a:gd name="T29" fmla="*/ 57 h 90"/>
                <a:gd name="T30" fmla="*/ 24 w 90"/>
                <a:gd name="T31" fmla="*/ 47 h 90"/>
                <a:gd name="T32" fmla="*/ 20 w 90"/>
                <a:gd name="T33" fmla="*/ 33 h 90"/>
                <a:gd name="T34" fmla="*/ 14 w 90"/>
                <a:gd name="T35" fmla="*/ 20 h 90"/>
                <a:gd name="T36" fmla="*/ 9 w 90"/>
                <a:gd name="T37" fmla="*/ 4 h 90"/>
                <a:gd name="T38" fmla="*/ 6 w 90"/>
                <a:gd name="T39" fmla="*/ 0 h 90"/>
                <a:gd name="T40" fmla="*/ 3 w 90"/>
                <a:gd name="T41" fmla="*/ 17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90"/>
                <a:gd name="T65" fmla="*/ 90 w 90"/>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90">
                  <a:moveTo>
                    <a:pt x="7" y="17"/>
                  </a:moveTo>
                  <a:lnTo>
                    <a:pt x="0" y="12"/>
                  </a:lnTo>
                  <a:lnTo>
                    <a:pt x="12" y="28"/>
                  </a:lnTo>
                  <a:lnTo>
                    <a:pt x="22" y="42"/>
                  </a:lnTo>
                  <a:lnTo>
                    <a:pt x="30" y="55"/>
                  </a:lnTo>
                  <a:lnTo>
                    <a:pt x="39" y="68"/>
                  </a:lnTo>
                  <a:lnTo>
                    <a:pt x="49" y="78"/>
                  </a:lnTo>
                  <a:lnTo>
                    <a:pt x="60" y="85"/>
                  </a:lnTo>
                  <a:lnTo>
                    <a:pt x="75" y="90"/>
                  </a:lnTo>
                  <a:lnTo>
                    <a:pt x="90" y="87"/>
                  </a:lnTo>
                  <a:lnTo>
                    <a:pt x="83" y="71"/>
                  </a:lnTo>
                  <a:lnTo>
                    <a:pt x="75" y="72"/>
                  </a:lnTo>
                  <a:lnTo>
                    <a:pt x="70" y="71"/>
                  </a:lnTo>
                  <a:lnTo>
                    <a:pt x="64" y="65"/>
                  </a:lnTo>
                  <a:lnTo>
                    <a:pt x="57" y="57"/>
                  </a:lnTo>
                  <a:lnTo>
                    <a:pt x="48" y="47"/>
                  </a:lnTo>
                  <a:lnTo>
                    <a:pt x="39" y="33"/>
                  </a:lnTo>
                  <a:lnTo>
                    <a:pt x="29" y="20"/>
                  </a:lnTo>
                  <a:lnTo>
                    <a:pt x="18" y="4"/>
                  </a:lnTo>
                  <a:lnTo>
                    <a:pt x="12" y="0"/>
                  </a:lnTo>
                  <a:lnTo>
                    <a:pt x="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2" name="Freeform 75"/>
            <p:cNvSpPr>
              <a:spLocks/>
            </p:cNvSpPr>
            <p:nvPr/>
          </p:nvSpPr>
          <p:spPr bwMode="auto">
            <a:xfrm>
              <a:off x="5989" y="3813"/>
              <a:ext cx="52" cy="37"/>
            </a:xfrm>
            <a:custGeom>
              <a:avLst/>
              <a:gdLst>
                <a:gd name="T0" fmla="*/ 0 w 104"/>
                <a:gd name="T1" fmla="*/ 12 h 37"/>
                <a:gd name="T2" fmla="*/ 3 w 104"/>
                <a:gd name="T3" fmla="*/ 17 h 37"/>
                <a:gd name="T4" fmla="*/ 50 w 104"/>
                <a:gd name="T5" fmla="*/ 37 h 37"/>
                <a:gd name="T6" fmla="*/ 52 w 104"/>
                <a:gd name="T7" fmla="*/ 20 h 37"/>
                <a:gd name="T8" fmla="*/ 6 w 104"/>
                <a:gd name="T9" fmla="*/ 0 h 37"/>
                <a:gd name="T10" fmla="*/ 10 w 104"/>
                <a:gd name="T11" fmla="*/ 5 h 37"/>
                <a:gd name="T12" fmla="*/ 6 w 104"/>
                <a:gd name="T13" fmla="*/ 0 h 37"/>
                <a:gd name="T14" fmla="*/ 3 w 104"/>
                <a:gd name="T15" fmla="*/ 1 h 37"/>
                <a:gd name="T16" fmla="*/ 1 w 104"/>
                <a:gd name="T17" fmla="*/ 6 h 37"/>
                <a:gd name="T18" fmla="*/ 1 w 104"/>
                <a:gd name="T19" fmla="*/ 13 h 37"/>
                <a:gd name="T20" fmla="*/ 3 w 104"/>
                <a:gd name="T21" fmla="*/ 17 h 37"/>
                <a:gd name="T22" fmla="*/ 0 w 104"/>
                <a:gd name="T23" fmla="*/ 12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37"/>
                <a:gd name="T38" fmla="*/ 104 w 104"/>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37">
                  <a:moveTo>
                    <a:pt x="0" y="12"/>
                  </a:moveTo>
                  <a:lnTo>
                    <a:pt x="7" y="17"/>
                  </a:lnTo>
                  <a:lnTo>
                    <a:pt x="99" y="37"/>
                  </a:lnTo>
                  <a:lnTo>
                    <a:pt x="104" y="20"/>
                  </a:lnTo>
                  <a:lnTo>
                    <a:pt x="12" y="0"/>
                  </a:lnTo>
                  <a:lnTo>
                    <a:pt x="20" y="5"/>
                  </a:lnTo>
                  <a:lnTo>
                    <a:pt x="12" y="0"/>
                  </a:lnTo>
                  <a:lnTo>
                    <a:pt x="5" y="1"/>
                  </a:lnTo>
                  <a:lnTo>
                    <a:pt x="1" y="6"/>
                  </a:lnTo>
                  <a:lnTo>
                    <a:pt x="1" y="13"/>
                  </a:lnTo>
                  <a:lnTo>
                    <a:pt x="7" y="17"/>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3" name="Freeform 76"/>
            <p:cNvSpPr>
              <a:spLocks/>
            </p:cNvSpPr>
            <p:nvPr/>
          </p:nvSpPr>
          <p:spPr bwMode="auto">
            <a:xfrm>
              <a:off x="5986" y="3735"/>
              <a:ext cx="37" cy="90"/>
            </a:xfrm>
            <a:custGeom>
              <a:avLst/>
              <a:gdLst>
                <a:gd name="T0" fmla="*/ 31 w 73"/>
                <a:gd name="T1" fmla="*/ 0 h 90"/>
                <a:gd name="T2" fmla="*/ 30 w 73"/>
                <a:gd name="T3" fmla="*/ 0 h 90"/>
                <a:gd name="T4" fmla="*/ 18 w 73"/>
                <a:gd name="T5" fmla="*/ 13 h 90"/>
                <a:gd name="T6" fmla="*/ 9 w 73"/>
                <a:gd name="T7" fmla="*/ 27 h 90"/>
                <a:gd name="T8" fmla="*/ 4 w 73"/>
                <a:gd name="T9" fmla="*/ 43 h 90"/>
                <a:gd name="T10" fmla="*/ 1 w 73"/>
                <a:gd name="T11" fmla="*/ 57 h 90"/>
                <a:gd name="T12" fmla="*/ 0 w 73"/>
                <a:gd name="T13" fmla="*/ 69 h 90"/>
                <a:gd name="T14" fmla="*/ 1 w 73"/>
                <a:gd name="T15" fmla="*/ 79 h 90"/>
                <a:gd name="T16" fmla="*/ 2 w 73"/>
                <a:gd name="T17" fmla="*/ 86 h 90"/>
                <a:gd name="T18" fmla="*/ 3 w 73"/>
                <a:gd name="T19" fmla="*/ 90 h 90"/>
                <a:gd name="T20" fmla="*/ 13 w 73"/>
                <a:gd name="T21" fmla="*/ 83 h 90"/>
                <a:gd name="T22" fmla="*/ 12 w 73"/>
                <a:gd name="T23" fmla="*/ 82 h 90"/>
                <a:gd name="T24" fmla="*/ 11 w 73"/>
                <a:gd name="T25" fmla="*/ 77 h 90"/>
                <a:gd name="T26" fmla="*/ 11 w 73"/>
                <a:gd name="T27" fmla="*/ 69 h 90"/>
                <a:gd name="T28" fmla="*/ 11 w 73"/>
                <a:gd name="T29" fmla="*/ 59 h 90"/>
                <a:gd name="T30" fmla="*/ 14 w 73"/>
                <a:gd name="T31" fmla="*/ 49 h 90"/>
                <a:gd name="T32" fmla="*/ 18 w 73"/>
                <a:gd name="T33" fmla="*/ 38 h 90"/>
                <a:gd name="T34" fmla="*/ 24 w 73"/>
                <a:gd name="T35" fmla="*/ 27 h 90"/>
                <a:gd name="T36" fmla="*/ 34 w 73"/>
                <a:gd name="T37" fmla="*/ 17 h 90"/>
                <a:gd name="T38" fmla="*/ 33 w 73"/>
                <a:gd name="T39" fmla="*/ 17 h 90"/>
                <a:gd name="T40" fmla="*/ 34 w 73"/>
                <a:gd name="T41" fmla="*/ 17 h 90"/>
                <a:gd name="T42" fmla="*/ 37 w 73"/>
                <a:gd name="T43" fmla="*/ 12 h 90"/>
                <a:gd name="T44" fmla="*/ 37 w 73"/>
                <a:gd name="T45" fmla="*/ 5 h 90"/>
                <a:gd name="T46" fmla="*/ 34 w 73"/>
                <a:gd name="T47" fmla="*/ 0 h 90"/>
                <a:gd name="T48" fmla="*/ 30 w 73"/>
                <a:gd name="T49" fmla="*/ 0 h 90"/>
                <a:gd name="T50" fmla="*/ 31 w 73"/>
                <a:gd name="T51" fmla="*/ 0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90"/>
                <a:gd name="T80" fmla="*/ 73 w 73"/>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90">
                  <a:moveTo>
                    <a:pt x="62" y="0"/>
                  </a:moveTo>
                  <a:lnTo>
                    <a:pt x="60" y="0"/>
                  </a:lnTo>
                  <a:lnTo>
                    <a:pt x="35" y="13"/>
                  </a:lnTo>
                  <a:lnTo>
                    <a:pt x="17" y="27"/>
                  </a:lnTo>
                  <a:lnTo>
                    <a:pt x="7" y="43"/>
                  </a:lnTo>
                  <a:lnTo>
                    <a:pt x="2" y="57"/>
                  </a:lnTo>
                  <a:lnTo>
                    <a:pt x="0" y="69"/>
                  </a:lnTo>
                  <a:lnTo>
                    <a:pt x="2" y="79"/>
                  </a:lnTo>
                  <a:lnTo>
                    <a:pt x="3" y="86"/>
                  </a:lnTo>
                  <a:lnTo>
                    <a:pt x="5" y="90"/>
                  </a:lnTo>
                  <a:lnTo>
                    <a:pt x="25" y="83"/>
                  </a:lnTo>
                  <a:lnTo>
                    <a:pt x="23" y="82"/>
                  </a:lnTo>
                  <a:lnTo>
                    <a:pt x="22" y="77"/>
                  </a:lnTo>
                  <a:lnTo>
                    <a:pt x="22" y="69"/>
                  </a:lnTo>
                  <a:lnTo>
                    <a:pt x="22" y="59"/>
                  </a:lnTo>
                  <a:lnTo>
                    <a:pt x="27" y="49"/>
                  </a:lnTo>
                  <a:lnTo>
                    <a:pt x="35" y="38"/>
                  </a:lnTo>
                  <a:lnTo>
                    <a:pt x="47" y="27"/>
                  </a:lnTo>
                  <a:lnTo>
                    <a:pt x="67" y="17"/>
                  </a:lnTo>
                  <a:lnTo>
                    <a:pt x="65" y="17"/>
                  </a:lnTo>
                  <a:lnTo>
                    <a:pt x="67" y="17"/>
                  </a:lnTo>
                  <a:lnTo>
                    <a:pt x="73" y="12"/>
                  </a:lnTo>
                  <a:lnTo>
                    <a:pt x="73" y="5"/>
                  </a:lnTo>
                  <a:lnTo>
                    <a:pt x="68" y="0"/>
                  </a:lnTo>
                  <a:lnTo>
                    <a:pt x="60" y="0"/>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4" name="Freeform 77"/>
            <p:cNvSpPr>
              <a:spLocks/>
            </p:cNvSpPr>
            <p:nvPr/>
          </p:nvSpPr>
          <p:spPr bwMode="auto">
            <a:xfrm>
              <a:off x="7050" y="3136"/>
              <a:ext cx="413" cy="1753"/>
            </a:xfrm>
            <a:custGeom>
              <a:avLst/>
              <a:gdLst>
                <a:gd name="T0" fmla="*/ 209 w 825"/>
                <a:gd name="T1" fmla="*/ 1371 h 1753"/>
                <a:gd name="T2" fmla="*/ 197 w 825"/>
                <a:gd name="T3" fmla="*/ 1667 h 1753"/>
                <a:gd name="T4" fmla="*/ 412 w 825"/>
                <a:gd name="T5" fmla="*/ 606 h 1753"/>
                <a:gd name="T6" fmla="*/ 393 w 825"/>
                <a:gd name="T7" fmla="*/ 519 h 1753"/>
                <a:gd name="T8" fmla="*/ 356 w 825"/>
                <a:gd name="T9" fmla="*/ 434 h 1753"/>
                <a:gd name="T10" fmla="*/ 347 w 825"/>
                <a:gd name="T11" fmla="*/ 309 h 1753"/>
                <a:gd name="T12" fmla="*/ 349 w 825"/>
                <a:gd name="T13" fmla="*/ 221 h 1753"/>
                <a:gd name="T14" fmla="*/ 339 w 825"/>
                <a:gd name="T15" fmla="*/ 161 h 1753"/>
                <a:gd name="T16" fmla="*/ 311 w 825"/>
                <a:gd name="T17" fmla="*/ 82 h 1753"/>
                <a:gd name="T18" fmla="*/ 262 w 825"/>
                <a:gd name="T19" fmla="*/ 18 h 1753"/>
                <a:gd name="T20" fmla="*/ 196 w 825"/>
                <a:gd name="T21" fmla="*/ 0 h 1753"/>
                <a:gd name="T22" fmla="*/ 142 w 825"/>
                <a:gd name="T23" fmla="*/ 13 h 1753"/>
                <a:gd name="T24" fmla="*/ 109 w 825"/>
                <a:gd name="T25" fmla="*/ 58 h 1753"/>
                <a:gd name="T26" fmla="*/ 98 w 825"/>
                <a:gd name="T27" fmla="*/ 117 h 1753"/>
                <a:gd name="T28" fmla="*/ 103 w 825"/>
                <a:gd name="T29" fmla="*/ 166 h 1753"/>
                <a:gd name="T30" fmla="*/ 106 w 825"/>
                <a:gd name="T31" fmla="*/ 226 h 1753"/>
                <a:gd name="T32" fmla="*/ 99 w 825"/>
                <a:gd name="T33" fmla="*/ 260 h 1753"/>
                <a:gd name="T34" fmla="*/ 86 w 825"/>
                <a:gd name="T35" fmla="*/ 287 h 1753"/>
                <a:gd name="T36" fmla="*/ 86 w 825"/>
                <a:gd name="T37" fmla="*/ 306 h 1753"/>
                <a:gd name="T38" fmla="*/ 100 w 825"/>
                <a:gd name="T39" fmla="*/ 317 h 1753"/>
                <a:gd name="T40" fmla="*/ 95 w 825"/>
                <a:gd name="T41" fmla="*/ 346 h 1753"/>
                <a:gd name="T42" fmla="*/ 95 w 825"/>
                <a:gd name="T43" fmla="*/ 362 h 1753"/>
                <a:gd name="T44" fmla="*/ 100 w 825"/>
                <a:gd name="T45" fmla="*/ 376 h 1753"/>
                <a:gd name="T46" fmla="*/ 98 w 825"/>
                <a:gd name="T47" fmla="*/ 400 h 1753"/>
                <a:gd name="T48" fmla="*/ 115 w 825"/>
                <a:gd name="T49" fmla="*/ 417 h 1753"/>
                <a:gd name="T50" fmla="*/ 147 w 825"/>
                <a:gd name="T51" fmla="*/ 420 h 1753"/>
                <a:gd name="T52" fmla="*/ 154 w 825"/>
                <a:gd name="T53" fmla="*/ 449 h 1753"/>
                <a:gd name="T54" fmla="*/ 145 w 825"/>
                <a:gd name="T55" fmla="*/ 489 h 1753"/>
                <a:gd name="T56" fmla="*/ 147 w 825"/>
                <a:gd name="T57" fmla="*/ 556 h 1753"/>
                <a:gd name="T58" fmla="*/ 169 w 825"/>
                <a:gd name="T59" fmla="*/ 587 h 1753"/>
                <a:gd name="T60" fmla="*/ 209 w 825"/>
                <a:gd name="T61" fmla="*/ 579 h 1753"/>
                <a:gd name="T62" fmla="*/ 191 w 825"/>
                <a:gd name="T63" fmla="*/ 589 h 1753"/>
                <a:gd name="T64" fmla="*/ 175 w 825"/>
                <a:gd name="T65" fmla="*/ 612 h 1753"/>
                <a:gd name="T66" fmla="*/ 161 w 825"/>
                <a:gd name="T67" fmla="*/ 650 h 1753"/>
                <a:gd name="T68" fmla="*/ 152 w 825"/>
                <a:gd name="T69" fmla="*/ 684 h 1753"/>
                <a:gd name="T70" fmla="*/ 138 w 825"/>
                <a:gd name="T71" fmla="*/ 746 h 1753"/>
                <a:gd name="T72" fmla="*/ 126 w 825"/>
                <a:gd name="T73" fmla="*/ 805 h 1753"/>
                <a:gd name="T74" fmla="*/ 110 w 825"/>
                <a:gd name="T75" fmla="*/ 891 h 1753"/>
                <a:gd name="T76" fmla="*/ 96 w 825"/>
                <a:gd name="T77" fmla="*/ 897 h 1753"/>
                <a:gd name="T78" fmla="*/ 72 w 825"/>
                <a:gd name="T79" fmla="*/ 901 h 1753"/>
                <a:gd name="T80" fmla="*/ 38 w 825"/>
                <a:gd name="T81" fmla="*/ 920 h 1753"/>
                <a:gd name="T82" fmla="*/ 15 w 825"/>
                <a:gd name="T83" fmla="*/ 945 h 1753"/>
                <a:gd name="T84" fmla="*/ 0 w 825"/>
                <a:gd name="T85" fmla="*/ 982 h 1753"/>
                <a:gd name="T86" fmla="*/ 15 w 825"/>
                <a:gd name="T87" fmla="*/ 987 h 1753"/>
                <a:gd name="T88" fmla="*/ 30 w 825"/>
                <a:gd name="T89" fmla="*/ 993 h 1753"/>
                <a:gd name="T90" fmla="*/ 44 w 825"/>
                <a:gd name="T91" fmla="*/ 1064 h 1753"/>
                <a:gd name="T92" fmla="*/ 63 w 825"/>
                <a:gd name="T93" fmla="*/ 1139 h 1753"/>
                <a:gd name="T94" fmla="*/ 78 w 825"/>
                <a:gd name="T95" fmla="*/ 1173 h 1753"/>
                <a:gd name="T96" fmla="*/ 100 w 825"/>
                <a:gd name="T97" fmla="*/ 1210 h 1753"/>
                <a:gd name="T98" fmla="*/ 133 w 825"/>
                <a:gd name="T99" fmla="*/ 1227 h 1753"/>
                <a:gd name="T100" fmla="*/ 177 w 825"/>
                <a:gd name="T101" fmla="*/ 1198 h 1753"/>
                <a:gd name="T102" fmla="*/ 187 w 825"/>
                <a:gd name="T103" fmla="*/ 1238 h 1753"/>
                <a:gd name="T104" fmla="*/ 198 w 825"/>
                <a:gd name="T105" fmla="*/ 1284 h 17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25"/>
                <a:gd name="T160" fmla="*/ 0 h 1753"/>
                <a:gd name="T161" fmla="*/ 825 w 825"/>
                <a:gd name="T162" fmla="*/ 1753 h 17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25" h="1753">
                  <a:moveTo>
                    <a:pt x="395" y="1284"/>
                  </a:moveTo>
                  <a:lnTo>
                    <a:pt x="399" y="1294"/>
                  </a:lnTo>
                  <a:lnTo>
                    <a:pt x="408" y="1324"/>
                  </a:lnTo>
                  <a:lnTo>
                    <a:pt x="417" y="1371"/>
                  </a:lnTo>
                  <a:lnTo>
                    <a:pt x="424" y="1433"/>
                  </a:lnTo>
                  <a:lnTo>
                    <a:pt x="424" y="1503"/>
                  </a:lnTo>
                  <a:lnTo>
                    <a:pt x="415" y="1582"/>
                  </a:lnTo>
                  <a:lnTo>
                    <a:pt x="393" y="1667"/>
                  </a:lnTo>
                  <a:lnTo>
                    <a:pt x="353" y="1753"/>
                  </a:lnTo>
                  <a:lnTo>
                    <a:pt x="825" y="1753"/>
                  </a:lnTo>
                  <a:lnTo>
                    <a:pt x="825" y="621"/>
                  </a:lnTo>
                  <a:lnTo>
                    <a:pt x="824" y="606"/>
                  </a:lnTo>
                  <a:lnTo>
                    <a:pt x="819" y="589"/>
                  </a:lnTo>
                  <a:lnTo>
                    <a:pt x="811" y="567"/>
                  </a:lnTo>
                  <a:lnTo>
                    <a:pt x="800" y="544"/>
                  </a:lnTo>
                  <a:lnTo>
                    <a:pt x="786" y="519"/>
                  </a:lnTo>
                  <a:lnTo>
                    <a:pt x="769" y="495"/>
                  </a:lnTo>
                  <a:lnTo>
                    <a:pt x="747" y="471"/>
                  </a:lnTo>
                  <a:lnTo>
                    <a:pt x="724" y="450"/>
                  </a:lnTo>
                  <a:lnTo>
                    <a:pt x="711" y="434"/>
                  </a:lnTo>
                  <a:lnTo>
                    <a:pt x="702" y="408"/>
                  </a:lnTo>
                  <a:lnTo>
                    <a:pt x="696" y="376"/>
                  </a:lnTo>
                  <a:lnTo>
                    <a:pt x="693" y="343"/>
                  </a:lnTo>
                  <a:lnTo>
                    <a:pt x="693" y="309"/>
                  </a:lnTo>
                  <a:lnTo>
                    <a:pt x="695" y="277"/>
                  </a:lnTo>
                  <a:lnTo>
                    <a:pt x="696" y="249"/>
                  </a:lnTo>
                  <a:lnTo>
                    <a:pt x="698" y="231"/>
                  </a:lnTo>
                  <a:lnTo>
                    <a:pt x="698" y="221"/>
                  </a:lnTo>
                  <a:lnTo>
                    <a:pt x="696" y="210"/>
                  </a:lnTo>
                  <a:lnTo>
                    <a:pt x="692" y="195"/>
                  </a:lnTo>
                  <a:lnTo>
                    <a:pt x="686" y="179"/>
                  </a:lnTo>
                  <a:lnTo>
                    <a:pt x="677" y="161"/>
                  </a:lnTo>
                  <a:lnTo>
                    <a:pt x="666" y="141"/>
                  </a:lnTo>
                  <a:lnTo>
                    <a:pt x="653" y="122"/>
                  </a:lnTo>
                  <a:lnTo>
                    <a:pt x="638" y="102"/>
                  </a:lnTo>
                  <a:lnTo>
                    <a:pt x="621" y="82"/>
                  </a:lnTo>
                  <a:lnTo>
                    <a:pt x="600" y="63"/>
                  </a:lnTo>
                  <a:lnTo>
                    <a:pt x="577" y="47"/>
                  </a:lnTo>
                  <a:lnTo>
                    <a:pt x="552" y="31"/>
                  </a:lnTo>
                  <a:lnTo>
                    <a:pt x="524" y="18"/>
                  </a:lnTo>
                  <a:lnTo>
                    <a:pt x="494" y="9"/>
                  </a:lnTo>
                  <a:lnTo>
                    <a:pt x="462" y="2"/>
                  </a:lnTo>
                  <a:lnTo>
                    <a:pt x="425" y="0"/>
                  </a:lnTo>
                  <a:lnTo>
                    <a:pt x="392" y="0"/>
                  </a:lnTo>
                  <a:lnTo>
                    <a:pt x="360" y="1"/>
                  </a:lnTo>
                  <a:lnTo>
                    <a:pt x="333" y="3"/>
                  </a:lnTo>
                  <a:lnTo>
                    <a:pt x="308" y="7"/>
                  </a:lnTo>
                  <a:lnTo>
                    <a:pt x="284" y="13"/>
                  </a:lnTo>
                  <a:lnTo>
                    <a:pt x="263" y="22"/>
                  </a:lnTo>
                  <a:lnTo>
                    <a:pt x="244" y="32"/>
                  </a:lnTo>
                  <a:lnTo>
                    <a:pt x="226" y="47"/>
                  </a:lnTo>
                  <a:lnTo>
                    <a:pt x="218" y="58"/>
                  </a:lnTo>
                  <a:lnTo>
                    <a:pt x="209" y="72"/>
                  </a:lnTo>
                  <a:lnTo>
                    <a:pt x="202" y="86"/>
                  </a:lnTo>
                  <a:lnTo>
                    <a:pt x="199" y="102"/>
                  </a:lnTo>
                  <a:lnTo>
                    <a:pt x="196" y="117"/>
                  </a:lnTo>
                  <a:lnTo>
                    <a:pt x="197" y="131"/>
                  </a:lnTo>
                  <a:lnTo>
                    <a:pt x="202" y="141"/>
                  </a:lnTo>
                  <a:lnTo>
                    <a:pt x="211" y="150"/>
                  </a:lnTo>
                  <a:lnTo>
                    <a:pt x="206" y="166"/>
                  </a:lnTo>
                  <a:lnTo>
                    <a:pt x="204" y="185"/>
                  </a:lnTo>
                  <a:lnTo>
                    <a:pt x="202" y="203"/>
                  </a:lnTo>
                  <a:lnTo>
                    <a:pt x="206" y="216"/>
                  </a:lnTo>
                  <a:lnTo>
                    <a:pt x="211" y="226"/>
                  </a:lnTo>
                  <a:lnTo>
                    <a:pt x="213" y="234"/>
                  </a:lnTo>
                  <a:lnTo>
                    <a:pt x="210" y="242"/>
                  </a:lnTo>
                  <a:lnTo>
                    <a:pt x="204" y="253"/>
                  </a:lnTo>
                  <a:lnTo>
                    <a:pt x="197" y="260"/>
                  </a:lnTo>
                  <a:lnTo>
                    <a:pt x="191" y="268"/>
                  </a:lnTo>
                  <a:lnTo>
                    <a:pt x="184" y="275"/>
                  </a:lnTo>
                  <a:lnTo>
                    <a:pt x="176" y="282"/>
                  </a:lnTo>
                  <a:lnTo>
                    <a:pt x="171" y="287"/>
                  </a:lnTo>
                  <a:lnTo>
                    <a:pt x="169" y="291"/>
                  </a:lnTo>
                  <a:lnTo>
                    <a:pt x="167" y="296"/>
                  </a:lnTo>
                  <a:lnTo>
                    <a:pt x="169" y="300"/>
                  </a:lnTo>
                  <a:lnTo>
                    <a:pt x="172" y="306"/>
                  </a:lnTo>
                  <a:lnTo>
                    <a:pt x="179" y="309"/>
                  </a:lnTo>
                  <a:lnTo>
                    <a:pt x="187" y="312"/>
                  </a:lnTo>
                  <a:lnTo>
                    <a:pt x="199" y="314"/>
                  </a:lnTo>
                  <a:lnTo>
                    <a:pt x="199" y="317"/>
                  </a:lnTo>
                  <a:lnTo>
                    <a:pt x="199" y="324"/>
                  </a:lnTo>
                  <a:lnTo>
                    <a:pt x="197" y="334"/>
                  </a:lnTo>
                  <a:lnTo>
                    <a:pt x="192" y="341"/>
                  </a:lnTo>
                  <a:lnTo>
                    <a:pt x="189" y="346"/>
                  </a:lnTo>
                  <a:lnTo>
                    <a:pt x="189" y="350"/>
                  </a:lnTo>
                  <a:lnTo>
                    <a:pt x="191" y="354"/>
                  </a:lnTo>
                  <a:lnTo>
                    <a:pt x="192" y="355"/>
                  </a:lnTo>
                  <a:lnTo>
                    <a:pt x="190" y="362"/>
                  </a:lnTo>
                  <a:lnTo>
                    <a:pt x="191" y="363"/>
                  </a:lnTo>
                  <a:lnTo>
                    <a:pt x="195" y="366"/>
                  </a:lnTo>
                  <a:lnTo>
                    <a:pt x="199" y="371"/>
                  </a:lnTo>
                  <a:lnTo>
                    <a:pt x="199" y="376"/>
                  </a:lnTo>
                  <a:lnTo>
                    <a:pt x="197" y="381"/>
                  </a:lnTo>
                  <a:lnTo>
                    <a:pt x="196" y="386"/>
                  </a:lnTo>
                  <a:lnTo>
                    <a:pt x="195" y="393"/>
                  </a:lnTo>
                  <a:lnTo>
                    <a:pt x="196" y="400"/>
                  </a:lnTo>
                  <a:lnTo>
                    <a:pt x="200" y="407"/>
                  </a:lnTo>
                  <a:lnTo>
                    <a:pt x="206" y="413"/>
                  </a:lnTo>
                  <a:lnTo>
                    <a:pt x="216" y="416"/>
                  </a:lnTo>
                  <a:lnTo>
                    <a:pt x="230" y="417"/>
                  </a:lnTo>
                  <a:lnTo>
                    <a:pt x="246" y="416"/>
                  </a:lnTo>
                  <a:lnTo>
                    <a:pt x="264" y="416"/>
                  </a:lnTo>
                  <a:lnTo>
                    <a:pt x="279" y="417"/>
                  </a:lnTo>
                  <a:lnTo>
                    <a:pt x="294" y="420"/>
                  </a:lnTo>
                  <a:lnTo>
                    <a:pt x="304" y="424"/>
                  </a:lnTo>
                  <a:lnTo>
                    <a:pt x="311" y="429"/>
                  </a:lnTo>
                  <a:lnTo>
                    <a:pt x="313" y="438"/>
                  </a:lnTo>
                  <a:lnTo>
                    <a:pt x="308" y="449"/>
                  </a:lnTo>
                  <a:lnTo>
                    <a:pt x="303" y="458"/>
                  </a:lnTo>
                  <a:lnTo>
                    <a:pt x="298" y="467"/>
                  </a:lnTo>
                  <a:lnTo>
                    <a:pt x="293" y="477"/>
                  </a:lnTo>
                  <a:lnTo>
                    <a:pt x="290" y="489"/>
                  </a:lnTo>
                  <a:lnTo>
                    <a:pt x="288" y="504"/>
                  </a:lnTo>
                  <a:lnTo>
                    <a:pt x="285" y="520"/>
                  </a:lnTo>
                  <a:lnTo>
                    <a:pt x="286" y="537"/>
                  </a:lnTo>
                  <a:lnTo>
                    <a:pt x="293" y="556"/>
                  </a:lnTo>
                  <a:lnTo>
                    <a:pt x="300" y="569"/>
                  </a:lnTo>
                  <a:lnTo>
                    <a:pt x="310" y="577"/>
                  </a:lnTo>
                  <a:lnTo>
                    <a:pt x="321" y="583"/>
                  </a:lnTo>
                  <a:lnTo>
                    <a:pt x="337" y="587"/>
                  </a:lnTo>
                  <a:lnTo>
                    <a:pt x="352" y="587"/>
                  </a:lnTo>
                  <a:lnTo>
                    <a:pt x="370" y="586"/>
                  </a:lnTo>
                  <a:lnTo>
                    <a:pt x="393" y="583"/>
                  </a:lnTo>
                  <a:lnTo>
                    <a:pt x="417" y="579"/>
                  </a:lnTo>
                  <a:lnTo>
                    <a:pt x="407" y="581"/>
                  </a:lnTo>
                  <a:lnTo>
                    <a:pt x="398" y="583"/>
                  </a:lnTo>
                  <a:lnTo>
                    <a:pt x="389" y="586"/>
                  </a:lnTo>
                  <a:lnTo>
                    <a:pt x="382" y="589"/>
                  </a:lnTo>
                  <a:lnTo>
                    <a:pt x="373" y="592"/>
                  </a:lnTo>
                  <a:lnTo>
                    <a:pt x="365" y="597"/>
                  </a:lnTo>
                  <a:lnTo>
                    <a:pt x="357" y="603"/>
                  </a:lnTo>
                  <a:lnTo>
                    <a:pt x="349" y="612"/>
                  </a:lnTo>
                  <a:lnTo>
                    <a:pt x="342" y="621"/>
                  </a:lnTo>
                  <a:lnTo>
                    <a:pt x="334" y="630"/>
                  </a:lnTo>
                  <a:lnTo>
                    <a:pt x="328" y="641"/>
                  </a:lnTo>
                  <a:lnTo>
                    <a:pt x="321" y="650"/>
                  </a:lnTo>
                  <a:lnTo>
                    <a:pt x="316" y="659"/>
                  </a:lnTo>
                  <a:lnTo>
                    <a:pt x="311" y="669"/>
                  </a:lnTo>
                  <a:lnTo>
                    <a:pt x="308" y="677"/>
                  </a:lnTo>
                  <a:lnTo>
                    <a:pt x="304" y="684"/>
                  </a:lnTo>
                  <a:lnTo>
                    <a:pt x="300" y="694"/>
                  </a:lnTo>
                  <a:lnTo>
                    <a:pt x="293" y="708"/>
                  </a:lnTo>
                  <a:lnTo>
                    <a:pt x="285" y="726"/>
                  </a:lnTo>
                  <a:lnTo>
                    <a:pt x="276" y="746"/>
                  </a:lnTo>
                  <a:lnTo>
                    <a:pt x="268" y="765"/>
                  </a:lnTo>
                  <a:lnTo>
                    <a:pt x="260" y="782"/>
                  </a:lnTo>
                  <a:lnTo>
                    <a:pt x="255" y="796"/>
                  </a:lnTo>
                  <a:lnTo>
                    <a:pt x="251" y="805"/>
                  </a:lnTo>
                  <a:lnTo>
                    <a:pt x="241" y="837"/>
                  </a:lnTo>
                  <a:lnTo>
                    <a:pt x="233" y="862"/>
                  </a:lnTo>
                  <a:lnTo>
                    <a:pt x="225" y="880"/>
                  </a:lnTo>
                  <a:lnTo>
                    <a:pt x="219" y="891"/>
                  </a:lnTo>
                  <a:lnTo>
                    <a:pt x="211" y="898"/>
                  </a:lnTo>
                  <a:lnTo>
                    <a:pt x="205" y="900"/>
                  </a:lnTo>
                  <a:lnTo>
                    <a:pt x="199" y="900"/>
                  </a:lnTo>
                  <a:lnTo>
                    <a:pt x="192" y="897"/>
                  </a:lnTo>
                  <a:lnTo>
                    <a:pt x="184" y="897"/>
                  </a:lnTo>
                  <a:lnTo>
                    <a:pt x="172" y="898"/>
                  </a:lnTo>
                  <a:lnTo>
                    <a:pt x="159" y="899"/>
                  </a:lnTo>
                  <a:lnTo>
                    <a:pt x="144" y="901"/>
                  </a:lnTo>
                  <a:lnTo>
                    <a:pt x="127" y="904"/>
                  </a:lnTo>
                  <a:lnTo>
                    <a:pt x="110" y="908"/>
                  </a:lnTo>
                  <a:lnTo>
                    <a:pt x="94" y="913"/>
                  </a:lnTo>
                  <a:lnTo>
                    <a:pt x="76" y="920"/>
                  </a:lnTo>
                  <a:lnTo>
                    <a:pt x="63" y="925"/>
                  </a:lnTo>
                  <a:lnTo>
                    <a:pt x="51" y="930"/>
                  </a:lnTo>
                  <a:lnTo>
                    <a:pt x="40" y="937"/>
                  </a:lnTo>
                  <a:lnTo>
                    <a:pt x="30" y="945"/>
                  </a:lnTo>
                  <a:lnTo>
                    <a:pt x="20" y="953"/>
                  </a:lnTo>
                  <a:lnTo>
                    <a:pt x="12" y="961"/>
                  </a:lnTo>
                  <a:lnTo>
                    <a:pt x="5" y="972"/>
                  </a:lnTo>
                  <a:lnTo>
                    <a:pt x="0" y="982"/>
                  </a:lnTo>
                  <a:lnTo>
                    <a:pt x="7" y="983"/>
                  </a:lnTo>
                  <a:lnTo>
                    <a:pt x="15" y="984"/>
                  </a:lnTo>
                  <a:lnTo>
                    <a:pt x="22" y="986"/>
                  </a:lnTo>
                  <a:lnTo>
                    <a:pt x="30" y="987"/>
                  </a:lnTo>
                  <a:lnTo>
                    <a:pt x="38" y="989"/>
                  </a:lnTo>
                  <a:lnTo>
                    <a:pt x="46" y="991"/>
                  </a:lnTo>
                  <a:lnTo>
                    <a:pt x="53" y="992"/>
                  </a:lnTo>
                  <a:lnTo>
                    <a:pt x="60" y="993"/>
                  </a:lnTo>
                  <a:lnTo>
                    <a:pt x="65" y="1007"/>
                  </a:lnTo>
                  <a:lnTo>
                    <a:pt x="71" y="1024"/>
                  </a:lnTo>
                  <a:lnTo>
                    <a:pt x="78" y="1043"/>
                  </a:lnTo>
                  <a:lnTo>
                    <a:pt x="87" y="1064"/>
                  </a:lnTo>
                  <a:lnTo>
                    <a:pt x="96" y="1086"/>
                  </a:lnTo>
                  <a:lnTo>
                    <a:pt x="105" y="1107"/>
                  </a:lnTo>
                  <a:lnTo>
                    <a:pt x="116" y="1125"/>
                  </a:lnTo>
                  <a:lnTo>
                    <a:pt x="126" y="1139"/>
                  </a:lnTo>
                  <a:lnTo>
                    <a:pt x="132" y="1146"/>
                  </a:lnTo>
                  <a:lnTo>
                    <a:pt x="139" y="1155"/>
                  </a:lnTo>
                  <a:lnTo>
                    <a:pt x="146" y="1163"/>
                  </a:lnTo>
                  <a:lnTo>
                    <a:pt x="155" y="1173"/>
                  </a:lnTo>
                  <a:lnTo>
                    <a:pt x="165" y="1183"/>
                  </a:lnTo>
                  <a:lnTo>
                    <a:pt x="175" y="1193"/>
                  </a:lnTo>
                  <a:lnTo>
                    <a:pt x="187" y="1202"/>
                  </a:lnTo>
                  <a:lnTo>
                    <a:pt x="200" y="1210"/>
                  </a:lnTo>
                  <a:lnTo>
                    <a:pt x="214" y="1217"/>
                  </a:lnTo>
                  <a:lnTo>
                    <a:pt x="230" y="1222"/>
                  </a:lnTo>
                  <a:lnTo>
                    <a:pt x="246" y="1225"/>
                  </a:lnTo>
                  <a:lnTo>
                    <a:pt x="265" y="1227"/>
                  </a:lnTo>
                  <a:lnTo>
                    <a:pt x="285" y="1224"/>
                  </a:lnTo>
                  <a:lnTo>
                    <a:pt x="305" y="1219"/>
                  </a:lnTo>
                  <a:lnTo>
                    <a:pt x="329" y="1211"/>
                  </a:lnTo>
                  <a:lnTo>
                    <a:pt x="353" y="1198"/>
                  </a:lnTo>
                  <a:lnTo>
                    <a:pt x="358" y="1208"/>
                  </a:lnTo>
                  <a:lnTo>
                    <a:pt x="363" y="1218"/>
                  </a:lnTo>
                  <a:lnTo>
                    <a:pt x="368" y="1228"/>
                  </a:lnTo>
                  <a:lnTo>
                    <a:pt x="374" y="1238"/>
                  </a:lnTo>
                  <a:lnTo>
                    <a:pt x="379" y="1249"/>
                  </a:lnTo>
                  <a:lnTo>
                    <a:pt x="384" y="1260"/>
                  </a:lnTo>
                  <a:lnTo>
                    <a:pt x="390" y="1272"/>
                  </a:lnTo>
                  <a:lnTo>
                    <a:pt x="395" y="12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5" name="Freeform 78"/>
            <p:cNvSpPr>
              <a:spLocks/>
            </p:cNvSpPr>
            <p:nvPr/>
          </p:nvSpPr>
          <p:spPr bwMode="auto">
            <a:xfrm>
              <a:off x="7075" y="3715"/>
              <a:ext cx="226" cy="625"/>
            </a:xfrm>
            <a:custGeom>
              <a:avLst/>
              <a:gdLst>
                <a:gd name="T0" fmla="*/ 146 w 453"/>
                <a:gd name="T1" fmla="*/ 74 h 625"/>
                <a:gd name="T2" fmla="*/ 131 w 453"/>
                <a:gd name="T3" fmla="*/ 142 h 625"/>
                <a:gd name="T4" fmla="*/ 114 w 453"/>
                <a:gd name="T5" fmla="*/ 223 h 625"/>
                <a:gd name="T6" fmla="*/ 100 w 453"/>
                <a:gd name="T7" fmla="*/ 293 h 625"/>
                <a:gd name="T8" fmla="*/ 92 w 453"/>
                <a:gd name="T9" fmla="*/ 329 h 625"/>
                <a:gd name="T10" fmla="*/ 87 w 453"/>
                <a:gd name="T11" fmla="*/ 353 h 625"/>
                <a:gd name="T12" fmla="*/ 81 w 453"/>
                <a:gd name="T13" fmla="*/ 368 h 625"/>
                <a:gd name="T14" fmla="*/ 74 w 453"/>
                <a:gd name="T15" fmla="*/ 374 h 625"/>
                <a:gd name="T16" fmla="*/ 64 w 453"/>
                <a:gd name="T17" fmla="*/ 374 h 625"/>
                <a:gd name="T18" fmla="*/ 61 w 453"/>
                <a:gd name="T19" fmla="*/ 370 h 625"/>
                <a:gd name="T20" fmla="*/ 62 w 453"/>
                <a:gd name="T21" fmla="*/ 363 h 625"/>
                <a:gd name="T22" fmla="*/ 69 w 453"/>
                <a:gd name="T23" fmla="*/ 358 h 625"/>
                <a:gd name="T24" fmla="*/ 81 w 453"/>
                <a:gd name="T25" fmla="*/ 355 h 625"/>
                <a:gd name="T26" fmla="*/ 79 w 453"/>
                <a:gd name="T27" fmla="*/ 347 h 625"/>
                <a:gd name="T28" fmla="*/ 63 w 453"/>
                <a:gd name="T29" fmla="*/ 343 h 625"/>
                <a:gd name="T30" fmla="*/ 45 w 453"/>
                <a:gd name="T31" fmla="*/ 348 h 625"/>
                <a:gd name="T32" fmla="*/ 24 w 453"/>
                <a:gd name="T33" fmla="*/ 359 h 625"/>
                <a:gd name="T34" fmla="*/ 6 w 453"/>
                <a:gd name="T35" fmla="*/ 378 h 625"/>
                <a:gd name="T36" fmla="*/ 1 w 453"/>
                <a:gd name="T37" fmla="*/ 391 h 625"/>
                <a:gd name="T38" fmla="*/ 6 w 453"/>
                <a:gd name="T39" fmla="*/ 392 h 625"/>
                <a:gd name="T40" fmla="*/ 14 w 453"/>
                <a:gd name="T41" fmla="*/ 397 h 625"/>
                <a:gd name="T42" fmla="*/ 20 w 453"/>
                <a:gd name="T43" fmla="*/ 406 h 625"/>
                <a:gd name="T44" fmla="*/ 24 w 453"/>
                <a:gd name="T45" fmla="*/ 427 h 625"/>
                <a:gd name="T46" fmla="*/ 31 w 453"/>
                <a:gd name="T47" fmla="*/ 468 h 625"/>
                <a:gd name="T48" fmla="*/ 43 w 453"/>
                <a:gd name="T49" fmla="*/ 517 h 625"/>
                <a:gd name="T50" fmla="*/ 56 w 453"/>
                <a:gd name="T51" fmla="*/ 560 h 625"/>
                <a:gd name="T52" fmla="*/ 68 w 453"/>
                <a:gd name="T53" fmla="*/ 586 h 625"/>
                <a:gd name="T54" fmla="*/ 85 w 453"/>
                <a:gd name="T55" fmla="*/ 611 h 625"/>
                <a:gd name="T56" fmla="*/ 104 w 453"/>
                <a:gd name="T57" fmla="*/ 625 h 625"/>
                <a:gd name="T58" fmla="*/ 127 w 453"/>
                <a:gd name="T59" fmla="*/ 612 h 625"/>
                <a:gd name="T60" fmla="*/ 152 w 453"/>
                <a:gd name="T61" fmla="*/ 559 h 625"/>
                <a:gd name="T62" fmla="*/ 175 w 453"/>
                <a:gd name="T63" fmla="*/ 478 h 625"/>
                <a:gd name="T64" fmla="*/ 192 w 453"/>
                <a:gd name="T65" fmla="*/ 395 h 625"/>
                <a:gd name="T66" fmla="*/ 202 w 453"/>
                <a:gd name="T67" fmla="*/ 340 h 625"/>
                <a:gd name="T68" fmla="*/ 201 w 453"/>
                <a:gd name="T69" fmla="*/ 336 h 625"/>
                <a:gd name="T70" fmla="*/ 187 w 453"/>
                <a:gd name="T71" fmla="*/ 369 h 625"/>
                <a:gd name="T72" fmla="*/ 168 w 453"/>
                <a:gd name="T73" fmla="*/ 414 h 625"/>
                <a:gd name="T74" fmla="*/ 153 w 453"/>
                <a:gd name="T75" fmla="*/ 454 h 625"/>
                <a:gd name="T76" fmla="*/ 150 w 453"/>
                <a:gd name="T77" fmla="*/ 457 h 625"/>
                <a:gd name="T78" fmla="*/ 163 w 453"/>
                <a:gd name="T79" fmla="*/ 413 h 625"/>
                <a:gd name="T80" fmla="*/ 180 w 453"/>
                <a:gd name="T81" fmla="*/ 355 h 625"/>
                <a:gd name="T82" fmla="*/ 190 w 453"/>
                <a:gd name="T83" fmla="*/ 310 h 625"/>
                <a:gd name="T84" fmla="*/ 190 w 453"/>
                <a:gd name="T85" fmla="*/ 297 h 625"/>
                <a:gd name="T86" fmla="*/ 197 w 453"/>
                <a:gd name="T87" fmla="*/ 265 h 625"/>
                <a:gd name="T88" fmla="*/ 204 w 453"/>
                <a:gd name="T89" fmla="*/ 222 h 625"/>
                <a:gd name="T90" fmla="*/ 204 w 453"/>
                <a:gd name="T91" fmla="*/ 189 h 625"/>
                <a:gd name="T92" fmla="*/ 192 w 453"/>
                <a:gd name="T93" fmla="*/ 180 h 625"/>
                <a:gd name="T94" fmla="*/ 188 w 453"/>
                <a:gd name="T95" fmla="*/ 168 h 625"/>
                <a:gd name="T96" fmla="*/ 192 w 453"/>
                <a:gd name="T97" fmla="*/ 150 h 625"/>
                <a:gd name="T98" fmla="*/ 200 w 453"/>
                <a:gd name="T99" fmla="*/ 134 h 625"/>
                <a:gd name="T100" fmla="*/ 212 w 453"/>
                <a:gd name="T101" fmla="*/ 119 h 625"/>
                <a:gd name="T102" fmla="*/ 223 w 453"/>
                <a:gd name="T103" fmla="*/ 83 h 625"/>
                <a:gd name="T104" fmla="*/ 225 w 453"/>
                <a:gd name="T105" fmla="*/ 38 h 625"/>
                <a:gd name="T106" fmla="*/ 208 w 453"/>
                <a:gd name="T107" fmla="*/ 6 h 625"/>
                <a:gd name="T108" fmla="*/ 185 w 453"/>
                <a:gd name="T109" fmla="*/ 1 h 625"/>
                <a:gd name="T110" fmla="*/ 175 w 453"/>
                <a:gd name="T111" fmla="*/ 11 h 625"/>
                <a:gd name="T112" fmla="*/ 164 w 453"/>
                <a:gd name="T113" fmla="*/ 25 h 625"/>
                <a:gd name="T114" fmla="*/ 155 w 453"/>
                <a:gd name="T115" fmla="*/ 44 h 6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3"/>
                <a:gd name="T175" fmla="*/ 0 h 625"/>
                <a:gd name="T176" fmla="*/ 453 w 453"/>
                <a:gd name="T177" fmla="*/ 625 h 6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3" h="625">
                  <a:moveTo>
                    <a:pt x="304" y="53"/>
                  </a:moveTo>
                  <a:lnTo>
                    <a:pt x="292" y="74"/>
                  </a:lnTo>
                  <a:lnTo>
                    <a:pt x="277" y="104"/>
                  </a:lnTo>
                  <a:lnTo>
                    <a:pt x="262" y="142"/>
                  </a:lnTo>
                  <a:lnTo>
                    <a:pt x="245" y="182"/>
                  </a:lnTo>
                  <a:lnTo>
                    <a:pt x="228" y="223"/>
                  </a:lnTo>
                  <a:lnTo>
                    <a:pt x="213" y="261"/>
                  </a:lnTo>
                  <a:lnTo>
                    <a:pt x="201" y="293"/>
                  </a:lnTo>
                  <a:lnTo>
                    <a:pt x="191" y="315"/>
                  </a:lnTo>
                  <a:lnTo>
                    <a:pt x="185" y="329"/>
                  </a:lnTo>
                  <a:lnTo>
                    <a:pt x="178" y="342"/>
                  </a:lnTo>
                  <a:lnTo>
                    <a:pt x="175" y="353"/>
                  </a:lnTo>
                  <a:lnTo>
                    <a:pt x="170" y="361"/>
                  </a:lnTo>
                  <a:lnTo>
                    <a:pt x="163" y="368"/>
                  </a:lnTo>
                  <a:lnTo>
                    <a:pt x="157" y="372"/>
                  </a:lnTo>
                  <a:lnTo>
                    <a:pt x="149" y="374"/>
                  </a:lnTo>
                  <a:lnTo>
                    <a:pt x="138" y="375"/>
                  </a:lnTo>
                  <a:lnTo>
                    <a:pt x="129" y="374"/>
                  </a:lnTo>
                  <a:lnTo>
                    <a:pt x="124" y="372"/>
                  </a:lnTo>
                  <a:lnTo>
                    <a:pt x="122" y="370"/>
                  </a:lnTo>
                  <a:lnTo>
                    <a:pt x="122" y="367"/>
                  </a:lnTo>
                  <a:lnTo>
                    <a:pt x="124" y="363"/>
                  </a:lnTo>
                  <a:lnTo>
                    <a:pt x="131" y="360"/>
                  </a:lnTo>
                  <a:lnTo>
                    <a:pt x="138" y="358"/>
                  </a:lnTo>
                  <a:lnTo>
                    <a:pt x="149" y="357"/>
                  </a:lnTo>
                  <a:lnTo>
                    <a:pt x="162" y="355"/>
                  </a:lnTo>
                  <a:lnTo>
                    <a:pt x="166" y="351"/>
                  </a:lnTo>
                  <a:lnTo>
                    <a:pt x="158" y="347"/>
                  </a:lnTo>
                  <a:lnTo>
                    <a:pt x="138" y="343"/>
                  </a:lnTo>
                  <a:lnTo>
                    <a:pt x="126" y="343"/>
                  </a:lnTo>
                  <a:lnTo>
                    <a:pt x="109" y="345"/>
                  </a:lnTo>
                  <a:lnTo>
                    <a:pt x="91" y="348"/>
                  </a:lnTo>
                  <a:lnTo>
                    <a:pt x="71" y="352"/>
                  </a:lnTo>
                  <a:lnTo>
                    <a:pt x="49" y="359"/>
                  </a:lnTo>
                  <a:lnTo>
                    <a:pt x="30" y="368"/>
                  </a:lnTo>
                  <a:lnTo>
                    <a:pt x="13" y="378"/>
                  </a:lnTo>
                  <a:lnTo>
                    <a:pt x="0" y="391"/>
                  </a:lnTo>
                  <a:lnTo>
                    <a:pt x="2" y="391"/>
                  </a:lnTo>
                  <a:lnTo>
                    <a:pt x="7" y="391"/>
                  </a:lnTo>
                  <a:lnTo>
                    <a:pt x="13" y="392"/>
                  </a:lnTo>
                  <a:lnTo>
                    <a:pt x="20" y="394"/>
                  </a:lnTo>
                  <a:lnTo>
                    <a:pt x="28" y="397"/>
                  </a:lnTo>
                  <a:lnTo>
                    <a:pt x="34" y="401"/>
                  </a:lnTo>
                  <a:lnTo>
                    <a:pt x="41" y="406"/>
                  </a:lnTo>
                  <a:lnTo>
                    <a:pt x="44" y="414"/>
                  </a:lnTo>
                  <a:lnTo>
                    <a:pt x="48" y="427"/>
                  </a:lnTo>
                  <a:lnTo>
                    <a:pt x="54" y="446"/>
                  </a:lnTo>
                  <a:lnTo>
                    <a:pt x="63" y="468"/>
                  </a:lnTo>
                  <a:lnTo>
                    <a:pt x="74" y="492"/>
                  </a:lnTo>
                  <a:lnTo>
                    <a:pt x="87" y="517"/>
                  </a:lnTo>
                  <a:lnTo>
                    <a:pt x="99" y="540"/>
                  </a:lnTo>
                  <a:lnTo>
                    <a:pt x="112" y="560"/>
                  </a:lnTo>
                  <a:lnTo>
                    <a:pt x="124" y="575"/>
                  </a:lnTo>
                  <a:lnTo>
                    <a:pt x="137" y="586"/>
                  </a:lnTo>
                  <a:lnTo>
                    <a:pt x="152" y="600"/>
                  </a:lnTo>
                  <a:lnTo>
                    <a:pt x="170" y="611"/>
                  </a:lnTo>
                  <a:lnTo>
                    <a:pt x="188" y="620"/>
                  </a:lnTo>
                  <a:lnTo>
                    <a:pt x="208" y="625"/>
                  </a:lnTo>
                  <a:lnTo>
                    <a:pt x="231" y="623"/>
                  </a:lnTo>
                  <a:lnTo>
                    <a:pt x="255" y="612"/>
                  </a:lnTo>
                  <a:lnTo>
                    <a:pt x="280" y="591"/>
                  </a:lnTo>
                  <a:lnTo>
                    <a:pt x="305" y="559"/>
                  </a:lnTo>
                  <a:lnTo>
                    <a:pt x="329" y="521"/>
                  </a:lnTo>
                  <a:lnTo>
                    <a:pt x="350" y="478"/>
                  </a:lnTo>
                  <a:lnTo>
                    <a:pt x="369" y="434"/>
                  </a:lnTo>
                  <a:lnTo>
                    <a:pt x="385" y="395"/>
                  </a:lnTo>
                  <a:lnTo>
                    <a:pt x="396" y="361"/>
                  </a:lnTo>
                  <a:lnTo>
                    <a:pt x="404" y="340"/>
                  </a:lnTo>
                  <a:lnTo>
                    <a:pt x="406" y="331"/>
                  </a:lnTo>
                  <a:lnTo>
                    <a:pt x="402" y="336"/>
                  </a:lnTo>
                  <a:lnTo>
                    <a:pt x="391" y="350"/>
                  </a:lnTo>
                  <a:lnTo>
                    <a:pt x="375" y="369"/>
                  </a:lnTo>
                  <a:lnTo>
                    <a:pt x="357" y="392"/>
                  </a:lnTo>
                  <a:lnTo>
                    <a:pt x="337" y="414"/>
                  </a:lnTo>
                  <a:lnTo>
                    <a:pt x="320" y="436"/>
                  </a:lnTo>
                  <a:lnTo>
                    <a:pt x="306" y="454"/>
                  </a:lnTo>
                  <a:lnTo>
                    <a:pt x="297" y="464"/>
                  </a:lnTo>
                  <a:lnTo>
                    <a:pt x="301" y="457"/>
                  </a:lnTo>
                  <a:lnTo>
                    <a:pt x="312" y="439"/>
                  </a:lnTo>
                  <a:lnTo>
                    <a:pt x="327" y="413"/>
                  </a:lnTo>
                  <a:lnTo>
                    <a:pt x="345" y="384"/>
                  </a:lnTo>
                  <a:lnTo>
                    <a:pt x="361" y="355"/>
                  </a:lnTo>
                  <a:lnTo>
                    <a:pt x="374" y="329"/>
                  </a:lnTo>
                  <a:lnTo>
                    <a:pt x="380" y="310"/>
                  </a:lnTo>
                  <a:lnTo>
                    <a:pt x="377" y="302"/>
                  </a:lnTo>
                  <a:lnTo>
                    <a:pt x="380" y="297"/>
                  </a:lnTo>
                  <a:lnTo>
                    <a:pt x="386" y="283"/>
                  </a:lnTo>
                  <a:lnTo>
                    <a:pt x="395" y="265"/>
                  </a:lnTo>
                  <a:lnTo>
                    <a:pt x="402" y="244"/>
                  </a:lnTo>
                  <a:lnTo>
                    <a:pt x="409" y="222"/>
                  </a:lnTo>
                  <a:lnTo>
                    <a:pt x="411" y="203"/>
                  </a:lnTo>
                  <a:lnTo>
                    <a:pt x="409" y="189"/>
                  </a:lnTo>
                  <a:lnTo>
                    <a:pt x="397" y="183"/>
                  </a:lnTo>
                  <a:lnTo>
                    <a:pt x="385" y="180"/>
                  </a:lnTo>
                  <a:lnTo>
                    <a:pt x="379" y="175"/>
                  </a:lnTo>
                  <a:lnTo>
                    <a:pt x="376" y="168"/>
                  </a:lnTo>
                  <a:lnTo>
                    <a:pt x="379" y="158"/>
                  </a:lnTo>
                  <a:lnTo>
                    <a:pt x="384" y="150"/>
                  </a:lnTo>
                  <a:lnTo>
                    <a:pt x="391" y="141"/>
                  </a:lnTo>
                  <a:lnTo>
                    <a:pt x="401" y="134"/>
                  </a:lnTo>
                  <a:lnTo>
                    <a:pt x="411" y="128"/>
                  </a:lnTo>
                  <a:lnTo>
                    <a:pt x="424" y="119"/>
                  </a:lnTo>
                  <a:lnTo>
                    <a:pt x="436" y="103"/>
                  </a:lnTo>
                  <a:lnTo>
                    <a:pt x="446" y="83"/>
                  </a:lnTo>
                  <a:lnTo>
                    <a:pt x="453" y="60"/>
                  </a:lnTo>
                  <a:lnTo>
                    <a:pt x="451" y="38"/>
                  </a:lnTo>
                  <a:lnTo>
                    <a:pt x="440" y="19"/>
                  </a:lnTo>
                  <a:lnTo>
                    <a:pt x="416" y="6"/>
                  </a:lnTo>
                  <a:lnTo>
                    <a:pt x="379" y="0"/>
                  </a:lnTo>
                  <a:lnTo>
                    <a:pt x="370" y="1"/>
                  </a:lnTo>
                  <a:lnTo>
                    <a:pt x="360" y="4"/>
                  </a:lnTo>
                  <a:lnTo>
                    <a:pt x="350" y="11"/>
                  </a:lnTo>
                  <a:lnTo>
                    <a:pt x="340" y="17"/>
                  </a:lnTo>
                  <a:lnTo>
                    <a:pt x="329" y="25"/>
                  </a:lnTo>
                  <a:lnTo>
                    <a:pt x="320" y="34"/>
                  </a:lnTo>
                  <a:lnTo>
                    <a:pt x="311" y="44"/>
                  </a:lnTo>
                  <a:lnTo>
                    <a:pt x="304"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6" name="Freeform 79"/>
            <p:cNvSpPr>
              <a:spLocks/>
            </p:cNvSpPr>
            <p:nvPr/>
          </p:nvSpPr>
          <p:spPr bwMode="auto">
            <a:xfrm>
              <a:off x="7139" y="3293"/>
              <a:ext cx="113" cy="278"/>
            </a:xfrm>
            <a:custGeom>
              <a:avLst/>
              <a:gdLst>
                <a:gd name="T0" fmla="*/ 68 w 227"/>
                <a:gd name="T1" fmla="*/ 271 h 278"/>
                <a:gd name="T2" fmla="*/ 63 w 227"/>
                <a:gd name="T3" fmla="*/ 261 h 278"/>
                <a:gd name="T4" fmla="*/ 56 w 227"/>
                <a:gd name="T5" fmla="*/ 253 h 278"/>
                <a:gd name="T6" fmla="*/ 48 w 227"/>
                <a:gd name="T7" fmla="*/ 250 h 278"/>
                <a:gd name="T8" fmla="*/ 36 w 227"/>
                <a:gd name="T9" fmla="*/ 252 h 278"/>
                <a:gd name="T10" fmla="*/ 26 w 227"/>
                <a:gd name="T11" fmla="*/ 253 h 278"/>
                <a:gd name="T12" fmla="*/ 19 w 227"/>
                <a:gd name="T13" fmla="*/ 251 h 278"/>
                <a:gd name="T14" fmla="*/ 16 w 227"/>
                <a:gd name="T15" fmla="*/ 244 h 278"/>
                <a:gd name="T16" fmla="*/ 16 w 227"/>
                <a:gd name="T17" fmla="*/ 231 h 278"/>
                <a:gd name="T18" fmla="*/ 19 w 227"/>
                <a:gd name="T19" fmla="*/ 214 h 278"/>
                <a:gd name="T20" fmla="*/ 16 w 227"/>
                <a:gd name="T21" fmla="*/ 207 h 278"/>
                <a:gd name="T22" fmla="*/ 14 w 227"/>
                <a:gd name="T23" fmla="*/ 202 h 278"/>
                <a:gd name="T24" fmla="*/ 15 w 227"/>
                <a:gd name="T25" fmla="*/ 197 h 278"/>
                <a:gd name="T26" fmla="*/ 13 w 227"/>
                <a:gd name="T27" fmla="*/ 189 h 278"/>
                <a:gd name="T28" fmla="*/ 12 w 227"/>
                <a:gd name="T29" fmla="*/ 187 h 278"/>
                <a:gd name="T30" fmla="*/ 13 w 227"/>
                <a:gd name="T31" fmla="*/ 183 h 278"/>
                <a:gd name="T32" fmla="*/ 16 w 227"/>
                <a:gd name="T33" fmla="*/ 174 h 278"/>
                <a:gd name="T34" fmla="*/ 16 w 227"/>
                <a:gd name="T35" fmla="*/ 156 h 278"/>
                <a:gd name="T36" fmla="*/ 12 w 227"/>
                <a:gd name="T37" fmla="*/ 152 h 278"/>
                <a:gd name="T38" fmla="*/ 3 w 227"/>
                <a:gd name="T39" fmla="*/ 149 h 278"/>
                <a:gd name="T40" fmla="*/ 0 w 227"/>
                <a:gd name="T41" fmla="*/ 141 h 278"/>
                <a:gd name="T42" fmla="*/ 1 w 227"/>
                <a:gd name="T43" fmla="*/ 134 h 278"/>
                <a:gd name="T44" fmla="*/ 7 w 227"/>
                <a:gd name="T45" fmla="*/ 125 h 278"/>
                <a:gd name="T46" fmla="*/ 12 w 227"/>
                <a:gd name="T47" fmla="*/ 113 h 278"/>
                <a:gd name="T48" fmla="*/ 17 w 227"/>
                <a:gd name="T49" fmla="*/ 100 h 278"/>
                <a:gd name="T50" fmla="*/ 21 w 227"/>
                <a:gd name="T51" fmla="*/ 87 h 278"/>
                <a:gd name="T52" fmla="*/ 23 w 227"/>
                <a:gd name="T53" fmla="*/ 76 h 278"/>
                <a:gd name="T54" fmla="*/ 22 w 227"/>
                <a:gd name="T55" fmla="*/ 62 h 278"/>
                <a:gd name="T56" fmla="*/ 21 w 227"/>
                <a:gd name="T57" fmla="*/ 50 h 278"/>
                <a:gd name="T58" fmla="*/ 19 w 227"/>
                <a:gd name="T59" fmla="*/ 29 h 278"/>
                <a:gd name="T60" fmla="*/ 21 w 227"/>
                <a:gd name="T61" fmla="*/ 14 h 278"/>
                <a:gd name="T62" fmla="*/ 22 w 227"/>
                <a:gd name="T63" fmla="*/ 3 h 278"/>
                <a:gd name="T64" fmla="*/ 31 w 227"/>
                <a:gd name="T65" fmla="*/ 2 h 278"/>
                <a:gd name="T66" fmla="*/ 41 w 227"/>
                <a:gd name="T67" fmla="*/ 3 h 278"/>
                <a:gd name="T68" fmla="*/ 50 w 227"/>
                <a:gd name="T69" fmla="*/ 4 h 278"/>
                <a:gd name="T70" fmla="*/ 61 w 227"/>
                <a:gd name="T71" fmla="*/ 10 h 278"/>
                <a:gd name="T72" fmla="*/ 69 w 227"/>
                <a:gd name="T73" fmla="*/ 27 h 278"/>
                <a:gd name="T74" fmla="*/ 74 w 227"/>
                <a:gd name="T75" fmla="*/ 51 h 278"/>
                <a:gd name="T76" fmla="*/ 86 w 227"/>
                <a:gd name="T77" fmla="*/ 69 h 278"/>
                <a:gd name="T78" fmla="*/ 96 w 227"/>
                <a:gd name="T79" fmla="*/ 78 h 278"/>
                <a:gd name="T80" fmla="*/ 104 w 227"/>
                <a:gd name="T81" fmla="*/ 88 h 278"/>
                <a:gd name="T82" fmla="*/ 111 w 227"/>
                <a:gd name="T83" fmla="*/ 103 h 278"/>
                <a:gd name="T84" fmla="*/ 113 w 227"/>
                <a:gd name="T85" fmla="*/ 134 h 278"/>
                <a:gd name="T86" fmla="*/ 105 w 227"/>
                <a:gd name="T87" fmla="*/ 190 h 278"/>
                <a:gd name="T88" fmla="*/ 94 w 227"/>
                <a:gd name="T89" fmla="*/ 214 h 278"/>
                <a:gd name="T90" fmla="*/ 86 w 227"/>
                <a:gd name="T91" fmla="*/ 232 h 278"/>
                <a:gd name="T92" fmla="*/ 78 w 227"/>
                <a:gd name="T93" fmla="*/ 252 h 278"/>
                <a:gd name="T94" fmla="*/ 73 w 227"/>
                <a:gd name="T95" fmla="*/ 268 h 278"/>
                <a:gd name="T96" fmla="*/ 70 w 227"/>
                <a:gd name="T97" fmla="*/ 278 h 2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7"/>
                <a:gd name="T148" fmla="*/ 0 h 278"/>
                <a:gd name="T149" fmla="*/ 227 w 227"/>
                <a:gd name="T150" fmla="*/ 278 h 2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7" h="278">
                  <a:moveTo>
                    <a:pt x="140" y="278"/>
                  </a:moveTo>
                  <a:lnTo>
                    <a:pt x="137" y="271"/>
                  </a:lnTo>
                  <a:lnTo>
                    <a:pt x="133" y="266"/>
                  </a:lnTo>
                  <a:lnTo>
                    <a:pt x="127" y="261"/>
                  </a:lnTo>
                  <a:lnTo>
                    <a:pt x="120" y="256"/>
                  </a:lnTo>
                  <a:lnTo>
                    <a:pt x="113" y="253"/>
                  </a:lnTo>
                  <a:lnTo>
                    <a:pt x="104" y="251"/>
                  </a:lnTo>
                  <a:lnTo>
                    <a:pt x="97" y="250"/>
                  </a:lnTo>
                  <a:lnTo>
                    <a:pt x="89" y="250"/>
                  </a:lnTo>
                  <a:lnTo>
                    <a:pt x="73" y="252"/>
                  </a:lnTo>
                  <a:lnTo>
                    <a:pt x="60" y="253"/>
                  </a:lnTo>
                  <a:lnTo>
                    <a:pt x="52" y="253"/>
                  </a:lnTo>
                  <a:lnTo>
                    <a:pt x="44" y="253"/>
                  </a:lnTo>
                  <a:lnTo>
                    <a:pt x="38" y="251"/>
                  </a:lnTo>
                  <a:lnTo>
                    <a:pt x="34" y="248"/>
                  </a:lnTo>
                  <a:lnTo>
                    <a:pt x="32" y="244"/>
                  </a:lnTo>
                  <a:lnTo>
                    <a:pt x="30" y="240"/>
                  </a:lnTo>
                  <a:lnTo>
                    <a:pt x="32" y="231"/>
                  </a:lnTo>
                  <a:lnTo>
                    <a:pt x="35" y="222"/>
                  </a:lnTo>
                  <a:lnTo>
                    <a:pt x="38" y="214"/>
                  </a:lnTo>
                  <a:lnTo>
                    <a:pt x="37" y="210"/>
                  </a:lnTo>
                  <a:lnTo>
                    <a:pt x="33" y="207"/>
                  </a:lnTo>
                  <a:lnTo>
                    <a:pt x="29" y="204"/>
                  </a:lnTo>
                  <a:lnTo>
                    <a:pt x="28" y="202"/>
                  </a:lnTo>
                  <a:lnTo>
                    <a:pt x="29" y="200"/>
                  </a:lnTo>
                  <a:lnTo>
                    <a:pt x="30" y="197"/>
                  </a:lnTo>
                  <a:lnTo>
                    <a:pt x="29" y="192"/>
                  </a:lnTo>
                  <a:lnTo>
                    <a:pt x="26" y="189"/>
                  </a:lnTo>
                  <a:lnTo>
                    <a:pt x="25" y="188"/>
                  </a:lnTo>
                  <a:lnTo>
                    <a:pt x="25" y="187"/>
                  </a:lnTo>
                  <a:lnTo>
                    <a:pt x="25" y="186"/>
                  </a:lnTo>
                  <a:lnTo>
                    <a:pt x="26" y="183"/>
                  </a:lnTo>
                  <a:lnTo>
                    <a:pt x="29" y="180"/>
                  </a:lnTo>
                  <a:lnTo>
                    <a:pt x="32" y="174"/>
                  </a:lnTo>
                  <a:lnTo>
                    <a:pt x="33" y="164"/>
                  </a:lnTo>
                  <a:lnTo>
                    <a:pt x="33" y="156"/>
                  </a:lnTo>
                  <a:lnTo>
                    <a:pt x="33" y="153"/>
                  </a:lnTo>
                  <a:lnTo>
                    <a:pt x="24" y="152"/>
                  </a:lnTo>
                  <a:lnTo>
                    <a:pt x="15" y="151"/>
                  </a:lnTo>
                  <a:lnTo>
                    <a:pt x="6" y="149"/>
                  </a:lnTo>
                  <a:lnTo>
                    <a:pt x="1" y="145"/>
                  </a:lnTo>
                  <a:lnTo>
                    <a:pt x="0" y="141"/>
                  </a:lnTo>
                  <a:lnTo>
                    <a:pt x="0" y="138"/>
                  </a:lnTo>
                  <a:lnTo>
                    <a:pt x="3" y="134"/>
                  </a:lnTo>
                  <a:lnTo>
                    <a:pt x="8" y="129"/>
                  </a:lnTo>
                  <a:lnTo>
                    <a:pt x="14" y="125"/>
                  </a:lnTo>
                  <a:lnTo>
                    <a:pt x="19" y="120"/>
                  </a:lnTo>
                  <a:lnTo>
                    <a:pt x="25" y="113"/>
                  </a:lnTo>
                  <a:lnTo>
                    <a:pt x="30" y="106"/>
                  </a:lnTo>
                  <a:lnTo>
                    <a:pt x="35" y="100"/>
                  </a:lnTo>
                  <a:lnTo>
                    <a:pt x="40" y="92"/>
                  </a:lnTo>
                  <a:lnTo>
                    <a:pt x="43" y="87"/>
                  </a:lnTo>
                  <a:lnTo>
                    <a:pt x="45" y="82"/>
                  </a:lnTo>
                  <a:lnTo>
                    <a:pt x="47" y="76"/>
                  </a:lnTo>
                  <a:lnTo>
                    <a:pt x="45" y="69"/>
                  </a:lnTo>
                  <a:lnTo>
                    <a:pt x="44" y="62"/>
                  </a:lnTo>
                  <a:lnTo>
                    <a:pt x="43" y="57"/>
                  </a:lnTo>
                  <a:lnTo>
                    <a:pt x="42" y="50"/>
                  </a:lnTo>
                  <a:lnTo>
                    <a:pt x="40" y="40"/>
                  </a:lnTo>
                  <a:lnTo>
                    <a:pt x="39" y="29"/>
                  </a:lnTo>
                  <a:lnTo>
                    <a:pt x="40" y="21"/>
                  </a:lnTo>
                  <a:lnTo>
                    <a:pt x="42" y="14"/>
                  </a:lnTo>
                  <a:lnTo>
                    <a:pt x="43" y="8"/>
                  </a:lnTo>
                  <a:lnTo>
                    <a:pt x="45" y="3"/>
                  </a:lnTo>
                  <a:lnTo>
                    <a:pt x="52" y="0"/>
                  </a:lnTo>
                  <a:lnTo>
                    <a:pt x="62" y="2"/>
                  </a:lnTo>
                  <a:lnTo>
                    <a:pt x="72" y="3"/>
                  </a:lnTo>
                  <a:lnTo>
                    <a:pt x="82" y="3"/>
                  </a:lnTo>
                  <a:lnTo>
                    <a:pt x="92" y="3"/>
                  </a:lnTo>
                  <a:lnTo>
                    <a:pt x="100" y="4"/>
                  </a:lnTo>
                  <a:lnTo>
                    <a:pt x="110" y="6"/>
                  </a:lnTo>
                  <a:lnTo>
                    <a:pt x="122" y="10"/>
                  </a:lnTo>
                  <a:lnTo>
                    <a:pt x="132" y="18"/>
                  </a:lnTo>
                  <a:lnTo>
                    <a:pt x="138" y="27"/>
                  </a:lnTo>
                  <a:lnTo>
                    <a:pt x="142" y="38"/>
                  </a:lnTo>
                  <a:lnTo>
                    <a:pt x="148" y="51"/>
                  </a:lnTo>
                  <a:lnTo>
                    <a:pt x="162" y="63"/>
                  </a:lnTo>
                  <a:lnTo>
                    <a:pt x="172" y="69"/>
                  </a:lnTo>
                  <a:lnTo>
                    <a:pt x="182" y="74"/>
                  </a:lnTo>
                  <a:lnTo>
                    <a:pt x="192" y="78"/>
                  </a:lnTo>
                  <a:lnTo>
                    <a:pt x="202" y="83"/>
                  </a:lnTo>
                  <a:lnTo>
                    <a:pt x="209" y="88"/>
                  </a:lnTo>
                  <a:lnTo>
                    <a:pt x="217" y="95"/>
                  </a:lnTo>
                  <a:lnTo>
                    <a:pt x="222" y="103"/>
                  </a:lnTo>
                  <a:lnTo>
                    <a:pt x="226" y="112"/>
                  </a:lnTo>
                  <a:lnTo>
                    <a:pt x="227" y="134"/>
                  </a:lnTo>
                  <a:lnTo>
                    <a:pt x="221" y="162"/>
                  </a:lnTo>
                  <a:lnTo>
                    <a:pt x="211" y="190"/>
                  </a:lnTo>
                  <a:lnTo>
                    <a:pt x="197" y="208"/>
                  </a:lnTo>
                  <a:lnTo>
                    <a:pt x="189" y="214"/>
                  </a:lnTo>
                  <a:lnTo>
                    <a:pt x="182" y="223"/>
                  </a:lnTo>
                  <a:lnTo>
                    <a:pt x="173" y="232"/>
                  </a:lnTo>
                  <a:lnTo>
                    <a:pt x="164" y="242"/>
                  </a:lnTo>
                  <a:lnTo>
                    <a:pt x="157" y="252"/>
                  </a:lnTo>
                  <a:lnTo>
                    <a:pt x="150" y="261"/>
                  </a:lnTo>
                  <a:lnTo>
                    <a:pt x="147" y="268"/>
                  </a:lnTo>
                  <a:lnTo>
                    <a:pt x="145" y="272"/>
                  </a:lnTo>
                  <a:lnTo>
                    <a:pt x="140" y="2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77" name="عنصر نائب للتذييل 76"/>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365717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63040" y="1340768"/>
            <a:ext cx="6196405" cy="4382301"/>
          </a:xfrm>
        </p:spPr>
        <p:txBody>
          <a:bodyPr>
            <a:normAutofit lnSpcReduction="10000"/>
          </a:bodyPr>
          <a:lstStyle/>
          <a:p>
            <a:r>
              <a:rPr lang="ar-EG" altLang="en-US" sz="3200" b="1" dirty="0">
                <a:solidFill>
                  <a:srgbClr val="FF0000"/>
                </a:solidFill>
                <a:latin typeface="Times New Roman" pitchFamily="18" charset="0"/>
                <a:cs typeface="Akhbar MT" pitchFamily="2" charset="-78"/>
              </a:rPr>
              <a:t> </a:t>
            </a:r>
            <a:r>
              <a:rPr lang="ar-SA" altLang="en-US" sz="3200" b="1" dirty="0">
                <a:solidFill>
                  <a:srgbClr val="FF0000"/>
                </a:solidFill>
                <a:latin typeface="Times New Roman" pitchFamily="18" charset="0"/>
                <a:cs typeface="Akhbar MT" pitchFamily="2" charset="-78"/>
              </a:rPr>
              <a:t>لا تتجاهل </a:t>
            </a:r>
            <a:r>
              <a:rPr lang="ar-SA" altLang="en-US" sz="3200" b="1" dirty="0" smtClean="0">
                <a:solidFill>
                  <a:srgbClr val="FF0000"/>
                </a:solidFill>
                <a:latin typeface="Times New Roman" pitchFamily="18" charset="0"/>
                <a:cs typeface="Akhbar MT" pitchFamily="2" charset="-78"/>
              </a:rPr>
              <a:t>أي </a:t>
            </a:r>
            <a:r>
              <a:rPr lang="ar-SA" altLang="en-US" sz="3200" b="1" dirty="0">
                <a:solidFill>
                  <a:srgbClr val="FF0000"/>
                </a:solidFill>
                <a:latin typeface="Times New Roman" pitchFamily="18" charset="0"/>
                <a:cs typeface="Akhbar MT" pitchFamily="2" charset="-78"/>
              </a:rPr>
              <a:t>خلل في </a:t>
            </a:r>
            <a:r>
              <a:rPr lang="ar-SA" altLang="en-US" sz="3200" b="1" dirty="0" smtClean="0">
                <a:solidFill>
                  <a:srgbClr val="FF0000"/>
                </a:solidFill>
                <a:latin typeface="Times New Roman" pitchFamily="18" charset="0"/>
                <a:cs typeface="Akhbar MT" pitchFamily="2" charset="-78"/>
              </a:rPr>
              <a:t>الأوضاع .</a:t>
            </a:r>
          </a:p>
          <a:p>
            <a:r>
              <a:rPr lang="ar-SA" altLang="en-US" sz="3200" b="1" dirty="0">
                <a:solidFill>
                  <a:srgbClr val="003399"/>
                </a:solidFill>
                <a:latin typeface="Times New Roman" pitchFamily="18" charset="0"/>
                <a:cs typeface="Akhbar MT" pitchFamily="2" charset="-78"/>
              </a:rPr>
              <a:t>قم ببعض الأشياء </a:t>
            </a:r>
            <a:r>
              <a:rPr lang="ar-SA" altLang="en-US" sz="3200" b="1" dirty="0" smtClean="0">
                <a:solidFill>
                  <a:srgbClr val="003399"/>
                </a:solidFill>
                <a:latin typeface="Times New Roman" pitchFamily="18" charset="0"/>
                <a:cs typeface="Akhbar MT" pitchFamily="2" charset="-78"/>
              </a:rPr>
              <a:t>التي </a:t>
            </a:r>
            <a:r>
              <a:rPr lang="ar-SA" altLang="en-US" sz="3200" b="1" dirty="0">
                <a:solidFill>
                  <a:srgbClr val="003399"/>
                </a:solidFill>
                <a:latin typeface="Times New Roman" pitchFamily="18" charset="0"/>
                <a:cs typeface="Akhbar MT" pitchFamily="2" charset="-78"/>
              </a:rPr>
              <a:t>تؤدي إلى مردود </a:t>
            </a:r>
            <a:r>
              <a:rPr lang="ar-SA" altLang="en-US" sz="3200" b="1" dirty="0" smtClean="0">
                <a:solidFill>
                  <a:srgbClr val="003399"/>
                </a:solidFill>
                <a:latin typeface="Times New Roman" pitchFamily="18" charset="0"/>
                <a:cs typeface="Akhbar MT" pitchFamily="2" charset="-78"/>
              </a:rPr>
              <a:t>فورى .</a:t>
            </a:r>
          </a:p>
          <a:p>
            <a:r>
              <a:rPr lang="ar-SA" altLang="en-US" sz="3200" b="1" dirty="0">
                <a:solidFill>
                  <a:srgbClr val="FF0000"/>
                </a:solidFill>
                <a:latin typeface="Times New Roman" pitchFamily="18" charset="0"/>
                <a:cs typeface="Akhbar MT" pitchFamily="2" charset="-78"/>
              </a:rPr>
              <a:t>أعلن دائماً عن اهتمامك الشديد وانشغالك بنجاح مجموعتك</a:t>
            </a:r>
            <a:endParaRPr lang="en-US" altLang="en-US" sz="3200" b="1" dirty="0">
              <a:solidFill>
                <a:srgbClr val="FF0000"/>
              </a:solidFill>
              <a:latin typeface="Times New Roman" pitchFamily="18" charset="0"/>
              <a:cs typeface="Akhbar MT" pitchFamily="2" charset="-78"/>
            </a:endParaRPr>
          </a:p>
          <a:p>
            <a:r>
              <a:rPr lang="ar-EG" altLang="en-US" sz="3200" b="1" dirty="0">
                <a:solidFill>
                  <a:srgbClr val="003399"/>
                </a:solidFill>
                <a:latin typeface="Times New Roman" pitchFamily="18" charset="0"/>
                <a:cs typeface="Akhbar MT" pitchFamily="2" charset="-78"/>
              </a:rPr>
              <a:t> </a:t>
            </a:r>
            <a:r>
              <a:rPr lang="ar-SA" altLang="en-US" sz="3200" b="1" dirty="0">
                <a:solidFill>
                  <a:srgbClr val="003399"/>
                </a:solidFill>
                <a:latin typeface="Times New Roman" pitchFamily="18" charset="0"/>
                <a:cs typeface="Akhbar MT" pitchFamily="2" charset="-78"/>
              </a:rPr>
              <a:t>حاسب الأفراد على الأشياء </a:t>
            </a:r>
            <a:r>
              <a:rPr lang="ar-SA" altLang="en-US" sz="3200" b="1" dirty="0" smtClean="0">
                <a:solidFill>
                  <a:srgbClr val="003399"/>
                </a:solidFill>
                <a:latin typeface="Times New Roman" pitchFamily="18" charset="0"/>
                <a:cs typeface="Akhbar MT" pitchFamily="2" charset="-78"/>
              </a:rPr>
              <a:t>التي </a:t>
            </a:r>
            <a:r>
              <a:rPr lang="ar-SA" altLang="en-US" sz="3200" b="1" dirty="0">
                <a:solidFill>
                  <a:srgbClr val="003399"/>
                </a:solidFill>
                <a:latin typeface="Times New Roman" pitchFamily="18" charset="0"/>
                <a:cs typeface="Akhbar MT" pitchFamily="2" charset="-78"/>
              </a:rPr>
              <a:t>وعدوا بأن يقوموا بها</a:t>
            </a:r>
            <a:r>
              <a:rPr lang="en-US" altLang="en-US" sz="3200" b="1" dirty="0">
                <a:solidFill>
                  <a:srgbClr val="003399"/>
                </a:solidFill>
                <a:latin typeface="Times New Roman" pitchFamily="18" charset="0"/>
                <a:cs typeface="Akhbar MT" pitchFamily="2" charset="-78"/>
              </a:rPr>
              <a:t> </a:t>
            </a:r>
          </a:p>
          <a:p>
            <a:r>
              <a:rPr lang="ar-SA" altLang="en-US" sz="3200" b="1" dirty="0">
                <a:solidFill>
                  <a:srgbClr val="FF0000"/>
                </a:solidFill>
                <a:latin typeface="Times New Roman" pitchFamily="18" charset="0"/>
                <a:cs typeface="Akhbar MT" pitchFamily="2" charset="-78"/>
              </a:rPr>
              <a:t>كن مستعداً للتضحية إذا كان هذا سيساعد على تحسين أداء </a:t>
            </a:r>
            <a:r>
              <a:rPr lang="ar-SA" altLang="en-US" sz="3200" b="1" dirty="0" smtClean="0">
                <a:solidFill>
                  <a:srgbClr val="FF0000"/>
                </a:solidFill>
                <a:latin typeface="Times New Roman" pitchFamily="18" charset="0"/>
                <a:cs typeface="Akhbar MT" pitchFamily="2" charset="-78"/>
              </a:rPr>
              <a:t>المجموعة</a:t>
            </a:r>
          </a:p>
          <a:p>
            <a:endParaRPr lang="ar-SA" altLang="en-US" b="1" dirty="0" smtClean="0">
              <a:solidFill>
                <a:srgbClr val="FF0000"/>
              </a:solidFill>
              <a:latin typeface="Times New Roman" pitchFamily="18" charset="0"/>
              <a:cs typeface="Akhbar MT" pitchFamily="2" charset="-78"/>
            </a:endParaRPr>
          </a:p>
          <a:p>
            <a:pPr marL="0" indent="0">
              <a:buNone/>
            </a:pPr>
            <a:endParaRPr lang="ar-SA" dirty="0"/>
          </a:p>
        </p:txBody>
      </p:sp>
      <p:grpSp>
        <p:nvGrpSpPr>
          <p:cNvPr id="4" name="Group 8"/>
          <p:cNvGrpSpPr>
            <a:grpSpLocks/>
          </p:cNvGrpSpPr>
          <p:nvPr/>
        </p:nvGrpSpPr>
        <p:grpSpPr bwMode="auto">
          <a:xfrm>
            <a:off x="98927" y="4437112"/>
            <a:ext cx="1981200" cy="2286000"/>
            <a:chOff x="5096" y="2448"/>
            <a:chExt cx="2367" cy="2441"/>
          </a:xfrm>
        </p:grpSpPr>
        <p:sp>
          <p:nvSpPr>
            <p:cNvPr id="5" name="Freeform 9"/>
            <p:cNvSpPr>
              <a:spLocks/>
            </p:cNvSpPr>
            <p:nvPr/>
          </p:nvSpPr>
          <p:spPr bwMode="auto">
            <a:xfrm>
              <a:off x="5882" y="2907"/>
              <a:ext cx="509" cy="900"/>
            </a:xfrm>
            <a:custGeom>
              <a:avLst/>
              <a:gdLst>
                <a:gd name="T0" fmla="*/ 221 w 1017"/>
                <a:gd name="T1" fmla="*/ 347 h 900"/>
                <a:gd name="T2" fmla="*/ 190 w 1017"/>
                <a:gd name="T3" fmla="*/ 375 h 900"/>
                <a:gd name="T4" fmla="*/ 155 w 1017"/>
                <a:gd name="T5" fmla="*/ 397 h 900"/>
                <a:gd name="T6" fmla="*/ 125 w 1017"/>
                <a:gd name="T7" fmla="*/ 406 h 900"/>
                <a:gd name="T8" fmla="*/ 102 w 1017"/>
                <a:gd name="T9" fmla="*/ 426 h 900"/>
                <a:gd name="T10" fmla="*/ 85 w 1017"/>
                <a:gd name="T11" fmla="*/ 491 h 900"/>
                <a:gd name="T12" fmla="*/ 50 w 1017"/>
                <a:gd name="T13" fmla="*/ 652 h 900"/>
                <a:gd name="T14" fmla="*/ 12 w 1017"/>
                <a:gd name="T15" fmla="*/ 807 h 900"/>
                <a:gd name="T16" fmla="*/ 1 w 1017"/>
                <a:gd name="T17" fmla="*/ 863 h 900"/>
                <a:gd name="T18" fmla="*/ 14 w 1017"/>
                <a:gd name="T19" fmla="*/ 891 h 900"/>
                <a:gd name="T20" fmla="*/ 25 w 1017"/>
                <a:gd name="T21" fmla="*/ 900 h 900"/>
                <a:gd name="T22" fmla="*/ 49 w 1017"/>
                <a:gd name="T23" fmla="*/ 893 h 900"/>
                <a:gd name="T24" fmla="*/ 80 w 1017"/>
                <a:gd name="T25" fmla="*/ 886 h 900"/>
                <a:gd name="T26" fmla="*/ 117 w 1017"/>
                <a:gd name="T27" fmla="*/ 881 h 900"/>
                <a:gd name="T28" fmla="*/ 159 w 1017"/>
                <a:gd name="T29" fmla="*/ 877 h 900"/>
                <a:gd name="T30" fmla="*/ 205 w 1017"/>
                <a:gd name="T31" fmla="*/ 875 h 900"/>
                <a:gd name="T32" fmla="*/ 256 w 1017"/>
                <a:gd name="T33" fmla="*/ 873 h 900"/>
                <a:gd name="T34" fmla="*/ 308 w 1017"/>
                <a:gd name="T35" fmla="*/ 872 h 900"/>
                <a:gd name="T36" fmla="*/ 362 w 1017"/>
                <a:gd name="T37" fmla="*/ 873 h 900"/>
                <a:gd name="T38" fmla="*/ 417 w 1017"/>
                <a:gd name="T39" fmla="*/ 874 h 900"/>
                <a:gd name="T40" fmla="*/ 472 w 1017"/>
                <a:gd name="T41" fmla="*/ 876 h 900"/>
                <a:gd name="T42" fmla="*/ 469 w 1017"/>
                <a:gd name="T43" fmla="*/ 429 h 900"/>
                <a:gd name="T44" fmla="*/ 453 w 1017"/>
                <a:gd name="T45" fmla="*/ 423 h 900"/>
                <a:gd name="T46" fmla="*/ 422 w 1017"/>
                <a:gd name="T47" fmla="*/ 408 h 900"/>
                <a:gd name="T48" fmla="*/ 398 w 1017"/>
                <a:gd name="T49" fmla="*/ 385 h 900"/>
                <a:gd name="T50" fmla="*/ 375 w 1017"/>
                <a:gd name="T51" fmla="*/ 359 h 900"/>
                <a:gd name="T52" fmla="*/ 349 w 1017"/>
                <a:gd name="T53" fmla="*/ 343 h 900"/>
                <a:gd name="T54" fmla="*/ 343 w 1017"/>
                <a:gd name="T55" fmla="*/ 329 h 900"/>
                <a:gd name="T56" fmla="*/ 350 w 1017"/>
                <a:gd name="T57" fmla="*/ 272 h 900"/>
                <a:gd name="T58" fmla="*/ 350 w 1017"/>
                <a:gd name="T59" fmla="*/ 205 h 900"/>
                <a:gd name="T60" fmla="*/ 356 w 1017"/>
                <a:gd name="T61" fmla="*/ 165 h 900"/>
                <a:gd name="T62" fmla="*/ 355 w 1017"/>
                <a:gd name="T63" fmla="*/ 103 h 900"/>
                <a:gd name="T64" fmla="*/ 329 w 1017"/>
                <a:gd name="T65" fmla="*/ 28 h 900"/>
                <a:gd name="T66" fmla="*/ 300 w 1017"/>
                <a:gd name="T67" fmla="*/ 1 h 900"/>
                <a:gd name="T68" fmla="*/ 285 w 1017"/>
                <a:gd name="T69" fmla="*/ 3 h 900"/>
                <a:gd name="T70" fmla="*/ 259 w 1017"/>
                <a:gd name="T71" fmla="*/ 8 h 900"/>
                <a:gd name="T72" fmla="*/ 227 w 1017"/>
                <a:gd name="T73" fmla="*/ 10 h 900"/>
                <a:gd name="T74" fmla="*/ 201 w 1017"/>
                <a:gd name="T75" fmla="*/ 34 h 900"/>
                <a:gd name="T76" fmla="*/ 186 w 1017"/>
                <a:gd name="T77" fmla="*/ 79 h 900"/>
                <a:gd name="T78" fmla="*/ 185 w 1017"/>
                <a:gd name="T79" fmla="*/ 113 h 900"/>
                <a:gd name="T80" fmla="*/ 194 w 1017"/>
                <a:gd name="T81" fmla="*/ 185 h 900"/>
                <a:gd name="T82" fmla="*/ 198 w 1017"/>
                <a:gd name="T83" fmla="*/ 189 h 900"/>
                <a:gd name="T84" fmla="*/ 199 w 1017"/>
                <a:gd name="T85" fmla="*/ 240 h 900"/>
                <a:gd name="T86" fmla="*/ 213 w 1017"/>
                <a:gd name="T87" fmla="*/ 281 h 900"/>
                <a:gd name="T88" fmla="*/ 222 w 1017"/>
                <a:gd name="T89" fmla="*/ 287 h 900"/>
                <a:gd name="T90" fmla="*/ 227 w 1017"/>
                <a:gd name="T91" fmla="*/ 319 h 9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17"/>
                <a:gd name="T139" fmla="*/ 0 h 900"/>
                <a:gd name="T140" fmla="*/ 1017 w 1017"/>
                <a:gd name="T141" fmla="*/ 900 h 9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17" h="900">
                  <a:moveTo>
                    <a:pt x="456" y="340"/>
                  </a:moveTo>
                  <a:lnTo>
                    <a:pt x="452" y="342"/>
                  </a:lnTo>
                  <a:lnTo>
                    <a:pt x="441" y="347"/>
                  </a:lnTo>
                  <a:lnTo>
                    <a:pt x="424" y="356"/>
                  </a:lnTo>
                  <a:lnTo>
                    <a:pt x="404" y="365"/>
                  </a:lnTo>
                  <a:lnTo>
                    <a:pt x="380" y="375"/>
                  </a:lnTo>
                  <a:lnTo>
                    <a:pt x="357" y="385"/>
                  </a:lnTo>
                  <a:lnTo>
                    <a:pt x="332" y="392"/>
                  </a:lnTo>
                  <a:lnTo>
                    <a:pt x="309" y="397"/>
                  </a:lnTo>
                  <a:lnTo>
                    <a:pt x="288" y="400"/>
                  </a:lnTo>
                  <a:lnTo>
                    <a:pt x="268" y="404"/>
                  </a:lnTo>
                  <a:lnTo>
                    <a:pt x="249" y="406"/>
                  </a:lnTo>
                  <a:lnTo>
                    <a:pt x="231" y="410"/>
                  </a:lnTo>
                  <a:lnTo>
                    <a:pt x="216" y="417"/>
                  </a:lnTo>
                  <a:lnTo>
                    <a:pt x="203" y="426"/>
                  </a:lnTo>
                  <a:lnTo>
                    <a:pt x="191" y="440"/>
                  </a:lnTo>
                  <a:lnTo>
                    <a:pt x="183" y="460"/>
                  </a:lnTo>
                  <a:lnTo>
                    <a:pt x="170" y="491"/>
                  </a:lnTo>
                  <a:lnTo>
                    <a:pt x="151" y="537"/>
                  </a:lnTo>
                  <a:lnTo>
                    <a:pt x="126" y="592"/>
                  </a:lnTo>
                  <a:lnTo>
                    <a:pt x="99" y="652"/>
                  </a:lnTo>
                  <a:lnTo>
                    <a:pt x="71" y="712"/>
                  </a:lnTo>
                  <a:lnTo>
                    <a:pt x="45" y="765"/>
                  </a:lnTo>
                  <a:lnTo>
                    <a:pt x="23" y="807"/>
                  </a:lnTo>
                  <a:lnTo>
                    <a:pt x="7" y="833"/>
                  </a:lnTo>
                  <a:lnTo>
                    <a:pt x="0" y="849"/>
                  </a:lnTo>
                  <a:lnTo>
                    <a:pt x="1" y="863"/>
                  </a:lnTo>
                  <a:lnTo>
                    <a:pt x="7" y="875"/>
                  </a:lnTo>
                  <a:lnTo>
                    <a:pt x="17" y="883"/>
                  </a:lnTo>
                  <a:lnTo>
                    <a:pt x="28" y="891"/>
                  </a:lnTo>
                  <a:lnTo>
                    <a:pt x="38" y="896"/>
                  </a:lnTo>
                  <a:lnTo>
                    <a:pt x="47" y="899"/>
                  </a:lnTo>
                  <a:lnTo>
                    <a:pt x="50" y="900"/>
                  </a:lnTo>
                  <a:lnTo>
                    <a:pt x="64" y="897"/>
                  </a:lnTo>
                  <a:lnTo>
                    <a:pt x="80" y="895"/>
                  </a:lnTo>
                  <a:lnTo>
                    <a:pt x="97" y="893"/>
                  </a:lnTo>
                  <a:lnTo>
                    <a:pt x="116" y="891"/>
                  </a:lnTo>
                  <a:lnTo>
                    <a:pt x="137" y="888"/>
                  </a:lnTo>
                  <a:lnTo>
                    <a:pt x="159" y="886"/>
                  </a:lnTo>
                  <a:lnTo>
                    <a:pt x="183" y="884"/>
                  </a:lnTo>
                  <a:lnTo>
                    <a:pt x="208" y="882"/>
                  </a:lnTo>
                  <a:lnTo>
                    <a:pt x="233" y="881"/>
                  </a:lnTo>
                  <a:lnTo>
                    <a:pt x="260" y="880"/>
                  </a:lnTo>
                  <a:lnTo>
                    <a:pt x="288" y="878"/>
                  </a:lnTo>
                  <a:lnTo>
                    <a:pt x="318" y="877"/>
                  </a:lnTo>
                  <a:lnTo>
                    <a:pt x="348" y="876"/>
                  </a:lnTo>
                  <a:lnTo>
                    <a:pt x="379" y="875"/>
                  </a:lnTo>
                  <a:lnTo>
                    <a:pt x="410" y="875"/>
                  </a:lnTo>
                  <a:lnTo>
                    <a:pt x="443" y="874"/>
                  </a:lnTo>
                  <a:lnTo>
                    <a:pt x="477" y="873"/>
                  </a:lnTo>
                  <a:lnTo>
                    <a:pt x="511" y="873"/>
                  </a:lnTo>
                  <a:lnTo>
                    <a:pt x="544" y="873"/>
                  </a:lnTo>
                  <a:lnTo>
                    <a:pt x="580" y="872"/>
                  </a:lnTo>
                  <a:lnTo>
                    <a:pt x="616" y="872"/>
                  </a:lnTo>
                  <a:lnTo>
                    <a:pt x="651" y="872"/>
                  </a:lnTo>
                  <a:lnTo>
                    <a:pt x="687" y="872"/>
                  </a:lnTo>
                  <a:lnTo>
                    <a:pt x="724" y="873"/>
                  </a:lnTo>
                  <a:lnTo>
                    <a:pt x="761" y="873"/>
                  </a:lnTo>
                  <a:lnTo>
                    <a:pt x="797" y="873"/>
                  </a:lnTo>
                  <a:lnTo>
                    <a:pt x="834" y="874"/>
                  </a:lnTo>
                  <a:lnTo>
                    <a:pt x="871" y="875"/>
                  </a:lnTo>
                  <a:lnTo>
                    <a:pt x="908" y="875"/>
                  </a:lnTo>
                  <a:lnTo>
                    <a:pt x="944" y="876"/>
                  </a:lnTo>
                  <a:lnTo>
                    <a:pt x="980" y="877"/>
                  </a:lnTo>
                  <a:lnTo>
                    <a:pt x="1017" y="878"/>
                  </a:lnTo>
                  <a:lnTo>
                    <a:pt x="937" y="429"/>
                  </a:lnTo>
                  <a:lnTo>
                    <a:pt x="933" y="428"/>
                  </a:lnTo>
                  <a:lnTo>
                    <a:pt x="921" y="426"/>
                  </a:lnTo>
                  <a:lnTo>
                    <a:pt x="905" y="423"/>
                  </a:lnTo>
                  <a:lnTo>
                    <a:pt x="885" y="419"/>
                  </a:lnTo>
                  <a:lnTo>
                    <a:pt x="864" y="414"/>
                  </a:lnTo>
                  <a:lnTo>
                    <a:pt x="843" y="408"/>
                  </a:lnTo>
                  <a:lnTo>
                    <a:pt x="824" y="400"/>
                  </a:lnTo>
                  <a:lnTo>
                    <a:pt x="809" y="393"/>
                  </a:lnTo>
                  <a:lnTo>
                    <a:pt x="795" y="385"/>
                  </a:lnTo>
                  <a:lnTo>
                    <a:pt x="780" y="375"/>
                  </a:lnTo>
                  <a:lnTo>
                    <a:pt x="765" y="367"/>
                  </a:lnTo>
                  <a:lnTo>
                    <a:pt x="749" y="359"/>
                  </a:lnTo>
                  <a:lnTo>
                    <a:pt x="731" y="352"/>
                  </a:lnTo>
                  <a:lnTo>
                    <a:pt x="714" y="346"/>
                  </a:lnTo>
                  <a:lnTo>
                    <a:pt x="697" y="343"/>
                  </a:lnTo>
                  <a:lnTo>
                    <a:pt x="680" y="343"/>
                  </a:lnTo>
                  <a:lnTo>
                    <a:pt x="681" y="339"/>
                  </a:lnTo>
                  <a:lnTo>
                    <a:pt x="686" y="329"/>
                  </a:lnTo>
                  <a:lnTo>
                    <a:pt x="691" y="313"/>
                  </a:lnTo>
                  <a:lnTo>
                    <a:pt x="696" y="295"/>
                  </a:lnTo>
                  <a:lnTo>
                    <a:pt x="700" y="272"/>
                  </a:lnTo>
                  <a:lnTo>
                    <a:pt x="701" y="244"/>
                  </a:lnTo>
                  <a:lnTo>
                    <a:pt x="701" y="219"/>
                  </a:lnTo>
                  <a:lnTo>
                    <a:pt x="700" y="205"/>
                  </a:lnTo>
                  <a:lnTo>
                    <a:pt x="701" y="194"/>
                  </a:lnTo>
                  <a:lnTo>
                    <a:pt x="706" y="181"/>
                  </a:lnTo>
                  <a:lnTo>
                    <a:pt x="712" y="165"/>
                  </a:lnTo>
                  <a:lnTo>
                    <a:pt x="714" y="152"/>
                  </a:lnTo>
                  <a:lnTo>
                    <a:pt x="714" y="141"/>
                  </a:lnTo>
                  <a:lnTo>
                    <a:pt x="710" y="103"/>
                  </a:lnTo>
                  <a:lnTo>
                    <a:pt x="697" y="72"/>
                  </a:lnTo>
                  <a:lnTo>
                    <a:pt x="680" y="47"/>
                  </a:lnTo>
                  <a:lnTo>
                    <a:pt x="658" y="28"/>
                  </a:lnTo>
                  <a:lnTo>
                    <a:pt x="637" y="14"/>
                  </a:lnTo>
                  <a:lnTo>
                    <a:pt x="616" y="5"/>
                  </a:lnTo>
                  <a:lnTo>
                    <a:pt x="600" y="1"/>
                  </a:lnTo>
                  <a:lnTo>
                    <a:pt x="590" y="0"/>
                  </a:lnTo>
                  <a:lnTo>
                    <a:pt x="582" y="1"/>
                  </a:lnTo>
                  <a:lnTo>
                    <a:pt x="570" y="3"/>
                  </a:lnTo>
                  <a:lnTo>
                    <a:pt x="555" y="5"/>
                  </a:lnTo>
                  <a:lnTo>
                    <a:pt x="537" y="6"/>
                  </a:lnTo>
                  <a:lnTo>
                    <a:pt x="517" y="8"/>
                  </a:lnTo>
                  <a:lnTo>
                    <a:pt x="496" y="9"/>
                  </a:lnTo>
                  <a:lnTo>
                    <a:pt x="474" y="10"/>
                  </a:lnTo>
                  <a:lnTo>
                    <a:pt x="454" y="10"/>
                  </a:lnTo>
                  <a:lnTo>
                    <a:pt x="434" y="13"/>
                  </a:lnTo>
                  <a:lnTo>
                    <a:pt x="417" y="22"/>
                  </a:lnTo>
                  <a:lnTo>
                    <a:pt x="402" y="34"/>
                  </a:lnTo>
                  <a:lnTo>
                    <a:pt x="389" y="50"/>
                  </a:lnTo>
                  <a:lnTo>
                    <a:pt x="379" y="64"/>
                  </a:lnTo>
                  <a:lnTo>
                    <a:pt x="372" y="79"/>
                  </a:lnTo>
                  <a:lnTo>
                    <a:pt x="368" y="89"/>
                  </a:lnTo>
                  <a:lnTo>
                    <a:pt x="367" y="96"/>
                  </a:lnTo>
                  <a:lnTo>
                    <a:pt x="369" y="113"/>
                  </a:lnTo>
                  <a:lnTo>
                    <a:pt x="374" y="144"/>
                  </a:lnTo>
                  <a:lnTo>
                    <a:pt x="380" y="174"/>
                  </a:lnTo>
                  <a:lnTo>
                    <a:pt x="387" y="185"/>
                  </a:lnTo>
                  <a:lnTo>
                    <a:pt x="389" y="186"/>
                  </a:lnTo>
                  <a:lnTo>
                    <a:pt x="392" y="187"/>
                  </a:lnTo>
                  <a:lnTo>
                    <a:pt x="395" y="189"/>
                  </a:lnTo>
                  <a:lnTo>
                    <a:pt x="399" y="192"/>
                  </a:lnTo>
                  <a:lnTo>
                    <a:pt x="397" y="211"/>
                  </a:lnTo>
                  <a:lnTo>
                    <a:pt x="398" y="240"/>
                  </a:lnTo>
                  <a:lnTo>
                    <a:pt x="404" y="268"/>
                  </a:lnTo>
                  <a:lnTo>
                    <a:pt x="418" y="281"/>
                  </a:lnTo>
                  <a:lnTo>
                    <a:pt x="425" y="281"/>
                  </a:lnTo>
                  <a:lnTo>
                    <a:pt x="432" y="282"/>
                  </a:lnTo>
                  <a:lnTo>
                    <a:pt x="438" y="284"/>
                  </a:lnTo>
                  <a:lnTo>
                    <a:pt x="443" y="287"/>
                  </a:lnTo>
                  <a:lnTo>
                    <a:pt x="447" y="294"/>
                  </a:lnTo>
                  <a:lnTo>
                    <a:pt x="449" y="305"/>
                  </a:lnTo>
                  <a:lnTo>
                    <a:pt x="453" y="319"/>
                  </a:lnTo>
                  <a:lnTo>
                    <a:pt x="456" y="3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 name="Freeform 10"/>
            <p:cNvSpPr>
              <a:spLocks/>
            </p:cNvSpPr>
            <p:nvPr/>
          </p:nvSpPr>
          <p:spPr bwMode="auto">
            <a:xfrm>
              <a:off x="6216" y="3479"/>
              <a:ext cx="72" cy="65"/>
            </a:xfrm>
            <a:custGeom>
              <a:avLst/>
              <a:gdLst>
                <a:gd name="T0" fmla="*/ 0 w 144"/>
                <a:gd name="T1" fmla="*/ 65 h 65"/>
                <a:gd name="T2" fmla="*/ 36 w 144"/>
                <a:gd name="T3" fmla="*/ 0 h 65"/>
                <a:gd name="T4" fmla="*/ 72 w 144"/>
                <a:gd name="T5" fmla="*/ 65 h 65"/>
                <a:gd name="T6" fmla="*/ 0 w 144"/>
                <a:gd name="T7" fmla="*/ 65 h 65"/>
                <a:gd name="T8" fmla="*/ 0 60000 65536"/>
                <a:gd name="T9" fmla="*/ 0 60000 65536"/>
                <a:gd name="T10" fmla="*/ 0 60000 65536"/>
                <a:gd name="T11" fmla="*/ 0 60000 65536"/>
                <a:gd name="T12" fmla="*/ 0 w 144"/>
                <a:gd name="T13" fmla="*/ 0 h 65"/>
                <a:gd name="T14" fmla="*/ 144 w 144"/>
                <a:gd name="T15" fmla="*/ 65 h 65"/>
              </a:gdLst>
              <a:ahLst/>
              <a:cxnLst>
                <a:cxn ang="T8">
                  <a:pos x="T0" y="T1"/>
                </a:cxn>
                <a:cxn ang="T9">
                  <a:pos x="T2" y="T3"/>
                </a:cxn>
                <a:cxn ang="T10">
                  <a:pos x="T4" y="T5"/>
                </a:cxn>
                <a:cxn ang="T11">
                  <a:pos x="T6" y="T7"/>
                </a:cxn>
              </a:cxnLst>
              <a:rect l="T12" t="T13" r="T14" b="T15"/>
              <a:pathLst>
                <a:path w="144" h="65">
                  <a:moveTo>
                    <a:pt x="0" y="65"/>
                  </a:moveTo>
                  <a:lnTo>
                    <a:pt x="73" y="0"/>
                  </a:lnTo>
                  <a:lnTo>
                    <a:pt x="144" y="65"/>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 name="Freeform 11"/>
            <p:cNvSpPr>
              <a:spLocks/>
            </p:cNvSpPr>
            <p:nvPr/>
          </p:nvSpPr>
          <p:spPr bwMode="auto">
            <a:xfrm>
              <a:off x="6081" y="2944"/>
              <a:ext cx="158" cy="698"/>
            </a:xfrm>
            <a:custGeom>
              <a:avLst/>
              <a:gdLst>
                <a:gd name="T0" fmla="*/ 152 w 317"/>
                <a:gd name="T1" fmla="*/ 66 h 698"/>
                <a:gd name="T2" fmla="*/ 134 w 317"/>
                <a:gd name="T3" fmla="*/ 19 h 698"/>
                <a:gd name="T4" fmla="*/ 117 w 317"/>
                <a:gd name="T5" fmla="*/ 2 h 698"/>
                <a:gd name="T6" fmla="*/ 104 w 317"/>
                <a:gd name="T7" fmla="*/ 9 h 698"/>
                <a:gd name="T8" fmla="*/ 88 w 317"/>
                <a:gd name="T9" fmla="*/ 9 h 698"/>
                <a:gd name="T10" fmla="*/ 68 w 317"/>
                <a:gd name="T11" fmla="*/ 0 h 698"/>
                <a:gd name="T12" fmla="*/ 44 w 317"/>
                <a:gd name="T13" fmla="*/ 15 h 698"/>
                <a:gd name="T14" fmla="*/ 33 w 317"/>
                <a:gd name="T15" fmla="*/ 50 h 698"/>
                <a:gd name="T16" fmla="*/ 43 w 317"/>
                <a:gd name="T17" fmla="*/ 97 h 698"/>
                <a:gd name="T18" fmla="*/ 36 w 317"/>
                <a:gd name="T19" fmla="*/ 148 h 698"/>
                <a:gd name="T20" fmla="*/ 25 w 317"/>
                <a:gd name="T21" fmla="*/ 179 h 698"/>
                <a:gd name="T22" fmla="*/ 17 w 317"/>
                <a:gd name="T23" fmla="*/ 178 h 698"/>
                <a:gd name="T24" fmla="*/ 7 w 317"/>
                <a:gd name="T25" fmla="*/ 166 h 698"/>
                <a:gd name="T26" fmla="*/ 0 w 317"/>
                <a:gd name="T27" fmla="*/ 174 h 698"/>
                <a:gd name="T28" fmla="*/ 10 w 317"/>
                <a:gd name="T29" fmla="*/ 244 h 698"/>
                <a:gd name="T30" fmla="*/ 20 w 317"/>
                <a:gd name="T31" fmla="*/ 247 h 698"/>
                <a:gd name="T32" fmla="*/ 26 w 317"/>
                <a:gd name="T33" fmla="*/ 268 h 698"/>
                <a:gd name="T34" fmla="*/ 32 w 317"/>
                <a:gd name="T35" fmla="*/ 316 h 698"/>
                <a:gd name="T36" fmla="*/ 28 w 317"/>
                <a:gd name="T37" fmla="*/ 369 h 698"/>
                <a:gd name="T38" fmla="*/ 18 w 317"/>
                <a:gd name="T39" fmla="*/ 437 h 698"/>
                <a:gd name="T40" fmla="*/ 13 w 317"/>
                <a:gd name="T41" fmla="*/ 525 h 698"/>
                <a:gd name="T42" fmla="*/ 22 w 317"/>
                <a:gd name="T43" fmla="*/ 639 h 698"/>
                <a:gd name="T44" fmla="*/ 27 w 317"/>
                <a:gd name="T45" fmla="*/ 698 h 698"/>
                <a:gd name="T46" fmla="*/ 75 w 317"/>
                <a:gd name="T47" fmla="*/ 384 h 698"/>
                <a:gd name="T48" fmla="*/ 82 w 317"/>
                <a:gd name="T49" fmla="*/ 696 h 698"/>
                <a:gd name="T50" fmla="*/ 92 w 317"/>
                <a:gd name="T51" fmla="*/ 628 h 698"/>
                <a:gd name="T52" fmla="*/ 113 w 317"/>
                <a:gd name="T53" fmla="*/ 486 h 698"/>
                <a:gd name="T54" fmla="*/ 130 w 317"/>
                <a:gd name="T55" fmla="*/ 373 h 698"/>
                <a:gd name="T56" fmla="*/ 120 w 317"/>
                <a:gd name="T57" fmla="*/ 345 h 698"/>
                <a:gd name="T58" fmla="*/ 92 w 317"/>
                <a:gd name="T59" fmla="*/ 359 h 698"/>
                <a:gd name="T60" fmla="*/ 68 w 317"/>
                <a:gd name="T61" fmla="*/ 356 h 698"/>
                <a:gd name="T62" fmla="*/ 64 w 317"/>
                <a:gd name="T63" fmla="*/ 320 h 698"/>
                <a:gd name="T64" fmla="*/ 66 w 317"/>
                <a:gd name="T65" fmla="*/ 297 h 698"/>
                <a:gd name="T66" fmla="*/ 108 w 317"/>
                <a:gd name="T67" fmla="*/ 327 h 698"/>
                <a:gd name="T68" fmla="*/ 118 w 317"/>
                <a:gd name="T69" fmla="*/ 297 h 698"/>
                <a:gd name="T70" fmla="*/ 111 w 317"/>
                <a:gd name="T71" fmla="*/ 283 h 698"/>
                <a:gd name="T72" fmla="*/ 107 w 317"/>
                <a:gd name="T73" fmla="*/ 268 h 698"/>
                <a:gd name="T74" fmla="*/ 113 w 317"/>
                <a:gd name="T75" fmla="*/ 252 h 698"/>
                <a:gd name="T76" fmla="*/ 130 w 317"/>
                <a:gd name="T77" fmla="*/ 237 h 698"/>
                <a:gd name="T78" fmla="*/ 122 w 317"/>
                <a:gd name="T79" fmla="*/ 161 h 698"/>
                <a:gd name="T80" fmla="*/ 125 w 317"/>
                <a:gd name="T81" fmla="*/ 151 h 698"/>
                <a:gd name="T82" fmla="*/ 138 w 317"/>
                <a:gd name="T83" fmla="*/ 148 h 698"/>
                <a:gd name="T84" fmla="*/ 155 w 317"/>
                <a:gd name="T85" fmla="*/ 130 h 698"/>
                <a:gd name="T86" fmla="*/ 158 w 317"/>
                <a:gd name="T87" fmla="*/ 115 h 6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7"/>
                <a:gd name="T133" fmla="*/ 0 h 698"/>
                <a:gd name="T134" fmla="*/ 317 w 317"/>
                <a:gd name="T135" fmla="*/ 698 h 6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7" h="698">
                  <a:moveTo>
                    <a:pt x="317" y="104"/>
                  </a:moveTo>
                  <a:lnTo>
                    <a:pt x="313" y="86"/>
                  </a:lnTo>
                  <a:lnTo>
                    <a:pt x="305" y="66"/>
                  </a:lnTo>
                  <a:lnTo>
                    <a:pt x="294" y="48"/>
                  </a:lnTo>
                  <a:lnTo>
                    <a:pt x="283" y="33"/>
                  </a:lnTo>
                  <a:lnTo>
                    <a:pt x="269" y="19"/>
                  </a:lnTo>
                  <a:lnTo>
                    <a:pt x="256" y="9"/>
                  </a:lnTo>
                  <a:lnTo>
                    <a:pt x="245" y="3"/>
                  </a:lnTo>
                  <a:lnTo>
                    <a:pt x="235" y="2"/>
                  </a:lnTo>
                  <a:lnTo>
                    <a:pt x="226" y="4"/>
                  </a:lnTo>
                  <a:lnTo>
                    <a:pt x="218" y="7"/>
                  </a:lnTo>
                  <a:lnTo>
                    <a:pt x="208" y="9"/>
                  </a:lnTo>
                  <a:lnTo>
                    <a:pt x="198" y="10"/>
                  </a:lnTo>
                  <a:lnTo>
                    <a:pt x="188" y="10"/>
                  </a:lnTo>
                  <a:lnTo>
                    <a:pt x="176" y="9"/>
                  </a:lnTo>
                  <a:lnTo>
                    <a:pt x="165" y="7"/>
                  </a:lnTo>
                  <a:lnTo>
                    <a:pt x="152" y="2"/>
                  </a:lnTo>
                  <a:lnTo>
                    <a:pt x="137" y="0"/>
                  </a:lnTo>
                  <a:lnTo>
                    <a:pt x="121" y="1"/>
                  </a:lnTo>
                  <a:lnTo>
                    <a:pt x="104" y="7"/>
                  </a:lnTo>
                  <a:lnTo>
                    <a:pt x="89" y="15"/>
                  </a:lnTo>
                  <a:lnTo>
                    <a:pt x="75" y="25"/>
                  </a:lnTo>
                  <a:lnTo>
                    <a:pt x="67" y="37"/>
                  </a:lnTo>
                  <a:lnTo>
                    <a:pt x="66" y="50"/>
                  </a:lnTo>
                  <a:lnTo>
                    <a:pt x="74" y="65"/>
                  </a:lnTo>
                  <a:lnTo>
                    <a:pt x="82" y="80"/>
                  </a:lnTo>
                  <a:lnTo>
                    <a:pt x="86" y="97"/>
                  </a:lnTo>
                  <a:lnTo>
                    <a:pt x="85" y="115"/>
                  </a:lnTo>
                  <a:lnTo>
                    <a:pt x="80" y="132"/>
                  </a:lnTo>
                  <a:lnTo>
                    <a:pt x="72" y="148"/>
                  </a:lnTo>
                  <a:lnTo>
                    <a:pt x="65" y="162"/>
                  </a:lnTo>
                  <a:lnTo>
                    <a:pt x="56" y="173"/>
                  </a:lnTo>
                  <a:lnTo>
                    <a:pt x="50" y="179"/>
                  </a:lnTo>
                  <a:lnTo>
                    <a:pt x="45" y="181"/>
                  </a:lnTo>
                  <a:lnTo>
                    <a:pt x="40" y="180"/>
                  </a:lnTo>
                  <a:lnTo>
                    <a:pt x="34" y="178"/>
                  </a:lnTo>
                  <a:lnTo>
                    <a:pt x="27" y="175"/>
                  </a:lnTo>
                  <a:lnTo>
                    <a:pt x="21" y="171"/>
                  </a:lnTo>
                  <a:lnTo>
                    <a:pt x="15" y="166"/>
                  </a:lnTo>
                  <a:lnTo>
                    <a:pt x="8" y="161"/>
                  </a:lnTo>
                  <a:lnTo>
                    <a:pt x="2" y="155"/>
                  </a:lnTo>
                  <a:lnTo>
                    <a:pt x="0" y="174"/>
                  </a:lnTo>
                  <a:lnTo>
                    <a:pt x="1" y="203"/>
                  </a:lnTo>
                  <a:lnTo>
                    <a:pt x="7" y="231"/>
                  </a:lnTo>
                  <a:lnTo>
                    <a:pt x="21" y="244"/>
                  </a:lnTo>
                  <a:lnTo>
                    <a:pt x="28" y="244"/>
                  </a:lnTo>
                  <a:lnTo>
                    <a:pt x="35" y="245"/>
                  </a:lnTo>
                  <a:lnTo>
                    <a:pt x="41" y="247"/>
                  </a:lnTo>
                  <a:lnTo>
                    <a:pt x="46" y="250"/>
                  </a:lnTo>
                  <a:lnTo>
                    <a:pt x="50" y="257"/>
                  </a:lnTo>
                  <a:lnTo>
                    <a:pt x="52" y="268"/>
                  </a:lnTo>
                  <a:lnTo>
                    <a:pt x="56" y="282"/>
                  </a:lnTo>
                  <a:lnTo>
                    <a:pt x="59" y="303"/>
                  </a:lnTo>
                  <a:lnTo>
                    <a:pt x="64" y="316"/>
                  </a:lnTo>
                  <a:lnTo>
                    <a:pt x="65" y="330"/>
                  </a:lnTo>
                  <a:lnTo>
                    <a:pt x="62" y="349"/>
                  </a:lnTo>
                  <a:lnTo>
                    <a:pt x="57" y="369"/>
                  </a:lnTo>
                  <a:lnTo>
                    <a:pt x="50" y="391"/>
                  </a:lnTo>
                  <a:lnTo>
                    <a:pt x="42" y="414"/>
                  </a:lnTo>
                  <a:lnTo>
                    <a:pt x="36" y="437"/>
                  </a:lnTo>
                  <a:lnTo>
                    <a:pt x="30" y="461"/>
                  </a:lnTo>
                  <a:lnTo>
                    <a:pt x="26" y="489"/>
                  </a:lnTo>
                  <a:lnTo>
                    <a:pt x="27" y="525"/>
                  </a:lnTo>
                  <a:lnTo>
                    <a:pt x="31" y="563"/>
                  </a:lnTo>
                  <a:lnTo>
                    <a:pt x="37" y="603"/>
                  </a:lnTo>
                  <a:lnTo>
                    <a:pt x="44" y="639"/>
                  </a:lnTo>
                  <a:lnTo>
                    <a:pt x="49" y="670"/>
                  </a:lnTo>
                  <a:lnTo>
                    <a:pt x="54" y="691"/>
                  </a:lnTo>
                  <a:lnTo>
                    <a:pt x="55" y="698"/>
                  </a:lnTo>
                  <a:lnTo>
                    <a:pt x="139" y="445"/>
                  </a:lnTo>
                  <a:lnTo>
                    <a:pt x="124" y="421"/>
                  </a:lnTo>
                  <a:lnTo>
                    <a:pt x="150" y="384"/>
                  </a:lnTo>
                  <a:lnTo>
                    <a:pt x="179" y="432"/>
                  </a:lnTo>
                  <a:lnTo>
                    <a:pt x="165" y="441"/>
                  </a:lnTo>
                  <a:lnTo>
                    <a:pt x="165" y="696"/>
                  </a:lnTo>
                  <a:lnTo>
                    <a:pt x="168" y="687"/>
                  </a:lnTo>
                  <a:lnTo>
                    <a:pt x="174" y="663"/>
                  </a:lnTo>
                  <a:lnTo>
                    <a:pt x="185" y="628"/>
                  </a:lnTo>
                  <a:lnTo>
                    <a:pt x="198" y="584"/>
                  </a:lnTo>
                  <a:lnTo>
                    <a:pt x="211" y="535"/>
                  </a:lnTo>
                  <a:lnTo>
                    <a:pt x="226" y="486"/>
                  </a:lnTo>
                  <a:lnTo>
                    <a:pt x="240" y="440"/>
                  </a:lnTo>
                  <a:lnTo>
                    <a:pt x="254" y="401"/>
                  </a:lnTo>
                  <a:lnTo>
                    <a:pt x="261" y="373"/>
                  </a:lnTo>
                  <a:lnTo>
                    <a:pt x="260" y="355"/>
                  </a:lnTo>
                  <a:lnTo>
                    <a:pt x="253" y="347"/>
                  </a:lnTo>
                  <a:lnTo>
                    <a:pt x="240" y="345"/>
                  </a:lnTo>
                  <a:lnTo>
                    <a:pt x="224" y="348"/>
                  </a:lnTo>
                  <a:lnTo>
                    <a:pt x="205" y="353"/>
                  </a:lnTo>
                  <a:lnTo>
                    <a:pt x="185" y="359"/>
                  </a:lnTo>
                  <a:lnTo>
                    <a:pt x="165" y="363"/>
                  </a:lnTo>
                  <a:lnTo>
                    <a:pt x="149" y="362"/>
                  </a:lnTo>
                  <a:lnTo>
                    <a:pt x="137" y="356"/>
                  </a:lnTo>
                  <a:lnTo>
                    <a:pt x="131" y="346"/>
                  </a:lnTo>
                  <a:lnTo>
                    <a:pt x="129" y="333"/>
                  </a:lnTo>
                  <a:lnTo>
                    <a:pt x="129" y="320"/>
                  </a:lnTo>
                  <a:lnTo>
                    <a:pt x="130" y="308"/>
                  </a:lnTo>
                  <a:lnTo>
                    <a:pt x="131" y="300"/>
                  </a:lnTo>
                  <a:lnTo>
                    <a:pt x="132" y="297"/>
                  </a:lnTo>
                  <a:lnTo>
                    <a:pt x="170" y="319"/>
                  </a:lnTo>
                  <a:lnTo>
                    <a:pt x="198" y="328"/>
                  </a:lnTo>
                  <a:lnTo>
                    <a:pt x="216" y="327"/>
                  </a:lnTo>
                  <a:lnTo>
                    <a:pt x="228" y="320"/>
                  </a:lnTo>
                  <a:lnTo>
                    <a:pt x="234" y="309"/>
                  </a:lnTo>
                  <a:lnTo>
                    <a:pt x="236" y="297"/>
                  </a:lnTo>
                  <a:lnTo>
                    <a:pt x="236" y="289"/>
                  </a:lnTo>
                  <a:lnTo>
                    <a:pt x="236" y="284"/>
                  </a:lnTo>
                  <a:lnTo>
                    <a:pt x="223" y="283"/>
                  </a:lnTo>
                  <a:lnTo>
                    <a:pt x="214" y="279"/>
                  </a:lnTo>
                  <a:lnTo>
                    <a:pt x="213" y="274"/>
                  </a:lnTo>
                  <a:lnTo>
                    <a:pt x="214" y="268"/>
                  </a:lnTo>
                  <a:lnTo>
                    <a:pt x="218" y="261"/>
                  </a:lnTo>
                  <a:lnTo>
                    <a:pt x="223" y="256"/>
                  </a:lnTo>
                  <a:lnTo>
                    <a:pt x="226" y="252"/>
                  </a:lnTo>
                  <a:lnTo>
                    <a:pt x="228" y="251"/>
                  </a:lnTo>
                  <a:lnTo>
                    <a:pt x="259" y="251"/>
                  </a:lnTo>
                  <a:lnTo>
                    <a:pt x="261" y="237"/>
                  </a:lnTo>
                  <a:lnTo>
                    <a:pt x="258" y="209"/>
                  </a:lnTo>
                  <a:lnTo>
                    <a:pt x="250" y="180"/>
                  </a:lnTo>
                  <a:lnTo>
                    <a:pt x="245" y="161"/>
                  </a:lnTo>
                  <a:lnTo>
                    <a:pt x="244" y="155"/>
                  </a:lnTo>
                  <a:lnTo>
                    <a:pt x="246" y="153"/>
                  </a:lnTo>
                  <a:lnTo>
                    <a:pt x="251" y="151"/>
                  </a:lnTo>
                  <a:lnTo>
                    <a:pt x="259" y="150"/>
                  </a:lnTo>
                  <a:lnTo>
                    <a:pt x="268" y="150"/>
                  </a:lnTo>
                  <a:lnTo>
                    <a:pt x="276" y="148"/>
                  </a:lnTo>
                  <a:lnTo>
                    <a:pt x="288" y="146"/>
                  </a:lnTo>
                  <a:lnTo>
                    <a:pt x="299" y="141"/>
                  </a:lnTo>
                  <a:lnTo>
                    <a:pt x="310" y="130"/>
                  </a:lnTo>
                  <a:lnTo>
                    <a:pt x="314" y="118"/>
                  </a:lnTo>
                  <a:lnTo>
                    <a:pt x="315" y="111"/>
                  </a:lnTo>
                  <a:lnTo>
                    <a:pt x="317" y="115"/>
                  </a:lnTo>
                  <a:lnTo>
                    <a:pt x="31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 name="Freeform 12"/>
            <p:cNvSpPr>
              <a:spLocks/>
            </p:cNvSpPr>
            <p:nvPr/>
          </p:nvSpPr>
          <p:spPr bwMode="auto">
            <a:xfrm>
              <a:off x="6155" y="3092"/>
              <a:ext cx="41" cy="33"/>
            </a:xfrm>
            <a:custGeom>
              <a:avLst/>
              <a:gdLst>
                <a:gd name="T0" fmla="*/ 40 w 83"/>
                <a:gd name="T1" fmla="*/ 7 h 33"/>
                <a:gd name="T2" fmla="*/ 39 w 83"/>
                <a:gd name="T3" fmla="*/ 6 h 33"/>
                <a:gd name="T4" fmla="*/ 38 w 83"/>
                <a:gd name="T5" fmla="*/ 5 h 33"/>
                <a:gd name="T6" fmla="*/ 34 w 83"/>
                <a:gd name="T7" fmla="*/ 3 h 33"/>
                <a:gd name="T8" fmla="*/ 29 w 83"/>
                <a:gd name="T9" fmla="*/ 1 h 33"/>
                <a:gd name="T10" fmla="*/ 24 w 83"/>
                <a:gd name="T11" fmla="*/ 0 h 33"/>
                <a:gd name="T12" fmla="*/ 18 w 83"/>
                <a:gd name="T13" fmla="*/ 0 h 33"/>
                <a:gd name="T14" fmla="*/ 11 w 83"/>
                <a:gd name="T15" fmla="*/ 1 h 33"/>
                <a:gd name="T16" fmla="*/ 2 w 83"/>
                <a:gd name="T17" fmla="*/ 5 h 33"/>
                <a:gd name="T18" fmla="*/ 0 w 83"/>
                <a:gd name="T19" fmla="*/ 8 h 33"/>
                <a:gd name="T20" fmla="*/ 1 w 83"/>
                <a:gd name="T21" fmla="*/ 13 h 33"/>
                <a:gd name="T22" fmla="*/ 3 w 83"/>
                <a:gd name="T23" fmla="*/ 17 h 33"/>
                <a:gd name="T24" fmla="*/ 6 w 83"/>
                <a:gd name="T25" fmla="*/ 20 h 33"/>
                <a:gd name="T26" fmla="*/ 9 w 83"/>
                <a:gd name="T27" fmla="*/ 22 h 33"/>
                <a:gd name="T28" fmla="*/ 11 w 83"/>
                <a:gd name="T29" fmla="*/ 26 h 33"/>
                <a:gd name="T30" fmla="*/ 14 w 83"/>
                <a:gd name="T31" fmla="*/ 30 h 33"/>
                <a:gd name="T32" fmla="*/ 16 w 83"/>
                <a:gd name="T33" fmla="*/ 33 h 33"/>
                <a:gd name="T34" fmla="*/ 19 w 83"/>
                <a:gd name="T35" fmla="*/ 33 h 33"/>
                <a:gd name="T36" fmla="*/ 23 w 83"/>
                <a:gd name="T37" fmla="*/ 32 h 33"/>
                <a:gd name="T38" fmla="*/ 28 w 83"/>
                <a:gd name="T39" fmla="*/ 30 h 33"/>
                <a:gd name="T40" fmla="*/ 33 w 83"/>
                <a:gd name="T41" fmla="*/ 26 h 33"/>
                <a:gd name="T42" fmla="*/ 37 w 83"/>
                <a:gd name="T43" fmla="*/ 22 h 33"/>
                <a:gd name="T44" fmla="*/ 40 w 83"/>
                <a:gd name="T45" fmla="*/ 17 h 33"/>
                <a:gd name="T46" fmla="*/ 41 w 83"/>
                <a:gd name="T47" fmla="*/ 13 h 33"/>
                <a:gd name="T48" fmla="*/ 40 w 83"/>
                <a:gd name="T49" fmla="*/ 7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33"/>
                <a:gd name="T77" fmla="*/ 83 w 8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33">
                  <a:moveTo>
                    <a:pt x="81" y="7"/>
                  </a:moveTo>
                  <a:lnTo>
                    <a:pt x="79" y="6"/>
                  </a:lnTo>
                  <a:lnTo>
                    <a:pt x="76" y="5"/>
                  </a:lnTo>
                  <a:lnTo>
                    <a:pt x="68" y="3"/>
                  </a:lnTo>
                  <a:lnTo>
                    <a:pt x="59" y="1"/>
                  </a:lnTo>
                  <a:lnTo>
                    <a:pt x="48" y="0"/>
                  </a:lnTo>
                  <a:lnTo>
                    <a:pt x="36" y="0"/>
                  </a:lnTo>
                  <a:lnTo>
                    <a:pt x="22" y="1"/>
                  </a:lnTo>
                  <a:lnTo>
                    <a:pt x="5" y="5"/>
                  </a:lnTo>
                  <a:lnTo>
                    <a:pt x="0" y="8"/>
                  </a:lnTo>
                  <a:lnTo>
                    <a:pt x="2" y="13"/>
                  </a:lnTo>
                  <a:lnTo>
                    <a:pt x="7" y="17"/>
                  </a:lnTo>
                  <a:lnTo>
                    <a:pt x="13" y="20"/>
                  </a:lnTo>
                  <a:lnTo>
                    <a:pt x="18" y="22"/>
                  </a:lnTo>
                  <a:lnTo>
                    <a:pt x="23" y="26"/>
                  </a:lnTo>
                  <a:lnTo>
                    <a:pt x="28" y="30"/>
                  </a:lnTo>
                  <a:lnTo>
                    <a:pt x="33" y="33"/>
                  </a:lnTo>
                  <a:lnTo>
                    <a:pt x="38" y="33"/>
                  </a:lnTo>
                  <a:lnTo>
                    <a:pt x="46" y="32"/>
                  </a:lnTo>
                  <a:lnTo>
                    <a:pt x="56" y="30"/>
                  </a:lnTo>
                  <a:lnTo>
                    <a:pt x="66" y="26"/>
                  </a:lnTo>
                  <a:lnTo>
                    <a:pt x="74" y="22"/>
                  </a:lnTo>
                  <a:lnTo>
                    <a:pt x="81" y="17"/>
                  </a:lnTo>
                  <a:lnTo>
                    <a:pt x="83" y="13"/>
                  </a:lnTo>
                  <a:lnTo>
                    <a:pt x="8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9" name="Freeform 13"/>
            <p:cNvSpPr>
              <a:spLocks/>
            </p:cNvSpPr>
            <p:nvPr/>
          </p:nvSpPr>
          <p:spPr bwMode="auto">
            <a:xfrm>
              <a:off x="6075" y="3088"/>
              <a:ext cx="14" cy="17"/>
            </a:xfrm>
            <a:custGeom>
              <a:avLst/>
              <a:gdLst>
                <a:gd name="T0" fmla="*/ 14 w 28"/>
                <a:gd name="T1" fmla="*/ 17 h 17"/>
                <a:gd name="T2" fmla="*/ 14 w 28"/>
                <a:gd name="T3" fmla="*/ 7 h 17"/>
                <a:gd name="T4" fmla="*/ 10 w 28"/>
                <a:gd name="T5" fmla="*/ 0 h 17"/>
                <a:gd name="T6" fmla="*/ 5 w 28"/>
                <a:gd name="T7" fmla="*/ 0 h 17"/>
                <a:gd name="T8" fmla="*/ 0 w 28"/>
                <a:gd name="T9" fmla="*/ 6 h 17"/>
                <a:gd name="T10" fmla="*/ 14 w 28"/>
                <a:gd name="T11" fmla="*/ 17 h 17"/>
                <a:gd name="T12" fmla="*/ 0 60000 65536"/>
                <a:gd name="T13" fmla="*/ 0 60000 65536"/>
                <a:gd name="T14" fmla="*/ 0 60000 65536"/>
                <a:gd name="T15" fmla="*/ 0 60000 65536"/>
                <a:gd name="T16" fmla="*/ 0 60000 65536"/>
                <a:gd name="T17" fmla="*/ 0 60000 65536"/>
                <a:gd name="T18" fmla="*/ 0 w 28"/>
                <a:gd name="T19" fmla="*/ 0 h 17"/>
                <a:gd name="T20" fmla="*/ 28 w 2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8" h="17">
                  <a:moveTo>
                    <a:pt x="28" y="17"/>
                  </a:moveTo>
                  <a:lnTo>
                    <a:pt x="28" y="7"/>
                  </a:lnTo>
                  <a:lnTo>
                    <a:pt x="20" y="0"/>
                  </a:lnTo>
                  <a:lnTo>
                    <a:pt x="9" y="0"/>
                  </a:lnTo>
                  <a:lnTo>
                    <a:pt x="0" y="6"/>
                  </a:lnTo>
                  <a:lnTo>
                    <a:pt x="2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 name="Freeform 14"/>
            <p:cNvSpPr>
              <a:spLocks/>
            </p:cNvSpPr>
            <p:nvPr/>
          </p:nvSpPr>
          <p:spPr bwMode="auto">
            <a:xfrm>
              <a:off x="6073" y="3094"/>
              <a:ext cx="18" cy="106"/>
            </a:xfrm>
            <a:custGeom>
              <a:avLst/>
              <a:gdLst>
                <a:gd name="T0" fmla="*/ 18 w 36"/>
                <a:gd name="T1" fmla="*/ 81 h 106"/>
                <a:gd name="T2" fmla="*/ 18 w 36"/>
                <a:gd name="T3" fmla="*/ 81 h 106"/>
                <a:gd name="T4" fmla="*/ 18 w 36"/>
                <a:gd name="T5" fmla="*/ 77 h 106"/>
                <a:gd name="T6" fmla="*/ 15 w 36"/>
                <a:gd name="T7" fmla="*/ 52 h 106"/>
                <a:gd name="T8" fmla="*/ 15 w 36"/>
                <a:gd name="T9" fmla="*/ 24 h 106"/>
                <a:gd name="T10" fmla="*/ 15 w 36"/>
                <a:gd name="T11" fmla="*/ 11 h 106"/>
                <a:gd name="T12" fmla="*/ 1 w 36"/>
                <a:gd name="T13" fmla="*/ 0 h 106"/>
                <a:gd name="T14" fmla="*/ 0 w 36"/>
                <a:gd name="T15" fmla="*/ 24 h 106"/>
                <a:gd name="T16" fmla="*/ 1 w 36"/>
                <a:gd name="T17" fmla="*/ 54 h 106"/>
                <a:gd name="T18" fmla="*/ 4 w 36"/>
                <a:gd name="T19" fmla="*/ 85 h 106"/>
                <a:gd name="T20" fmla="*/ 18 w 36"/>
                <a:gd name="T21" fmla="*/ 106 h 106"/>
                <a:gd name="T22" fmla="*/ 18 w 36"/>
                <a:gd name="T23" fmla="*/ 106 h 106"/>
                <a:gd name="T24" fmla="*/ 18 w 36"/>
                <a:gd name="T25" fmla="*/ 81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06"/>
                <a:gd name="T41" fmla="*/ 36 w 36"/>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06">
                  <a:moveTo>
                    <a:pt x="36" y="81"/>
                  </a:moveTo>
                  <a:lnTo>
                    <a:pt x="36" y="81"/>
                  </a:lnTo>
                  <a:lnTo>
                    <a:pt x="36" y="77"/>
                  </a:lnTo>
                  <a:lnTo>
                    <a:pt x="31" y="52"/>
                  </a:lnTo>
                  <a:lnTo>
                    <a:pt x="30" y="24"/>
                  </a:lnTo>
                  <a:lnTo>
                    <a:pt x="31" y="11"/>
                  </a:lnTo>
                  <a:lnTo>
                    <a:pt x="3" y="0"/>
                  </a:lnTo>
                  <a:lnTo>
                    <a:pt x="0" y="24"/>
                  </a:lnTo>
                  <a:lnTo>
                    <a:pt x="1" y="54"/>
                  </a:lnTo>
                  <a:lnTo>
                    <a:pt x="8" y="85"/>
                  </a:lnTo>
                  <a:lnTo>
                    <a:pt x="36" y="106"/>
                  </a:lnTo>
                  <a:lnTo>
                    <a:pt x="36"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1" name="Freeform 15"/>
            <p:cNvSpPr>
              <a:spLocks/>
            </p:cNvSpPr>
            <p:nvPr/>
          </p:nvSpPr>
          <p:spPr bwMode="auto">
            <a:xfrm>
              <a:off x="6091" y="3175"/>
              <a:ext cx="27" cy="74"/>
            </a:xfrm>
            <a:custGeom>
              <a:avLst/>
              <a:gdLst>
                <a:gd name="T0" fmla="*/ 27 w 53"/>
                <a:gd name="T1" fmla="*/ 72 h 74"/>
                <a:gd name="T2" fmla="*/ 25 w 53"/>
                <a:gd name="T3" fmla="*/ 51 h 74"/>
                <a:gd name="T4" fmla="*/ 23 w 53"/>
                <a:gd name="T5" fmla="*/ 35 h 74"/>
                <a:gd name="T6" fmla="*/ 22 w 53"/>
                <a:gd name="T7" fmla="*/ 23 h 74"/>
                <a:gd name="T8" fmla="*/ 19 w 53"/>
                <a:gd name="T9" fmla="*/ 12 h 74"/>
                <a:gd name="T10" fmla="*/ 14 w 53"/>
                <a:gd name="T11" fmla="*/ 6 h 74"/>
                <a:gd name="T12" fmla="*/ 9 w 53"/>
                <a:gd name="T13" fmla="*/ 2 h 74"/>
                <a:gd name="T14" fmla="*/ 5 w 53"/>
                <a:gd name="T15" fmla="*/ 0 h 74"/>
                <a:gd name="T16" fmla="*/ 0 w 53"/>
                <a:gd name="T17" fmla="*/ 0 h 74"/>
                <a:gd name="T18" fmla="*/ 0 w 53"/>
                <a:gd name="T19" fmla="*/ 25 h 74"/>
                <a:gd name="T20" fmla="*/ 3 w 53"/>
                <a:gd name="T21" fmla="*/ 25 h 74"/>
                <a:gd name="T22" fmla="*/ 5 w 53"/>
                <a:gd name="T23" fmla="*/ 25 h 74"/>
                <a:gd name="T24" fmla="*/ 7 w 53"/>
                <a:gd name="T25" fmla="*/ 26 h 74"/>
                <a:gd name="T26" fmla="*/ 7 w 53"/>
                <a:gd name="T27" fmla="*/ 26 h 74"/>
                <a:gd name="T28" fmla="*/ 8 w 53"/>
                <a:gd name="T29" fmla="*/ 29 h 74"/>
                <a:gd name="T30" fmla="*/ 8 w 53"/>
                <a:gd name="T31" fmla="*/ 39 h 74"/>
                <a:gd name="T32" fmla="*/ 10 w 53"/>
                <a:gd name="T33" fmla="*/ 53 h 74"/>
                <a:gd name="T34" fmla="*/ 12 w 53"/>
                <a:gd name="T35" fmla="*/ 74 h 74"/>
                <a:gd name="T36" fmla="*/ 27 w 53"/>
                <a:gd name="T37" fmla="*/ 72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74"/>
                <a:gd name="T59" fmla="*/ 53 w 53"/>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74">
                  <a:moveTo>
                    <a:pt x="53" y="72"/>
                  </a:moveTo>
                  <a:lnTo>
                    <a:pt x="50" y="51"/>
                  </a:lnTo>
                  <a:lnTo>
                    <a:pt x="46" y="35"/>
                  </a:lnTo>
                  <a:lnTo>
                    <a:pt x="43" y="23"/>
                  </a:lnTo>
                  <a:lnTo>
                    <a:pt x="38" y="12"/>
                  </a:lnTo>
                  <a:lnTo>
                    <a:pt x="28" y="6"/>
                  </a:lnTo>
                  <a:lnTo>
                    <a:pt x="18" y="2"/>
                  </a:lnTo>
                  <a:lnTo>
                    <a:pt x="9" y="0"/>
                  </a:lnTo>
                  <a:lnTo>
                    <a:pt x="0" y="0"/>
                  </a:lnTo>
                  <a:lnTo>
                    <a:pt x="0" y="25"/>
                  </a:lnTo>
                  <a:lnTo>
                    <a:pt x="6" y="25"/>
                  </a:lnTo>
                  <a:lnTo>
                    <a:pt x="10" y="25"/>
                  </a:lnTo>
                  <a:lnTo>
                    <a:pt x="13" y="26"/>
                  </a:lnTo>
                  <a:lnTo>
                    <a:pt x="15" y="29"/>
                  </a:lnTo>
                  <a:lnTo>
                    <a:pt x="16" y="39"/>
                  </a:lnTo>
                  <a:lnTo>
                    <a:pt x="20" y="53"/>
                  </a:lnTo>
                  <a:lnTo>
                    <a:pt x="23" y="74"/>
                  </a:lnTo>
                  <a:lnTo>
                    <a:pt x="53"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2" name="Freeform 16"/>
            <p:cNvSpPr>
              <a:spLocks/>
            </p:cNvSpPr>
            <p:nvPr/>
          </p:nvSpPr>
          <p:spPr bwMode="auto">
            <a:xfrm>
              <a:off x="6103" y="3247"/>
              <a:ext cx="15" cy="14"/>
            </a:xfrm>
            <a:custGeom>
              <a:avLst/>
              <a:gdLst>
                <a:gd name="T0" fmla="*/ 0 w 30"/>
                <a:gd name="T1" fmla="*/ 2 h 14"/>
                <a:gd name="T2" fmla="*/ 3 w 30"/>
                <a:gd name="T3" fmla="*/ 12 h 14"/>
                <a:gd name="T4" fmla="*/ 8 w 30"/>
                <a:gd name="T5" fmla="*/ 14 h 14"/>
                <a:gd name="T6" fmla="*/ 13 w 30"/>
                <a:gd name="T7" fmla="*/ 9 h 14"/>
                <a:gd name="T8" fmla="*/ 15 w 30"/>
                <a:gd name="T9" fmla="*/ 0 h 14"/>
                <a:gd name="T10" fmla="*/ 0 w 30"/>
                <a:gd name="T11" fmla="*/ 2 h 14"/>
                <a:gd name="T12" fmla="*/ 0 60000 65536"/>
                <a:gd name="T13" fmla="*/ 0 60000 65536"/>
                <a:gd name="T14" fmla="*/ 0 60000 65536"/>
                <a:gd name="T15" fmla="*/ 0 60000 65536"/>
                <a:gd name="T16" fmla="*/ 0 60000 65536"/>
                <a:gd name="T17" fmla="*/ 0 60000 65536"/>
                <a:gd name="T18" fmla="*/ 0 w 30"/>
                <a:gd name="T19" fmla="*/ 0 h 14"/>
                <a:gd name="T20" fmla="*/ 30 w 3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0" h="14">
                  <a:moveTo>
                    <a:pt x="0" y="2"/>
                  </a:moveTo>
                  <a:lnTo>
                    <a:pt x="5" y="12"/>
                  </a:lnTo>
                  <a:lnTo>
                    <a:pt x="16" y="14"/>
                  </a:lnTo>
                  <a:lnTo>
                    <a:pt x="26" y="9"/>
                  </a:lnTo>
                  <a:lnTo>
                    <a:pt x="3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 name="Freeform 17" descr="فلين"/>
            <p:cNvSpPr>
              <a:spLocks/>
            </p:cNvSpPr>
            <p:nvPr/>
          </p:nvSpPr>
          <p:spPr bwMode="auto">
            <a:xfrm>
              <a:off x="5476" y="3779"/>
              <a:ext cx="1787" cy="1110"/>
            </a:xfrm>
            <a:custGeom>
              <a:avLst/>
              <a:gdLst>
                <a:gd name="T0" fmla="*/ 1782 w 3574"/>
                <a:gd name="T1" fmla="*/ 944 h 1110"/>
                <a:gd name="T2" fmla="*/ 1780 w 3574"/>
                <a:gd name="T3" fmla="*/ 690 h 1110"/>
                <a:gd name="T4" fmla="*/ 1749 w 3574"/>
                <a:gd name="T5" fmla="*/ 549 h 1110"/>
                <a:gd name="T6" fmla="*/ 1713 w 3574"/>
                <a:gd name="T7" fmla="*/ 447 h 1110"/>
                <a:gd name="T8" fmla="*/ 1670 w 3574"/>
                <a:gd name="T9" fmla="*/ 362 h 1110"/>
                <a:gd name="T10" fmla="*/ 1625 w 3574"/>
                <a:gd name="T11" fmla="*/ 292 h 1110"/>
                <a:gd name="T12" fmla="*/ 1588 w 3574"/>
                <a:gd name="T13" fmla="*/ 247 h 1110"/>
                <a:gd name="T14" fmla="*/ 1555 w 3574"/>
                <a:gd name="T15" fmla="*/ 213 h 1110"/>
                <a:gd name="T16" fmla="*/ 1523 w 3574"/>
                <a:gd name="T17" fmla="*/ 183 h 1110"/>
                <a:gd name="T18" fmla="*/ 1493 w 3574"/>
                <a:gd name="T19" fmla="*/ 158 h 1110"/>
                <a:gd name="T20" fmla="*/ 1459 w 3574"/>
                <a:gd name="T21" fmla="*/ 135 h 1110"/>
                <a:gd name="T22" fmla="*/ 1428 w 3574"/>
                <a:gd name="T23" fmla="*/ 116 h 1110"/>
                <a:gd name="T24" fmla="*/ 1408 w 3574"/>
                <a:gd name="T25" fmla="*/ 107 h 1110"/>
                <a:gd name="T26" fmla="*/ 1375 w 3574"/>
                <a:gd name="T27" fmla="*/ 94 h 1110"/>
                <a:gd name="T28" fmla="*/ 1330 w 3574"/>
                <a:gd name="T29" fmla="*/ 81 h 1110"/>
                <a:gd name="T30" fmla="*/ 1279 w 3574"/>
                <a:gd name="T31" fmla="*/ 66 h 1110"/>
                <a:gd name="T32" fmla="*/ 1225 w 3574"/>
                <a:gd name="T33" fmla="*/ 50 h 1110"/>
                <a:gd name="T34" fmla="*/ 1198 w 3574"/>
                <a:gd name="T35" fmla="*/ 41 h 1110"/>
                <a:gd name="T36" fmla="*/ 1177 w 3574"/>
                <a:gd name="T37" fmla="*/ 36 h 1110"/>
                <a:gd name="T38" fmla="*/ 1150 w 3574"/>
                <a:gd name="T39" fmla="*/ 31 h 1110"/>
                <a:gd name="T40" fmla="*/ 1118 w 3574"/>
                <a:gd name="T41" fmla="*/ 25 h 1110"/>
                <a:gd name="T42" fmla="*/ 1082 w 3574"/>
                <a:gd name="T43" fmla="*/ 21 h 1110"/>
                <a:gd name="T44" fmla="*/ 1043 w 3574"/>
                <a:gd name="T45" fmla="*/ 16 h 1110"/>
                <a:gd name="T46" fmla="*/ 1012 w 3574"/>
                <a:gd name="T47" fmla="*/ 13 h 1110"/>
                <a:gd name="T48" fmla="*/ 983 w 3574"/>
                <a:gd name="T49" fmla="*/ 10 h 1110"/>
                <a:gd name="T50" fmla="*/ 953 w 3574"/>
                <a:gd name="T51" fmla="*/ 8 h 1110"/>
                <a:gd name="T52" fmla="*/ 922 w 3574"/>
                <a:gd name="T53" fmla="*/ 6 h 1110"/>
                <a:gd name="T54" fmla="*/ 861 w 3574"/>
                <a:gd name="T55" fmla="*/ 3 h 1110"/>
                <a:gd name="T56" fmla="*/ 787 w 3574"/>
                <a:gd name="T57" fmla="*/ 1 h 1110"/>
                <a:gd name="T58" fmla="*/ 715 w 3574"/>
                <a:gd name="T59" fmla="*/ 0 h 1110"/>
                <a:gd name="T60" fmla="*/ 645 w 3574"/>
                <a:gd name="T61" fmla="*/ 1 h 1110"/>
                <a:gd name="T62" fmla="*/ 581 w 3574"/>
                <a:gd name="T63" fmla="*/ 4 h 1110"/>
                <a:gd name="T64" fmla="*/ 523 w 3574"/>
                <a:gd name="T65" fmla="*/ 9 h 1110"/>
                <a:gd name="T66" fmla="*/ 475 w 3574"/>
                <a:gd name="T67" fmla="*/ 16 h 1110"/>
                <a:gd name="T68" fmla="*/ 439 w 3574"/>
                <a:gd name="T69" fmla="*/ 25 h 1110"/>
                <a:gd name="T70" fmla="*/ 396 w 3574"/>
                <a:gd name="T71" fmla="*/ 45 h 1110"/>
                <a:gd name="T72" fmla="*/ 358 w 3574"/>
                <a:gd name="T73" fmla="*/ 64 h 1110"/>
                <a:gd name="T74" fmla="*/ 328 w 3574"/>
                <a:gd name="T75" fmla="*/ 83 h 1110"/>
                <a:gd name="T76" fmla="*/ 301 w 3574"/>
                <a:gd name="T77" fmla="*/ 101 h 1110"/>
                <a:gd name="T78" fmla="*/ 275 w 3574"/>
                <a:gd name="T79" fmla="*/ 118 h 1110"/>
                <a:gd name="T80" fmla="*/ 246 w 3574"/>
                <a:gd name="T81" fmla="*/ 141 h 1110"/>
                <a:gd name="T82" fmla="*/ 220 w 3574"/>
                <a:gd name="T83" fmla="*/ 169 h 1110"/>
                <a:gd name="T84" fmla="*/ 195 w 3574"/>
                <a:gd name="T85" fmla="*/ 200 h 1110"/>
                <a:gd name="T86" fmla="*/ 167 w 3574"/>
                <a:gd name="T87" fmla="*/ 240 h 1110"/>
                <a:gd name="T88" fmla="*/ 135 w 3574"/>
                <a:gd name="T89" fmla="*/ 292 h 1110"/>
                <a:gd name="T90" fmla="*/ 103 w 3574"/>
                <a:gd name="T91" fmla="*/ 354 h 1110"/>
                <a:gd name="T92" fmla="*/ 72 w 3574"/>
                <a:gd name="T93" fmla="*/ 425 h 1110"/>
                <a:gd name="T94" fmla="*/ 45 w 3574"/>
                <a:gd name="T95" fmla="*/ 499 h 1110"/>
                <a:gd name="T96" fmla="*/ 24 w 3574"/>
                <a:gd name="T97" fmla="*/ 578 h 1110"/>
                <a:gd name="T98" fmla="*/ 0 w 3574"/>
                <a:gd name="T99" fmla="*/ 805 h 1110"/>
                <a:gd name="T100" fmla="*/ 38 w 3574"/>
                <a:gd name="T101" fmla="*/ 1061 h 11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74"/>
                <a:gd name="T154" fmla="*/ 0 h 1110"/>
                <a:gd name="T155" fmla="*/ 3574 w 3574"/>
                <a:gd name="T156" fmla="*/ 1110 h 11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74" h="1110">
                  <a:moveTo>
                    <a:pt x="3502" y="1110"/>
                  </a:moveTo>
                  <a:lnTo>
                    <a:pt x="3529" y="1062"/>
                  </a:lnTo>
                  <a:lnTo>
                    <a:pt x="3549" y="1006"/>
                  </a:lnTo>
                  <a:lnTo>
                    <a:pt x="3564" y="944"/>
                  </a:lnTo>
                  <a:lnTo>
                    <a:pt x="3572" y="878"/>
                  </a:lnTo>
                  <a:lnTo>
                    <a:pt x="3574" y="812"/>
                  </a:lnTo>
                  <a:lnTo>
                    <a:pt x="3569" y="749"/>
                  </a:lnTo>
                  <a:lnTo>
                    <a:pt x="3559" y="690"/>
                  </a:lnTo>
                  <a:lnTo>
                    <a:pt x="3543" y="639"/>
                  </a:lnTo>
                  <a:lnTo>
                    <a:pt x="3529" y="607"/>
                  </a:lnTo>
                  <a:lnTo>
                    <a:pt x="3514" y="578"/>
                  </a:lnTo>
                  <a:lnTo>
                    <a:pt x="3498" y="549"/>
                  </a:lnTo>
                  <a:lnTo>
                    <a:pt x="3482" y="522"/>
                  </a:lnTo>
                  <a:lnTo>
                    <a:pt x="3464" y="496"/>
                  </a:lnTo>
                  <a:lnTo>
                    <a:pt x="3445" y="471"/>
                  </a:lnTo>
                  <a:lnTo>
                    <a:pt x="3425" y="447"/>
                  </a:lnTo>
                  <a:lnTo>
                    <a:pt x="3405" y="424"/>
                  </a:lnTo>
                  <a:lnTo>
                    <a:pt x="3384" y="402"/>
                  </a:lnTo>
                  <a:lnTo>
                    <a:pt x="3363" y="382"/>
                  </a:lnTo>
                  <a:lnTo>
                    <a:pt x="3340" y="362"/>
                  </a:lnTo>
                  <a:lnTo>
                    <a:pt x="3318" y="343"/>
                  </a:lnTo>
                  <a:lnTo>
                    <a:pt x="3295" y="324"/>
                  </a:lnTo>
                  <a:lnTo>
                    <a:pt x="3273" y="308"/>
                  </a:lnTo>
                  <a:lnTo>
                    <a:pt x="3249" y="292"/>
                  </a:lnTo>
                  <a:lnTo>
                    <a:pt x="3225" y="277"/>
                  </a:lnTo>
                  <a:lnTo>
                    <a:pt x="3209" y="266"/>
                  </a:lnTo>
                  <a:lnTo>
                    <a:pt x="3192" y="257"/>
                  </a:lnTo>
                  <a:lnTo>
                    <a:pt x="3176" y="247"/>
                  </a:lnTo>
                  <a:lnTo>
                    <a:pt x="3159" y="238"/>
                  </a:lnTo>
                  <a:lnTo>
                    <a:pt x="3142" y="230"/>
                  </a:lnTo>
                  <a:lnTo>
                    <a:pt x="3126" y="220"/>
                  </a:lnTo>
                  <a:lnTo>
                    <a:pt x="3110" y="213"/>
                  </a:lnTo>
                  <a:lnTo>
                    <a:pt x="3095" y="205"/>
                  </a:lnTo>
                  <a:lnTo>
                    <a:pt x="3078" y="197"/>
                  </a:lnTo>
                  <a:lnTo>
                    <a:pt x="3062" y="190"/>
                  </a:lnTo>
                  <a:lnTo>
                    <a:pt x="3046" y="183"/>
                  </a:lnTo>
                  <a:lnTo>
                    <a:pt x="3031" y="177"/>
                  </a:lnTo>
                  <a:lnTo>
                    <a:pt x="3016" y="170"/>
                  </a:lnTo>
                  <a:lnTo>
                    <a:pt x="3001" y="164"/>
                  </a:lnTo>
                  <a:lnTo>
                    <a:pt x="2986" y="158"/>
                  </a:lnTo>
                  <a:lnTo>
                    <a:pt x="2971" y="153"/>
                  </a:lnTo>
                  <a:lnTo>
                    <a:pt x="2953" y="147"/>
                  </a:lnTo>
                  <a:lnTo>
                    <a:pt x="2936" y="140"/>
                  </a:lnTo>
                  <a:lnTo>
                    <a:pt x="2918" y="135"/>
                  </a:lnTo>
                  <a:lnTo>
                    <a:pt x="2902" y="130"/>
                  </a:lnTo>
                  <a:lnTo>
                    <a:pt x="2886" y="125"/>
                  </a:lnTo>
                  <a:lnTo>
                    <a:pt x="2871" y="120"/>
                  </a:lnTo>
                  <a:lnTo>
                    <a:pt x="2855" y="116"/>
                  </a:lnTo>
                  <a:lnTo>
                    <a:pt x="2842" y="113"/>
                  </a:lnTo>
                  <a:lnTo>
                    <a:pt x="2833" y="111"/>
                  </a:lnTo>
                  <a:lnTo>
                    <a:pt x="2824" y="109"/>
                  </a:lnTo>
                  <a:lnTo>
                    <a:pt x="2815" y="107"/>
                  </a:lnTo>
                  <a:lnTo>
                    <a:pt x="2807" y="105"/>
                  </a:lnTo>
                  <a:lnTo>
                    <a:pt x="2788" y="102"/>
                  </a:lnTo>
                  <a:lnTo>
                    <a:pt x="2769" y="98"/>
                  </a:lnTo>
                  <a:lnTo>
                    <a:pt x="2749" y="94"/>
                  </a:lnTo>
                  <a:lnTo>
                    <a:pt x="2728" y="91"/>
                  </a:lnTo>
                  <a:lnTo>
                    <a:pt x="2705" y="88"/>
                  </a:lnTo>
                  <a:lnTo>
                    <a:pt x="2683" y="84"/>
                  </a:lnTo>
                  <a:lnTo>
                    <a:pt x="2659" y="81"/>
                  </a:lnTo>
                  <a:lnTo>
                    <a:pt x="2635" y="78"/>
                  </a:lnTo>
                  <a:lnTo>
                    <a:pt x="2610" y="74"/>
                  </a:lnTo>
                  <a:lnTo>
                    <a:pt x="2584" y="71"/>
                  </a:lnTo>
                  <a:lnTo>
                    <a:pt x="2557" y="66"/>
                  </a:lnTo>
                  <a:lnTo>
                    <a:pt x="2531" y="62"/>
                  </a:lnTo>
                  <a:lnTo>
                    <a:pt x="2505" y="59"/>
                  </a:lnTo>
                  <a:lnTo>
                    <a:pt x="2477" y="55"/>
                  </a:lnTo>
                  <a:lnTo>
                    <a:pt x="2450" y="50"/>
                  </a:lnTo>
                  <a:lnTo>
                    <a:pt x="2422" y="46"/>
                  </a:lnTo>
                  <a:lnTo>
                    <a:pt x="2413" y="45"/>
                  </a:lnTo>
                  <a:lnTo>
                    <a:pt x="2405" y="42"/>
                  </a:lnTo>
                  <a:lnTo>
                    <a:pt x="2396" y="41"/>
                  </a:lnTo>
                  <a:lnTo>
                    <a:pt x="2386" y="40"/>
                  </a:lnTo>
                  <a:lnTo>
                    <a:pt x="2376" y="38"/>
                  </a:lnTo>
                  <a:lnTo>
                    <a:pt x="2366" y="37"/>
                  </a:lnTo>
                  <a:lnTo>
                    <a:pt x="2354" y="36"/>
                  </a:lnTo>
                  <a:lnTo>
                    <a:pt x="2342" y="35"/>
                  </a:lnTo>
                  <a:lnTo>
                    <a:pt x="2328" y="34"/>
                  </a:lnTo>
                  <a:lnTo>
                    <a:pt x="2314" y="32"/>
                  </a:lnTo>
                  <a:lnTo>
                    <a:pt x="2299" y="31"/>
                  </a:lnTo>
                  <a:lnTo>
                    <a:pt x="2284" y="29"/>
                  </a:lnTo>
                  <a:lnTo>
                    <a:pt x="2268" y="28"/>
                  </a:lnTo>
                  <a:lnTo>
                    <a:pt x="2252" y="27"/>
                  </a:lnTo>
                  <a:lnTo>
                    <a:pt x="2236" y="25"/>
                  </a:lnTo>
                  <a:lnTo>
                    <a:pt x="2218" y="24"/>
                  </a:lnTo>
                  <a:lnTo>
                    <a:pt x="2200" y="23"/>
                  </a:lnTo>
                  <a:lnTo>
                    <a:pt x="2183" y="22"/>
                  </a:lnTo>
                  <a:lnTo>
                    <a:pt x="2164" y="21"/>
                  </a:lnTo>
                  <a:lnTo>
                    <a:pt x="2145" y="20"/>
                  </a:lnTo>
                  <a:lnTo>
                    <a:pt x="2125" y="19"/>
                  </a:lnTo>
                  <a:lnTo>
                    <a:pt x="2105" y="17"/>
                  </a:lnTo>
                  <a:lnTo>
                    <a:pt x="2085" y="16"/>
                  </a:lnTo>
                  <a:lnTo>
                    <a:pt x="2065" y="15"/>
                  </a:lnTo>
                  <a:lnTo>
                    <a:pt x="2051" y="14"/>
                  </a:lnTo>
                  <a:lnTo>
                    <a:pt x="2038" y="14"/>
                  </a:lnTo>
                  <a:lnTo>
                    <a:pt x="2024" y="13"/>
                  </a:lnTo>
                  <a:lnTo>
                    <a:pt x="2009" y="12"/>
                  </a:lnTo>
                  <a:lnTo>
                    <a:pt x="1995" y="12"/>
                  </a:lnTo>
                  <a:lnTo>
                    <a:pt x="1980" y="11"/>
                  </a:lnTo>
                  <a:lnTo>
                    <a:pt x="1966" y="10"/>
                  </a:lnTo>
                  <a:lnTo>
                    <a:pt x="1951" y="10"/>
                  </a:lnTo>
                  <a:lnTo>
                    <a:pt x="1936" y="9"/>
                  </a:lnTo>
                  <a:lnTo>
                    <a:pt x="1921" y="9"/>
                  </a:lnTo>
                  <a:lnTo>
                    <a:pt x="1906" y="8"/>
                  </a:lnTo>
                  <a:lnTo>
                    <a:pt x="1891" y="8"/>
                  </a:lnTo>
                  <a:lnTo>
                    <a:pt x="1876" y="7"/>
                  </a:lnTo>
                  <a:lnTo>
                    <a:pt x="1861" y="7"/>
                  </a:lnTo>
                  <a:lnTo>
                    <a:pt x="1845" y="6"/>
                  </a:lnTo>
                  <a:lnTo>
                    <a:pt x="1830" y="6"/>
                  </a:lnTo>
                  <a:lnTo>
                    <a:pt x="1793" y="5"/>
                  </a:lnTo>
                  <a:lnTo>
                    <a:pt x="1757" y="4"/>
                  </a:lnTo>
                  <a:lnTo>
                    <a:pt x="1721" y="3"/>
                  </a:lnTo>
                  <a:lnTo>
                    <a:pt x="1684" y="3"/>
                  </a:lnTo>
                  <a:lnTo>
                    <a:pt x="1647" y="2"/>
                  </a:lnTo>
                  <a:lnTo>
                    <a:pt x="1610" y="1"/>
                  </a:lnTo>
                  <a:lnTo>
                    <a:pt x="1574" y="1"/>
                  </a:lnTo>
                  <a:lnTo>
                    <a:pt x="1537" y="1"/>
                  </a:lnTo>
                  <a:lnTo>
                    <a:pt x="1500" y="0"/>
                  </a:lnTo>
                  <a:lnTo>
                    <a:pt x="1464" y="0"/>
                  </a:lnTo>
                  <a:lnTo>
                    <a:pt x="1429" y="0"/>
                  </a:lnTo>
                  <a:lnTo>
                    <a:pt x="1393" y="0"/>
                  </a:lnTo>
                  <a:lnTo>
                    <a:pt x="1357" y="1"/>
                  </a:lnTo>
                  <a:lnTo>
                    <a:pt x="1324" y="1"/>
                  </a:lnTo>
                  <a:lnTo>
                    <a:pt x="1290" y="1"/>
                  </a:lnTo>
                  <a:lnTo>
                    <a:pt x="1256" y="2"/>
                  </a:lnTo>
                  <a:lnTo>
                    <a:pt x="1223" y="3"/>
                  </a:lnTo>
                  <a:lnTo>
                    <a:pt x="1192" y="3"/>
                  </a:lnTo>
                  <a:lnTo>
                    <a:pt x="1161" y="4"/>
                  </a:lnTo>
                  <a:lnTo>
                    <a:pt x="1131" y="5"/>
                  </a:lnTo>
                  <a:lnTo>
                    <a:pt x="1101" y="6"/>
                  </a:lnTo>
                  <a:lnTo>
                    <a:pt x="1073" y="8"/>
                  </a:lnTo>
                  <a:lnTo>
                    <a:pt x="1046" y="9"/>
                  </a:lnTo>
                  <a:lnTo>
                    <a:pt x="1021" y="10"/>
                  </a:lnTo>
                  <a:lnTo>
                    <a:pt x="996" y="12"/>
                  </a:lnTo>
                  <a:lnTo>
                    <a:pt x="972" y="14"/>
                  </a:lnTo>
                  <a:lnTo>
                    <a:pt x="950" y="16"/>
                  </a:lnTo>
                  <a:lnTo>
                    <a:pt x="929" y="19"/>
                  </a:lnTo>
                  <a:lnTo>
                    <a:pt x="910" y="21"/>
                  </a:lnTo>
                  <a:lnTo>
                    <a:pt x="893" y="23"/>
                  </a:lnTo>
                  <a:lnTo>
                    <a:pt x="877" y="25"/>
                  </a:lnTo>
                  <a:lnTo>
                    <a:pt x="863" y="28"/>
                  </a:lnTo>
                  <a:lnTo>
                    <a:pt x="838" y="33"/>
                  </a:lnTo>
                  <a:lnTo>
                    <a:pt x="813" y="39"/>
                  </a:lnTo>
                  <a:lnTo>
                    <a:pt x="791" y="45"/>
                  </a:lnTo>
                  <a:lnTo>
                    <a:pt x="770" y="50"/>
                  </a:lnTo>
                  <a:lnTo>
                    <a:pt x="750" y="55"/>
                  </a:lnTo>
                  <a:lnTo>
                    <a:pt x="732" y="60"/>
                  </a:lnTo>
                  <a:lnTo>
                    <a:pt x="715" y="64"/>
                  </a:lnTo>
                  <a:lnTo>
                    <a:pt x="699" y="70"/>
                  </a:lnTo>
                  <a:lnTo>
                    <a:pt x="684" y="75"/>
                  </a:lnTo>
                  <a:lnTo>
                    <a:pt x="669" y="79"/>
                  </a:lnTo>
                  <a:lnTo>
                    <a:pt x="655" y="83"/>
                  </a:lnTo>
                  <a:lnTo>
                    <a:pt x="641" y="88"/>
                  </a:lnTo>
                  <a:lnTo>
                    <a:pt x="629" y="92"/>
                  </a:lnTo>
                  <a:lnTo>
                    <a:pt x="616" y="97"/>
                  </a:lnTo>
                  <a:lnTo>
                    <a:pt x="602" y="101"/>
                  </a:lnTo>
                  <a:lnTo>
                    <a:pt x="590" y="105"/>
                  </a:lnTo>
                  <a:lnTo>
                    <a:pt x="576" y="109"/>
                  </a:lnTo>
                  <a:lnTo>
                    <a:pt x="563" y="113"/>
                  </a:lnTo>
                  <a:lnTo>
                    <a:pt x="550" y="118"/>
                  </a:lnTo>
                  <a:lnTo>
                    <a:pt x="536" y="124"/>
                  </a:lnTo>
                  <a:lnTo>
                    <a:pt x="521" y="130"/>
                  </a:lnTo>
                  <a:lnTo>
                    <a:pt x="507" y="135"/>
                  </a:lnTo>
                  <a:lnTo>
                    <a:pt x="493" y="141"/>
                  </a:lnTo>
                  <a:lnTo>
                    <a:pt x="479" y="149"/>
                  </a:lnTo>
                  <a:lnTo>
                    <a:pt x="466" y="155"/>
                  </a:lnTo>
                  <a:lnTo>
                    <a:pt x="452" y="162"/>
                  </a:lnTo>
                  <a:lnTo>
                    <a:pt x="439" y="169"/>
                  </a:lnTo>
                  <a:lnTo>
                    <a:pt x="426" y="177"/>
                  </a:lnTo>
                  <a:lnTo>
                    <a:pt x="413" y="184"/>
                  </a:lnTo>
                  <a:lnTo>
                    <a:pt x="401" y="192"/>
                  </a:lnTo>
                  <a:lnTo>
                    <a:pt x="389" y="200"/>
                  </a:lnTo>
                  <a:lnTo>
                    <a:pt x="378" y="208"/>
                  </a:lnTo>
                  <a:lnTo>
                    <a:pt x="363" y="218"/>
                  </a:lnTo>
                  <a:lnTo>
                    <a:pt x="348" y="229"/>
                  </a:lnTo>
                  <a:lnTo>
                    <a:pt x="333" y="240"/>
                  </a:lnTo>
                  <a:lnTo>
                    <a:pt x="318" y="252"/>
                  </a:lnTo>
                  <a:lnTo>
                    <a:pt x="302" y="265"/>
                  </a:lnTo>
                  <a:lnTo>
                    <a:pt x="285" y="278"/>
                  </a:lnTo>
                  <a:lnTo>
                    <a:pt x="269" y="292"/>
                  </a:lnTo>
                  <a:lnTo>
                    <a:pt x="253" y="307"/>
                  </a:lnTo>
                  <a:lnTo>
                    <a:pt x="236" y="321"/>
                  </a:lnTo>
                  <a:lnTo>
                    <a:pt x="220" y="337"/>
                  </a:lnTo>
                  <a:lnTo>
                    <a:pt x="205" y="354"/>
                  </a:lnTo>
                  <a:lnTo>
                    <a:pt x="189" y="370"/>
                  </a:lnTo>
                  <a:lnTo>
                    <a:pt x="173" y="388"/>
                  </a:lnTo>
                  <a:lnTo>
                    <a:pt x="158" y="407"/>
                  </a:lnTo>
                  <a:lnTo>
                    <a:pt x="143" y="425"/>
                  </a:lnTo>
                  <a:lnTo>
                    <a:pt x="128" y="444"/>
                  </a:lnTo>
                  <a:lnTo>
                    <a:pt x="115" y="462"/>
                  </a:lnTo>
                  <a:lnTo>
                    <a:pt x="102" y="481"/>
                  </a:lnTo>
                  <a:lnTo>
                    <a:pt x="90" y="499"/>
                  </a:lnTo>
                  <a:lnTo>
                    <a:pt x="79" y="518"/>
                  </a:lnTo>
                  <a:lnTo>
                    <a:pt x="67" y="538"/>
                  </a:lnTo>
                  <a:lnTo>
                    <a:pt x="57" y="557"/>
                  </a:lnTo>
                  <a:lnTo>
                    <a:pt x="47" y="578"/>
                  </a:lnTo>
                  <a:lnTo>
                    <a:pt x="39" y="599"/>
                  </a:lnTo>
                  <a:lnTo>
                    <a:pt x="16" y="666"/>
                  </a:lnTo>
                  <a:lnTo>
                    <a:pt x="4" y="735"/>
                  </a:lnTo>
                  <a:lnTo>
                    <a:pt x="0" y="805"/>
                  </a:lnTo>
                  <a:lnTo>
                    <a:pt x="5" y="875"/>
                  </a:lnTo>
                  <a:lnTo>
                    <a:pt x="19" y="941"/>
                  </a:lnTo>
                  <a:lnTo>
                    <a:pt x="42" y="1004"/>
                  </a:lnTo>
                  <a:lnTo>
                    <a:pt x="76" y="1061"/>
                  </a:lnTo>
                  <a:lnTo>
                    <a:pt x="119" y="1110"/>
                  </a:lnTo>
                  <a:lnTo>
                    <a:pt x="3502" y="111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4" name="Freeform 18"/>
            <p:cNvSpPr>
              <a:spLocks/>
            </p:cNvSpPr>
            <p:nvPr/>
          </p:nvSpPr>
          <p:spPr bwMode="auto">
            <a:xfrm>
              <a:off x="6687" y="3825"/>
              <a:ext cx="192" cy="61"/>
            </a:xfrm>
            <a:custGeom>
              <a:avLst/>
              <a:gdLst>
                <a:gd name="T0" fmla="*/ 192 w 385"/>
                <a:gd name="T1" fmla="*/ 59 h 61"/>
                <a:gd name="T2" fmla="*/ 183 w 385"/>
                <a:gd name="T3" fmla="*/ 56 h 61"/>
                <a:gd name="T4" fmla="*/ 174 w 385"/>
                <a:gd name="T5" fmla="*/ 52 h 61"/>
                <a:gd name="T6" fmla="*/ 164 w 385"/>
                <a:gd name="T7" fmla="*/ 48 h 61"/>
                <a:gd name="T8" fmla="*/ 154 w 385"/>
                <a:gd name="T9" fmla="*/ 45 h 61"/>
                <a:gd name="T10" fmla="*/ 143 w 385"/>
                <a:gd name="T11" fmla="*/ 42 h 61"/>
                <a:gd name="T12" fmla="*/ 131 w 385"/>
                <a:gd name="T13" fmla="*/ 38 h 61"/>
                <a:gd name="T14" fmla="*/ 119 w 385"/>
                <a:gd name="T15" fmla="*/ 35 h 61"/>
                <a:gd name="T16" fmla="*/ 107 w 385"/>
                <a:gd name="T17" fmla="*/ 32 h 61"/>
                <a:gd name="T18" fmla="*/ 94 w 385"/>
                <a:gd name="T19" fmla="*/ 28 h 61"/>
                <a:gd name="T20" fmla="*/ 81 w 385"/>
                <a:gd name="T21" fmla="*/ 25 h 61"/>
                <a:gd name="T22" fmla="*/ 68 w 385"/>
                <a:gd name="T23" fmla="*/ 20 h 61"/>
                <a:gd name="T24" fmla="*/ 55 w 385"/>
                <a:gd name="T25" fmla="*/ 16 h 61"/>
                <a:gd name="T26" fmla="*/ 41 w 385"/>
                <a:gd name="T27" fmla="*/ 13 h 61"/>
                <a:gd name="T28" fmla="*/ 27 w 385"/>
                <a:gd name="T29" fmla="*/ 9 h 61"/>
                <a:gd name="T30" fmla="*/ 14 w 385"/>
                <a:gd name="T31" fmla="*/ 4 h 61"/>
                <a:gd name="T32" fmla="*/ 0 w 385"/>
                <a:gd name="T33" fmla="*/ 0 h 61"/>
                <a:gd name="T34" fmla="*/ 10 w 385"/>
                <a:gd name="T35" fmla="*/ 5 h 61"/>
                <a:gd name="T36" fmla="*/ 21 w 385"/>
                <a:gd name="T37" fmla="*/ 9 h 61"/>
                <a:gd name="T38" fmla="*/ 31 w 385"/>
                <a:gd name="T39" fmla="*/ 13 h 61"/>
                <a:gd name="T40" fmla="*/ 40 w 385"/>
                <a:gd name="T41" fmla="*/ 17 h 61"/>
                <a:gd name="T42" fmla="*/ 49 w 385"/>
                <a:gd name="T43" fmla="*/ 21 h 61"/>
                <a:gd name="T44" fmla="*/ 57 w 385"/>
                <a:gd name="T45" fmla="*/ 26 h 61"/>
                <a:gd name="T46" fmla="*/ 64 w 385"/>
                <a:gd name="T47" fmla="*/ 30 h 61"/>
                <a:gd name="T48" fmla="*/ 71 w 385"/>
                <a:gd name="T49" fmla="*/ 33 h 61"/>
                <a:gd name="T50" fmla="*/ 77 w 385"/>
                <a:gd name="T51" fmla="*/ 37 h 61"/>
                <a:gd name="T52" fmla="*/ 83 w 385"/>
                <a:gd name="T53" fmla="*/ 40 h 61"/>
                <a:gd name="T54" fmla="*/ 89 w 385"/>
                <a:gd name="T55" fmla="*/ 43 h 61"/>
                <a:gd name="T56" fmla="*/ 94 w 385"/>
                <a:gd name="T57" fmla="*/ 47 h 61"/>
                <a:gd name="T58" fmla="*/ 98 w 385"/>
                <a:gd name="T59" fmla="*/ 51 h 61"/>
                <a:gd name="T60" fmla="*/ 102 w 385"/>
                <a:gd name="T61" fmla="*/ 54 h 61"/>
                <a:gd name="T62" fmla="*/ 106 w 385"/>
                <a:gd name="T63" fmla="*/ 58 h 61"/>
                <a:gd name="T64" fmla="*/ 109 w 385"/>
                <a:gd name="T65" fmla="*/ 61 h 61"/>
                <a:gd name="T66" fmla="*/ 114 w 385"/>
                <a:gd name="T67" fmla="*/ 58 h 61"/>
                <a:gd name="T68" fmla="*/ 123 w 385"/>
                <a:gd name="T69" fmla="*/ 57 h 61"/>
                <a:gd name="T70" fmla="*/ 134 w 385"/>
                <a:gd name="T71" fmla="*/ 56 h 61"/>
                <a:gd name="T72" fmla="*/ 147 w 385"/>
                <a:gd name="T73" fmla="*/ 56 h 61"/>
                <a:gd name="T74" fmla="*/ 160 w 385"/>
                <a:gd name="T75" fmla="*/ 56 h 61"/>
                <a:gd name="T76" fmla="*/ 173 w 385"/>
                <a:gd name="T77" fmla="*/ 57 h 61"/>
                <a:gd name="T78" fmla="*/ 183 w 385"/>
                <a:gd name="T79" fmla="*/ 58 h 61"/>
                <a:gd name="T80" fmla="*/ 192 w 385"/>
                <a:gd name="T81" fmla="*/ 59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5"/>
                <a:gd name="T124" fmla="*/ 0 h 61"/>
                <a:gd name="T125" fmla="*/ 385 w 385"/>
                <a:gd name="T126" fmla="*/ 61 h 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5" h="61">
                  <a:moveTo>
                    <a:pt x="385" y="59"/>
                  </a:moveTo>
                  <a:lnTo>
                    <a:pt x="367" y="56"/>
                  </a:lnTo>
                  <a:lnTo>
                    <a:pt x="348" y="52"/>
                  </a:lnTo>
                  <a:lnTo>
                    <a:pt x="328" y="48"/>
                  </a:lnTo>
                  <a:lnTo>
                    <a:pt x="308" y="45"/>
                  </a:lnTo>
                  <a:lnTo>
                    <a:pt x="286" y="42"/>
                  </a:lnTo>
                  <a:lnTo>
                    <a:pt x="263" y="38"/>
                  </a:lnTo>
                  <a:lnTo>
                    <a:pt x="239" y="35"/>
                  </a:lnTo>
                  <a:lnTo>
                    <a:pt x="214" y="32"/>
                  </a:lnTo>
                  <a:lnTo>
                    <a:pt x="189" y="28"/>
                  </a:lnTo>
                  <a:lnTo>
                    <a:pt x="163" y="25"/>
                  </a:lnTo>
                  <a:lnTo>
                    <a:pt x="137" y="20"/>
                  </a:lnTo>
                  <a:lnTo>
                    <a:pt x="110" y="16"/>
                  </a:lnTo>
                  <a:lnTo>
                    <a:pt x="83" y="13"/>
                  </a:lnTo>
                  <a:lnTo>
                    <a:pt x="55" y="9"/>
                  </a:lnTo>
                  <a:lnTo>
                    <a:pt x="28" y="4"/>
                  </a:lnTo>
                  <a:lnTo>
                    <a:pt x="0" y="0"/>
                  </a:lnTo>
                  <a:lnTo>
                    <a:pt x="21" y="5"/>
                  </a:lnTo>
                  <a:lnTo>
                    <a:pt x="43" y="9"/>
                  </a:lnTo>
                  <a:lnTo>
                    <a:pt x="63" y="13"/>
                  </a:lnTo>
                  <a:lnTo>
                    <a:pt x="80" y="17"/>
                  </a:lnTo>
                  <a:lnTo>
                    <a:pt x="98" y="21"/>
                  </a:lnTo>
                  <a:lnTo>
                    <a:pt x="114" y="26"/>
                  </a:lnTo>
                  <a:lnTo>
                    <a:pt x="129" y="30"/>
                  </a:lnTo>
                  <a:lnTo>
                    <a:pt x="143" y="33"/>
                  </a:lnTo>
                  <a:lnTo>
                    <a:pt x="155" y="37"/>
                  </a:lnTo>
                  <a:lnTo>
                    <a:pt x="167" y="40"/>
                  </a:lnTo>
                  <a:lnTo>
                    <a:pt x="178" y="43"/>
                  </a:lnTo>
                  <a:lnTo>
                    <a:pt x="188" y="47"/>
                  </a:lnTo>
                  <a:lnTo>
                    <a:pt x="197" y="51"/>
                  </a:lnTo>
                  <a:lnTo>
                    <a:pt x="204" y="54"/>
                  </a:lnTo>
                  <a:lnTo>
                    <a:pt x="212" y="58"/>
                  </a:lnTo>
                  <a:lnTo>
                    <a:pt x="218" y="61"/>
                  </a:lnTo>
                  <a:lnTo>
                    <a:pt x="229" y="58"/>
                  </a:lnTo>
                  <a:lnTo>
                    <a:pt x="246" y="57"/>
                  </a:lnTo>
                  <a:lnTo>
                    <a:pt x="268" y="56"/>
                  </a:lnTo>
                  <a:lnTo>
                    <a:pt x="294" y="56"/>
                  </a:lnTo>
                  <a:lnTo>
                    <a:pt x="320" y="56"/>
                  </a:lnTo>
                  <a:lnTo>
                    <a:pt x="346" y="57"/>
                  </a:lnTo>
                  <a:lnTo>
                    <a:pt x="367" y="58"/>
                  </a:lnTo>
                  <a:lnTo>
                    <a:pt x="385"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5" name="Freeform 19"/>
            <p:cNvSpPr>
              <a:spLocks/>
            </p:cNvSpPr>
            <p:nvPr/>
          </p:nvSpPr>
          <p:spPr bwMode="auto">
            <a:xfrm>
              <a:off x="7184" y="4418"/>
              <a:ext cx="79" cy="471"/>
            </a:xfrm>
            <a:custGeom>
              <a:avLst/>
              <a:gdLst>
                <a:gd name="T0" fmla="*/ 43 w 157"/>
                <a:gd name="T1" fmla="*/ 471 h 471"/>
                <a:gd name="T2" fmla="*/ 56 w 157"/>
                <a:gd name="T3" fmla="*/ 423 h 471"/>
                <a:gd name="T4" fmla="*/ 66 w 157"/>
                <a:gd name="T5" fmla="*/ 367 h 471"/>
                <a:gd name="T6" fmla="*/ 74 w 157"/>
                <a:gd name="T7" fmla="*/ 305 h 471"/>
                <a:gd name="T8" fmla="*/ 78 w 157"/>
                <a:gd name="T9" fmla="*/ 239 h 471"/>
                <a:gd name="T10" fmla="*/ 79 w 157"/>
                <a:gd name="T11" fmla="*/ 173 h 471"/>
                <a:gd name="T12" fmla="*/ 76 w 157"/>
                <a:gd name="T13" fmla="*/ 110 h 471"/>
                <a:gd name="T14" fmla="*/ 71 w 157"/>
                <a:gd name="T15" fmla="*/ 51 h 471"/>
                <a:gd name="T16" fmla="*/ 63 w 157"/>
                <a:gd name="T17" fmla="*/ 0 h 471"/>
                <a:gd name="T18" fmla="*/ 69 w 157"/>
                <a:gd name="T19" fmla="*/ 94 h 471"/>
                <a:gd name="T20" fmla="*/ 67 w 157"/>
                <a:gd name="T21" fmla="*/ 180 h 471"/>
                <a:gd name="T22" fmla="*/ 60 w 157"/>
                <a:gd name="T23" fmla="*/ 258 h 471"/>
                <a:gd name="T24" fmla="*/ 48 w 157"/>
                <a:gd name="T25" fmla="*/ 324 h 471"/>
                <a:gd name="T26" fmla="*/ 35 w 157"/>
                <a:gd name="T27" fmla="*/ 380 h 471"/>
                <a:gd name="T28" fmla="*/ 21 w 157"/>
                <a:gd name="T29" fmla="*/ 424 h 471"/>
                <a:gd name="T30" fmla="*/ 9 w 157"/>
                <a:gd name="T31" fmla="*/ 454 h 471"/>
                <a:gd name="T32" fmla="*/ 0 w 157"/>
                <a:gd name="T33" fmla="*/ 471 h 471"/>
                <a:gd name="T34" fmla="*/ 43 w 157"/>
                <a:gd name="T35" fmla="*/ 471 h 4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
                <a:gd name="T55" fmla="*/ 0 h 471"/>
                <a:gd name="T56" fmla="*/ 157 w 157"/>
                <a:gd name="T57" fmla="*/ 471 h 4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 h="471">
                  <a:moveTo>
                    <a:pt x="85" y="471"/>
                  </a:moveTo>
                  <a:lnTo>
                    <a:pt x="112" y="423"/>
                  </a:lnTo>
                  <a:lnTo>
                    <a:pt x="132" y="367"/>
                  </a:lnTo>
                  <a:lnTo>
                    <a:pt x="147" y="305"/>
                  </a:lnTo>
                  <a:lnTo>
                    <a:pt x="155" y="239"/>
                  </a:lnTo>
                  <a:lnTo>
                    <a:pt x="157" y="173"/>
                  </a:lnTo>
                  <a:lnTo>
                    <a:pt x="152" y="110"/>
                  </a:lnTo>
                  <a:lnTo>
                    <a:pt x="142" y="51"/>
                  </a:lnTo>
                  <a:lnTo>
                    <a:pt x="126" y="0"/>
                  </a:lnTo>
                  <a:lnTo>
                    <a:pt x="137" y="94"/>
                  </a:lnTo>
                  <a:lnTo>
                    <a:pt x="134" y="180"/>
                  </a:lnTo>
                  <a:lnTo>
                    <a:pt x="119" y="258"/>
                  </a:lnTo>
                  <a:lnTo>
                    <a:pt x="96" y="324"/>
                  </a:lnTo>
                  <a:lnTo>
                    <a:pt x="69" y="380"/>
                  </a:lnTo>
                  <a:lnTo>
                    <a:pt x="41" y="424"/>
                  </a:lnTo>
                  <a:lnTo>
                    <a:pt x="17" y="454"/>
                  </a:lnTo>
                  <a:lnTo>
                    <a:pt x="0" y="471"/>
                  </a:lnTo>
                  <a:lnTo>
                    <a:pt x="85" y="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6" name="Freeform 20"/>
            <p:cNvSpPr>
              <a:spLocks/>
            </p:cNvSpPr>
            <p:nvPr/>
          </p:nvSpPr>
          <p:spPr bwMode="auto">
            <a:xfrm>
              <a:off x="6348" y="2650"/>
              <a:ext cx="551" cy="1242"/>
            </a:xfrm>
            <a:custGeom>
              <a:avLst/>
              <a:gdLst>
                <a:gd name="T0" fmla="*/ 150 w 1102"/>
                <a:gd name="T1" fmla="*/ 1074 h 1242"/>
                <a:gd name="T2" fmla="*/ 170 w 1102"/>
                <a:gd name="T3" fmla="*/ 1003 h 1242"/>
                <a:gd name="T4" fmla="*/ 186 w 1102"/>
                <a:gd name="T5" fmla="*/ 897 h 1242"/>
                <a:gd name="T6" fmla="*/ 209 w 1102"/>
                <a:gd name="T7" fmla="*/ 844 h 1242"/>
                <a:gd name="T8" fmla="*/ 221 w 1102"/>
                <a:gd name="T9" fmla="*/ 992 h 1242"/>
                <a:gd name="T10" fmla="*/ 245 w 1102"/>
                <a:gd name="T11" fmla="*/ 1154 h 1242"/>
                <a:gd name="T12" fmla="*/ 284 w 1102"/>
                <a:gd name="T13" fmla="*/ 1161 h 1242"/>
                <a:gd name="T14" fmla="*/ 315 w 1102"/>
                <a:gd name="T15" fmla="*/ 1167 h 1242"/>
                <a:gd name="T16" fmla="*/ 338 w 1102"/>
                <a:gd name="T17" fmla="*/ 1175 h 1242"/>
                <a:gd name="T18" fmla="*/ 406 w 1102"/>
                <a:gd name="T19" fmla="*/ 1195 h 1242"/>
                <a:gd name="T20" fmla="*/ 469 w 1102"/>
                <a:gd name="T21" fmla="*/ 1213 h 1242"/>
                <a:gd name="T22" fmla="*/ 522 w 1102"/>
                <a:gd name="T23" fmla="*/ 1231 h 1242"/>
                <a:gd name="T24" fmla="*/ 549 w 1102"/>
                <a:gd name="T25" fmla="*/ 1242 h 1242"/>
                <a:gd name="T26" fmla="*/ 534 w 1102"/>
                <a:gd name="T27" fmla="*/ 1064 h 1242"/>
                <a:gd name="T28" fmla="*/ 536 w 1102"/>
                <a:gd name="T29" fmla="*/ 927 h 1242"/>
                <a:gd name="T30" fmla="*/ 524 w 1102"/>
                <a:gd name="T31" fmla="*/ 713 h 1242"/>
                <a:gd name="T32" fmla="*/ 507 w 1102"/>
                <a:gd name="T33" fmla="*/ 553 h 1242"/>
                <a:gd name="T34" fmla="*/ 510 w 1102"/>
                <a:gd name="T35" fmla="*/ 431 h 1242"/>
                <a:gd name="T36" fmla="*/ 517 w 1102"/>
                <a:gd name="T37" fmla="*/ 392 h 1242"/>
                <a:gd name="T38" fmla="*/ 485 w 1102"/>
                <a:gd name="T39" fmla="*/ 375 h 1242"/>
                <a:gd name="T40" fmla="*/ 432 w 1102"/>
                <a:gd name="T41" fmla="*/ 359 h 1242"/>
                <a:gd name="T42" fmla="*/ 395 w 1102"/>
                <a:gd name="T43" fmla="*/ 349 h 1242"/>
                <a:gd name="T44" fmla="*/ 368 w 1102"/>
                <a:gd name="T45" fmla="*/ 326 h 1242"/>
                <a:gd name="T46" fmla="*/ 375 w 1102"/>
                <a:gd name="T47" fmla="*/ 293 h 1242"/>
                <a:gd name="T48" fmla="*/ 366 w 1102"/>
                <a:gd name="T49" fmla="*/ 281 h 1242"/>
                <a:gd name="T50" fmla="*/ 366 w 1102"/>
                <a:gd name="T51" fmla="*/ 229 h 1242"/>
                <a:gd name="T52" fmla="*/ 360 w 1102"/>
                <a:gd name="T53" fmla="*/ 182 h 1242"/>
                <a:gd name="T54" fmla="*/ 356 w 1102"/>
                <a:gd name="T55" fmla="*/ 102 h 1242"/>
                <a:gd name="T56" fmla="*/ 318 w 1102"/>
                <a:gd name="T57" fmla="*/ 35 h 1242"/>
                <a:gd name="T58" fmla="*/ 283 w 1102"/>
                <a:gd name="T59" fmla="*/ 12 h 1242"/>
                <a:gd name="T60" fmla="*/ 224 w 1102"/>
                <a:gd name="T61" fmla="*/ 5 h 1242"/>
                <a:gd name="T62" fmla="*/ 140 w 1102"/>
                <a:gd name="T63" fmla="*/ 89 h 1242"/>
                <a:gd name="T64" fmla="*/ 133 w 1102"/>
                <a:gd name="T65" fmla="*/ 113 h 1242"/>
                <a:gd name="T66" fmla="*/ 115 w 1102"/>
                <a:gd name="T67" fmla="*/ 155 h 1242"/>
                <a:gd name="T68" fmla="*/ 113 w 1102"/>
                <a:gd name="T69" fmla="*/ 193 h 1242"/>
                <a:gd name="T70" fmla="*/ 133 w 1102"/>
                <a:gd name="T71" fmla="*/ 229 h 1242"/>
                <a:gd name="T72" fmla="*/ 148 w 1102"/>
                <a:gd name="T73" fmla="*/ 267 h 1242"/>
                <a:gd name="T74" fmla="*/ 157 w 1102"/>
                <a:gd name="T75" fmla="*/ 303 h 1242"/>
                <a:gd name="T76" fmla="*/ 163 w 1102"/>
                <a:gd name="T77" fmla="*/ 343 h 1242"/>
                <a:gd name="T78" fmla="*/ 165 w 1102"/>
                <a:gd name="T79" fmla="*/ 369 h 1242"/>
                <a:gd name="T80" fmla="*/ 179 w 1102"/>
                <a:gd name="T81" fmla="*/ 385 h 1242"/>
                <a:gd name="T82" fmla="*/ 183 w 1102"/>
                <a:gd name="T83" fmla="*/ 401 h 1242"/>
                <a:gd name="T84" fmla="*/ 170 w 1102"/>
                <a:gd name="T85" fmla="*/ 417 h 1242"/>
                <a:gd name="T86" fmla="*/ 119 w 1102"/>
                <a:gd name="T87" fmla="*/ 449 h 1242"/>
                <a:gd name="T88" fmla="*/ 130 w 1102"/>
                <a:gd name="T89" fmla="*/ 538 h 1242"/>
                <a:gd name="T90" fmla="*/ 98 w 1102"/>
                <a:gd name="T91" fmla="*/ 819 h 1242"/>
                <a:gd name="T92" fmla="*/ 78 w 1102"/>
                <a:gd name="T93" fmla="*/ 1020 h 1242"/>
                <a:gd name="T94" fmla="*/ 66 w 1102"/>
                <a:gd name="T95" fmla="*/ 1094 h 1242"/>
                <a:gd name="T96" fmla="*/ 36 w 1102"/>
                <a:gd name="T97" fmla="*/ 1086 h 1242"/>
                <a:gd name="T98" fmla="*/ 15 w 1102"/>
                <a:gd name="T99" fmla="*/ 1104 h 1242"/>
                <a:gd name="T100" fmla="*/ 1 w 1102"/>
                <a:gd name="T101" fmla="*/ 1146 h 1242"/>
                <a:gd name="T102" fmla="*/ 13 w 1102"/>
                <a:gd name="T103" fmla="*/ 1179 h 1242"/>
                <a:gd name="T104" fmla="*/ 40 w 1102"/>
                <a:gd name="T105" fmla="*/ 1197 h 1242"/>
                <a:gd name="T106" fmla="*/ 63 w 1102"/>
                <a:gd name="T107" fmla="*/ 1182 h 1242"/>
                <a:gd name="T108" fmla="*/ 96 w 1102"/>
                <a:gd name="T109" fmla="*/ 1178 h 1242"/>
                <a:gd name="T110" fmla="*/ 137 w 1102"/>
                <a:gd name="T111" fmla="*/ 1163 h 1242"/>
                <a:gd name="T112" fmla="*/ 144 w 1102"/>
                <a:gd name="T113" fmla="*/ 1112 h 12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02"/>
                <a:gd name="T172" fmla="*/ 0 h 1242"/>
                <a:gd name="T173" fmla="*/ 1102 w 1102"/>
                <a:gd name="T174" fmla="*/ 1242 h 12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02" h="1242">
                  <a:moveTo>
                    <a:pt x="289" y="1112"/>
                  </a:moveTo>
                  <a:lnTo>
                    <a:pt x="289" y="1108"/>
                  </a:lnTo>
                  <a:lnTo>
                    <a:pt x="291" y="1100"/>
                  </a:lnTo>
                  <a:lnTo>
                    <a:pt x="295" y="1088"/>
                  </a:lnTo>
                  <a:lnTo>
                    <a:pt x="301" y="1074"/>
                  </a:lnTo>
                  <a:lnTo>
                    <a:pt x="309" y="1059"/>
                  </a:lnTo>
                  <a:lnTo>
                    <a:pt x="316" y="1043"/>
                  </a:lnTo>
                  <a:lnTo>
                    <a:pt x="325" y="1029"/>
                  </a:lnTo>
                  <a:lnTo>
                    <a:pt x="333" y="1016"/>
                  </a:lnTo>
                  <a:lnTo>
                    <a:pt x="340" y="1003"/>
                  </a:lnTo>
                  <a:lnTo>
                    <a:pt x="346" y="987"/>
                  </a:lnTo>
                  <a:lnTo>
                    <a:pt x="351" y="969"/>
                  </a:lnTo>
                  <a:lnTo>
                    <a:pt x="358" y="948"/>
                  </a:lnTo>
                  <a:lnTo>
                    <a:pt x="364" y="924"/>
                  </a:lnTo>
                  <a:lnTo>
                    <a:pt x="372" y="897"/>
                  </a:lnTo>
                  <a:lnTo>
                    <a:pt x="379" y="867"/>
                  </a:lnTo>
                  <a:lnTo>
                    <a:pt x="389" y="834"/>
                  </a:lnTo>
                  <a:lnTo>
                    <a:pt x="399" y="815"/>
                  </a:lnTo>
                  <a:lnTo>
                    <a:pt x="409" y="821"/>
                  </a:lnTo>
                  <a:lnTo>
                    <a:pt x="418" y="844"/>
                  </a:lnTo>
                  <a:lnTo>
                    <a:pt x="427" y="879"/>
                  </a:lnTo>
                  <a:lnTo>
                    <a:pt x="433" y="919"/>
                  </a:lnTo>
                  <a:lnTo>
                    <a:pt x="438" y="955"/>
                  </a:lnTo>
                  <a:lnTo>
                    <a:pt x="440" y="982"/>
                  </a:lnTo>
                  <a:lnTo>
                    <a:pt x="442" y="992"/>
                  </a:lnTo>
                  <a:lnTo>
                    <a:pt x="447" y="1024"/>
                  </a:lnTo>
                  <a:lnTo>
                    <a:pt x="457" y="1069"/>
                  </a:lnTo>
                  <a:lnTo>
                    <a:pt x="467" y="1117"/>
                  </a:lnTo>
                  <a:lnTo>
                    <a:pt x="473" y="1153"/>
                  </a:lnTo>
                  <a:lnTo>
                    <a:pt x="491" y="1154"/>
                  </a:lnTo>
                  <a:lnTo>
                    <a:pt x="507" y="1156"/>
                  </a:lnTo>
                  <a:lnTo>
                    <a:pt x="523" y="1157"/>
                  </a:lnTo>
                  <a:lnTo>
                    <a:pt x="539" y="1158"/>
                  </a:lnTo>
                  <a:lnTo>
                    <a:pt x="554" y="1160"/>
                  </a:lnTo>
                  <a:lnTo>
                    <a:pt x="569" y="1161"/>
                  </a:lnTo>
                  <a:lnTo>
                    <a:pt x="583" y="1163"/>
                  </a:lnTo>
                  <a:lnTo>
                    <a:pt x="597" y="1164"/>
                  </a:lnTo>
                  <a:lnTo>
                    <a:pt x="609" y="1165"/>
                  </a:lnTo>
                  <a:lnTo>
                    <a:pt x="621" y="1166"/>
                  </a:lnTo>
                  <a:lnTo>
                    <a:pt x="631" y="1167"/>
                  </a:lnTo>
                  <a:lnTo>
                    <a:pt x="641" y="1169"/>
                  </a:lnTo>
                  <a:lnTo>
                    <a:pt x="651" y="1170"/>
                  </a:lnTo>
                  <a:lnTo>
                    <a:pt x="660" y="1171"/>
                  </a:lnTo>
                  <a:lnTo>
                    <a:pt x="668" y="1174"/>
                  </a:lnTo>
                  <a:lnTo>
                    <a:pt x="677" y="1175"/>
                  </a:lnTo>
                  <a:lnTo>
                    <a:pt x="705" y="1179"/>
                  </a:lnTo>
                  <a:lnTo>
                    <a:pt x="732" y="1184"/>
                  </a:lnTo>
                  <a:lnTo>
                    <a:pt x="760" y="1188"/>
                  </a:lnTo>
                  <a:lnTo>
                    <a:pt x="786" y="1191"/>
                  </a:lnTo>
                  <a:lnTo>
                    <a:pt x="812" y="1195"/>
                  </a:lnTo>
                  <a:lnTo>
                    <a:pt x="839" y="1200"/>
                  </a:lnTo>
                  <a:lnTo>
                    <a:pt x="865" y="1203"/>
                  </a:lnTo>
                  <a:lnTo>
                    <a:pt x="890" y="1207"/>
                  </a:lnTo>
                  <a:lnTo>
                    <a:pt x="914" y="1210"/>
                  </a:lnTo>
                  <a:lnTo>
                    <a:pt x="938" y="1213"/>
                  </a:lnTo>
                  <a:lnTo>
                    <a:pt x="960" y="1217"/>
                  </a:lnTo>
                  <a:lnTo>
                    <a:pt x="983" y="1220"/>
                  </a:lnTo>
                  <a:lnTo>
                    <a:pt x="1004" y="1223"/>
                  </a:lnTo>
                  <a:lnTo>
                    <a:pt x="1024" y="1227"/>
                  </a:lnTo>
                  <a:lnTo>
                    <a:pt x="1043" y="1231"/>
                  </a:lnTo>
                  <a:lnTo>
                    <a:pt x="1062" y="1234"/>
                  </a:lnTo>
                  <a:lnTo>
                    <a:pt x="1070" y="1236"/>
                  </a:lnTo>
                  <a:lnTo>
                    <a:pt x="1079" y="1238"/>
                  </a:lnTo>
                  <a:lnTo>
                    <a:pt x="1088" y="1240"/>
                  </a:lnTo>
                  <a:lnTo>
                    <a:pt x="1097" y="1242"/>
                  </a:lnTo>
                  <a:lnTo>
                    <a:pt x="1102" y="1211"/>
                  </a:lnTo>
                  <a:lnTo>
                    <a:pt x="1100" y="1176"/>
                  </a:lnTo>
                  <a:lnTo>
                    <a:pt x="1093" y="1139"/>
                  </a:lnTo>
                  <a:lnTo>
                    <a:pt x="1082" y="1101"/>
                  </a:lnTo>
                  <a:lnTo>
                    <a:pt x="1067" y="1064"/>
                  </a:lnTo>
                  <a:lnTo>
                    <a:pt x="1052" y="1031"/>
                  </a:lnTo>
                  <a:lnTo>
                    <a:pt x="1035" y="1002"/>
                  </a:lnTo>
                  <a:lnTo>
                    <a:pt x="1022" y="978"/>
                  </a:lnTo>
                  <a:lnTo>
                    <a:pt x="1054" y="958"/>
                  </a:lnTo>
                  <a:lnTo>
                    <a:pt x="1072" y="927"/>
                  </a:lnTo>
                  <a:lnTo>
                    <a:pt x="1078" y="887"/>
                  </a:lnTo>
                  <a:lnTo>
                    <a:pt x="1075" y="842"/>
                  </a:lnTo>
                  <a:lnTo>
                    <a:pt x="1067" y="796"/>
                  </a:lnTo>
                  <a:lnTo>
                    <a:pt x="1057" y="751"/>
                  </a:lnTo>
                  <a:lnTo>
                    <a:pt x="1047" y="713"/>
                  </a:lnTo>
                  <a:lnTo>
                    <a:pt x="1039" y="683"/>
                  </a:lnTo>
                  <a:lnTo>
                    <a:pt x="1034" y="656"/>
                  </a:lnTo>
                  <a:lnTo>
                    <a:pt x="1028" y="624"/>
                  </a:lnTo>
                  <a:lnTo>
                    <a:pt x="1020" y="589"/>
                  </a:lnTo>
                  <a:lnTo>
                    <a:pt x="1014" y="553"/>
                  </a:lnTo>
                  <a:lnTo>
                    <a:pt x="1008" y="518"/>
                  </a:lnTo>
                  <a:lnTo>
                    <a:pt x="1004" y="487"/>
                  </a:lnTo>
                  <a:lnTo>
                    <a:pt x="1002" y="461"/>
                  </a:lnTo>
                  <a:lnTo>
                    <a:pt x="1002" y="442"/>
                  </a:lnTo>
                  <a:lnTo>
                    <a:pt x="1020" y="431"/>
                  </a:lnTo>
                  <a:lnTo>
                    <a:pt x="1032" y="421"/>
                  </a:lnTo>
                  <a:lnTo>
                    <a:pt x="1038" y="412"/>
                  </a:lnTo>
                  <a:lnTo>
                    <a:pt x="1040" y="405"/>
                  </a:lnTo>
                  <a:lnTo>
                    <a:pt x="1039" y="398"/>
                  </a:lnTo>
                  <a:lnTo>
                    <a:pt x="1034" y="392"/>
                  </a:lnTo>
                  <a:lnTo>
                    <a:pt x="1027" y="388"/>
                  </a:lnTo>
                  <a:lnTo>
                    <a:pt x="1019" y="385"/>
                  </a:lnTo>
                  <a:lnTo>
                    <a:pt x="1009" y="383"/>
                  </a:lnTo>
                  <a:lnTo>
                    <a:pt x="993" y="380"/>
                  </a:lnTo>
                  <a:lnTo>
                    <a:pt x="971" y="375"/>
                  </a:lnTo>
                  <a:lnTo>
                    <a:pt x="948" y="371"/>
                  </a:lnTo>
                  <a:lnTo>
                    <a:pt x="923" y="367"/>
                  </a:lnTo>
                  <a:lnTo>
                    <a:pt x="899" y="363"/>
                  </a:lnTo>
                  <a:lnTo>
                    <a:pt x="879" y="360"/>
                  </a:lnTo>
                  <a:lnTo>
                    <a:pt x="864" y="359"/>
                  </a:lnTo>
                  <a:lnTo>
                    <a:pt x="846" y="358"/>
                  </a:lnTo>
                  <a:lnTo>
                    <a:pt x="830" y="357"/>
                  </a:lnTo>
                  <a:lnTo>
                    <a:pt x="816" y="355"/>
                  </a:lnTo>
                  <a:lnTo>
                    <a:pt x="802" y="353"/>
                  </a:lnTo>
                  <a:lnTo>
                    <a:pt x="790" y="349"/>
                  </a:lnTo>
                  <a:lnTo>
                    <a:pt x="777" y="346"/>
                  </a:lnTo>
                  <a:lnTo>
                    <a:pt x="765" y="342"/>
                  </a:lnTo>
                  <a:lnTo>
                    <a:pt x="752" y="337"/>
                  </a:lnTo>
                  <a:lnTo>
                    <a:pt x="742" y="332"/>
                  </a:lnTo>
                  <a:lnTo>
                    <a:pt x="737" y="326"/>
                  </a:lnTo>
                  <a:lnTo>
                    <a:pt x="735" y="319"/>
                  </a:lnTo>
                  <a:lnTo>
                    <a:pt x="737" y="313"/>
                  </a:lnTo>
                  <a:lnTo>
                    <a:pt x="741" y="307"/>
                  </a:lnTo>
                  <a:lnTo>
                    <a:pt x="746" y="300"/>
                  </a:lnTo>
                  <a:lnTo>
                    <a:pt x="751" y="293"/>
                  </a:lnTo>
                  <a:lnTo>
                    <a:pt x="755" y="287"/>
                  </a:lnTo>
                  <a:lnTo>
                    <a:pt x="755" y="283"/>
                  </a:lnTo>
                  <a:lnTo>
                    <a:pt x="750" y="281"/>
                  </a:lnTo>
                  <a:lnTo>
                    <a:pt x="742" y="281"/>
                  </a:lnTo>
                  <a:lnTo>
                    <a:pt x="732" y="281"/>
                  </a:lnTo>
                  <a:lnTo>
                    <a:pt x="725" y="279"/>
                  </a:lnTo>
                  <a:lnTo>
                    <a:pt x="718" y="276"/>
                  </a:lnTo>
                  <a:lnTo>
                    <a:pt x="717" y="268"/>
                  </a:lnTo>
                  <a:lnTo>
                    <a:pt x="723" y="256"/>
                  </a:lnTo>
                  <a:lnTo>
                    <a:pt x="733" y="229"/>
                  </a:lnTo>
                  <a:lnTo>
                    <a:pt x="730" y="207"/>
                  </a:lnTo>
                  <a:lnTo>
                    <a:pt x="722" y="194"/>
                  </a:lnTo>
                  <a:lnTo>
                    <a:pt x="717" y="189"/>
                  </a:lnTo>
                  <a:lnTo>
                    <a:pt x="718" y="187"/>
                  </a:lnTo>
                  <a:lnTo>
                    <a:pt x="721" y="182"/>
                  </a:lnTo>
                  <a:lnTo>
                    <a:pt x="723" y="172"/>
                  </a:lnTo>
                  <a:lnTo>
                    <a:pt x="725" y="159"/>
                  </a:lnTo>
                  <a:lnTo>
                    <a:pt x="725" y="143"/>
                  </a:lnTo>
                  <a:lnTo>
                    <a:pt x="721" y="124"/>
                  </a:lnTo>
                  <a:lnTo>
                    <a:pt x="713" y="102"/>
                  </a:lnTo>
                  <a:lnTo>
                    <a:pt x="700" y="77"/>
                  </a:lnTo>
                  <a:lnTo>
                    <a:pt x="683" y="56"/>
                  </a:lnTo>
                  <a:lnTo>
                    <a:pt x="667" y="44"/>
                  </a:lnTo>
                  <a:lnTo>
                    <a:pt x="652" y="37"/>
                  </a:lnTo>
                  <a:lnTo>
                    <a:pt x="637" y="35"/>
                  </a:lnTo>
                  <a:lnTo>
                    <a:pt x="622" y="35"/>
                  </a:lnTo>
                  <a:lnTo>
                    <a:pt x="607" y="34"/>
                  </a:lnTo>
                  <a:lnTo>
                    <a:pt x="594" y="31"/>
                  </a:lnTo>
                  <a:lnTo>
                    <a:pt x="582" y="23"/>
                  </a:lnTo>
                  <a:lnTo>
                    <a:pt x="567" y="12"/>
                  </a:lnTo>
                  <a:lnTo>
                    <a:pt x="548" y="5"/>
                  </a:lnTo>
                  <a:lnTo>
                    <a:pt x="526" y="1"/>
                  </a:lnTo>
                  <a:lnTo>
                    <a:pt x="501" y="0"/>
                  </a:lnTo>
                  <a:lnTo>
                    <a:pt x="474" y="1"/>
                  </a:lnTo>
                  <a:lnTo>
                    <a:pt x="449" y="5"/>
                  </a:lnTo>
                  <a:lnTo>
                    <a:pt x="425" y="11"/>
                  </a:lnTo>
                  <a:lnTo>
                    <a:pt x="404" y="20"/>
                  </a:lnTo>
                  <a:lnTo>
                    <a:pt x="346" y="50"/>
                  </a:lnTo>
                  <a:lnTo>
                    <a:pt x="306" y="73"/>
                  </a:lnTo>
                  <a:lnTo>
                    <a:pt x="281" y="89"/>
                  </a:lnTo>
                  <a:lnTo>
                    <a:pt x="268" y="101"/>
                  </a:lnTo>
                  <a:lnTo>
                    <a:pt x="263" y="107"/>
                  </a:lnTo>
                  <a:lnTo>
                    <a:pt x="263" y="111"/>
                  </a:lnTo>
                  <a:lnTo>
                    <a:pt x="265" y="113"/>
                  </a:lnTo>
                  <a:lnTo>
                    <a:pt x="266" y="113"/>
                  </a:lnTo>
                  <a:lnTo>
                    <a:pt x="259" y="117"/>
                  </a:lnTo>
                  <a:lnTo>
                    <a:pt x="251" y="125"/>
                  </a:lnTo>
                  <a:lnTo>
                    <a:pt x="245" y="134"/>
                  </a:lnTo>
                  <a:lnTo>
                    <a:pt x="237" y="144"/>
                  </a:lnTo>
                  <a:lnTo>
                    <a:pt x="231" y="155"/>
                  </a:lnTo>
                  <a:lnTo>
                    <a:pt x="226" y="164"/>
                  </a:lnTo>
                  <a:lnTo>
                    <a:pt x="224" y="173"/>
                  </a:lnTo>
                  <a:lnTo>
                    <a:pt x="222" y="178"/>
                  </a:lnTo>
                  <a:lnTo>
                    <a:pt x="225" y="186"/>
                  </a:lnTo>
                  <a:lnTo>
                    <a:pt x="227" y="193"/>
                  </a:lnTo>
                  <a:lnTo>
                    <a:pt x="232" y="202"/>
                  </a:lnTo>
                  <a:lnTo>
                    <a:pt x="239" y="209"/>
                  </a:lnTo>
                  <a:lnTo>
                    <a:pt x="245" y="215"/>
                  </a:lnTo>
                  <a:lnTo>
                    <a:pt x="255" y="223"/>
                  </a:lnTo>
                  <a:lnTo>
                    <a:pt x="266" y="229"/>
                  </a:lnTo>
                  <a:lnTo>
                    <a:pt x="280" y="234"/>
                  </a:lnTo>
                  <a:lnTo>
                    <a:pt x="285" y="242"/>
                  </a:lnTo>
                  <a:lnTo>
                    <a:pt x="290" y="253"/>
                  </a:lnTo>
                  <a:lnTo>
                    <a:pt x="294" y="262"/>
                  </a:lnTo>
                  <a:lnTo>
                    <a:pt x="296" y="267"/>
                  </a:lnTo>
                  <a:lnTo>
                    <a:pt x="299" y="272"/>
                  </a:lnTo>
                  <a:lnTo>
                    <a:pt x="305" y="282"/>
                  </a:lnTo>
                  <a:lnTo>
                    <a:pt x="311" y="292"/>
                  </a:lnTo>
                  <a:lnTo>
                    <a:pt x="314" y="297"/>
                  </a:lnTo>
                  <a:lnTo>
                    <a:pt x="315" y="303"/>
                  </a:lnTo>
                  <a:lnTo>
                    <a:pt x="316" y="311"/>
                  </a:lnTo>
                  <a:lnTo>
                    <a:pt x="319" y="320"/>
                  </a:lnTo>
                  <a:lnTo>
                    <a:pt x="320" y="328"/>
                  </a:lnTo>
                  <a:lnTo>
                    <a:pt x="324" y="336"/>
                  </a:lnTo>
                  <a:lnTo>
                    <a:pt x="326" y="343"/>
                  </a:lnTo>
                  <a:lnTo>
                    <a:pt x="328" y="349"/>
                  </a:lnTo>
                  <a:lnTo>
                    <a:pt x="329" y="352"/>
                  </a:lnTo>
                  <a:lnTo>
                    <a:pt x="329" y="357"/>
                  </a:lnTo>
                  <a:lnTo>
                    <a:pt x="329" y="363"/>
                  </a:lnTo>
                  <a:lnTo>
                    <a:pt x="331" y="369"/>
                  </a:lnTo>
                  <a:lnTo>
                    <a:pt x="336" y="372"/>
                  </a:lnTo>
                  <a:lnTo>
                    <a:pt x="348" y="375"/>
                  </a:lnTo>
                  <a:lnTo>
                    <a:pt x="355" y="380"/>
                  </a:lnTo>
                  <a:lnTo>
                    <a:pt x="358" y="384"/>
                  </a:lnTo>
                  <a:lnTo>
                    <a:pt x="358" y="385"/>
                  </a:lnTo>
                  <a:lnTo>
                    <a:pt x="360" y="388"/>
                  </a:lnTo>
                  <a:lnTo>
                    <a:pt x="364" y="393"/>
                  </a:lnTo>
                  <a:lnTo>
                    <a:pt x="365" y="397"/>
                  </a:lnTo>
                  <a:lnTo>
                    <a:pt x="367" y="399"/>
                  </a:lnTo>
                  <a:lnTo>
                    <a:pt x="367" y="401"/>
                  </a:lnTo>
                  <a:lnTo>
                    <a:pt x="368" y="405"/>
                  </a:lnTo>
                  <a:lnTo>
                    <a:pt x="372" y="409"/>
                  </a:lnTo>
                  <a:lnTo>
                    <a:pt x="382" y="411"/>
                  </a:lnTo>
                  <a:lnTo>
                    <a:pt x="363" y="414"/>
                  </a:lnTo>
                  <a:lnTo>
                    <a:pt x="340" y="417"/>
                  </a:lnTo>
                  <a:lnTo>
                    <a:pt x="316" y="422"/>
                  </a:lnTo>
                  <a:lnTo>
                    <a:pt x="291" y="429"/>
                  </a:lnTo>
                  <a:lnTo>
                    <a:pt x="269" y="435"/>
                  </a:lnTo>
                  <a:lnTo>
                    <a:pt x="250" y="442"/>
                  </a:lnTo>
                  <a:lnTo>
                    <a:pt x="239" y="449"/>
                  </a:lnTo>
                  <a:lnTo>
                    <a:pt x="235" y="457"/>
                  </a:lnTo>
                  <a:lnTo>
                    <a:pt x="240" y="475"/>
                  </a:lnTo>
                  <a:lnTo>
                    <a:pt x="248" y="498"/>
                  </a:lnTo>
                  <a:lnTo>
                    <a:pt x="255" y="521"/>
                  </a:lnTo>
                  <a:lnTo>
                    <a:pt x="260" y="538"/>
                  </a:lnTo>
                  <a:lnTo>
                    <a:pt x="258" y="560"/>
                  </a:lnTo>
                  <a:lnTo>
                    <a:pt x="248" y="608"/>
                  </a:lnTo>
                  <a:lnTo>
                    <a:pt x="231" y="672"/>
                  </a:lnTo>
                  <a:lnTo>
                    <a:pt x="214" y="746"/>
                  </a:lnTo>
                  <a:lnTo>
                    <a:pt x="196" y="819"/>
                  </a:lnTo>
                  <a:lnTo>
                    <a:pt x="180" y="884"/>
                  </a:lnTo>
                  <a:lnTo>
                    <a:pt x="167" y="932"/>
                  </a:lnTo>
                  <a:lnTo>
                    <a:pt x="162" y="955"/>
                  </a:lnTo>
                  <a:lnTo>
                    <a:pt x="160" y="979"/>
                  </a:lnTo>
                  <a:lnTo>
                    <a:pt x="157" y="1020"/>
                  </a:lnTo>
                  <a:lnTo>
                    <a:pt x="155" y="1065"/>
                  </a:lnTo>
                  <a:lnTo>
                    <a:pt x="152" y="1103"/>
                  </a:lnTo>
                  <a:lnTo>
                    <a:pt x="149" y="1100"/>
                  </a:lnTo>
                  <a:lnTo>
                    <a:pt x="141" y="1098"/>
                  </a:lnTo>
                  <a:lnTo>
                    <a:pt x="131" y="1094"/>
                  </a:lnTo>
                  <a:lnTo>
                    <a:pt x="119" y="1091"/>
                  </a:lnTo>
                  <a:lnTo>
                    <a:pt x="106" y="1088"/>
                  </a:lnTo>
                  <a:lnTo>
                    <a:pt x="93" y="1086"/>
                  </a:lnTo>
                  <a:lnTo>
                    <a:pt x="82" y="1086"/>
                  </a:lnTo>
                  <a:lnTo>
                    <a:pt x="73" y="1086"/>
                  </a:lnTo>
                  <a:lnTo>
                    <a:pt x="66" y="1087"/>
                  </a:lnTo>
                  <a:lnTo>
                    <a:pt x="57" y="1090"/>
                  </a:lnTo>
                  <a:lnTo>
                    <a:pt x="48" y="1094"/>
                  </a:lnTo>
                  <a:lnTo>
                    <a:pt x="40" y="1099"/>
                  </a:lnTo>
                  <a:lnTo>
                    <a:pt x="31" y="1104"/>
                  </a:lnTo>
                  <a:lnTo>
                    <a:pt x="23" y="1110"/>
                  </a:lnTo>
                  <a:lnTo>
                    <a:pt x="17" y="1116"/>
                  </a:lnTo>
                  <a:lnTo>
                    <a:pt x="13" y="1124"/>
                  </a:lnTo>
                  <a:lnTo>
                    <a:pt x="7" y="1137"/>
                  </a:lnTo>
                  <a:lnTo>
                    <a:pt x="2" y="1146"/>
                  </a:lnTo>
                  <a:lnTo>
                    <a:pt x="0" y="1155"/>
                  </a:lnTo>
                  <a:lnTo>
                    <a:pt x="2" y="1162"/>
                  </a:lnTo>
                  <a:lnTo>
                    <a:pt x="7" y="1166"/>
                  </a:lnTo>
                  <a:lnTo>
                    <a:pt x="16" y="1172"/>
                  </a:lnTo>
                  <a:lnTo>
                    <a:pt x="27" y="1179"/>
                  </a:lnTo>
                  <a:lnTo>
                    <a:pt x="41" y="1185"/>
                  </a:lnTo>
                  <a:lnTo>
                    <a:pt x="53" y="1191"/>
                  </a:lnTo>
                  <a:lnTo>
                    <a:pt x="66" y="1195"/>
                  </a:lnTo>
                  <a:lnTo>
                    <a:pt x="75" y="1197"/>
                  </a:lnTo>
                  <a:lnTo>
                    <a:pt x="80" y="1197"/>
                  </a:lnTo>
                  <a:lnTo>
                    <a:pt x="87" y="1193"/>
                  </a:lnTo>
                  <a:lnTo>
                    <a:pt x="96" y="1190"/>
                  </a:lnTo>
                  <a:lnTo>
                    <a:pt x="106" y="1187"/>
                  </a:lnTo>
                  <a:lnTo>
                    <a:pt x="116" y="1184"/>
                  </a:lnTo>
                  <a:lnTo>
                    <a:pt x="127" y="1182"/>
                  </a:lnTo>
                  <a:lnTo>
                    <a:pt x="140" y="1180"/>
                  </a:lnTo>
                  <a:lnTo>
                    <a:pt x="151" y="1179"/>
                  </a:lnTo>
                  <a:lnTo>
                    <a:pt x="162" y="1179"/>
                  </a:lnTo>
                  <a:lnTo>
                    <a:pt x="175" y="1179"/>
                  </a:lnTo>
                  <a:lnTo>
                    <a:pt x="192" y="1178"/>
                  </a:lnTo>
                  <a:lnTo>
                    <a:pt x="211" y="1177"/>
                  </a:lnTo>
                  <a:lnTo>
                    <a:pt x="230" y="1175"/>
                  </a:lnTo>
                  <a:lnTo>
                    <a:pt x="248" y="1171"/>
                  </a:lnTo>
                  <a:lnTo>
                    <a:pt x="263" y="1167"/>
                  </a:lnTo>
                  <a:lnTo>
                    <a:pt x="274" y="1163"/>
                  </a:lnTo>
                  <a:lnTo>
                    <a:pt x="280" y="1157"/>
                  </a:lnTo>
                  <a:lnTo>
                    <a:pt x="285" y="1145"/>
                  </a:lnTo>
                  <a:lnTo>
                    <a:pt x="288" y="1135"/>
                  </a:lnTo>
                  <a:lnTo>
                    <a:pt x="289" y="1125"/>
                  </a:lnTo>
                  <a:lnTo>
                    <a:pt x="289" y="1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7" name="Freeform 21"/>
            <p:cNvSpPr>
              <a:spLocks/>
            </p:cNvSpPr>
            <p:nvPr/>
          </p:nvSpPr>
          <p:spPr bwMode="auto">
            <a:xfrm>
              <a:off x="6353" y="3629"/>
              <a:ext cx="97" cy="210"/>
            </a:xfrm>
            <a:custGeom>
              <a:avLst/>
              <a:gdLst>
                <a:gd name="T0" fmla="*/ 89 w 194"/>
                <a:gd name="T1" fmla="*/ 140 h 210"/>
                <a:gd name="T2" fmla="*/ 97 w 194"/>
                <a:gd name="T3" fmla="*/ 6 h 210"/>
                <a:gd name="T4" fmla="*/ 96 w 194"/>
                <a:gd name="T5" fmla="*/ 4 h 210"/>
                <a:gd name="T6" fmla="*/ 92 w 194"/>
                <a:gd name="T7" fmla="*/ 1 h 210"/>
                <a:gd name="T8" fmla="*/ 88 w 194"/>
                <a:gd name="T9" fmla="*/ 0 h 210"/>
                <a:gd name="T10" fmla="*/ 85 w 194"/>
                <a:gd name="T11" fmla="*/ 2 h 210"/>
                <a:gd name="T12" fmla="*/ 74 w 194"/>
                <a:gd name="T13" fmla="*/ 139 h 210"/>
                <a:gd name="T14" fmla="*/ 72 w 194"/>
                <a:gd name="T15" fmla="*/ 133 h 210"/>
                <a:gd name="T16" fmla="*/ 68 w 194"/>
                <a:gd name="T17" fmla="*/ 128 h 210"/>
                <a:gd name="T18" fmla="*/ 63 w 194"/>
                <a:gd name="T19" fmla="*/ 124 h 210"/>
                <a:gd name="T20" fmla="*/ 57 w 194"/>
                <a:gd name="T21" fmla="*/ 121 h 210"/>
                <a:gd name="T22" fmla="*/ 54 w 194"/>
                <a:gd name="T23" fmla="*/ 119 h 210"/>
                <a:gd name="T24" fmla="*/ 51 w 194"/>
                <a:gd name="T25" fmla="*/ 118 h 210"/>
                <a:gd name="T26" fmla="*/ 48 w 194"/>
                <a:gd name="T27" fmla="*/ 115 h 210"/>
                <a:gd name="T28" fmla="*/ 45 w 194"/>
                <a:gd name="T29" fmla="*/ 114 h 210"/>
                <a:gd name="T30" fmla="*/ 42 w 194"/>
                <a:gd name="T31" fmla="*/ 114 h 210"/>
                <a:gd name="T32" fmla="*/ 39 w 194"/>
                <a:gd name="T33" fmla="*/ 113 h 210"/>
                <a:gd name="T34" fmla="*/ 36 w 194"/>
                <a:gd name="T35" fmla="*/ 113 h 210"/>
                <a:gd name="T36" fmla="*/ 34 w 194"/>
                <a:gd name="T37" fmla="*/ 114 h 210"/>
                <a:gd name="T38" fmla="*/ 31 w 194"/>
                <a:gd name="T39" fmla="*/ 115 h 210"/>
                <a:gd name="T40" fmla="*/ 27 w 194"/>
                <a:gd name="T41" fmla="*/ 116 h 210"/>
                <a:gd name="T42" fmla="*/ 24 w 194"/>
                <a:gd name="T43" fmla="*/ 120 h 210"/>
                <a:gd name="T44" fmla="*/ 22 w 194"/>
                <a:gd name="T45" fmla="*/ 123 h 210"/>
                <a:gd name="T46" fmla="*/ 19 w 194"/>
                <a:gd name="T47" fmla="*/ 126 h 210"/>
                <a:gd name="T48" fmla="*/ 15 w 194"/>
                <a:gd name="T49" fmla="*/ 130 h 210"/>
                <a:gd name="T50" fmla="*/ 12 w 194"/>
                <a:gd name="T51" fmla="*/ 135 h 210"/>
                <a:gd name="T52" fmla="*/ 11 w 194"/>
                <a:gd name="T53" fmla="*/ 139 h 210"/>
                <a:gd name="T54" fmla="*/ 7 w 194"/>
                <a:gd name="T55" fmla="*/ 150 h 210"/>
                <a:gd name="T56" fmla="*/ 3 w 194"/>
                <a:gd name="T57" fmla="*/ 162 h 210"/>
                <a:gd name="T58" fmla="*/ 0 w 194"/>
                <a:gd name="T59" fmla="*/ 174 h 210"/>
                <a:gd name="T60" fmla="*/ 2 w 194"/>
                <a:gd name="T61" fmla="*/ 181 h 210"/>
                <a:gd name="T62" fmla="*/ 4 w 194"/>
                <a:gd name="T63" fmla="*/ 183 h 210"/>
                <a:gd name="T64" fmla="*/ 7 w 194"/>
                <a:gd name="T65" fmla="*/ 186 h 210"/>
                <a:gd name="T66" fmla="*/ 11 w 194"/>
                <a:gd name="T67" fmla="*/ 190 h 210"/>
                <a:gd name="T68" fmla="*/ 15 w 194"/>
                <a:gd name="T69" fmla="*/ 196 h 210"/>
                <a:gd name="T70" fmla="*/ 20 w 194"/>
                <a:gd name="T71" fmla="*/ 200 h 210"/>
                <a:gd name="T72" fmla="*/ 24 w 194"/>
                <a:gd name="T73" fmla="*/ 204 h 210"/>
                <a:gd name="T74" fmla="*/ 29 w 194"/>
                <a:gd name="T75" fmla="*/ 208 h 210"/>
                <a:gd name="T76" fmla="*/ 34 w 194"/>
                <a:gd name="T77" fmla="*/ 210 h 210"/>
                <a:gd name="T78" fmla="*/ 38 w 194"/>
                <a:gd name="T79" fmla="*/ 200 h 210"/>
                <a:gd name="T80" fmla="*/ 42 w 194"/>
                <a:gd name="T81" fmla="*/ 187 h 210"/>
                <a:gd name="T82" fmla="*/ 47 w 194"/>
                <a:gd name="T83" fmla="*/ 174 h 210"/>
                <a:gd name="T84" fmla="*/ 52 w 194"/>
                <a:gd name="T85" fmla="*/ 161 h 210"/>
                <a:gd name="T86" fmla="*/ 58 w 194"/>
                <a:gd name="T87" fmla="*/ 151 h 210"/>
                <a:gd name="T88" fmla="*/ 67 w 194"/>
                <a:gd name="T89" fmla="*/ 143 h 210"/>
                <a:gd name="T90" fmla="*/ 77 w 194"/>
                <a:gd name="T91" fmla="*/ 139 h 210"/>
                <a:gd name="T92" fmla="*/ 89 w 194"/>
                <a:gd name="T93" fmla="*/ 140 h 2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4"/>
                <a:gd name="T142" fmla="*/ 0 h 210"/>
                <a:gd name="T143" fmla="*/ 194 w 194"/>
                <a:gd name="T144" fmla="*/ 210 h 2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4" h="210">
                  <a:moveTo>
                    <a:pt x="178" y="140"/>
                  </a:moveTo>
                  <a:lnTo>
                    <a:pt x="194" y="6"/>
                  </a:lnTo>
                  <a:lnTo>
                    <a:pt x="191" y="4"/>
                  </a:lnTo>
                  <a:lnTo>
                    <a:pt x="184" y="1"/>
                  </a:lnTo>
                  <a:lnTo>
                    <a:pt x="176" y="0"/>
                  </a:lnTo>
                  <a:lnTo>
                    <a:pt x="169" y="2"/>
                  </a:lnTo>
                  <a:lnTo>
                    <a:pt x="147" y="139"/>
                  </a:lnTo>
                  <a:lnTo>
                    <a:pt x="143" y="133"/>
                  </a:lnTo>
                  <a:lnTo>
                    <a:pt x="136" y="128"/>
                  </a:lnTo>
                  <a:lnTo>
                    <a:pt x="126" y="124"/>
                  </a:lnTo>
                  <a:lnTo>
                    <a:pt x="114" y="121"/>
                  </a:lnTo>
                  <a:lnTo>
                    <a:pt x="108" y="119"/>
                  </a:lnTo>
                  <a:lnTo>
                    <a:pt x="102" y="118"/>
                  </a:lnTo>
                  <a:lnTo>
                    <a:pt x="95" y="115"/>
                  </a:lnTo>
                  <a:lnTo>
                    <a:pt x="89" y="114"/>
                  </a:lnTo>
                  <a:lnTo>
                    <a:pt x="83" y="114"/>
                  </a:lnTo>
                  <a:lnTo>
                    <a:pt x="77" y="113"/>
                  </a:lnTo>
                  <a:lnTo>
                    <a:pt x="72" y="113"/>
                  </a:lnTo>
                  <a:lnTo>
                    <a:pt x="67" y="114"/>
                  </a:lnTo>
                  <a:lnTo>
                    <a:pt x="62" y="115"/>
                  </a:lnTo>
                  <a:lnTo>
                    <a:pt x="55" y="116"/>
                  </a:lnTo>
                  <a:lnTo>
                    <a:pt x="49" y="120"/>
                  </a:lnTo>
                  <a:lnTo>
                    <a:pt x="43" y="123"/>
                  </a:lnTo>
                  <a:lnTo>
                    <a:pt x="37" y="126"/>
                  </a:lnTo>
                  <a:lnTo>
                    <a:pt x="30" y="130"/>
                  </a:lnTo>
                  <a:lnTo>
                    <a:pt x="25" y="135"/>
                  </a:lnTo>
                  <a:lnTo>
                    <a:pt x="22" y="139"/>
                  </a:lnTo>
                  <a:lnTo>
                    <a:pt x="14" y="150"/>
                  </a:lnTo>
                  <a:lnTo>
                    <a:pt x="5" y="162"/>
                  </a:lnTo>
                  <a:lnTo>
                    <a:pt x="0" y="174"/>
                  </a:lnTo>
                  <a:lnTo>
                    <a:pt x="3" y="181"/>
                  </a:lnTo>
                  <a:lnTo>
                    <a:pt x="8" y="183"/>
                  </a:lnTo>
                  <a:lnTo>
                    <a:pt x="14" y="186"/>
                  </a:lnTo>
                  <a:lnTo>
                    <a:pt x="22" y="190"/>
                  </a:lnTo>
                  <a:lnTo>
                    <a:pt x="30" y="196"/>
                  </a:lnTo>
                  <a:lnTo>
                    <a:pt x="40" y="200"/>
                  </a:lnTo>
                  <a:lnTo>
                    <a:pt x="49" y="204"/>
                  </a:lnTo>
                  <a:lnTo>
                    <a:pt x="59" y="208"/>
                  </a:lnTo>
                  <a:lnTo>
                    <a:pt x="67" y="210"/>
                  </a:lnTo>
                  <a:lnTo>
                    <a:pt x="75" y="200"/>
                  </a:lnTo>
                  <a:lnTo>
                    <a:pt x="84" y="187"/>
                  </a:lnTo>
                  <a:lnTo>
                    <a:pt x="93" y="174"/>
                  </a:lnTo>
                  <a:lnTo>
                    <a:pt x="104" y="161"/>
                  </a:lnTo>
                  <a:lnTo>
                    <a:pt x="117" y="151"/>
                  </a:lnTo>
                  <a:lnTo>
                    <a:pt x="133" y="143"/>
                  </a:lnTo>
                  <a:lnTo>
                    <a:pt x="153" y="139"/>
                  </a:lnTo>
                  <a:lnTo>
                    <a:pt x="178"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8" name="Freeform 22"/>
            <p:cNvSpPr>
              <a:spLocks/>
            </p:cNvSpPr>
            <p:nvPr/>
          </p:nvSpPr>
          <p:spPr bwMode="auto">
            <a:xfrm>
              <a:off x="6499" y="2827"/>
              <a:ext cx="165" cy="268"/>
            </a:xfrm>
            <a:custGeom>
              <a:avLst/>
              <a:gdLst>
                <a:gd name="T0" fmla="*/ 41 w 331"/>
                <a:gd name="T1" fmla="*/ 235 h 268"/>
                <a:gd name="T2" fmla="*/ 44 w 331"/>
                <a:gd name="T3" fmla="*/ 245 h 268"/>
                <a:gd name="T4" fmla="*/ 51 w 331"/>
                <a:gd name="T5" fmla="*/ 258 h 268"/>
                <a:gd name="T6" fmla="*/ 61 w 331"/>
                <a:gd name="T7" fmla="*/ 267 h 268"/>
                <a:gd name="T8" fmla="*/ 76 w 331"/>
                <a:gd name="T9" fmla="*/ 264 h 268"/>
                <a:gd name="T10" fmla="*/ 87 w 331"/>
                <a:gd name="T11" fmla="*/ 248 h 268"/>
                <a:gd name="T12" fmla="*/ 99 w 331"/>
                <a:gd name="T13" fmla="*/ 236 h 268"/>
                <a:gd name="T14" fmla="*/ 113 w 331"/>
                <a:gd name="T15" fmla="*/ 244 h 268"/>
                <a:gd name="T16" fmla="*/ 123 w 331"/>
                <a:gd name="T17" fmla="*/ 261 h 268"/>
                <a:gd name="T18" fmla="*/ 134 w 331"/>
                <a:gd name="T19" fmla="*/ 260 h 268"/>
                <a:gd name="T20" fmla="*/ 148 w 331"/>
                <a:gd name="T21" fmla="*/ 250 h 268"/>
                <a:gd name="T22" fmla="*/ 161 w 331"/>
                <a:gd name="T23" fmla="*/ 224 h 268"/>
                <a:gd name="T24" fmla="*/ 163 w 331"/>
                <a:gd name="T25" fmla="*/ 204 h 268"/>
                <a:gd name="T26" fmla="*/ 153 w 331"/>
                <a:gd name="T27" fmla="*/ 204 h 268"/>
                <a:gd name="T28" fmla="*/ 137 w 331"/>
                <a:gd name="T29" fmla="*/ 201 h 268"/>
                <a:gd name="T30" fmla="*/ 123 w 331"/>
                <a:gd name="T31" fmla="*/ 191 h 268"/>
                <a:gd name="T32" fmla="*/ 118 w 331"/>
                <a:gd name="T33" fmla="*/ 176 h 268"/>
                <a:gd name="T34" fmla="*/ 122 w 331"/>
                <a:gd name="T35" fmla="*/ 158 h 268"/>
                <a:gd name="T36" fmla="*/ 128 w 331"/>
                <a:gd name="T37" fmla="*/ 137 h 268"/>
                <a:gd name="T38" fmla="*/ 128 w 331"/>
                <a:gd name="T39" fmla="*/ 111 h 268"/>
                <a:gd name="T40" fmla="*/ 117 w 331"/>
                <a:gd name="T41" fmla="*/ 78 h 268"/>
                <a:gd name="T42" fmla="*/ 99 w 331"/>
                <a:gd name="T43" fmla="*/ 42 h 268"/>
                <a:gd name="T44" fmla="*/ 81 w 331"/>
                <a:gd name="T45" fmla="*/ 13 h 268"/>
                <a:gd name="T46" fmla="*/ 62 w 331"/>
                <a:gd name="T47" fmla="*/ 0 h 268"/>
                <a:gd name="T48" fmla="*/ 49 w 331"/>
                <a:gd name="T49" fmla="*/ 11 h 268"/>
                <a:gd name="T50" fmla="*/ 37 w 331"/>
                <a:gd name="T51" fmla="*/ 33 h 268"/>
                <a:gd name="T52" fmla="*/ 25 w 331"/>
                <a:gd name="T53" fmla="*/ 54 h 268"/>
                <a:gd name="T54" fmla="*/ 10 w 331"/>
                <a:gd name="T55" fmla="*/ 64 h 268"/>
                <a:gd name="T56" fmla="*/ 0 w 331"/>
                <a:gd name="T57" fmla="*/ 76 h 268"/>
                <a:gd name="T58" fmla="*/ 5 w 331"/>
                <a:gd name="T59" fmla="*/ 111 h 268"/>
                <a:gd name="T60" fmla="*/ 17 w 331"/>
                <a:gd name="T61" fmla="*/ 130 h 268"/>
                <a:gd name="T62" fmla="*/ 17 w 331"/>
                <a:gd name="T63" fmla="*/ 157 h 268"/>
                <a:gd name="T64" fmla="*/ 15 w 331"/>
                <a:gd name="T65" fmla="*/ 186 h 268"/>
                <a:gd name="T66" fmla="*/ 22 w 331"/>
                <a:gd name="T67" fmla="*/ 196 h 268"/>
                <a:gd name="T68" fmla="*/ 32 w 331"/>
                <a:gd name="T69" fmla="*/ 195 h 268"/>
                <a:gd name="T70" fmla="*/ 33 w 331"/>
                <a:gd name="T71" fmla="*/ 206 h 268"/>
                <a:gd name="T72" fmla="*/ 32 w 331"/>
                <a:gd name="T73" fmla="*/ 213 h 268"/>
                <a:gd name="T74" fmla="*/ 34 w 331"/>
                <a:gd name="T75" fmla="*/ 218 h 268"/>
                <a:gd name="T76" fmla="*/ 36 w 331"/>
                <a:gd name="T77" fmla="*/ 224 h 268"/>
                <a:gd name="T78" fmla="*/ 39 w 331"/>
                <a:gd name="T79" fmla="*/ 232 h 268"/>
                <a:gd name="T80" fmla="*/ 41 w 331"/>
                <a:gd name="T81" fmla="*/ 234 h 2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1"/>
                <a:gd name="T124" fmla="*/ 0 h 268"/>
                <a:gd name="T125" fmla="*/ 331 w 331"/>
                <a:gd name="T126" fmla="*/ 268 h 2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1" h="268">
                  <a:moveTo>
                    <a:pt x="82" y="234"/>
                  </a:moveTo>
                  <a:lnTo>
                    <a:pt x="83" y="235"/>
                  </a:lnTo>
                  <a:lnTo>
                    <a:pt x="84" y="239"/>
                  </a:lnTo>
                  <a:lnTo>
                    <a:pt x="88" y="245"/>
                  </a:lnTo>
                  <a:lnTo>
                    <a:pt x="94" y="252"/>
                  </a:lnTo>
                  <a:lnTo>
                    <a:pt x="102" y="258"/>
                  </a:lnTo>
                  <a:lnTo>
                    <a:pt x="110" y="264"/>
                  </a:lnTo>
                  <a:lnTo>
                    <a:pt x="122" y="267"/>
                  </a:lnTo>
                  <a:lnTo>
                    <a:pt x="135" y="268"/>
                  </a:lnTo>
                  <a:lnTo>
                    <a:pt x="152" y="264"/>
                  </a:lnTo>
                  <a:lnTo>
                    <a:pt x="164" y="257"/>
                  </a:lnTo>
                  <a:lnTo>
                    <a:pt x="175" y="248"/>
                  </a:lnTo>
                  <a:lnTo>
                    <a:pt x="187" y="241"/>
                  </a:lnTo>
                  <a:lnTo>
                    <a:pt x="198" y="236"/>
                  </a:lnTo>
                  <a:lnTo>
                    <a:pt x="211" y="236"/>
                  </a:lnTo>
                  <a:lnTo>
                    <a:pt x="226" y="244"/>
                  </a:lnTo>
                  <a:lnTo>
                    <a:pt x="244" y="261"/>
                  </a:lnTo>
                  <a:lnTo>
                    <a:pt x="247" y="261"/>
                  </a:lnTo>
                  <a:lnTo>
                    <a:pt x="256" y="261"/>
                  </a:lnTo>
                  <a:lnTo>
                    <a:pt x="268" y="260"/>
                  </a:lnTo>
                  <a:lnTo>
                    <a:pt x="282" y="257"/>
                  </a:lnTo>
                  <a:lnTo>
                    <a:pt x="297" y="250"/>
                  </a:lnTo>
                  <a:lnTo>
                    <a:pt x="311" y="240"/>
                  </a:lnTo>
                  <a:lnTo>
                    <a:pt x="323" y="224"/>
                  </a:lnTo>
                  <a:lnTo>
                    <a:pt x="331" y="204"/>
                  </a:lnTo>
                  <a:lnTo>
                    <a:pt x="327" y="204"/>
                  </a:lnTo>
                  <a:lnTo>
                    <a:pt x="318" y="204"/>
                  </a:lnTo>
                  <a:lnTo>
                    <a:pt x="306" y="204"/>
                  </a:lnTo>
                  <a:lnTo>
                    <a:pt x="291" y="203"/>
                  </a:lnTo>
                  <a:lnTo>
                    <a:pt x="274" y="201"/>
                  </a:lnTo>
                  <a:lnTo>
                    <a:pt x="259" y="197"/>
                  </a:lnTo>
                  <a:lnTo>
                    <a:pt x="247" y="191"/>
                  </a:lnTo>
                  <a:lnTo>
                    <a:pt x="239" y="184"/>
                  </a:lnTo>
                  <a:lnTo>
                    <a:pt x="237" y="176"/>
                  </a:lnTo>
                  <a:lnTo>
                    <a:pt x="239" y="166"/>
                  </a:lnTo>
                  <a:lnTo>
                    <a:pt x="244" y="158"/>
                  </a:lnTo>
                  <a:lnTo>
                    <a:pt x="249" y="147"/>
                  </a:lnTo>
                  <a:lnTo>
                    <a:pt x="256" y="137"/>
                  </a:lnTo>
                  <a:lnTo>
                    <a:pt x="258" y="126"/>
                  </a:lnTo>
                  <a:lnTo>
                    <a:pt x="256" y="111"/>
                  </a:lnTo>
                  <a:lnTo>
                    <a:pt x="248" y="95"/>
                  </a:lnTo>
                  <a:lnTo>
                    <a:pt x="234" y="78"/>
                  </a:lnTo>
                  <a:lnTo>
                    <a:pt x="218" y="60"/>
                  </a:lnTo>
                  <a:lnTo>
                    <a:pt x="199" y="42"/>
                  </a:lnTo>
                  <a:lnTo>
                    <a:pt x="180" y="26"/>
                  </a:lnTo>
                  <a:lnTo>
                    <a:pt x="162" y="13"/>
                  </a:lnTo>
                  <a:lnTo>
                    <a:pt x="143" y="4"/>
                  </a:lnTo>
                  <a:lnTo>
                    <a:pt x="125" y="0"/>
                  </a:lnTo>
                  <a:lnTo>
                    <a:pt x="110" y="3"/>
                  </a:lnTo>
                  <a:lnTo>
                    <a:pt x="98" y="11"/>
                  </a:lnTo>
                  <a:lnTo>
                    <a:pt x="85" y="22"/>
                  </a:lnTo>
                  <a:lnTo>
                    <a:pt x="75" y="33"/>
                  </a:lnTo>
                  <a:lnTo>
                    <a:pt x="64" y="44"/>
                  </a:lnTo>
                  <a:lnTo>
                    <a:pt x="51" y="54"/>
                  </a:lnTo>
                  <a:lnTo>
                    <a:pt x="38" y="61"/>
                  </a:lnTo>
                  <a:lnTo>
                    <a:pt x="21" y="64"/>
                  </a:lnTo>
                  <a:lnTo>
                    <a:pt x="0" y="62"/>
                  </a:lnTo>
                  <a:lnTo>
                    <a:pt x="0" y="76"/>
                  </a:lnTo>
                  <a:lnTo>
                    <a:pt x="3" y="94"/>
                  </a:lnTo>
                  <a:lnTo>
                    <a:pt x="10" y="111"/>
                  </a:lnTo>
                  <a:lnTo>
                    <a:pt x="28" y="118"/>
                  </a:lnTo>
                  <a:lnTo>
                    <a:pt x="34" y="130"/>
                  </a:lnTo>
                  <a:lnTo>
                    <a:pt x="35" y="141"/>
                  </a:lnTo>
                  <a:lnTo>
                    <a:pt x="35" y="157"/>
                  </a:lnTo>
                  <a:lnTo>
                    <a:pt x="31" y="178"/>
                  </a:lnTo>
                  <a:lnTo>
                    <a:pt x="31" y="186"/>
                  </a:lnTo>
                  <a:lnTo>
                    <a:pt x="35" y="192"/>
                  </a:lnTo>
                  <a:lnTo>
                    <a:pt x="44" y="196"/>
                  </a:lnTo>
                  <a:lnTo>
                    <a:pt x="58" y="195"/>
                  </a:lnTo>
                  <a:lnTo>
                    <a:pt x="65" y="195"/>
                  </a:lnTo>
                  <a:lnTo>
                    <a:pt x="68" y="200"/>
                  </a:lnTo>
                  <a:lnTo>
                    <a:pt x="67" y="206"/>
                  </a:lnTo>
                  <a:lnTo>
                    <a:pt x="65" y="211"/>
                  </a:lnTo>
                  <a:lnTo>
                    <a:pt x="65" y="213"/>
                  </a:lnTo>
                  <a:lnTo>
                    <a:pt x="67" y="215"/>
                  </a:lnTo>
                  <a:lnTo>
                    <a:pt x="69" y="218"/>
                  </a:lnTo>
                  <a:lnTo>
                    <a:pt x="72" y="221"/>
                  </a:lnTo>
                  <a:lnTo>
                    <a:pt x="72" y="224"/>
                  </a:lnTo>
                  <a:lnTo>
                    <a:pt x="73" y="229"/>
                  </a:lnTo>
                  <a:lnTo>
                    <a:pt x="78" y="232"/>
                  </a:lnTo>
                  <a:lnTo>
                    <a:pt x="83" y="234"/>
                  </a:lnTo>
                  <a:lnTo>
                    <a:pt x="8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9" name="Freeform 23"/>
            <p:cNvSpPr>
              <a:spLocks/>
            </p:cNvSpPr>
            <p:nvPr/>
          </p:nvSpPr>
          <p:spPr bwMode="auto">
            <a:xfrm>
              <a:off x="6582" y="3091"/>
              <a:ext cx="109" cy="175"/>
            </a:xfrm>
            <a:custGeom>
              <a:avLst/>
              <a:gdLst>
                <a:gd name="T0" fmla="*/ 109 w 219"/>
                <a:gd name="T1" fmla="*/ 135 h 175"/>
                <a:gd name="T2" fmla="*/ 109 w 219"/>
                <a:gd name="T3" fmla="*/ 138 h 175"/>
                <a:gd name="T4" fmla="*/ 109 w 219"/>
                <a:gd name="T5" fmla="*/ 142 h 175"/>
                <a:gd name="T6" fmla="*/ 107 w 219"/>
                <a:gd name="T7" fmla="*/ 146 h 175"/>
                <a:gd name="T8" fmla="*/ 105 w 219"/>
                <a:gd name="T9" fmla="*/ 149 h 175"/>
                <a:gd name="T10" fmla="*/ 103 w 219"/>
                <a:gd name="T11" fmla="*/ 151 h 175"/>
                <a:gd name="T12" fmla="*/ 100 w 219"/>
                <a:gd name="T13" fmla="*/ 151 h 175"/>
                <a:gd name="T14" fmla="*/ 96 w 219"/>
                <a:gd name="T15" fmla="*/ 148 h 175"/>
                <a:gd name="T16" fmla="*/ 91 w 219"/>
                <a:gd name="T17" fmla="*/ 143 h 175"/>
                <a:gd name="T18" fmla="*/ 85 w 219"/>
                <a:gd name="T19" fmla="*/ 135 h 175"/>
                <a:gd name="T20" fmla="*/ 80 w 219"/>
                <a:gd name="T21" fmla="*/ 128 h 175"/>
                <a:gd name="T22" fmla="*/ 74 w 219"/>
                <a:gd name="T23" fmla="*/ 123 h 175"/>
                <a:gd name="T24" fmla="*/ 69 w 219"/>
                <a:gd name="T25" fmla="*/ 119 h 175"/>
                <a:gd name="T26" fmla="*/ 65 w 219"/>
                <a:gd name="T27" fmla="*/ 117 h 175"/>
                <a:gd name="T28" fmla="*/ 61 w 219"/>
                <a:gd name="T29" fmla="*/ 119 h 175"/>
                <a:gd name="T30" fmla="*/ 58 w 219"/>
                <a:gd name="T31" fmla="*/ 123 h 175"/>
                <a:gd name="T32" fmla="*/ 58 w 219"/>
                <a:gd name="T33" fmla="*/ 131 h 175"/>
                <a:gd name="T34" fmla="*/ 58 w 219"/>
                <a:gd name="T35" fmla="*/ 143 h 175"/>
                <a:gd name="T36" fmla="*/ 57 w 219"/>
                <a:gd name="T37" fmla="*/ 153 h 175"/>
                <a:gd name="T38" fmla="*/ 55 w 219"/>
                <a:gd name="T39" fmla="*/ 163 h 175"/>
                <a:gd name="T40" fmla="*/ 52 w 219"/>
                <a:gd name="T41" fmla="*/ 171 h 175"/>
                <a:gd name="T42" fmla="*/ 47 w 219"/>
                <a:gd name="T43" fmla="*/ 175 h 175"/>
                <a:gd name="T44" fmla="*/ 41 w 219"/>
                <a:gd name="T45" fmla="*/ 175 h 175"/>
                <a:gd name="T46" fmla="*/ 33 w 219"/>
                <a:gd name="T47" fmla="*/ 170 h 175"/>
                <a:gd name="T48" fmla="*/ 24 w 219"/>
                <a:gd name="T49" fmla="*/ 158 h 175"/>
                <a:gd name="T50" fmla="*/ 20 w 219"/>
                <a:gd name="T51" fmla="*/ 151 h 175"/>
                <a:gd name="T52" fmla="*/ 17 w 219"/>
                <a:gd name="T53" fmla="*/ 145 h 175"/>
                <a:gd name="T54" fmla="*/ 13 w 219"/>
                <a:gd name="T55" fmla="*/ 138 h 175"/>
                <a:gd name="T56" fmla="*/ 9 w 219"/>
                <a:gd name="T57" fmla="*/ 133 h 175"/>
                <a:gd name="T58" fmla="*/ 6 w 219"/>
                <a:gd name="T59" fmla="*/ 128 h 175"/>
                <a:gd name="T60" fmla="*/ 3 w 219"/>
                <a:gd name="T61" fmla="*/ 123 h 175"/>
                <a:gd name="T62" fmla="*/ 1 w 219"/>
                <a:gd name="T63" fmla="*/ 119 h 175"/>
                <a:gd name="T64" fmla="*/ 0 w 219"/>
                <a:gd name="T65" fmla="*/ 113 h 175"/>
                <a:gd name="T66" fmla="*/ 0 w 219"/>
                <a:gd name="T67" fmla="*/ 104 h 175"/>
                <a:gd name="T68" fmla="*/ 3 w 219"/>
                <a:gd name="T69" fmla="*/ 91 h 175"/>
                <a:gd name="T70" fmla="*/ 8 w 219"/>
                <a:gd name="T71" fmla="*/ 74 h 175"/>
                <a:gd name="T72" fmla="*/ 14 w 219"/>
                <a:gd name="T73" fmla="*/ 56 h 175"/>
                <a:gd name="T74" fmla="*/ 21 w 219"/>
                <a:gd name="T75" fmla="*/ 41 h 175"/>
                <a:gd name="T76" fmla="*/ 28 w 219"/>
                <a:gd name="T77" fmla="*/ 26 h 175"/>
                <a:gd name="T78" fmla="*/ 33 w 219"/>
                <a:gd name="T79" fmla="*/ 15 h 175"/>
                <a:gd name="T80" fmla="*/ 37 w 219"/>
                <a:gd name="T81" fmla="*/ 9 h 175"/>
                <a:gd name="T82" fmla="*/ 41 w 219"/>
                <a:gd name="T83" fmla="*/ 7 h 175"/>
                <a:gd name="T84" fmla="*/ 46 w 219"/>
                <a:gd name="T85" fmla="*/ 5 h 175"/>
                <a:gd name="T86" fmla="*/ 52 w 219"/>
                <a:gd name="T87" fmla="*/ 4 h 175"/>
                <a:gd name="T88" fmla="*/ 58 w 219"/>
                <a:gd name="T89" fmla="*/ 3 h 175"/>
                <a:gd name="T90" fmla="*/ 63 w 219"/>
                <a:gd name="T91" fmla="*/ 2 h 175"/>
                <a:gd name="T92" fmla="*/ 68 w 219"/>
                <a:gd name="T93" fmla="*/ 1 h 175"/>
                <a:gd name="T94" fmla="*/ 71 w 219"/>
                <a:gd name="T95" fmla="*/ 0 h 175"/>
                <a:gd name="T96" fmla="*/ 72 w 219"/>
                <a:gd name="T97" fmla="*/ 0 h 175"/>
                <a:gd name="T98" fmla="*/ 107 w 219"/>
                <a:gd name="T99" fmla="*/ 32 h 175"/>
                <a:gd name="T100" fmla="*/ 109 w 219"/>
                <a:gd name="T101" fmla="*/ 135 h 1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9"/>
                <a:gd name="T154" fmla="*/ 0 h 175"/>
                <a:gd name="T155" fmla="*/ 219 w 219"/>
                <a:gd name="T156" fmla="*/ 175 h 1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9" h="175">
                  <a:moveTo>
                    <a:pt x="219" y="135"/>
                  </a:moveTo>
                  <a:lnTo>
                    <a:pt x="219" y="138"/>
                  </a:lnTo>
                  <a:lnTo>
                    <a:pt x="218" y="142"/>
                  </a:lnTo>
                  <a:lnTo>
                    <a:pt x="215" y="146"/>
                  </a:lnTo>
                  <a:lnTo>
                    <a:pt x="211" y="149"/>
                  </a:lnTo>
                  <a:lnTo>
                    <a:pt x="206" y="151"/>
                  </a:lnTo>
                  <a:lnTo>
                    <a:pt x="200" y="151"/>
                  </a:lnTo>
                  <a:lnTo>
                    <a:pt x="193" y="148"/>
                  </a:lnTo>
                  <a:lnTo>
                    <a:pt x="183" y="143"/>
                  </a:lnTo>
                  <a:lnTo>
                    <a:pt x="171" y="135"/>
                  </a:lnTo>
                  <a:lnTo>
                    <a:pt x="160" y="128"/>
                  </a:lnTo>
                  <a:lnTo>
                    <a:pt x="149" y="123"/>
                  </a:lnTo>
                  <a:lnTo>
                    <a:pt x="139" y="119"/>
                  </a:lnTo>
                  <a:lnTo>
                    <a:pt x="130" y="117"/>
                  </a:lnTo>
                  <a:lnTo>
                    <a:pt x="122" y="119"/>
                  </a:lnTo>
                  <a:lnTo>
                    <a:pt x="117" y="123"/>
                  </a:lnTo>
                  <a:lnTo>
                    <a:pt x="116" y="131"/>
                  </a:lnTo>
                  <a:lnTo>
                    <a:pt x="116" y="143"/>
                  </a:lnTo>
                  <a:lnTo>
                    <a:pt x="114" y="153"/>
                  </a:lnTo>
                  <a:lnTo>
                    <a:pt x="110" y="163"/>
                  </a:lnTo>
                  <a:lnTo>
                    <a:pt x="104" y="171"/>
                  </a:lnTo>
                  <a:lnTo>
                    <a:pt x="94" y="175"/>
                  </a:lnTo>
                  <a:lnTo>
                    <a:pt x="82" y="175"/>
                  </a:lnTo>
                  <a:lnTo>
                    <a:pt x="67" y="170"/>
                  </a:lnTo>
                  <a:lnTo>
                    <a:pt x="49" y="158"/>
                  </a:lnTo>
                  <a:lnTo>
                    <a:pt x="41" y="151"/>
                  </a:lnTo>
                  <a:lnTo>
                    <a:pt x="34" y="145"/>
                  </a:lnTo>
                  <a:lnTo>
                    <a:pt x="26" y="138"/>
                  </a:lnTo>
                  <a:lnTo>
                    <a:pt x="18" y="133"/>
                  </a:lnTo>
                  <a:lnTo>
                    <a:pt x="12" y="128"/>
                  </a:lnTo>
                  <a:lnTo>
                    <a:pt x="7" y="123"/>
                  </a:lnTo>
                  <a:lnTo>
                    <a:pt x="2" y="119"/>
                  </a:lnTo>
                  <a:lnTo>
                    <a:pt x="0" y="113"/>
                  </a:lnTo>
                  <a:lnTo>
                    <a:pt x="0" y="104"/>
                  </a:lnTo>
                  <a:lnTo>
                    <a:pt x="6" y="91"/>
                  </a:lnTo>
                  <a:lnTo>
                    <a:pt x="16" y="74"/>
                  </a:lnTo>
                  <a:lnTo>
                    <a:pt x="29" y="56"/>
                  </a:lnTo>
                  <a:lnTo>
                    <a:pt x="42" y="41"/>
                  </a:lnTo>
                  <a:lnTo>
                    <a:pt x="56" y="26"/>
                  </a:lnTo>
                  <a:lnTo>
                    <a:pt x="67" y="15"/>
                  </a:lnTo>
                  <a:lnTo>
                    <a:pt x="75" y="9"/>
                  </a:lnTo>
                  <a:lnTo>
                    <a:pt x="82" y="7"/>
                  </a:lnTo>
                  <a:lnTo>
                    <a:pt x="92" y="5"/>
                  </a:lnTo>
                  <a:lnTo>
                    <a:pt x="104" y="4"/>
                  </a:lnTo>
                  <a:lnTo>
                    <a:pt x="116" y="3"/>
                  </a:lnTo>
                  <a:lnTo>
                    <a:pt x="126" y="2"/>
                  </a:lnTo>
                  <a:lnTo>
                    <a:pt x="136" y="1"/>
                  </a:lnTo>
                  <a:lnTo>
                    <a:pt x="142" y="0"/>
                  </a:lnTo>
                  <a:lnTo>
                    <a:pt x="145" y="0"/>
                  </a:lnTo>
                  <a:lnTo>
                    <a:pt x="215" y="32"/>
                  </a:lnTo>
                  <a:lnTo>
                    <a:pt x="219"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0" name="Freeform 24"/>
            <p:cNvSpPr>
              <a:spLocks/>
            </p:cNvSpPr>
            <p:nvPr/>
          </p:nvSpPr>
          <p:spPr bwMode="auto">
            <a:xfrm>
              <a:off x="6612" y="3218"/>
              <a:ext cx="126" cy="268"/>
            </a:xfrm>
            <a:custGeom>
              <a:avLst/>
              <a:gdLst>
                <a:gd name="T0" fmla="*/ 7 w 253"/>
                <a:gd name="T1" fmla="*/ 54 h 268"/>
                <a:gd name="T2" fmla="*/ 20 w 253"/>
                <a:gd name="T3" fmla="*/ 57 h 268"/>
                <a:gd name="T4" fmla="*/ 28 w 253"/>
                <a:gd name="T5" fmla="*/ 45 h 268"/>
                <a:gd name="T6" fmla="*/ 32 w 253"/>
                <a:gd name="T7" fmla="*/ 24 h 268"/>
                <a:gd name="T8" fmla="*/ 33 w 253"/>
                <a:gd name="T9" fmla="*/ 5 h 268"/>
                <a:gd name="T10" fmla="*/ 37 w 253"/>
                <a:gd name="T11" fmla="*/ 0 h 268"/>
                <a:gd name="T12" fmla="*/ 46 w 253"/>
                <a:gd name="T13" fmla="*/ 6 h 268"/>
                <a:gd name="T14" fmla="*/ 56 w 253"/>
                <a:gd name="T15" fmla="*/ 20 h 268"/>
                <a:gd name="T16" fmla="*/ 66 w 253"/>
                <a:gd name="T17" fmla="*/ 32 h 268"/>
                <a:gd name="T18" fmla="*/ 73 w 253"/>
                <a:gd name="T19" fmla="*/ 35 h 268"/>
                <a:gd name="T20" fmla="*/ 77 w 253"/>
                <a:gd name="T21" fmla="*/ 30 h 268"/>
                <a:gd name="T22" fmla="*/ 79 w 253"/>
                <a:gd name="T23" fmla="*/ 23 h 268"/>
                <a:gd name="T24" fmla="*/ 80 w 253"/>
                <a:gd name="T25" fmla="*/ 139 h 268"/>
                <a:gd name="T26" fmla="*/ 116 w 253"/>
                <a:gd name="T27" fmla="*/ 115 h 268"/>
                <a:gd name="T28" fmla="*/ 118 w 253"/>
                <a:gd name="T29" fmla="*/ 125 h 268"/>
                <a:gd name="T30" fmla="*/ 121 w 253"/>
                <a:gd name="T31" fmla="*/ 136 h 268"/>
                <a:gd name="T32" fmla="*/ 123 w 253"/>
                <a:gd name="T33" fmla="*/ 146 h 268"/>
                <a:gd name="T34" fmla="*/ 122 w 253"/>
                <a:gd name="T35" fmla="*/ 149 h 268"/>
                <a:gd name="T36" fmla="*/ 114 w 253"/>
                <a:gd name="T37" fmla="*/ 152 h 268"/>
                <a:gd name="T38" fmla="*/ 103 w 253"/>
                <a:gd name="T39" fmla="*/ 158 h 268"/>
                <a:gd name="T40" fmla="*/ 90 w 253"/>
                <a:gd name="T41" fmla="*/ 167 h 268"/>
                <a:gd name="T42" fmla="*/ 77 w 253"/>
                <a:gd name="T43" fmla="*/ 181 h 268"/>
                <a:gd name="T44" fmla="*/ 62 w 253"/>
                <a:gd name="T45" fmla="*/ 199 h 268"/>
                <a:gd name="T46" fmla="*/ 47 w 253"/>
                <a:gd name="T47" fmla="*/ 222 h 268"/>
                <a:gd name="T48" fmla="*/ 32 w 253"/>
                <a:gd name="T49" fmla="*/ 252 h 268"/>
                <a:gd name="T50" fmla="*/ 29 w 253"/>
                <a:gd name="T51" fmla="*/ 258 h 268"/>
                <a:gd name="T52" fmla="*/ 32 w 253"/>
                <a:gd name="T53" fmla="*/ 240 h 268"/>
                <a:gd name="T54" fmla="*/ 28 w 253"/>
                <a:gd name="T55" fmla="*/ 226 h 268"/>
                <a:gd name="T56" fmla="*/ 21 w 253"/>
                <a:gd name="T57" fmla="*/ 211 h 268"/>
                <a:gd name="T58" fmla="*/ 12 w 253"/>
                <a:gd name="T59" fmla="*/ 180 h 268"/>
                <a:gd name="T60" fmla="*/ 8 w 253"/>
                <a:gd name="T61" fmla="*/ 107 h 268"/>
                <a:gd name="T62" fmla="*/ 7 w 253"/>
                <a:gd name="T63" fmla="*/ 68 h 268"/>
                <a:gd name="T64" fmla="*/ 3 w 253"/>
                <a:gd name="T65" fmla="*/ 52 h 2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3"/>
                <a:gd name="T100" fmla="*/ 0 h 268"/>
                <a:gd name="T101" fmla="*/ 253 w 253"/>
                <a:gd name="T102" fmla="*/ 268 h 2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3" h="268">
                  <a:moveTo>
                    <a:pt x="0" y="45"/>
                  </a:moveTo>
                  <a:lnTo>
                    <a:pt x="15" y="54"/>
                  </a:lnTo>
                  <a:lnTo>
                    <a:pt x="29" y="58"/>
                  </a:lnTo>
                  <a:lnTo>
                    <a:pt x="40" y="57"/>
                  </a:lnTo>
                  <a:lnTo>
                    <a:pt x="49" y="52"/>
                  </a:lnTo>
                  <a:lnTo>
                    <a:pt x="56" y="45"/>
                  </a:lnTo>
                  <a:lnTo>
                    <a:pt x="61" y="35"/>
                  </a:lnTo>
                  <a:lnTo>
                    <a:pt x="64" y="24"/>
                  </a:lnTo>
                  <a:lnTo>
                    <a:pt x="65" y="13"/>
                  </a:lnTo>
                  <a:lnTo>
                    <a:pt x="66" y="5"/>
                  </a:lnTo>
                  <a:lnTo>
                    <a:pt x="70" y="0"/>
                  </a:lnTo>
                  <a:lnTo>
                    <a:pt x="75" y="0"/>
                  </a:lnTo>
                  <a:lnTo>
                    <a:pt x="82" y="1"/>
                  </a:lnTo>
                  <a:lnTo>
                    <a:pt x="93" y="6"/>
                  </a:lnTo>
                  <a:lnTo>
                    <a:pt x="101" y="12"/>
                  </a:lnTo>
                  <a:lnTo>
                    <a:pt x="113" y="20"/>
                  </a:lnTo>
                  <a:lnTo>
                    <a:pt x="123" y="27"/>
                  </a:lnTo>
                  <a:lnTo>
                    <a:pt x="133" y="32"/>
                  </a:lnTo>
                  <a:lnTo>
                    <a:pt x="140" y="35"/>
                  </a:lnTo>
                  <a:lnTo>
                    <a:pt x="146" y="35"/>
                  </a:lnTo>
                  <a:lnTo>
                    <a:pt x="151" y="33"/>
                  </a:lnTo>
                  <a:lnTo>
                    <a:pt x="155" y="30"/>
                  </a:lnTo>
                  <a:lnTo>
                    <a:pt x="158" y="26"/>
                  </a:lnTo>
                  <a:lnTo>
                    <a:pt x="159" y="23"/>
                  </a:lnTo>
                  <a:lnTo>
                    <a:pt x="159" y="20"/>
                  </a:lnTo>
                  <a:lnTo>
                    <a:pt x="161" y="139"/>
                  </a:lnTo>
                  <a:lnTo>
                    <a:pt x="230" y="110"/>
                  </a:lnTo>
                  <a:lnTo>
                    <a:pt x="233" y="115"/>
                  </a:lnTo>
                  <a:lnTo>
                    <a:pt x="235" y="121"/>
                  </a:lnTo>
                  <a:lnTo>
                    <a:pt x="237" y="125"/>
                  </a:lnTo>
                  <a:lnTo>
                    <a:pt x="239" y="129"/>
                  </a:lnTo>
                  <a:lnTo>
                    <a:pt x="242" y="136"/>
                  </a:lnTo>
                  <a:lnTo>
                    <a:pt x="244" y="143"/>
                  </a:lnTo>
                  <a:lnTo>
                    <a:pt x="247" y="146"/>
                  </a:lnTo>
                  <a:lnTo>
                    <a:pt x="253" y="148"/>
                  </a:lnTo>
                  <a:lnTo>
                    <a:pt x="245" y="149"/>
                  </a:lnTo>
                  <a:lnTo>
                    <a:pt x="238" y="150"/>
                  </a:lnTo>
                  <a:lnTo>
                    <a:pt x="228" y="152"/>
                  </a:lnTo>
                  <a:lnTo>
                    <a:pt x="218" y="154"/>
                  </a:lnTo>
                  <a:lnTo>
                    <a:pt x="206" y="158"/>
                  </a:lnTo>
                  <a:lnTo>
                    <a:pt x="194" y="162"/>
                  </a:lnTo>
                  <a:lnTo>
                    <a:pt x="181" y="167"/>
                  </a:lnTo>
                  <a:lnTo>
                    <a:pt x="168" y="174"/>
                  </a:lnTo>
                  <a:lnTo>
                    <a:pt x="154" y="181"/>
                  </a:lnTo>
                  <a:lnTo>
                    <a:pt x="139" y="189"/>
                  </a:lnTo>
                  <a:lnTo>
                    <a:pt x="125" y="199"/>
                  </a:lnTo>
                  <a:lnTo>
                    <a:pt x="110" y="209"/>
                  </a:lnTo>
                  <a:lnTo>
                    <a:pt x="95" y="222"/>
                  </a:lnTo>
                  <a:lnTo>
                    <a:pt x="80" y="236"/>
                  </a:lnTo>
                  <a:lnTo>
                    <a:pt x="65" y="252"/>
                  </a:lnTo>
                  <a:lnTo>
                    <a:pt x="50" y="268"/>
                  </a:lnTo>
                  <a:lnTo>
                    <a:pt x="59" y="258"/>
                  </a:lnTo>
                  <a:lnTo>
                    <a:pt x="62" y="249"/>
                  </a:lnTo>
                  <a:lnTo>
                    <a:pt x="64" y="240"/>
                  </a:lnTo>
                  <a:lnTo>
                    <a:pt x="61" y="233"/>
                  </a:lnTo>
                  <a:lnTo>
                    <a:pt x="56" y="226"/>
                  </a:lnTo>
                  <a:lnTo>
                    <a:pt x="50" y="218"/>
                  </a:lnTo>
                  <a:lnTo>
                    <a:pt x="42" y="211"/>
                  </a:lnTo>
                  <a:lnTo>
                    <a:pt x="35" y="204"/>
                  </a:lnTo>
                  <a:lnTo>
                    <a:pt x="24" y="180"/>
                  </a:lnTo>
                  <a:lnTo>
                    <a:pt x="19" y="145"/>
                  </a:lnTo>
                  <a:lnTo>
                    <a:pt x="16" y="107"/>
                  </a:lnTo>
                  <a:lnTo>
                    <a:pt x="15" y="75"/>
                  </a:lnTo>
                  <a:lnTo>
                    <a:pt x="14" y="68"/>
                  </a:lnTo>
                  <a:lnTo>
                    <a:pt x="10" y="59"/>
                  </a:lnTo>
                  <a:lnTo>
                    <a:pt x="6" y="52"/>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1" name="Freeform 25"/>
            <p:cNvSpPr>
              <a:spLocks/>
            </p:cNvSpPr>
            <p:nvPr/>
          </p:nvSpPr>
          <p:spPr bwMode="auto">
            <a:xfrm>
              <a:off x="6534" y="2928"/>
              <a:ext cx="32" cy="39"/>
            </a:xfrm>
            <a:custGeom>
              <a:avLst/>
              <a:gdLst>
                <a:gd name="T0" fmla="*/ 2 w 63"/>
                <a:gd name="T1" fmla="*/ 11 h 39"/>
                <a:gd name="T2" fmla="*/ 4 w 63"/>
                <a:gd name="T3" fmla="*/ 9 h 39"/>
                <a:gd name="T4" fmla="*/ 6 w 63"/>
                <a:gd name="T5" fmla="*/ 6 h 39"/>
                <a:gd name="T6" fmla="*/ 8 w 63"/>
                <a:gd name="T7" fmla="*/ 3 h 39"/>
                <a:gd name="T8" fmla="*/ 11 w 63"/>
                <a:gd name="T9" fmla="*/ 1 h 39"/>
                <a:gd name="T10" fmla="*/ 14 w 63"/>
                <a:gd name="T11" fmla="*/ 0 h 39"/>
                <a:gd name="T12" fmla="*/ 19 w 63"/>
                <a:gd name="T13" fmla="*/ 1 h 39"/>
                <a:gd name="T14" fmla="*/ 24 w 63"/>
                <a:gd name="T15" fmla="*/ 3 h 39"/>
                <a:gd name="T16" fmla="*/ 31 w 63"/>
                <a:gd name="T17" fmla="*/ 8 h 39"/>
                <a:gd name="T18" fmla="*/ 32 w 63"/>
                <a:gd name="T19" fmla="*/ 10 h 39"/>
                <a:gd name="T20" fmla="*/ 30 w 63"/>
                <a:gd name="T21" fmla="*/ 13 h 39"/>
                <a:gd name="T22" fmla="*/ 28 w 63"/>
                <a:gd name="T23" fmla="*/ 16 h 39"/>
                <a:gd name="T24" fmla="*/ 26 w 63"/>
                <a:gd name="T25" fmla="*/ 17 h 39"/>
                <a:gd name="T26" fmla="*/ 23 w 63"/>
                <a:gd name="T27" fmla="*/ 16 h 39"/>
                <a:gd name="T28" fmla="*/ 19 w 63"/>
                <a:gd name="T29" fmla="*/ 16 h 39"/>
                <a:gd name="T30" fmla="*/ 16 w 63"/>
                <a:gd name="T31" fmla="*/ 20 h 39"/>
                <a:gd name="T32" fmla="*/ 16 w 63"/>
                <a:gd name="T33" fmla="*/ 32 h 39"/>
                <a:gd name="T34" fmla="*/ 15 w 63"/>
                <a:gd name="T35" fmla="*/ 39 h 39"/>
                <a:gd name="T36" fmla="*/ 13 w 63"/>
                <a:gd name="T37" fmla="*/ 38 h 39"/>
                <a:gd name="T38" fmla="*/ 9 w 63"/>
                <a:gd name="T39" fmla="*/ 32 h 39"/>
                <a:gd name="T40" fmla="*/ 8 w 63"/>
                <a:gd name="T41" fmla="*/ 25 h 39"/>
                <a:gd name="T42" fmla="*/ 6 w 63"/>
                <a:gd name="T43" fmla="*/ 20 h 39"/>
                <a:gd name="T44" fmla="*/ 2 w 63"/>
                <a:gd name="T45" fmla="*/ 17 h 39"/>
                <a:gd name="T46" fmla="*/ 0 w 63"/>
                <a:gd name="T47" fmla="*/ 15 h 39"/>
                <a:gd name="T48" fmla="*/ 2 w 63"/>
                <a:gd name="T49" fmla="*/ 11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9"/>
                <a:gd name="T77" fmla="*/ 63 w 63"/>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9">
                  <a:moveTo>
                    <a:pt x="3" y="11"/>
                  </a:moveTo>
                  <a:lnTo>
                    <a:pt x="7" y="9"/>
                  </a:lnTo>
                  <a:lnTo>
                    <a:pt x="11" y="6"/>
                  </a:lnTo>
                  <a:lnTo>
                    <a:pt x="16" y="3"/>
                  </a:lnTo>
                  <a:lnTo>
                    <a:pt x="21" y="1"/>
                  </a:lnTo>
                  <a:lnTo>
                    <a:pt x="28" y="0"/>
                  </a:lnTo>
                  <a:lnTo>
                    <a:pt x="37" y="1"/>
                  </a:lnTo>
                  <a:lnTo>
                    <a:pt x="48" y="3"/>
                  </a:lnTo>
                  <a:lnTo>
                    <a:pt x="62" y="8"/>
                  </a:lnTo>
                  <a:lnTo>
                    <a:pt x="63" y="10"/>
                  </a:lnTo>
                  <a:lnTo>
                    <a:pt x="60" y="13"/>
                  </a:lnTo>
                  <a:lnTo>
                    <a:pt x="55" y="16"/>
                  </a:lnTo>
                  <a:lnTo>
                    <a:pt x="51" y="17"/>
                  </a:lnTo>
                  <a:lnTo>
                    <a:pt x="45" y="16"/>
                  </a:lnTo>
                  <a:lnTo>
                    <a:pt x="37" y="16"/>
                  </a:lnTo>
                  <a:lnTo>
                    <a:pt x="32" y="20"/>
                  </a:lnTo>
                  <a:lnTo>
                    <a:pt x="31" y="32"/>
                  </a:lnTo>
                  <a:lnTo>
                    <a:pt x="30" y="39"/>
                  </a:lnTo>
                  <a:lnTo>
                    <a:pt x="25" y="38"/>
                  </a:lnTo>
                  <a:lnTo>
                    <a:pt x="18" y="32"/>
                  </a:lnTo>
                  <a:lnTo>
                    <a:pt x="15" y="25"/>
                  </a:lnTo>
                  <a:lnTo>
                    <a:pt x="11" y="20"/>
                  </a:lnTo>
                  <a:lnTo>
                    <a:pt x="3" y="17"/>
                  </a:lnTo>
                  <a:lnTo>
                    <a:pt x="0" y="15"/>
                  </a:lnTo>
                  <a:lnTo>
                    <a:pt x="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2" name="Freeform 26"/>
            <p:cNvSpPr>
              <a:spLocks/>
            </p:cNvSpPr>
            <p:nvPr/>
          </p:nvSpPr>
          <p:spPr bwMode="auto">
            <a:xfrm>
              <a:off x="5301" y="2448"/>
              <a:ext cx="470" cy="1775"/>
            </a:xfrm>
            <a:custGeom>
              <a:avLst/>
              <a:gdLst>
                <a:gd name="T0" fmla="*/ 254 w 940"/>
                <a:gd name="T1" fmla="*/ 1738 h 1775"/>
                <a:gd name="T2" fmla="*/ 278 w 940"/>
                <a:gd name="T3" fmla="*/ 1685 h 1775"/>
                <a:gd name="T4" fmla="*/ 302 w 940"/>
                <a:gd name="T5" fmla="*/ 1638 h 1775"/>
                <a:gd name="T6" fmla="*/ 326 w 940"/>
                <a:gd name="T7" fmla="*/ 1596 h 1775"/>
                <a:gd name="T8" fmla="*/ 349 w 940"/>
                <a:gd name="T9" fmla="*/ 1560 h 1775"/>
                <a:gd name="T10" fmla="*/ 370 w 940"/>
                <a:gd name="T11" fmla="*/ 1531 h 1775"/>
                <a:gd name="T12" fmla="*/ 388 w 940"/>
                <a:gd name="T13" fmla="*/ 1508 h 1775"/>
                <a:gd name="T14" fmla="*/ 408 w 940"/>
                <a:gd name="T15" fmla="*/ 1486 h 1775"/>
                <a:gd name="T16" fmla="*/ 429 w 940"/>
                <a:gd name="T17" fmla="*/ 1466 h 1775"/>
                <a:gd name="T18" fmla="*/ 450 w 940"/>
                <a:gd name="T19" fmla="*/ 1449 h 1775"/>
                <a:gd name="T20" fmla="*/ 470 w 940"/>
                <a:gd name="T21" fmla="*/ 1436 h 1775"/>
                <a:gd name="T22" fmla="*/ 463 w 940"/>
                <a:gd name="T23" fmla="*/ 1419 h 1775"/>
                <a:gd name="T24" fmla="*/ 456 w 940"/>
                <a:gd name="T25" fmla="*/ 1122 h 1775"/>
                <a:gd name="T26" fmla="*/ 430 w 940"/>
                <a:gd name="T27" fmla="*/ 770 h 1775"/>
                <a:gd name="T28" fmla="*/ 404 w 940"/>
                <a:gd name="T29" fmla="*/ 727 h 1775"/>
                <a:gd name="T30" fmla="*/ 401 w 940"/>
                <a:gd name="T31" fmla="*/ 696 h 1775"/>
                <a:gd name="T32" fmla="*/ 393 w 940"/>
                <a:gd name="T33" fmla="*/ 548 h 1775"/>
                <a:gd name="T34" fmla="*/ 383 w 940"/>
                <a:gd name="T35" fmla="*/ 375 h 1775"/>
                <a:gd name="T36" fmla="*/ 371 w 940"/>
                <a:gd name="T37" fmla="*/ 351 h 1775"/>
                <a:gd name="T38" fmla="*/ 355 w 940"/>
                <a:gd name="T39" fmla="*/ 336 h 1775"/>
                <a:gd name="T40" fmla="*/ 351 w 940"/>
                <a:gd name="T41" fmla="*/ 329 h 1775"/>
                <a:gd name="T42" fmla="*/ 352 w 940"/>
                <a:gd name="T43" fmla="*/ 318 h 1775"/>
                <a:gd name="T44" fmla="*/ 366 w 940"/>
                <a:gd name="T45" fmla="*/ 316 h 1775"/>
                <a:gd name="T46" fmla="*/ 369 w 940"/>
                <a:gd name="T47" fmla="*/ 297 h 1775"/>
                <a:gd name="T48" fmla="*/ 368 w 940"/>
                <a:gd name="T49" fmla="*/ 281 h 1775"/>
                <a:gd name="T50" fmla="*/ 373 w 940"/>
                <a:gd name="T51" fmla="*/ 257 h 1775"/>
                <a:gd name="T52" fmla="*/ 386 w 940"/>
                <a:gd name="T53" fmla="*/ 209 h 1775"/>
                <a:gd name="T54" fmla="*/ 395 w 940"/>
                <a:gd name="T55" fmla="*/ 189 h 1775"/>
                <a:gd name="T56" fmla="*/ 402 w 940"/>
                <a:gd name="T57" fmla="*/ 164 h 1775"/>
                <a:gd name="T58" fmla="*/ 400 w 940"/>
                <a:gd name="T59" fmla="*/ 127 h 1775"/>
                <a:gd name="T60" fmla="*/ 387 w 940"/>
                <a:gd name="T61" fmla="*/ 85 h 1775"/>
                <a:gd name="T62" fmla="*/ 367 w 940"/>
                <a:gd name="T63" fmla="*/ 47 h 1775"/>
                <a:gd name="T64" fmla="*/ 340 w 940"/>
                <a:gd name="T65" fmla="*/ 17 h 1775"/>
                <a:gd name="T66" fmla="*/ 306 w 940"/>
                <a:gd name="T67" fmla="*/ 1 h 1775"/>
                <a:gd name="T68" fmla="*/ 276 w 940"/>
                <a:gd name="T69" fmla="*/ 3 h 1775"/>
                <a:gd name="T70" fmla="*/ 245 w 940"/>
                <a:gd name="T71" fmla="*/ 20 h 1775"/>
                <a:gd name="T72" fmla="*/ 223 w 940"/>
                <a:gd name="T73" fmla="*/ 48 h 1775"/>
                <a:gd name="T74" fmla="*/ 209 w 940"/>
                <a:gd name="T75" fmla="*/ 109 h 1775"/>
                <a:gd name="T76" fmla="*/ 198 w 940"/>
                <a:gd name="T77" fmla="*/ 187 h 1775"/>
                <a:gd name="T78" fmla="*/ 199 w 940"/>
                <a:gd name="T79" fmla="*/ 228 h 1775"/>
                <a:gd name="T80" fmla="*/ 207 w 940"/>
                <a:gd name="T81" fmla="*/ 256 h 1775"/>
                <a:gd name="T82" fmla="*/ 206 w 940"/>
                <a:gd name="T83" fmla="*/ 286 h 1775"/>
                <a:gd name="T84" fmla="*/ 195 w 940"/>
                <a:gd name="T85" fmla="*/ 299 h 1775"/>
                <a:gd name="T86" fmla="*/ 163 w 940"/>
                <a:gd name="T87" fmla="*/ 310 h 1775"/>
                <a:gd name="T88" fmla="*/ 116 w 940"/>
                <a:gd name="T89" fmla="*/ 329 h 1775"/>
                <a:gd name="T90" fmla="*/ 69 w 940"/>
                <a:gd name="T91" fmla="*/ 350 h 1775"/>
                <a:gd name="T92" fmla="*/ 32 w 940"/>
                <a:gd name="T93" fmla="*/ 367 h 1775"/>
                <a:gd name="T94" fmla="*/ 14 w 940"/>
                <a:gd name="T95" fmla="*/ 391 h 1775"/>
                <a:gd name="T96" fmla="*/ 7 w 940"/>
                <a:gd name="T97" fmla="*/ 452 h 1775"/>
                <a:gd name="T98" fmla="*/ 6 w 940"/>
                <a:gd name="T99" fmla="*/ 462 h 1775"/>
                <a:gd name="T100" fmla="*/ 2 w 940"/>
                <a:gd name="T101" fmla="*/ 669 h 1775"/>
                <a:gd name="T102" fmla="*/ 9 w 940"/>
                <a:gd name="T103" fmla="*/ 903 h 1775"/>
                <a:gd name="T104" fmla="*/ 24 w 940"/>
                <a:gd name="T105" fmla="*/ 920 h 1775"/>
                <a:gd name="T106" fmla="*/ 35 w 940"/>
                <a:gd name="T107" fmla="*/ 935 h 1775"/>
                <a:gd name="T108" fmla="*/ 45 w 940"/>
                <a:gd name="T109" fmla="*/ 948 h 1775"/>
                <a:gd name="T110" fmla="*/ 72 w 940"/>
                <a:gd name="T111" fmla="*/ 982 h 1775"/>
                <a:gd name="T112" fmla="*/ 111 w 940"/>
                <a:gd name="T113" fmla="*/ 1043 h 1775"/>
                <a:gd name="T114" fmla="*/ 154 w 940"/>
                <a:gd name="T115" fmla="*/ 1126 h 1775"/>
                <a:gd name="T116" fmla="*/ 190 w 940"/>
                <a:gd name="T117" fmla="*/ 1228 h 1775"/>
                <a:gd name="T118" fmla="*/ 210 w 940"/>
                <a:gd name="T119" fmla="*/ 1334 h 1775"/>
                <a:gd name="T120" fmla="*/ 225 w 940"/>
                <a:gd name="T121" fmla="*/ 1500 h 1775"/>
                <a:gd name="T122" fmla="*/ 237 w 940"/>
                <a:gd name="T123" fmla="*/ 1712 h 17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0"/>
                <a:gd name="T187" fmla="*/ 0 h 1775"/>
                <a:gd name="T188" fmla="*/ 940 w 940"/>
                <a:gd name="T189" fmla="*/ 1775 h 17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0" h="1775">
                  <a:moveTo>
                    <a:pt x="478" y="1775"/>
                  </a:moveTo>
                  <a:lnTo>
                    <a:pt x="493" y="1756"/>
                  </a:lnTo>
                  <a:lnTo>
                    <a:pt x="508" y="1738"/>
                  </a:lnTo>
                  <a:lnTo>
                    <a:pt x="523" y="1719"/>
                  </a:lnTo>
                  <a:lnTo>
                    <a:pt x="539" y="1701"/>
                  </a:lnTo>
                  <a:lnTo>
                    <a:pt x="555" y="1685"/>
                  </a:lnTo>
                  <a:lnTo>
                    <a:pt x="570" y="1668"/>
                  </a:lnTo>
                  <a:lnTo>
                    <a:pt x="586" y="1652"/>
                  </a:lnTo>
                  <a:lnTo>
                    <a:pt x="603" y="1638"/>
                  </a:lnTo>
                  <a:lnTo>
                    <a:pt x="619" y="1623"/>
                  </a:lnTo>
                  <a:lnTo>
                    <a:pt x="635" y="1609"/>
                  </a:lnTo>
                  <a:lnTo>
                    <a:pt x="652" y="1596"/>
                  </a:lnTo>
                  <a:lnTo>
                    <a:pt x="668" y="1583"/>
                  </a:lnTo>
                  <a:lnTo>
                    <a:pt x="683" y="1571"/>
                  </a:lnTo>
                  <a:lnTo>
                    <a:pt x="698" y="1560"/>
                  </a:lnTo>
                  <a:lnTo>
                    <a:pt x="713" y="1549"/>
                  </a:lnTo>
                  <a:lnTo>
                    <a:pt x="728" y="1539"/>
                  </a:lnTo>
                  <a:lnTo>
                    <a:pt x="739" y="1531"/>
                  </a:lnTo>
                  <a:lnTo>
                    <a:pt x="751" y="1523"/>
                  </a:lnTo>
                  <a:lnTo>
                    <a:pt x="763" y="1515"/>
                  </a:lnTo>
                  <a:lnTo>
                    <a:pt x="776" y="1508"/>
                  </a:lnTo>
                  <a:lnTo>
                    <a:pt x="789" y="1500"/>
                  </a:lnTo>
                  <a:lnTo>
                    <a:pt x="802" y="1493"/>
                  </a:lnTo>
                  <a:lnTo>
                    <a:pt x="816" y="1486"/>
                  </a:lnTo>
                  <a:lnTo>
                    <a:pt x="829" y="1480"/>
                  </a:lnTo>
                  <a:lnTo>
                    <a:pt x="843" y="1472"/>
                  </a:lnTo>
                  <a:lnTo>
                    <a:pt x="857" y="1466"/>
                  </a:lnTo>
                  <a:lnTo>
                    <a:pt x="871" y="1461"/>
                  </a:lnTo>
                  <a:lnTo>
                    <a:pt x="886" y="1455"/>
                  </a:lnTo>
                  <a:lnTo>
                    <a:pt x="900" y="1449"/>
                  </a:lnTo>
                  <a:lnTo>
                    <a:pt x="913" y="1444"/>
                  </a:lnTo>
                  <a:lnTo>
                    <a:pt x="926" y="1440"/>
                  </a:lnTo>
                  <a:lnTo>
                    <a:pt x="940" y="1436"/>
                  </a:lnTo>
                  <a:lnTo>
                    <a:pt x="935" y="1431"/>
                  </a:lnTo>
                  <a:lnTo>
                    <a:pt x="930" y="1425"/>
                  </a:lnTo>
                  <a:lnTo>
                    <a:pt x="925" y="1419"/>
                  </a:lnTo>
                  <a:lnTo>
                    <a:pt x="920" y="1412"/>
                  </a:lnTo>
                  <a:lnTo>
                    <a:pt x="917" y="1322"/>
                  </a:lnTo>
                  <a:lnTo>
                    <a:pt x="911" y="1122"/>
                  </a:lnTo>
                  <a:lnTo>
                    <a:pt x="903" y="908"/>
                  </a:lnTo>
                  <a:lnTo>
                    <a:pt x="895" y="782"/>
                  </a:lnTo>
                  <a:lnTo>
                    <a:pt x="860" y="770"/>
                  </a:lnTo>
                  <a:lnTo>
                    <a:pt x="833" y="755"/>
                  </a:lnTo>
                  <a:lnTo>
                    <a:pt x="817" y="741"/>
                  </a:lnTo>
                  <a:lnTo>
                    <a:pt x="807" y="727"/>
                  </a:lnTo>
                  <a:lnTo>
                    <a:pt x="802" y="714"/>
                  </a:lnTo>
                  <a:lnTo>
                    <a:pt x="801" y="703"/>
                  </a:lnTo>
                  <a:lnTo>
                    <a:pt x="802" y="696"/>
                  </a:lnTo>
                  <a:lnTo>
                    <a:pt x="802" y="694"/>
                  </a:lnTo>
                  <a:lnTo>
                    <a:pt x="797" y="649"/>
                  </a:lnTo>
                  <a:lnTo>
                    <a:pt x="786" y="548"/>
                  </a:lnTo>
                  <a:lnTo>
                    <a:pt x="774" y="442"/>
                  </a:lnTo>
                  <a:lnTo>
                    <a:pt x="768" y="384"/>
                  </a:lnTo>
                  <a:lnTo>
                    <a:pt x="766" y="375"/>
                  </a:lnTo>
                  <a:lnTo>
                    <a:pt x="759" y="366"/>
                  </a:lnTo>
                  <a:lnTo>
                    <a:pt x="751" y="358"/>
                  </a:lnTo>
                  <a:lnTo>
                    <a:pt x="742" y="351"/>
                  </a:lnTo>
                  <a:lnTo>
                    <a:pt x="731" y="344"/>
                  </a:lnTo>
                  <a:lnTo>
                    <a:pt x="720" y="339"/>
                  </a:lnTo>
                  <a:lnTo>
                    <a:pt x="709" y="336"/>
                  </a:lnTo>
                  <a:lnTo>
                    <a:pt x="700" y="334"/>
                  </a:lnTo>
                  <a:lnTo>
                    <a:pt x="702" y="329"/>
                  </a:lnTo>
                  <a:lnTo>
                    <a:pt x="703" y="324"/>
                  </a:lnTo>
                  <a:lnTo>
                    <a:pt x="704" y="319"/>
                  </a:lnTo>
                  <a:lnTo>
                    <a:pt x="704" y="318"/>
                  </a:lnTo>
                  <a:lnTo>
                    <a:pt x="718" y="322"/>
                  </a:lnTo>
                  <a:lnTo>
                    <a:pt x="727" y="320"/>
                  </a:lnTo>
                  <a:lnTo>
                    <a:pt x="732" y="316"/>
                  </a:lnTo>
                  <a:lnTo>
                    <a:pt x="736" y="310"/>
                  </a:lnTo>
                  <a:lnTo>
                    <a:pt x="737" y="304"/>
                  </a:lnTo>
                  <a:lnTo>
                    <a:pt x="737" y="297"/>
                  </a:lnTo>
                  <a:lnTo>
                    <a:pt x="736" y="291"/>
                  </a:lnTo>
                  <a:lnTo>
                    <a:pt x="736" y="287"/>
                  </a:lnTo>
                  <a:lnTo>
                    <a:pt x="736" y="281"/>
                  </a:lnTo>
                  <a:lnTo>
                    <a:pt x="736" y="272"/>
                  </a:lnTo>
                  <a:lnTo>
                    <a:pt x="738" y="262"/>
                  </a:lnTo>
                  <a:lnTo>
                    <a:pt x="746" y="257"/>
                  </a:lnTo>
                  <a:lnTo>
                    <a:pt x="756" y="248"/>
                  </a:lnTo>
                  <a:lnTo>
                    <a:pt x="763" y="229"/>
                  </a:lnTo>
                  <a:lnTo>
                    <a:pt x="771" y="209"/>
                  </a:lnTo>
                  <a:lnTo>
                    <a:pt x="779" y="194"/>
                  </a:lnTo>
                  <a:lnTo>
                    <a:pt x="789" y="189"/>
                  </a:lnTo>
                  <a:lnTo>
                    <a:pt x="797" y="183"/>
                  </a:lnTo>
                  <a:lnTo>
                    <a:pt x="802" y="176"/>
                  </a:lnTo>
                  <a:lnTo>
                    <a:pt x="804" y="164"/>
                  </a:lnTo>
                  <a:lnTo>
                    <a:pt x="804" y="153"/>
                  </a:lnTo>
                  <a:lnTo>
                    <a:pt x="803" y="139"/>
                  </a:lnTo>
                  <a:lnTo>
                    <a:pt x="799" y="127"/>
                  </a:lnTo>
                  <a:lnTo>
                    <a:pt x="793" y="112"/>
                  </a:lnTo>
                  <a:lnTo>
                    <a:pt x="784" y="99"/>
                  </a:lnTo>
                  <a:lnTo>
                    <a:pt x="774" y="85"/>
                  </a:lnTo>
                  <a:lnTo>
                    <a:pt x="763" y="72"/>
                  </a:lnTo>
                  <a:lnTo>
                    <a:pt x="749" y="59"/>
                  </a:lnTo>
                  <a:lnTo>
                    <a:pt x="734" y="47"/>
                  </a:lnTo>
                  <a:lnTo>
                    <a:pt x="717" y="35"/>
                  </a:lnTo>
                  <a:lnTo>
                    <a:pt x="699" y="26"/>
                  </a:lnTo>
                  <a:lnTo>
                    <a:pt x="679" y="17"/>
                  </a:lnTo>
                  <a:lnTo>
                    <a:pt x="658" y="10"/>
                  </a:lnTo>
                  <a:lnTo>
                    <a:pt x="635" y="4"/>
                  </a:lnTo>
                  <a:lnTo>
                    <a:pt x="612" y="1"/>
                  </a:lnTo>
                  <a:lnTo>
                    <a:pt x="586" y="0"/>
                  </a:lnTo>
                  <a:lnTo>
                    <a:pt x="570" y="1"/>
                  </a:lnTo>
                  <a:lnTo>
                    <a:pt x="551" y="3"/>
                  </a:lnTo>
                  <a:lnTo>
                    <a:pt x="531" y="7"/>
                  </a:lnTo>
                  <a:lnTo>
                    <a:pt x="511" y="12"/>
                  </a:lnTo>
                  <a:lnTo>
                    <a:pt x="490" y="20"/>
                  </a:lnTo>
                  <a:lnTo>
                    <a:pt x="473" y="28"/>
                  </a:lnTo>
                  <a:lnTo>
                    <a:pt x="457" y="37"/>
                  </a:lnTo>
                  <a:lnTo>
                    <a:pt x="446" y="48"/>
                  </a:lnTo>
                  <a:lnTo>
                    <a:pt x="436" y="62"/>
                  </a:lnTo>
                  <a:lnTo>
                    <a:pt x="427" y="83"/>
                  </a:lnTo>
                  <a:lnTo>
                    <a:pt x="417" y="109"/>
                  </a:lnTo>
                  <a:lnTo>
                    <a:pt x="407" y="136"/>
                  </a:lnTo>
                  <a:lnTo>
                    <a:pt x="400" y="163"/>
                  </a:lnTo>
                  <a:lnTo>
                    <a:pt x="395" y="187"/>
                  </a:lnTo>
                  <a:lnTo>
                    <a:pt x="391" y="207"/>
                  </a:lnTo>
                  <a:lnTo>
                    <a:pt x="391" y="220"/>
                  </a:lnTo>
                  <a:lnTo>
                    <a:pt x="397" y="228"/>
                  </a:lnTo>
                  <a:lnTo>
                    <a:pt x="405" y="237"/>
                  </a:lnTo>
                  <a:lnTo>
                    <a:pt x="410" y="247"/>
                  </a:lnTo>
                  <a:lnTo>
                    <a:pt x="414" y="256"/>
                  </a:lnTo>
                  <a:lnTo>
                    <a:pt x="416" y="265"/>
                  </a:lnTo>
                  <a:lnTo>
                    <a:pt x="415" y="276"/>
                  </a:lnTo>
                  <a:lnTo>
                    <a:pt x="411" y="286"/>
                  </a:lnTo>
                  <a:lnTo>
                    <a:pt x="402" y="296"/>
                  </a:lnTo>
                  <a:lnTo>
                    <a:pt x="399" y="297"/>
                  </a:lnTo>
                  <a:lnTo>
                    <a:pt x="389" y="299"/>
                  </a:lnTo>
                  <a:lnTo>
                    <a:pt x="371" y="302"/>
                  </a:lnTo>
                  <a:lnTo>
                    <a:pt x="350" y="306"/>
                  </a:lnTo>
                  <a:lnTo>
                    <a:pt x="325" y="310"/>
                  </a:lnTo>
                  <a:lnTo>
                    <a:pt x="296" y="316"/>
                  </a:lnTo>
                  <a:lnTo>
                    <a:pt x="265" y="323"/>
                  </a:lnTo>
                  <a:lnTo>
                    <a:pt x="232" y="329"/>
                  </a:lnTo>
                  <a:lnTo>
                    <a:pt x="199" y="336"/>
                  </a:lnTo>
                  <a:lnTo>
                    <a:pt x="168" y="342"/>
                  </a:lnTo>
                  <a:lnTo>
                    <a:pt x="137" y="350"/>
                  </a:lnTo>
                  <a:lnTo>
                    <a:pt x="109" y="356"/>
                  </a:lnTo>
                  <a:lnTo>
                    <a:pt x="84" y="362"/>
                  </a:lnTo>
                  <a:lnTo>
                    <a:pt x="64" y="367"/>
                  </a:lnTo>
                  <a:lnTo>
                    <a:pt x="49" y="372"/>
                  </a:lnTo>
                  <a:lnTo>
                    <a:pt x="40" y="377"/>
                  </a:lnTo>
                  <a:lnTo>
                    <a:pt x="28" y="391"/>
                  </a:lnTo>
                  <a:lnTo>
                    <a:pt x="19" y="412"/>
                  </a:lnTo>
                  <a:lnTo>
                    <a:pt x="14" y="433"/>
                  </a:lnTo>
                  <a:lnTo>
                    <a:pt x="13" y="452"/>
                  </a:lnTo>
                  <a:lnTo>
                    <a:pt x="12" y="456"/>
                  </a:lnTo>
                  <a:lnTo>
                    <a:pt x="12" y="460"/>
                  </a:lnTo>
                  <a:lnTo>
                    <a:pt x="12" y="462"/>
                  </a:lnTo>
                  <a:lnTo>
                    <a:pt x="12" y="463"/>
                  </a:lnTo>
                  <a:lnTo>
                    <a:pt x="10" y="538"/>
                  </a:lnTo>
                  <a:lnTo>
                    <a:pt x="4" y="669"/>
                  </a:lnTo>
                  <a:lnTo>
                    <a:pt x="0" y="806"/>
                  </a:lnTo>
                  <a:lnTo>
                    <a:pt x="7" y="897"/>
                  </a:lnTo>
                  <a:lnTo>
                    <a:pt x="18" y="903"/>
                  </a:lnTo>
                  <a:lnTo>
                    <a:pt x="28" y="909"/>
                  </a:lnTo>
                  <a:lnTo>
                    <a:pt x="38" y="915"/>
                  </a:lnTo>
                  <a:lnTo>
                    <a:pt x="47" y="920"/>
                  </a:lnTo>
                  <a:lnTo>
                    <a:pt x="55" y="925"/>
                  </a:lnTo>
                  <a:lnTo>
                    <a:pt x="63" y="930"/>
                  </a:lnTo>
                  <a:lnTo>
                    <a:pt x="70" y="935"/>
                  </a:lnTo>
                  <a:lnTo>
                    <a:pt x="78" y="941"/>
                  </a:lnTo>
                  <a:lnTo>
                    <a:pt x="80" y="943"/>
                  </a:lnTo>
                  <a:lnTo>
                    <a:pt x="89" y="948"/>
                  </a:lnTo>
                  <a:lnTo>
                    <a:pt x="103" y="956"/>
                  </a:lnTo>
                  <a:lnTo>
                    <a:pt x="122" y="968"/>
                  </a:lnTo>
                  <a:lnTo>
                    <a:pt x="143" y="982"/>
                  </a:lnTo>
                  <a:lnTo>
                    <a:pt x="168" y="999"/>
                  </a:lnTo>
                  <a:lnTo>
                    <a:pt x="194" y="1020"/>
                  </a:lnTo>
                  <a:lnTo>
                    <a:pt x="222" y="1043"/>
                  </a:lnTo>
                  <a:lnTo>
                    <a:pt x="251" y="1068"/>
                  </a:lnTo>
                  <a:lnTo>
                    <a:pt x="280" y="1096"/>
                  </a:lnTo>
                  <a:lnTo>
                    <a:pt x="307" y="1126"/>
                  </a:lnTo>
                  <a:lnTo>
                    <a:pt x="333" y="1157"/>
                  </a:lnTo>
                  <a:lnTo>
                    <a:pt x="359" y="1191"/>
                  </a:lnTo>
                  <a:lnTo>
                    <a:pt x="380" y="1228"/>
                  </a:lnTo>
                  <a:lnTo>
                    <a:pt x="397" y="1265"/>
                  </a:lnTo>
                  <a:lnTo>
                    <a:pt x="411" y="1305"/>
                  </a:lnTo>
                  <a:lnTo>
                    <a:pt x="419" y="1334"/>
                  </a:lnTo>
                  <a:lnTo>
                    <a:pt x="427" y="1379"/>
                  </a:lnTo>
                  <a:lnTo>
                    <a:pt x="439" y="1436"/>
                  </a:lnTo>
                  <a:lnTo>
                    <a:pt x="449" y="1500"/>
                  </a:lnTo>
                  <a:lnTo>
                    <a:pt x="460" y="1571"/>
                  </a:lnTo>
                  <a:lnTo>
                    <a:pt x="469" y="1643"/>
                  </a:lnTo>
                  <a:lnTo>
                    <a:pt x="475" y="1712"/>
                  </a:lnTo>
                  <a:lnTo>
                    <a:pt x="478" y="1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 name="Freeform 27"/>
            <p:cNvSpPr>
              <a:spLocks/>
            </p:cNvSpPr>
            <p:nvPr/>
          </p:nvSpPr>
          <p:spPr bwMode="auto">
            <a:xfrm>
              <a:off x="5665" y="3860"/>
              <a:ext cx="106" cy="127"/>
            </a:xfrm>
            <a:custGeom>
              <a:avLst/>
              <a:gdLst>
                <a:gd name="T0" fmla="*/ 0 w 212"/>
                <a:gd name="T1" fmla="*/ 127 h 127"/>
                <a:gd name="T2" fmla="*/ 2 w 212"/>
                <a:gd name="T3" fmla="*/ 100 h 127"/>
                <a:gd name="T4" fmla="*/ 4 w 212"/>
                <a:gd name="T5" fmla="*/ 98 h 127"/>
                <a:gd name="T6" fmla="*/ 12 w 212"/>
                <a:gd name="T7" fmla="*/ 92 h 127"/>
                <a:gd name="T8" fmla="*/ 23 w 212"/>
                <a:gd name="T9" fmla="*/ 82 h 127"/>
                <a:gd name="T10" fmla="*/ 37 w 212"/>
                <a:gd name="T11" fmla="*/ 70 h 127"/>
                <a:gd name="T12" fmla="*/ 52 w 212"/>
                <a:gd name="T13" fmla="*/ 54 h 127"/>
                <a:gd name="T14" fmla="*/ 67 w 212"/>
                <a:gd name="T15" fmla="*/ 37 h 127"/>
                <a:gd name="T16" fmla="*/ 82 w 212"/>
                <a:gd name="T17" fmla="*/ 19 h 127"/>
                <a:gd name="T18" fmla="*/ 96 w 212"/>
                <a:gd name="T19" fmla="*/ 0 h 127"/>
                <a:gd name="T20" fmla="*/ 99 w 212"/>
                <a:gd name="T21" fmla="*/ 7 h 127"/>
                <a:gd name="T22" fmla="*/ 101 w 212"/>
                <a:gd name="T23" fmla="*/ 13 h 127"/>
                <a:gd name="T24" fmla="*/ 104 w 212"/>
                <a:gd name="T25" fmla="*/ 19 h 127"/>
                <a:gd name="T26" fmla="*/ 106 w 212"/>
                <a:gd name="T27" fmla="*/ 24 h 127"/>
                <a:gd name="T28" fmla="*/ 99 w 212"/>
                <a:gd name="T29" fmla="*/ 28 h 127"/>
                <a:gd name="T30" fmla="*/ 93 w 212"/>
                <a:gd name="T31" fmla="*/ 32 h 127"/>
                <a:gd name="T32" fmla="*/ 86 w 212"/>
                <a:gd name="T33" fmla="*/ 37 h 127"/>
                <a:gd name="T34" fmla="*/ 79 w 212"/>
                <a:gd name="T35" fmla="*/ 43 h 127"/>
                <a:gd name="T36" fmla="*/ 72 w 212"/>
                <a:gd name="T37" fmla="*/ 49 h 127"/>
                <a:gd name="T38" fmla="*/ 65 w 212"/>
                <a:gd name="T39" fmla="*/ 54 h 127"/>
                <a:gd name="T40" fmla="*/ 57 w 212"/>
                <a:gd name="T41" fmla="*/ 60 h 127"/>
                <a:gd name="T42" fmla="*/ 51 w 212"/>
                <a:gd name="T43" fmla="*/ 68 h 127"/>
                <a:gd name="T44" fmla="*/ 44 w 212"/>
                <a:gd name="T45" fmla="*/ 74 h 127"/>
                <a:gd name="T46" fmla="*/ 37 w 212"/>
                <a:gd name="T47" fmla="*/ 81 h 127"/>
                <a:gd name="T48" fmla="*/ 30 w 212"/>
                <a:gd name="T49" fmla="*/ 88 h 127"/>
                <a:gd name="T50" fmla="*/ 24 w 212"/>
                <a:gd name="T51" fmla="*/ 96 h 127"/>
                <a:gd name="T52" fmla="*/ 18 w 212"/>
                <a:gd name="T53" fmla="*/ 103 h 127"/>
                <a:gd name="T54" fmla="*/ 12 w 212"/>
                <a:gd name="T55" fmla="*/ 111 h 127"/>
                <a:gd name="T56" fmla="*/ 6 w 212"/>
                <a:gd name="T57" fmla="*/ 119 h 127"/>
                <a:gd name="T58" fmla="*/ 0 w 212"/>
                <a:gd name="T59" fmla="*/ 127 h 1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2"/>
                <a:gd name="T91" fmla="*/ 0 h 127"/>
                <a:gd name="T92" fmla="*/ 212 w 212"/>
                <a:gd name="T93" fmla="*/ 127 h 1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2" h="127">
                  <a:moveTo>
                    <a:pt x="0" y="127"/>
                  </a:moveTo>
                  <a:lnTo>
                    <a:pt x="3" y="100"/>
                  </a:lnTo>
                  <a:lnTo>
                    <a:pt x="8" y="98"/>
                  </a:lnTo>
                  <a:lnTo>
                    <a:pt x="23" y="92"/>
                  </a:lnTo>
                  <a:lnTo>
                    <a:pt x="45" y="82"/>
                  </a:lnTo>
                  <a:lnTo>
                    <a:pt x="73" y="70"/>
                  </a:lnTo>
                  <a:lnTo>
                    <a:pt x="103" y="54"/>
                  </a:lnTo>
                  <a:lnTo>
                    <a:pt x="134" y="37"/>
                  </a:lnTo>
                  <a:lnTo>
                    <a:pt x="164" y="19"/>
                  </a:lnTo>
                  <a:lnTo>
                    <a:pt x="192" y="0"/>
                  </a:lnTo>
                  <a:lnTo>
                    <a:pt x="197" y="7"/>
                  </a:lnTo>
                  <a:lnTo>
                    <a:pt x="202" y="13"/>
                  </a:lnTo>
                  <a:lnTo>
                    <a:pt x="207" y="19"/>
                  </a:lnTo>
                  <a:lnTo>
                    <a:pt x="212" y="24"/>
                  </a:lnTo>
                  <a:lnTo>
                    <a:pt x="198" y="28"/>
                  </a:lnTo>
                  <a:lnTo>
                    <a:pt x="185" y="32"/>
                  </a:lnTo>
                  <a:lnTo>
                    <a:pt x="172" y="37"/>
                  </a:lnTo>
                  <a:lnTo>
                    <a:pt x="158" y="43"/>
                  </a:lnTo>
                  <a:lnTo>
                    <a:pt x="143" y="49"/>
                  </a:lnTo>
                  <a:lnTo>
                    <a:pt x="129" y="54"/>
                  </a:lnTo>
                  <a:lnTo>
                    <a:pt x="115" y="60"/>
                  </a:lnTo>
                  <a:lnTo>
                    <a:pt x="101" y="68"/>
                  </a:lnTo>
                  <a:lnTo>
                    <a:pt x="88" y="74"/>
                  </a:lnTo>
                  <a:lnTo>
                    <a:pt x="74" y="81"/>
                  </a:lnTo>
                  <a:lnTo>
                    <a:pt x="61" y="88"/>
                  </a:lnTo>
                  <a:lnTo>
                    <a:pt x="48" y="96"/>
                  </a:lnTo>
                  <a:lnTo>
                    <a:pt x="35" y="103"/>
                  </a:lnTo>
                  <a:lnTo>
                    <a:pt x="23" y="111"/>
                  </a:lnTo>
                  <a:lnTo>
                    <a:pt x="11" y="119"/>
                  </a:lnTo>
                  <a:lnTo>
                    <a:pt x="0"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4" name="Freeform 28"/>
            <p:cNvSpPr>
              <a:spLocks/>
            </p:cNvSpPr>
            <p:nvPr/>
          </p:nvSpPr>
          <p:spPr bwMode="auto">
            <a:xfrm>
              <a:off x="5577" y="2849"/>
              <a:ext cx="52" cy="385"/>
            </a:xfrm>
            <a:custGeom>
              <a:avLst/>
              <a:gdLst>
                <a:gd name="T0" fmla="*/ 39 w 102"/>
                <a:gd name="T1" fmla="*/ 385 h 385"/>
                <a:gd name="T2" fmla="*/ 41 w 102"/>
                <a:gd name="T3" fmla="*/ 373 h 385"/>
                <a:gd name="T4" fmla="*/ 43 w 102"/>
                <a:gd name="T5" fmla="*/ 340 h 385"/>
                <a:gd name="T6" fmla="*/ 46 w 102"/>
                <a:gd name="T7" fmla="*/ 292 h 385"/>
                <a:gd name="T8" fmla="*/ 49 w 102"/>
                <a:gd name="T9" fmla="*/ 234 h 385"/>
                <a:gd name="T10" fmla="*/ 51 w 102"/>
                <a:gd name="T11" fmla="*/ 171 h 385"/>
                <a:gd name="T12" fmla="*/ 52 w 102"/>
                <a:gd name="T13" fmla="*/ 107 h 385"/>
                <a:gd name="T14" fmla="*/ 50 w 102"/>
                <a:gd name="T15" fmla="*/ 48 h 385"/>
                <a:gd name="T16" fmla="*/ 45 w 102"/>
                <a:gd name="T17" fmla="*/ 0 h 385"/>
                <a:gd name="T18" fmla="*/ 44 w 102"/>
                <a:gd name="T19" fmla="*/ 1 h 385"/>
                <a:gd name="T20" fmla="*/ 41 w 102"/>
                <a:gd name="T21" fmla="*/ 2 h 385"/>
                <a:gd name="T22" fmla="*/ 36 w 102"/>
                <a:gd name="T23" fmla="*/ 4 h 385"/>
                <a:gd name="T24" fmla="*/ 29 w 102"/>
                <a:gd name="T25" fmla="*/ 7 h 385"/>
                <a:gd name="T26" fmla="*/ 21 w 102"/>
                <a:gd name="T27" fmla="*/ 8 h 385"/>
                <a:gd name="T28" fmla="*/ 14 w 102"/>
                <a:gd name="T29" fmla="*/ 9 h 385"/>
                <a:gd name="T30" fmla="*/ 7 w 102"/>
                <a:gd name="T31" fmla="*/ 8 h 385"/>
                <a:gd name="T32" fmla="*/ 0 w 102"/>
                <a:gd name="T33" fmla="*/ 5 h 385"/>
                <a:gd name="T34" fmla="*/ 28 w 102"/>
                <a:gd name="T35" fmla="*/ 88 h 385"/>
                <a:gd name="T36" fmla="*/ 7 w 102"/>
                <a:gd name="T37" fmla="*/ 69 h 385"/>
                <a:gd name="T38" fmla="*/ 7 w 102"/>
                <a:gd name="T39" fmla="*/ 72 h 385"/>
                <a:gd name="T40" fmla="*/ 6 w 102"/>
                <a:gd name="T41" fmla="*/ 79 h 385"/>
                <a:gd name="T42" fmla="*/ 4 w 102"/>
                <a:gd name="T43" fmla="*/ 88 h 385"/>
                <a:gd name="T44" fmla="*/ 1 w 102"/>
                <a:gd name="T45" fmla="*/ 97 h 385"/>
                <a:gd name="T46" fmla="*/ 2 w 102"/>
                <a:gd name="T47" fmla="*/ 99 h 385"/>
                <a:gd name="T48" fmla="*/ 4 w 102"/>
                <a:gd name="T49" fmla="*/ 107 h 385"/>
                <a:gd name="T50" fmla="*/ 8 w 102"/>
                <a:gd name="T51" fmla="*/ 120 h 385"/>
                <a:gd name="T52" fmla="*/ 13 w 102"/>
                <a:gd name="T53" fmla="*/ 145 h 385"/>
                <a:gd name="T54" fmla="*/ 19 w 102"/>
                <a:gd name="T55" fmla="*/ 182 h 385"/>
                <a:gd name="T56" fmla="*/ 25 w 102"/>
                <a:gd name="T57" fmla="*/ 232 h 385"/>
                <a:gd name="T58" fmla="*/ 33 w 102"/>
                <a:gd name="T59" fmla="*/ 299 h 385"/>
                <a:gd name="T60" fmla="*/ 39 w 102"/>
                <a:gd name="T61" fmla="*/ 385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2"/>
                <a:gd name="T94" fmla="*/ 0 h 385"/>
                <a:gd name="T95" fmla="*/ 102 w 102"/>
                <a:gd name="T96" fmla="*/ 385 h 3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2" h="385">
                  <a:moveTo>
                    <a:pt x="77" y="385"/>
                  </a:moveTo>
                  <a:lnTo>
                    <a:pt x="80" y="373"/>
                  </a:lnTo>
                  <a:lnTo>
                    <a:pt x="85" y="340"/>
                  </a:lnTo>
                  <a:lnTo>
                    <a:pt x="91" y="292"/>
                  </a:lnTo>
                  <a:lnTo>
                    <a:pt x="97" y="234"/>
                  </a:lnTo>
                  <a:lnTo>
                    <a:pt x="101" y="171"/>
                  </a:lnTo>
                  <a:lnTo>
                    <a:pt x="102" y="107"/>
                  </a:lnTo>
                  <a:lnTo>
                    <a:pt x="99" y="48"/>
                  </a:lnTo>
                  <a:lnTo>
                    <a:pt x="89" y="0"/>
                  </a:lnTo>
                  <a:lnTo>
                    <a:pt x="86" y="1"/>
                  </a:lnTo>
                  <a:lnTo>
                    <a:pt x="80" y="2"/>
                  </a:lnTo>
                  <a:lnTo>
                    <a:pt x="70" y="4"/>
                  </a:lnTo>
                  <a:lnTo>
                    <a:pt x="57" y="7"/>
                  </a:lnTo>
                  <a:lnTo>
                    <a:pt x="42" y="8"/>
                  </a:lnTo>
                  <a:lnTo>
                    <a:pt x="27" y="9"/>
                  </a:lnTo>
                  <a:lnTo>
                    <a:pt x="13" y="8"/>
                  </a:lnTo>
                  <a:lnTo>
                    <a:pt x="0" y="5"/>
                  </a:lnTo>
                  <a:lnTo>
                    <a:pt x="54" y="88"/>
                  </a:lnTo>
                  <a:lnTo>
                    <a:pt x="13" y="69"/>
                  </a:lnTo>
                  <a:lnTo>
                    <a:pt x="13" y="72"/>
                  </a:lnTo>
                  <a:lnTo>
                    <a:pt x="12" y="79"/>
                  </a:lnTo>
                  <a:lnTo>
                    <a:pt x="8" y="88"/>
                  </a:lnTo>
                  <a:lnTo>
                    <a:pt x="2" y="97"/>
                  </a:lnTo>
                  <a:lnTo>
                    <a:pt x="3" y="99"/>
                  </a:lnTo>
                  <a:lnTo>
                    <a:pt x="8" y="107"/>
                  </a:lnTo>
                  <a:lnTo>
                    <a:pt x="16" y="120"/>
                  </a:lnTo>
                  <a:lnTo>
                    <a:pt x="26" y="145"/>
                  </a:lnTo>
                  <a:lnTo>
                    <a:pt x="37" y="182"/>
                  </a:lnTo>
                  <a:lnTo>
                    <a:pt x="50" y="232"/>
                  </a:lnTo>
                  <a:lnTo>
                    <a:pt x="64" y="299"/>
                  </a:lnTo>
                  <a:lnTo>
                    <a:pt x="77" y="3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5" name="Freeform 29"/>
            <p:cNvSpPr>
              <a:spLocks/>
            </p:cNvSpPr>
            <p:nvPr/>
          </p:nvSpPr>
          <p:spPr bwMode="auto">
            <a:xfrm>
              <a:off x="5492" y="2622"/>
              <a:ext cx="195" cy="757"/>
            </a:xfrm>
            <a:custGeom>
              <a:avLst/>
              <a:gdLst>
                <a:gd name="T0" fmla="*/ 59 w 390"/>
                <a:gd name="T1" fmla="*/ 539 h 757"/>
                <a:gd name="T2" fmla="*/ 67 w 390"/>
                <a:gd name="T3" fmla="*/ 358 h 757"/>
                <a:gd name="T4" fmla="*/ 74 w 390"/>
                <a:gd name="T5" fmla="*/ 324 h 757"/>
                <a:gd name="T6" fmla="*/ 63 w 390"/>
                <a:gd name="T7" fmla="*/ 283 h 757"/>
                <a:gd name="T8" fmla="*/ 77 w 390"/>
                <a:gd name="T9" fmla="*/ 230 h 757"/>
                <a:gd name="T10" fmla="*/ 54 w 390"/>
                <a:gd name="T11" fmla="*/ 198 h 757"/>
                <a:gd name="T12" fmla="*/ 38 w 390"/>
                <a:gd name="T13" fmla="*/ 163 h 757"/>
                <a:gd name="T14" fmla="*/ 45 w 390"/>
                <a:gd name="T15" fmla="*/ 174 h 757"/>
                <a:gd name="T16" fmla="*/ 66 w 390"/>
                <a:gd name="T17" fmla="*/ 182 h 757"/>
                <a:gd name="T18" fmla="*/ 72 w 390"/>
                <a:gd name="T19" fmla="*/ 161 h 757"/>
                <a:gd name="T20" fmla="*/ 75 w 390"/>
                <a:gd name="T21" fmla="*/ 164 h 757"/>
                <a:gd name="T22" fmla="*/ 90 w 390"/>
                <a:gd name="T23" fmla="*/ 187 h 757"/>
                <a:gd name="T24" fmla="*/ 118 w 390"/>
                <a:gd name="T25" fmla="*/ 208 h 757"/>
                <a:gd name="T26" fmla="*/ 144 w 390"/>
                <a:gd name="T27" fmla="*/ 197 h 757"/>
                <a:gd name="T28" fmla="*/ 154 w 390"/>
                <a:gd name="T29" fmla="*/ 167 h 757"/>
                <a:gd name="T30" fmla="*/ 157 w 390"/>
                <a:gd name="T31" fmla="*/ 153 h 757"/>
                <a:gd name="T32" fmla="*/ 160 w 390"/>
                <a:gd name="T33" fmla="*/ 141 h 757"/>
                <a:gd name="T34" fmla="*/ 174 w 390"/>
                <a:gd name="T35" fmla="*/ 139 h 757"/>
                <a:gd name="T36" fmla="*/ 175 w 390"/>
                <a:gd name="T37" fmla="*/ 120 h 757"/>
                <a:gd name="T38" fmla="*/ 174 w 390"/>
                <a:gd name="T39" fmla="*/ 104 h 757"/>
                <a:gd name="T40" fmla="*/ 180 w 390"/>
                <a:gd name="T41" fmla="*/ 80 h 757"/>
                <a:gd name="T42" fmla="*/ 191 w 390"/>
                <a:gd name="T43" fmla="*/ 36 h 757"/>
                <a:gd name="T44" fmla="*/ 181 w 390"/>
                <a:gd name="T45" fmla="*/ 20 h 757"/>
                <a:gd name="T46" fmla="*/ 159 w 390"/>
                <a:gd name="T47" fmla="*/ 7 h 757"/>
                <a:gd name="T48" fmla="*/ 150 w 390"/>
                <a:gd name="T49" fmla="*/ 0 h 757"/>
                <a:gd name="T50" fmla="*/ 140 w 390"/>
                <a:gd name="T51" fmla="*/ 26 h 757"/>
                <a:gd name="T52" fmla="*/ 128 w 390"/>
                <a:gd name="T53" fmla="*/ 33 h 757"/>
                <a:gd name="T54" fmla="*/ 115 w 390"/>
                <a:gd name="T55" fmla="*/ 31 h 757"/>
                <a:gd name="T56" fmla="*/ 103 w 390"/>
                <a:gd name="T57" fmla="*/ 49 h 757"/>
                <a:gd name="T58" fmla="*/ 96 w 390"/>
                <a:gd name="T59" fmla="*/ 69 h 757"/>
                <a:gd name="T60" fmla="*/ 91 w 390"/>
                <a:gd name="T61" fmla="*/ 50 h 757"/>
                <a:gd name="T62" fmla="*/ 80 w 390"/>
                <a:gd name="T63" fmla="*/ 32 h 757"/>
                <a:gd name="T64" fmla="*/ 63 w 390"/>
                <a:gd name="T65" fmla="*/ 29 h 757"/>
                <a:gd name="T66" fmla="*/ 61 w 390"/>
                <a:gd name="T67" fmla="*/ 98 h 757"/>
                <a:gd name="T68" fmla="*/ 39 w 390"/>
                <a:gd name="T69" fmla="*/ 107 h 757"/>
                <a:gd name="T70" fmla="*/ 14 w 390"/>
                <a:gd name="T71" fmla="*/ 78 h 757"/>
                <a:gd name="T72" fmla="*/ 5 w 390"/>
                <a:gd name="T73" fmla="*/ 46 h 757"/>
                <a:gd name="T74" fmla="*/ 14 w 390"/>
                <a:gd name="T75" fmla="*/ 73 h 757"/>
                <a:gd name="T76" fmla="*/ 17 w 390"/>
                <a:gd name="T77" fmla="*/ 102 h 757"/>
                <a:gd name="T78" fmla="*/ 9 w 390"/>
                <a:gd name="T79" fmla="*/ 162 h 757"/>
                <a:gd name="T80" fmla="*/ 0 w 390"/>
                <a:gd name="T81" fmla="*/ 514 h 757"/>
                <a:gd name="T82" fmla="*/ 7 w 390"/>
                <a:gd name="T83" fmla="*/ 655 h 757"/>
                <a:gd name="T84" fmla="*/ 19 w 390"/>
                <a:gd name="T85" fmla="*/ 740 h 757"/>
                <a:gd name="T86" fmla="*/ 25 w 390"/>
                <a:gd name="T87" fmla="*/ 749 h 757"/>
                <a:gd name="T88" fmla="*/ 38 w 390"/>
                <a:gd name="T89" fmla="*/ 723 h 757"/>
                <a:gd name="T90" fmla="*/ 53 w 390"/>
                <a:gd name="T91" fmla="*/ 699 h 7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0"/>
                <a:gd name="T139" fmla="*/ 0 h 757"/>
                <a:gd name="T140" fmla="*/ 390 w 390"/>
                <a:gd name="T141" fmla="*/ 757 h 7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0" h="757">
                  <a:moveTo>
                    <a:pt x="116" y="693"/>
                  </a:moveTo>
                  <a:lnTo>
                    <a:pt x="117" y="645"/>
                  </a:lnTo>
                  <a:lnTo>
                    <a:pt x="119" y="539"/>
                  </a:lnTo>
                  <a:lnTo>
                    <a:pt x="123" y="429"/>
                  </a:lnTo>
                  <a:lnTo>
                    <a:pt x="127" y="372"/>
                  </a:lnTo>
                  <a:lnTo>
                    <a:pt x="133" y="358"/>
                  </a:lnTo>
                  <a:lnTo>
                    <a:pt x="139" y="342"/>
                  </a:lnTo>
                  <a:lnTo>
                    <a:pt x="144" y="330"/>
                  </a:lnTo>
                  <a:lnTo>
                    <a:pt x="147" y="324"/>
                  </a:lnTo>
                  <a:lnTo>
                    <a:pt x="136" y="313"/>
                  </a:lnTo>
                  <a:lnTo>
                    <a:pt x="129" y="297"/>
                  </a:lnTo>
                  <a:lnTo>
                    <a:pt x="127" y="283"/>
                  </a:lnTo>
                  <a:lnTo>
                    <a:pt x="127" y="277"/>
                  </a:lnTo>
                  <a:lnTo>
                    <a:pt x="78" y="308"/>
                  </a:lnTo>
                  <a:lnTo>
                    <a:pt x="153" y="230"/>
                  </a:lnTo>
                  <a:lnTo>
                    <a:pt x="138" y="222"/>
                  </a:lnTo>
                  <a:lnTo>
                    <a:pt x="124" y="212"/>
                  </a:lnTo>
                  <a:lnTo>
                    <a:pt x="109" y="198"/>
                  </a:lnTo>
                  <a:lnTo>
                    <a:pt x="96" y="186"/>
                  </a:lnTo>
                  <a:lnTo>
                    <a:pt x="84" y="174"/>
                  </a:lnTo>
                  <a:lnTo>
                    <a:pt x="75" y="163"/>
                  </a:lnTo>
                  <a:lnTo>
                    <a:pt x="69" y="156"/>
                  </a:lnTo>
                  <a:lnTo>
                    <a:pt x="67" y="153"/>
                  </a:lnTo>
                  <a:lnTo>
                    <a:pt x="89" y="174"/>
                  </a:lnTo>
                  <a:lnTo>
                    <a:pt x="107" y="184"/>
                  </a:lnTo>
                  <a:lnTo>
                    <a:pt x="121" y="186"/>
                  </a:lnTo>
                  <a:lnTo>
                    <a:pt x="131" y="182"/>
                  </a:lnTo>
                  <a:lnTo>
                    <a:pt x="137" y="176"/>
                  </a:lnTo>
                  <a:lnTo>
                    <a:pt x="142" y="167"/>
                  </a:lnTo>
                  <a:lnTo>
                    <a:pt x="144" y="161"/>
                  </a:lnTo>
                  <a:lnTo>
                    <a:pt x="144" y="158"/>
                  </a:lnTo>
                  <a:lnTo>
                    <a:pt x="146" y="160"/>
                  </a:lnTo>
                  <a:lnTo>
                    <a:pt x="149" y="164"/>
                  </a:lnTo>
                  <a:lnTo>
                    <a:pt x="157" y="170"/>
                  </a:lnTo>
                  <a:lnTo>
                    <a:pt x="167" y="178"/>
                  </a:lnTo>
                  <a:lnTo>
                    <a:pt x="179" y="187"/>
                  </a:lnTo>
                  <a:lnTo>
                    <a:pt x="196" y="194"/>
                  </a:lnTo>
                  <a:lnTo>
                    <a:pt x="215" y="202"/>
                  </a:lnTo>
                  <a:lnTo>
                    <a:pt x="236" y="208"/>
                  </a:lnTo>
                  <a:lnTo>
                    <a:pt x="257" y="209"/>
                  </a:lnTo>
                  <a:lnTo>
                    <a:pt x="275" y="206"/>
                  </a:lnTo>
                  <a:lnTo>
                    <a:pt x="287" y="197"/>
                  </a:lnTo>
                  <a:lnTo>
                    <a:pt x="297" y="187"/>
                  </a:lnTo>
                  <a:lnTo>
                    <a:pt x="303" y="177"/>
                  </a:lnTo>
                  <a:lnTo>
                    <a:pt x="308" y="167"/>
                  </a:lnTo>
                  <a:lnTo>
                    <a:pt x="311" y="161"/>
                  </a:lnTo>
                  <a:lnTo>
                    <a:pt x="311" y="158"/>
                  </a:lnTo>
                  <a:lnTo>
                    <a:pt x="313" y="153"/>
                  </a:lnTo>
                  <a:lnTo>
                    <a:pt x="316" y="148"/>
                  </a:lnTo>
                  <a:lnTo>
                    <a:pt x="318" y="143"/>
                  </a:lnTo>
                  <a:lnTo>
                    <a:pt x="320" y="141"/>
                  </a:lnTo>
                  <a:lnTo>
                    <a:pt x="332" y="143"/>
                  </a:lnTo>
                  <a:lnTo>
                    <a:pt x="342" y="142"/>
                  </a:lnTo>
                  <a:lnTo>
                    <a:pt x="347" y="139"/>
                  </a:lnTo>
                  <a:lnTo>
                    <a:pt x="350" y="133"/>
                  </a:lnTo>
                  <a:lnTo>
                    <a:pt x="350" y="127"/>
                  </a:lnTo>
                  <a:lnTo>
                    <a:pt x="350" y="120"/>
                  </a:lnTo>
                  <a:lnTo>
                    <a:pt x="349" y="114"/>
                  </a:lnTo>
                  <a:lnTo>
                    <a:pt x="349" y="111"/>
                  </a:lnTo>
                  <a:lnTo>
                    <a:pt x="347" y="104"/>
                  </a:lnTo>
                  <a:lnTo>
                    <a:pt x="347" y="94"/>
                  </a:lnTo>
                  <a:lnTo>
                    <a:pt x="350" y="86"/>
                  </a:lnTo>
                  <a:lnTo>
                    <a:pt x="359" y="80"/>
                  </a:lnTo>
                  <a:lnTo>
                    <a:pt x="369" y="72"/>
                  </a:lnTo>
                  <a:lnTo>
                    <a:pt x="375" y="55"/>
                  </a:lnTo>
                  <a:lnTo>
                    <a:pt x="382" y="36"/>
                  </a:lnTo>
                  <a:lnTo>
                    <a:pt x="390" y="21"/>
                  </a:lnTo>
                  <a:lnTo>
                    <a:pt x="376" y="21"/>
                  </a:lnTo>
                  <a:lnTo>
                    <a:pt x="361" y="20"/>
                  </a:lnTo>
                  <a:lnTo>
                    <a:pt x="345" y="15"/>
                  </a:lnTo>
                  <a:lnTo>
                    <a:pt x="331" y="11"/>
                  </a:lnTo>
                  <a:lnTo>
                    <a:pt x="318" y="7"/>
                  </a:lnTo>
                  <a:lnTo>
                    <a:pt x="308" y="4"/>
                  </a:lnTo>
                  <a:lnTo>
                    <a:pt x="302" y="1"/>
                  </a:lnTo>
                  <a:lnTo>
                    <a:pt x="300" y="0"/>
                  </a:lnTo>
                  <a:lnTo>
                    <a:pt x="293" y="10"/>
                  </a:lnTo>
                  <a:lnTo>
                    <a:pt x="287" y="18"/>
                  </a:lnTo>
                  <a:lnTo>
                    <a:pt x="280" y="26"/>
                  </a:lnTo>
                  <a:lnTo>
                    <a:pt x="272" y="30"/>
                  </a:lnTo>
                  <a:lnTo>
                    <a:pt x="265" y="32"/>
                  </a:lnTo>
                  <a:lnTo>
                    <a:pt x="256" y="33"/>
                  </a:lnTo>
                  <a:lnTo>
                    <a:pt x="248" y="33"/>
                  </a:lnTo>
                  <a:lnTo>
                    <a:pt x="240" y="31"/>
                  </a:lnTo>
                  <a:lnTo>
                    <a:pt x="231" y="31"/>
                  </a:lnTo>
                  <a:lnTo>
                    <a:pt x="222" y="34"/>
                  </a:lnTo>
                  <a:lnTo>
                    <a:pt x="213" y="40"/>
                  </a:lnTo>
                  <a:lnTo>
                    <a:pt x="206" y="49"/>
                  </a:lnTo>
                  <a:lnTo>
                    <a:pt x="199" y="57"/>
                  </a:lnTo>
                  <a:lnTo>
                    <a:pt x="194" y="64"/>
                  </a:lnTo>
                  <a:lnTo>
                    <a:pt x="192" y="69"/>
                  </a:lnTo>
                  <a:lnTo>
                    <a:pt x="191" y="72"/>
                  </a:lnTo>
                  <a:lnTo>
                    <a:pt x="187" y="59"/>
                  </a:lnTo>
                  <a:lnTo>
                    <a:pt x="182" y="50"/>
                  </a:lnTo>
                  <a:lnTo>
                    <a:pt x="176" y="42"/>
                  </a:lnTo>
                  <a:lnTo>
                    <a:pt x="168" y="36"/>
                  </a:lnTo>
                  <a:lnTo>
                    <a:pt x="159" y="32"/>
                  </a:lnTo>
                  <a:lnTo>
                    <a:pt x="149" y="30"/>
                  </a:lnTo>
                  <a:lnTo>
                    <a:pt x="138" y="29"/>
                  </a:lnTo>
                  <a:lnTo>
                    <a:pt x="127" y="29"/>
                  </a:lnTo>
                  <a:lnTo>
                    <a:pt x="113" y="42"/>
                  </a:lnTo>
                  <a:lnTo>
                    <a:pt x="116" y="71"/>
                  </a:lnTo>
                  <a:lnTo>
                    <a:pt x="122" y="98"/>
                  </a:lnTo>
                  <a:lnTo>
                    <a:pt x="127" y="110"/>
                  </a:lnTo>
                  <a:lnTo>
                    <a:pt x="101" y="111"/>
                  </a:lnTo>
                  <a:lnTo>
                    <a:pt x="78" y="107"/>
                  </a:lnTo>
                  <a:lnTo>
                    <a:pt x="59" y="100"/>
                  </a:lnTo>
                  <a:lnTo>
                    <a:pt x="43" y="89"/>
                  </a:lnTo>
                  <a:lnTo>
                    <a:pt x="29" y="78"/>
                  </a:lnTo>
                  <a:lnTo>
                    <a:pt x="20" y="66"/>
                  </a:lnTo>
                  <a:lnTo>
                    <a:pt x="13" y="55"/>
                  </a:lnTo>
                  <a:lnTo>
                    <a:pt x="9" y="46"/>
                  </a:lnTo>
                  <a:lnTo>
                    <a:pt x="15" y="54"/>
                  </a:lnTo>
                  <a:lnTo>
                    <a:pt x="23" y="63"/>
                  </a:lnTo>
                  <a:lnTo>
                    <a:pt x="28" y="73"/>
                  </a:lnTo>
                  <a:lnTo>
                    <a:pt x="32" y="82"/>
                  </a:lnTo>
                  <a:lnTo>
                    <a:pt x="34" y="91"/>
                  </a:lnTo>
                  <a:lnTo>
                    <a:pt x="33" y="102"/>
                  </a:lnTo>
                  <a:lnTo>
                    <a:pt x="29" y="112"/>
                  </a:lnTo>
                  <a:lnTo>
                    <a:pt x="20" y="122"/>
                  </a:lnTo>
                  <a:lnTo>
                    <a:pt x="18" y="162"/>
                  </a:lnTo>
                  <a:lnTo>
                    <a:pt x="10" y="262"/>
                  </a:lnTo>
                  <a:lnTo>
                    <a:pt x="4" y="390"/>
                  </a:lnTo>
                  <a:lnTo>
                    <a:pt x="0" y="514"/>
                  </a:lnTo>
                  <a:lnTo>
                    <a:pt x="3" y="567"/>
                  </a:lnTo>
                  <a:lnTo>
                    <a:pt x="7" y="614"/>
                  </a:lnTo>
                  <a:lnTo>
                    <a:pt x="14" y="655"/>
                  </a:lnTo>
                  <a:lnTo>
                    <a:pt x="23" y="691"/>
                  </a:lnTo>
                  <a:lnTo>
                    <a:pt x="30" y="719"/>
                  </a:lnTo>
                  <a:lnTo>
                    <a:pt x="38" y="740"/>
                  </a:lnTo>
                  <a:lnTo>
                    <a:pt x="42" y="753"/>
                  </a:lnTo>
                  <a:lnTo>
                    <a:pt x="44" y="757"/>
                  </a:lnTo>
                  <a:lnTo>
                    <a:pt x="50" y="749"/>
                  </a:lnTo>
                  <a:lnTo>
                    <a:pt x="58" y="741"/>
                  </a:lnTo>
                  <a:lnTo>
                    <a:pt x="65" y="731"/>
                  </a:lnTo>
                  <a:lnTo>
                    <a:pt x="75" y="723"/>
                  </a:lnTo>
                  <a:lnTo>
                    <a:pt x="85" y="715"/>
                  </a:lnTo>
                  <a:lnTo>
                    <a:pt x="96" y="706"/>
                  </a:lnTo>
                  <a:lnTo>
                    <a:pt x="106" y="699"/>
                  </a:lnTo>
                  <a:lnTo>
                    <a:pt x="116" y="6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6" name="Freeform 30"/>
            <p:cNvSpPr>
              <a:spLocks/>
            </p:cNvSpPr>
            <p:nvPr/>
          </p:nvSpPr>
          <p:spPr bwMode="auto">
            <a:xfrm>
              <a:off x="5503" y="3315"/>
              <a:ext cx="47" cy="277"/>
            </a:xfrm>
            <a:custGeom>
              <a:avLst/>
              <a:gdLst>
                <a:gd name="T0" fmla="*/ 47 w 94"/>
                <a:gd name="T1" fmla="*/ 0 h 277"/>
                <a:gd name="T2" fmla="*/ 45 w 94"/>
                <a:gd name="T3" fmla="*/ 5 h 277"/>
                <a:gd name="T4" fmla="*/ 40 w 94"/>
                <a:gd name="T5" fmla="*/ 22 h 277"/>
                <a:gd name="T6" fmla="*/ 31 w 94"/>
                <a:gd name="T7" fmla="*/ 47 h 277"/>
                <a:gd name="T8" fmla="*/ 25 w 94"/>
                <a:gd name="T9" fmla="*/ 81 h 277"/>
                <a:gd name="T10" fmla="*/ 20 w 94"/>
                <a:gd name="T11" fmla="*/ 121 h 277"/>
                <a:gd name="T12" fmla="*/ 18 w 94"/>
                <a:gd name="T13" fmla="*/ 168 h 277"/>
                <a:gd name="T14" fmla="*/ 21 w 94"/>
                <a:gd name="T15" fmla="*/ 220 h 277"/>
                <a:gd name="T16" fmla="*/ 31 w 94"/>
                <a:gd name="T17" fmla="*/ 277 h 277"/>
                <a:gd name="T18" fmla="*/ 28 w 94"/>
                <a:gd name="T19" fmla="*/ 271 h 277"/>
                <a:gd name="T20" fmla="*/ 23 w 94"/>
                <a:gd name="T21" fmla="*/ 258 h 277"/>
                <a:gd name="T22" fmla="*/ 15 w 94"/>
                <a:gd name="T23" fmla="*/ 236 h 277"/>
                <a:gd name="T24" fmla="*/ 8 w 94"/>
                <a:gd name="T25" fmla="*/ 209 h 277"/>
                <a:gd name="T26" fmla="*/ 3 w 94"/>
                <a:gd name="T27" fmla="*/ 177 h 277"/>
                <a:gd name="T28" fmla="*/ 0 w 94"/>
                <a:gd name="T29" fmla="*/ 140 h 277"/>
                <a:gd name="T30" fmla="*/ 3 w 94"/>
                <a:gd name="T31" fmla="*/ 103 h 277"/>
                <a:gd name="T32" fmla="*/ 11 w 94"/>
                <a:gd name="T33" fmla="*/ 64 h 277"/>
                <a:gd name="T34" fmla="*/ 14 w 94"/>
                <a:gd name="T35" fmla="*/ 56 h 277"/>
                <a:gd name="T36" fmla="*/ 18 w 94"/>
                <a:gd name="T37" fmla="*/ 48 h 277"/>
                <a:gd name="T38" fmla="*/ 22 w 94"/>
                <a:gd name="T39" fmla="*/ 38 h 277"/>
                <a:gd name="T40" fmla="*/ 26 w 94"/>
                <a:gd name="T41" fmla="*/ 30 h 277"/>
                <a:gd name="T42" fmla="*/ 31 w 94"/>
                <a:gd name="T43" fmla="*/ 22 h 277"/>
                <a:gd name="T44" fmla="*/ 37 w 94"/>
                <a:gd name="T45" fmla="*/ 13 h 277"/>
                <a:gd name="T46" fmla="*/ 42 w 94"/>
                <a:gd name="T47" fmla="*/ 6 h 277"/>
                <a:gd name="T48" fmla="*/ 47 w 94"/>
                <a:gd name="T49" fmla="*/ 0 h 2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277"/>
                <a:gd name="T77" fmla="*/ 94 w 94"/>
                <a:gd name="T78" fmla="*/ 277 h 2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277">
                  <a:moveTo>
                    <a:pt x="94" y="0"/>
                  </a:moveTo>
                  <a:lnTo>
                    <a:pt x="89" y="5"/>
                  </a:lnTo>
                  <a:lnTo>
                    <a:pt x="79" y="22"/>
                  </a:lnTo>
                  <a:lnTo>
                    <a:pt x="63" y="47"/>
                  </a:lnTo>
                  <a:lnTo>
                    <a:pt x="50" y="81"/>
                  </a:lnTo>
                  <a:lnTo>
                    <a:pt x="40" y="121"/>
                  </a:lnTo>
                  <a:lnTo>
                    <a:pt x="36" y="168"/>
                  </a:lnTo>
                  <a:lnTo>
                    <a:pt x="42" y="220"/>
                  </a:lnTo>
                  <a:lnTo>
                    <a:pt x="62" y="277"/>
                  </a:lnTo>
                  <a:lnTo>
                    <a:pt x="57" y="271"/>
                  </a:lnTo>
                  <a:lnTo>
                    <a:pt x="46" y="258"/>
                  </a:lnTo>
                  <a:lnTo>
                    <a:pt x="31" y="236"/>
                  </a:lnTo>
                  <a:lnTo>
                    <a:pt x="16" y="209"/>
                  </a:lnTo>
                  <a:lnTo>
                    <a:pt x="5" y="177"/>
                  </a:lnTo>
                  <a:lnTo>
                    <a:pt x="0" y="140"/>
                  </a:lnTo>
                  <a:lnTo>
                    <a:pt x="5" y="103"/>
                  </a:lnTo>
                  <a:lnTo>
                    <a:pt x="22" y="64"/>
                  </a:lnTo>
                  <a:lnTo>
                    <a:pt x="28" y="56"/>
                  </a:lnTo>
                  <a:lnTo>
                    <a:pt x="36" y="48"/>
                  </a:lnTo>
                  <a:lnTo>
                    <a:pt x="43" y="38"/>
                  </a:lnTo>
                  <a:lnTo>
                    <a:pt x="53" y="30"/>
                  </a:lnTo>
                  <a:lnTo>
                    <a:pt x="63" y="22"/>
                  </a:lnTo>
                  <a:lnTo>
                    <a:pt x="74" y="13"/>
                  </a:lnTo>
                  <a:lnTo>
                    <a:pt x="84" y="6"/>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7" name="Freeform 31"/>
            <p:cNvSpPr>
              <a:spLocks/>
            </p:cNvSpPr>
            <p:nvPr/>
          </p:nvSpPr>
          <p:spPr bwMode="auto">
            <a:xfrm>
              <a:off x="5096" y="2901"/>
              <a:ext cx="411" cy="1988"/>
            </a:xfrm>
            <a:custGeom>
              <a:avLst/>
              <a:gdLst>
                <a:gd name="T0" fmla="*/ 121 w 822"/>
                <a:gd name="T1" fmla="*/ 1810 h 1988"/>
                <a:gd name="T2" fmla="*/ 138 w 822"/>
                <a:gd name="T3" fmla="*/ 1550 h 1988"/>
                <a:gd name="T4" fmla="*/ 168 w 822"/>
                <a:gd name="T5" fmla="*/ 1331 h 1988"/>
                <a:gd name="T6" fmla="*/ 195 w 822"/>
                <a:gd name="T7" fmla="*/ 1191 h 1988"/>
                <a:gd name="T8" fmla="*/ 205 w 822"/>
                <a:gd name="T9" fmla="*/ 1134 h 1988"/>
                <a:gd name="T10" fmla="*/ 223 w 822"/>
                <a:gd name="T11" fmla="*/ 1068 h 1988"/>
                <a:gd name="T12" fmla="*/ 249 w 822"/>
                <a:gd name="T13" fmla="*/ 994 h 1988"/>
                <a:gd name="T14" fmla="*/ 278 w 822"/>
                <a:gd name="T15" fmla="*/ 929 h 1988"/>
                <a:gd name="T16" fmla="*/ 305 w 822"/>
                <a:gd name="T17" fmla="*/ 884 h 1988"/>
                <a:gd name="T18" fmla="*/ 331 w 822"/>
                <a:gd name="T19" fmla="*/ 871 h 1988"/>
                <a:gd name="T20" fmla="*/ 368 w 822"/>
                <a:gd name="T21" fmla="*/ 868 h 1988"/>
                <a:gd name="T22" fmla="*/ 403 w 822"/>
                <a:gd name="T23" fmla="*/ 859 h 1988"/>
                <a:gd name="T24" fmla="*/ 396 w 822"/>
                <a:gd name="T25" fmla="*/ 775 h 1988"/>
                <a:gd name="T26" fmla="*/ 359 w 822"/>
                <a:gd name="T27" fmla="*/ 673 h 1988"/>
                <a:gd name="T28" fmla="*/ 317 w 822"/>
                <a:gd name="T29" fmla="*/ 590 h 1988"/>
                <a:gd name="T30" fmla="*/ 277 w 822"/>
                <a:gd name="T31" fmla="*/ 529 h 1988"/>
                <a:gd name="T32" fmla="*/ 250 w 822"/>
                <a:gd name="T33" fmla="*/ 495 h 1988"/>
                <a:gd name="T34" fmla="*/ 257 w 822"/>
                <a:gd name="T35" fmla="*/ 493 h 1988"/>
                <a:gd name="T36" fmla="*/ 277 w 822"/>
                <a:gd name="T37" fmla="*/ 478 h 1988"/>
                <a:gd name="T38" fmla="*/ 279 w 822"/>
                <a:gd name="T39" fmla="*/ 447 h 1988"/>
                <a:gd name="T40" fmla="*/ 282 w 822"/>
                <a:gd name="T41" fmla="*/ 425 h 1988"/>
                <a:gd name="T42" fmla="*/ 290 w 822"/>
                <a:gd name="T43" fmla="*/ 410 h 1988"/>
                <a:gd name="T44" fmla="*/ 285 w 822"/>
                <a:gd name="T45" fmla="*/ 393 h 1988"/>
                <a:gd name="T46" fmla="*/ 280 w 822"/>
                <a:gd name="T47" fmla="*/ 393 h 1988"/>
                <a:gd name="T48" fmla="*/ 292 w 822"/>
                <a:gd name="T49" fmla="*/ 367 h 1988"/>
                <a:gd name="T50" fmla="*/ 291 w 822"/>
                <a:gd name="T51" fmla="*/ 345 h 1988"/>
                <a:gd name="T52" fmla="*/ 301 w 822"/>
                <a:gd name="T53" fmla="*/ 337 h 1988"/>
                <a:gd name="T54" fmla="*/ 299 w 822"/>
                <a:gd name="T55" fmla="*/ 317 h 1988"/>
                <a:gd name="T56" fmla="*/ 280 w 822"/>
                <a:gd name="T57" fmla="*/ 267 h 1988"/>
                <a:gd name="T58" fmla="*/ 277 w 822"/>
                <a:gd name="T59" fmla="*/ 234 h 1988"/>
                <a:gd name="T60" fmla="*/ 282 w 822"/>
                <a:gd name="T61" fmla="*/ 209 h 1988"/>
                <a:gd name="T62" fmla="*/ 267 w 822"/>
                <a:gd name="T63" fmla="*/ 152 h 1988"/>
                <a:gd name="T64" fmla="*/ 267 w 822"/>
                <a:gd name="T65" fmla="*/ 141 h 1988"/>
                <a:gd name="T66" fmla="*/ 268 w 822"/>
                <a:gd name="T67" fmla="*/ 108 h 1988"/>
                <a:gd name="T68" fmla="*/ 240 w 822"/>
                <a:gd name="T69" fmla="*/ 49 h 1988"/>
                <a:gd name="T70" fmla="*/ 214 w 822"/>
                <a:gd name="T71" fmla="*/ 13 h 1988"/>
                <a:gd name="T72" fmla="*/ 200 w 822"/>
                <a:gd name="T73" fmla="*/ 4 h 1988"/>
                <a:gd name="T74" fmla="*/ 180 w 822"/>
                <a:gd name="T75" fmla="*/ 0 h 1988"/>
                <a:gd name="T76" fmla="*/ 160 w 822"/>
                <a:gd name="T77" fmla="*/ 2 h 1988"/>
                <a:gd name="T78" fmla="*/ 110 w 822"/>
                <a:gd name="T79" fmla="*/ 21 h 1988"/>
                <a:gd name="T80" fmla="*/ 63 w 822"/>
                <a:gd name="T81" fmla="*/ 63 h 1988"/>
                <a:gd name="T82" fmla="*/ 28 w 822"/>
                <a:gd name="T83" fmla="*/ 126 h 1988"/>
                <a:gd name="T84" fmla="*/ 19 w 822"/>
                <a:gd name="T85" fmla="*/ 210 h 1988"/>
                <a:gd name="T86" fmla="*/ 48 w 822"/>
                <a:gd name="T87" fmla="*/ 314 h 1988"/>
                <a:gd name="T88" fmla="*/ 67 w 822"/>
                <a:gd name="T89" fmla="*/ 416 h 1988"/>
                <a:gd name="T90" fmla="*/ 37 w 822"/>
                <a:gd name="T91" fmla="*/ 451 h 1988"/>
                <a:gd name="T92" fmla="*/ 5 w 822"/>
                <a:gd name="T93" fmla="*/ 484 h 1988"/>
                <a:gd name="T94" fmla="*/ 0 w 822"/>
                <a:gd name="T95" fmla="*/ 1988 h 19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2"/>
                <a:gd name="T145" fmla="*/ 0 h 1988"/>
                <a:gd name="T146" fmla="*/ 822 w 822"/>
                <a:gd name="T147" fmla="*/ 1988 h 19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2" h="1988">
                  <a:moveTo>
                    <a:pt x="242" y="1988"/>
                  </a:moveTo>
                  <a:lnTo>
                    <a:pt x="238" y="1901"/>
                  </a:lnTo>
                  <a:lnTo>
                    <a:pt x="243" y="1810"/>
                  </a:lnTo>
                  <a:lnTo>
                    <a:pt x="253" y="1721"/>
                  </a:lnTo>
                  <a:lnTo>
                    <a:pt x="264" y="1634"/>
                  </a:lnTo>
                  <a:lnTo>
                    <a:pt x="276" y="1550"/>
                  </a:lnTo>
                  <a:lnTo>
                    <a:pt x="294" y="1470"/>
                  </a:lnTo>
                  <a:lnTo>
                    <a:pt x="314" y="1397"/>
                  </a:lnTo>
                  <a:lnTo>
                    <a:pt x="335" y="1331"/>
                  </a:lnTo>
                  <a:lnTo>
                    <a:pt x="356" y="1274"/>
                  </a:lnTo>
                  <a:lnTo>
                    <a:pt x="375" y="1227"/>
                  </a:lnTo>
                  <a:lnTo>
                    <a:pt x="390" y="1191"/>
                  </a:lnTo>
                  <a:lnTo>
                    <a:pt x="399" y="1167"/>
                  </a:lnTo>
                  <a:lnTo>
                    <a:pt x="403" y="1152"/>
                  </a:lnTo>
                  <a:lnTo>
                    <a:pt x="410" y="1134"/>
                  </a:lnTo>
                  <a:lnTo>
                    <a:pt x="420" y="1114"/>
                  </a:lnTo>
                  <a:lnTo>
                    <a:pt x="431" y="1092"/>
                  </a:lnTo>
                  <a:lnTo>
                    <a:pt x="446" y="1068"/>
                  </a:lnTo>
                  <a:lnTo>
                    <a:pt x="461" y="1044"/>
                  </a:lnTo>
                  <a:lnTo>
                    <a:pt x="479" y="1019"/>
                  </a:lnTo>
                  <a:lnTo>
                    <a:pt x="498" y="994"/>
                  </a:lnTo>
                  <a:lnTo>
                    <a:pt x="517" y="971"/>
                  </a:lnTo>
                  <a:lnTo>
                    <a:pt x="535" y="949"/>
                  </a:lnTo>
                  <a:lnTo>
                    <a:pt x="555" y="929"/>
                  </a:lnTo>
                  <a:lnTo>
                    <a:pt x="574" y="910"/>
                  </a:lnTo>
                  <a:lnTo>
                    <a:pt x="593" y="895"/>
                  </a:lnTo>
                  <a:lnTo>
                    <a:pt x="610" y="884"/>
                  </a:lnTo>
                  <a:lnTo>
                    <a:pt x="627" y="876"/>
                  </a:lnTo>
                  <a:lnTo>
                    <a:pt x="642" y="873"/>
                  </a:lnTo>
                  <a:lnTo>
                    <a:pt x="661" y="871"/>
                  </a:lnTo>
                  <a:lnTo>
                    <a:pt x="683" y="869"/>
                  </a:lnTo>
                  <a:lnTo>
                    <a:pt x="708" y="869"/>
                  </a:lnTo>
                  <a:lnTo>
                    <a:pt x="736" y="868"/>
                  </a:lnTo>
                  <a:lnTo>
                    <a:pt x="762" y="867"/>
                  </a:lnTo>
                  <a:lnTo>
                    <a:pt x="786" y="864"/>
                  </a:lnTo>
                  <a:lnTo>
                    <a:pt x="806" y="859"/>
                  </a:lnTo>
                  <a:lnTo>
                    <a:pt x="822" y="852"/>
                  </a:lnTo>
                  <a:lnTo>
                    <a:pt x="808" y="812"/>
                  </a:lnTo>
                  <a:lnTo>
                    <a:pt x="791" y="775"/>
                  </a:lnTo>
                  <a:lnTo>
                    <a:pt x="770" y="738"/>
                  </a:lnTo>
                  <a:lnTo>
                    <a:pt x="744" y="704"/>
                  </a:lnTo>
                  <a:lnTo>
                    <a:pt x="718" y="673"/>
                  </a:lnTo>
                  <a:lnTo>
                    <a:pt x="691" y="643"/>
                  </a:lnTo>
                  <a:lnTo>
                    <a:pt x="662" y="615"/>
                  </a:lnTo>
                  <a:lnTo>
                    <a:pt x="633" y="590"/>
                  </a:lnTo>
                  <a:lnTo>
                    <a:pt x="605" y="567"/>
                  </a:lnTo>
                  <a:lnTo>
                    <a:pt x="579" y="546"/>
                  </a:lnTo>
                  <a:lnTo>
                    <a:pt x="554" y="529"/>
                  </a:lnTo>
                  <a:lnTo>
                    <a:pt x="533" y="515"/>
                  </a:lnTo>
                  <a:lnTo>
                    <a:pt x="514" y="503"/>
                  </a:lnTo>
                  <a:lnTo>
                    <a:pt x="500" y="495"/>
                  </a:lnTo>
                  <a:lnTo>
                    <a:pt x="491" y="490"/>
                  </a:lnTo>
                  <a:lnTo>
                    <a:pt x="489" y="488"/>
                  </a:lnTo>
                  <a:lnTo>
                    <a:pt x="514" y="493"/>
                  </a:lnTo>
                  <a:lnTo>
                    <a:pt x="532" y="492"/>
                  </a:lnTo>
                  <a:lnTo>
                    <a:pt x="544" y="487"/>
                  </a:lnTo>
                  <a:lnTo>
                    <a:pt x="553" y="478"/>
                  </a:lnTo>
                  <a:lnTo>
                    <a:pt x="557" y="468"/>
                  </a:lnTo>
                  <a:lnTo>
                    <a:pt x="558" y="457"/>
                  </a:lnTo>
                  <a:lnTo>
                    <a:pt x="558" y="447"/>
                  </a:lnTo>
                  <a:lnTo>
                    <a:pt x="557" y="440"/>
                  </a:lnTo>
                  <a:lnTo>
                    <a:pt x="558" y="430"/>
                  </a:lnTo>
                  <a:lnTo>
                    <a:pt x="563" y="425"/>
                  </a:lnTo>
                  <a:lnTo>
                    <a:pt x="570" y="421"/>
                  </a:lnTo>
                  <a:lnTo>
                    <a:pt x="578" y="417"/>
                  </a:lnTo>
                  <a:lnTo>
                    <a:pt x="579" y="410"/>
                  </a:lnTo>
                  <a:lnTo>
                    <a:pt x="577" y="402"/>
                  </a:lnTo>
                  <a:lnTo>
                    <a:pt x="572" y="396"/>
                  </a:lnTo>
                  <a:lnTo>
                    <a:pt x="569" y="393"/>
                  </a:lnTo>
                  <a:lnTo>
                    <a:pt x="565" y="393"/>
                  </a:lnTo>
                  <a:lnTo>
                    <a:pt x="560" y="394"/>
                  </a:lnTo>
                  <a:lnTo>
                    <a:pt x="560" y="393"/>
                  </a:lnTo>
                  <a:lnTo>
                    <a:pt x="574" y="392"/>
                  </a:lnTo>
                  <a:lnTo>
                    <a:pt x="587" y="384"/>
                  </a:lnTo>
                  <a:lnTo>
                    <a:pt x="584" y="367"/>
                  </a:lnTo>
                  <a:lnTo>
                    <a:pt x="575" y="351"/>
                  </a:lnTo>
                  <a:lnTo>
                    <a:pt x="570" y="344"/>
                  </a:lnTo>
                  <a:lnTo>
                    <a:pt x="582" y="345"/>
                  </a:lnTo>
                  <a:lnTo>
                    <a:pt x="590" y="344"/>
                  </a:lnTo>
                  <a:lnTo>
                    <a:pt x="597" y="341"/>
                  </a:lnTo>
                  <a:lnTo>
                    <a:pt x="602" y="337"/>
                  </a:lnTo>
                  <a:lnTo>
                    <a:pt x="603" y="330"/>
                  </a:lnTo>
                  <a:lnTo>
                    <a:pt x="602" y="324"/>
                  </a:lnTo>
                  <a:lnTo>
                    <a:pt x="598" y="317"/>
                  </a:lnTo>
                  <a:lnTo>
                    <a:pt x="592" y="309"/>
                  </a:lnTo>
                  <a:lnTo>
                    <a:pt x="572" y="286"/>
                  </a:lnTo>
                  <a:lnTo>
                    <a:pt x="559" y="267"/>
                  </a:lnTo>
                  <a:lnTo>
                    <a:pt x="553" y="253"/>
                  </a:lnTo>
                  <a:lnTo>
                    <a:pt x="553" y="243"/>
                  </a:lnTo>
                  <a:lnTo>
                    <a:pt x="554" y="234"/>
                  </a:lnTo>
                  <a:lnTo>
                    <a:pt x="558" y="226"/>
                  </a:lnTo>
                  <a:lnTo>
                    <a:pt x="562" y="218"/>
                  </a:lnTo>
                  <a:lnTo>
                    <a:pt x="563" y="209"/>
                  </a:lnTo>
                  <a:lnTo>
                    <a:pt x="558" y="188"/>
                  </a:lnTo>
                  <a:lnTo>
                    <a:pt x="545" y="167"/>
                  </a:lnTo>
                  <a:lnTo>
                    <a:pt x="533" y="152"/>
                  </a:lnTo>
                  <a:lnTo>
                    <a:pt x="528" y="145"/>
                  </a:lnTo>
                  <a:lnTo>
                    <a:pt x="530" y="144"/>
                  </a:lnTo>
                  <a:lnTo>
                    <a:pt x="534" y="141"/>
                  </a:lnTo>
                  <a:lnTo>
                    <a:pt x="538" y="137"/>
                  </a:lnTo>
                  <a:lnTo>
                    <a:pt x="540" y="130"/>
                  </a:lnTo>
                  <a:lnTo>
                    <a:pt x="535" y="108"/>
                  </a:lnTo>
                  <a:lnTo>
                    <a:pt x="522" y="87"/>
                  </a:lnTo>
                  <a:lnTo>
                    <a:pt x="503" y="66"/>
                  </a:lnTo>
                  <a:lnTo>
                    <a:pt x="481" y="49"/>
                  </a:lnTo>
                  <a:lnTo>
                    <a:pt x="460" y="33"/>
                  </a:lnTo>
                  <a:lnTo>
                    <a:pt x="441" y="20"/>
                  </a:lnTo>
                  <a:lnTo>
                    <a:pt x="428" y="13"/>
                  </a:lnTo>
                  <a:lnTo>
                    <a:pt x="423" y="10"/>
                  </a:lnTo>
                  <a:lnTo>
                    <a:pt x="411" y="6"/>
                  </a:lnTo>
                  <a:lnTo>
                    <a:pt x="400" y="4"/>
                  </a:lnTo>
                  <a:lnTo>
                    <a:pt x="386" y="2"/>
                  </a:lnTo>
                  <a:lnTo>
                    <a:pt x="372" y="0"/>
                  </a:lnTo>
                  <a:lnTo>
                    <a:pt x="359" y="0"/>
                  </a:lnTo>
                  <a:lnTo>
                    <a:pt x="345" y="0"/>
                  </a:lnTo>
                  <a:lnTo>
                    <a:pt x="331" y="1"/>
                  </a:lnTo>
                  <a:lnTo>
                    <a:pt x="319" y="2"/>
                  </a:lnTo>
                  <a:lnTo>
                    <a:pt x="287" y="6"/>
                  </a:lnTo>
                  <a:lnTo>
                    <a:pt x="255" y="13"/>
                  </a:lnTo>
                  <a:lnTo>
                    <a:pt x="221" y="21"/>
                  </a:lnTo>
                  <a:lnTo>
                    <a:pt x="188" y="33"/>
                  </a:lnTo>
                  <a:lnTo>
                    <a:pt x="156" y="47"/>
                  </a:lnTo>
                  <a:lnTo>
                    <a:pt x="126" y="63"/>
                  </a:lnTo>
                  <a:lnTo>
                    <a:pt x="98" y="82"/>
                  </a:lnTo>
                  <a:lnTo>
                    <a:pt x="76" y="103"/>
                  </a:lnTo>
                  <a:lnTo>
                    <a:pt x="57" y="126"/>
                  </a:lnTo>
                  <a:lnTo>
                    <a:pt x="43" y="152"/>
                  </a:lnTo>
                  <a:lnTo>
                    <a:pt x="37" y="180"/>
                  </a:lnTo>
                  <a:lnTo>
                    <a:pt x="38" y="210"/>
                  </a:lnTo>
                  <a:lnTo>
                    <a:pt x="47" y="242"/>
                  </a:lnTo>
                  <a:lnTo>
                    <a:pt x="67" y="276"/>
                  </a:lnTo>
                  <a:lnTo>
                    <a:pt x="96" y="314"/>
                  </a:lnTo>
                  <a:lnTo>
                    <a:pt x="136" y="353"/>
                  </a:lnTo>
                  <a:lnTo>
                    <a:pt x="138" y="399"/>
                  </a:lnTo>
                  <a:lnTo>
                    <a:pt x="133" y="416"/>
                  </a:lnTo>
                  <a:lnTo>
                    <a:pt x="118" y="429"/>
                  </a:lnTo>
                  <a:lnTo>
                    <a:pt x="97" y="441"/>
                  </a:lnTo>
                  <a:lnTo>
                    <a:pt x="73" y="451"/>
                  </a:lnTo>
                  <a:lnTo>
                    <a:pt x="48" y="462"/>
                  </a:lnTo>
                  <a:lnTo>
                    <a:pt x="26" y="472"/>
                  </a:lnTo>
                  <a:lnTo>
                    <a:pt x="9" y="484"/>
                  </a:lnTo>
                  <a:lnTo>
                    <a:pt x="0" y="499"/>
                  </a:lnTo>
                  <a:lnTo>
                    <a:pt x="0" y="1460"/>
                  </a:lnTo>
                  <a:lnTo>
                    <a:pt x="0" y="1988"/>
                  </a:lnTo>
                  <a:lnTo>
                    <a:pt x="242" y="19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8" name="Freeform 32"/>
            <p:cNvSpPr>
              <a:spLocks/>
            </p:cNvSpPr>
            <p:nvPr/>
          </p:nvSpPr>
          <p:spPr bwMode="auto">
            <a:xfrm>
              <a:off x="5258" y="3020"/>
              <a:ext cx="249" cy="754"/>
            </a:xfrm>
            <a:custGeom>
              <a:avLst/>
              <a:gdLst>
                <a:gd name="T0" fmla="*/ 179 w 497"/>
                <a:gd name="T1" fmla="*/ 750 h 754"/>
                <a:gd name="T2" fmla="*/ 219 w 497"/>
                <a:gd name="T3" fmla="*/ 748 h 754"/>
                <a:gd name="T4" fmla="*/ 249 w 497"/>
                <a:gd name="T5" fmla="*/ 733 h 754"/>
                <a:gd name="T6" fmla="*/ 223 w 497"/>
                <a:gd name="T7" fmla="*/ 619 h 754"/>
                <a:gd name="T8" fmla="*/ 183 w 497"/>
                <a:gd name="T9" fmla="*/ 524 h 754"/>
                <a:gd name="T10" fmla="*/ 140 w 497"/>
                <a:gd name="T11" fmla="*/ 448 h 754"/>
                <a:gd name="T12" fmla="*/ 104 w 497"/>
                <a:gd name="T13" fmla="*/ 396 h 754"/>
                <a:gd name="T14" fmla="*/ 83 w 497"/>
                <a:gd name="T15" fmla="*/ 371 h 754"/>
                <a:gd name="T16" fmla="*/ 104 w 497"/>
                <a:gd name="T17" fmla="*/ 373 h 754"/>
                <a:gd name="T18" fmla="*/ 116 w 497"/>
                <a:gd name="T19" fmla="*/ 349 h 754"/>
                <a:gd name="T20" fmla="*/ 116 w 497"/>
                <a:gd name="T21" fmla="*/ 321 h 754"/>
                <a:gd name="T22" fmla="*/ 123 w 497"/>
                <a:gd name="T23" fmla="*/ 302 h 754"/>
                <a:gd name="T24" fmla="*/ 126 w 497"/>
                <a:gd name="T25" fmla="*/ 283 h 754"/>
                <a:gd name="T26" fmla="*/ 120 w 497"/>
                <a:gd name="T27" fmla="*/ 274 h 754"/>
                <a:gd name="T28" fmla="*/ 125 w 497"/>
                <a:gd name="T29" fmla="*/ 273 h 754"/>
                <a:gd name="T30" fmla="*/ 125 w 497"/>
                <a:gd name="T31" fmla="*/ 232 h 754"/>
                <a:gd name="T32" fmla="*/ 133 w 497"/>
                <a:gd name="T33" fmla="*/ 225 h 754"/>
                <a:gd name="T34" fmla="*/ 139 w 497"/>
                <a:gd name="T35" fmla="*/ 211 h 754"/>
                <a:gd name="T36" fmla="*/ 134 w 497"/>
                <a:gd name="T37" fmla="*/ 190 h 754"/>
                <a:gd name="T38" fmla="*/ 114 w 497"/>
                <a:gd name="T39" fmla="*/ 134 h 754"/>
                <a:gd name="T40" fmla="*/ 117 w 497"/>
                <a:gd name="T41" fmla="*/ 107 h 754"/>
                <a:gd name="T42" fmla="*/ 117 w 497"/>
                <a:gd name="T43" fmla="*/ 69 h 754"/>
                <a:gd name="T44" fmla="*/ 102 w 497"/>
                <a:gd name="T45" fmla="*/ 26 h 754"/>
                <a:gd name="T46" fmla="*/ 60 w 497"/>
                <a:gd name="T47" fmla="*/ 4 h 754"/>
                <a:gd name="T48" fmla="*/ 51 w 497"/>
                <a:gd name="T49" fmla="*/ 49 h 754"/>
                <a:gd name="T50" fmla="*/ 33 w 497"/>
                <a:gd name="T51" fmla="*/ 88 h 754"/>
                <a:gd name="T52" fmla="*/ 12 w 497"/>
                <a:gd name="T53" fmla="*/ 127 h 754"/>
                <a:gd name="T54" fmla="*/ 1 w 497"/>
                <a:gd name="T55" fmla="*/ 156 h 754"/>
                <a:gd name="T56" fmla="*/ 5 w 497"/>
                <a:gd name="T57" fmla="*/ 165 h 754"/>
                <a:gd name="T58" fmla="*/ 17 w 497"/>
                <a:gd name="T59" fmla="*/ 190 h 754"/>
                <a:gd name="T60" fmla="*/ 20 w 497"/>
                <a:gd name="T61" fmla="*/ 221 h 754"/>
                <a:gd name="T62" fmla="*/ 16 w 497"/>
                <a:gd name="T63" fmla="*/ 252 h 754"/>
                <a:gd name="T64" fmla="*/ 24 w 497"/>
                <a:gd name="T65" fmla="*/ 283 h 754"/>
                <a:gd name="T66" fmla="*/ 43 w 497"/>
                <a:gd name="T67" fmla="*/ 309 h 754"/>
                <a:gd name="T68" fmla="*/ 65 w 497"/>
                <a:gd name="T69" fmla="*/ 335 h 754"/>
                <a:gd name="T70" fmla="*/ 78 w 497"/>
                <a:gd name="T71" fmla="*/ 357 h 754"/>
                <a:gd name="T72" fmla="*/ 78 w 497"/>
                <a:gd name="T73" fmla="*/ 362 h 754"/>
                <a:gd name="T74" fmla="*/ 69 w 497"/>
                <a:gd name="T75" fmla="*/ 360 h 754"/>
                <a:gd name="T76" fmla="*/ 50 w 497"/>
                <a:gd name="T77" fmla="*/ 372 h 754"/>
                <a:gd name="T78" fmla="*/ 46 w 497"/>
                <a:gd name="T79" fmla="*/ 387 h 754"/>
                <a:gd name="T80" fmla="*/ 63 w 497"/>
                <a:gd name="T81" fmla="*/ 399 h 754"/>
                <a:gd name="T82" fmla="*/ 68 w 497"/>
                <a:gd name="T83" fmla="*/ 429 h 754"/>
                <a:gd name="T84" fmla="*/ 68 w 497"/>
                <a:gd name="T85" fmla="*/ 447 h 754"/>
                <a:gd name="T86" fmla="*/ 115 w 497"/>
                <a:gd name="T87" fmla="*/ 574 h 754"/>
                <a:gd name="T88" fmla="*/ 150 w 497"/>
                <a:gd name="T89" fmla="*/ 715 h 7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7"/>
                <a:gd name="T136" fmla="*/ 0 h 754"/>
                <a:gd name="T137" fmla="*/ 497 w 497"/>
                <a:gd name="T138" fmla="*/ 754 h 7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7" h="754">
                  <a:moveTo>
                    <a:pt x="317" y="754"/>
                  </a:moveTo>
                  <a:lnTo>
                    <a:pt x="336" y="752"/>
                  </a:lnTo>
                  <a:lnTo>
                    <a:pt x="358" y="750"/>
                  </a:lnTo>
                  <a:lnTo>
                    <a:pt x="383" y="750"/>
                  </a:lnTo>
                  <a:lnTo>
                    <a:pt x="411" y="749"/>
                  </a:lnTo>
                  <a:lnTo>
                    <a:pt x="437" y="748"/>
                  </a:lnTo>
                  <a:lnTo>
                    <a:pt x="461" y="745"/>
                  </a:lnTo>
                  <a:lnTo>
                    <a:pt x="481" y="740"/>
                  </a:lnTo>
                  <a:lnTo>
                    <a:pt x="497" y="733"/>
                  </a:lnTo>
                  <a:lnTo>
                    <a:pt x="483" y="693"/>
                  </a:lnTo>
                  <a:lnTo>
                    <a:pt x="466" y="656"/>
                  </a:lnTo>
                  <a:lnTo>
                    <a:pt x="445" y="619"/>
                  </a:lnTo>
                  <a:lnTo>
                    <a:pt x="419" y="585"/>
                  </a:lnTo>
                  <a:lnTo>
                    <a:pt x="393" y="554"/>
                  </a:lnTo>
                  <a:lnTo>
                    <a:pt x="366" y="524"/>
                  </a:lnTo>
                  <a:lnTo>
                    <a:pt x="337" y="496"/>
                  </a:lnTo>
                  <a:lnTo>
                    <a:pt x="308" y="471"/>
                  </a:lnTo>
                  <a:lnTo>
                    <a:pt x="280" y="448"/>
                  </a:lnTo>
                  <a:lnTo>
                    <a:pt x="254" y="427"/>
                  </a:lnTo>
                  <a:lnTo>
                    <a:pt x="229" y="410"/>
                  </a:lnTo>
                  <a:lnTo>
                    <a:pt x="208" y="396"/>
                  </a:lnTo>
                  <a:lnTo>
                    <a:pt x="189" y="384"/>
                  </a:lnTo>
                  <a:lnTo>
                    <a:pt x="175" y="376"/>
                  </a:lnTo>
                  <a:lnTo>
                    <a:pt x="166" y="371"/>
                  </a:lnTo>
                  <a:lnTo>
                    <a:pt x="164" y="369"/>
                  </a:lnTo>
                  <a:lnTo>
                    <a:pt x="189" y="374"/>
                  </a:lnTo>
                  <a:lnTo>
                    <a:pt x="207" y="373"/>
                  </a:lnTo>
                  <a:lnTo>
                    <a:pt x="219" y="368"/>
                  </a:lnTo>
                  <a:lnTo>
                    <a:pt x="228" y="359"/>
                  </a:lnTo>
                  <a:lnTo>
                    <a:pt x="232" y="349"/>
                  </a:lnTo>
                  <a:lnTo>
                    <a:pt x="233" y="338"/>
                  </a:lnTo>
                  <a:lnTo>
                    <a:pt x="233" y="328"/>
                  </a:lnTo>
                  <a:lnTo>
                    <a:pt x="232" y="321"/>
                  </a:lnTo>
                  <a:lnTo>
                    <a:pt x="233" y="311"/>
                  </a:lnTo>
                  <a:lnTo>
                    <a:pt x="238" y="306"/>
                  </a:lnTo>
                  <a:lnTo>
                    <a:pt x="245" y="302"/>
                  </a:lnTo>
                  <a:lnTo>
                    <a:pt x="253" y="298"/>
                  </a:lnTo>
                  <a:lnTo>
                    <a:pt x="254" y="291"/>
                  </a:lnTo>
                  <a:lnTo>
                    <a:pt x="252" y="283"/>
                  </a:lnTo>
                  <a:lnTo>
                    <a:pt x="247" y="277"/>
                  </a:lnTo>
                  <a:lnTo>
                    <a:pt x="244" y="274"/>
                  </a:lnTo>
                  <a:lnTo>
                    <a:pt x="240" y="274"/>
                  </a:lnTo>
                  <a:lnTo>
                    <a:pt x="235" y="275"/>
                  </a:lnTo>
                  <a:lnTo>
                    <a:pt x="235" y="274"/>
                  </a:lnTo>
                  <a:lnTo>
                    <a:pt x="249" y="273"/>
                  </a:lnTo>
                  <a:lnTo>
                    <a:pt x="262" y="265"/>
                  </a:lnTo>
                  <a:lnTo>
                    <a:pt x="259" y="248"/>
                  </a:lnTo>
                  <a:lnTo>
                    <a:pt x="250" y="232"/>
                  </a:lnTo>
                  <a:lnTo>
                    <a:pt x="245" y="225"/>
                  </a:lnTo>
                  <a:lnTo>
                    <a:pt x="257" y="226"/>
                  </a:lnTo>
                  <a:lnTo>
                    <a:pt x="265" y="225"/>
                  </a:lnTo>
                  <a:lnTo>
                    <a:pt x="272" y="222"/>
                  </a:lnTo>
                  <a:lnTo>
                    <a:pt x="277" y="218"/>
                  </a:lnTo>
                  <a:lnTo>
                    <a:pt x="278" y="211"/>
                  </a:lnTo>
                  <a:lnTo>
                    <a:pt x="277" y="205"/>
                  </a:lnTo>
                  <a:lnTo>
                    <a:pt x="273" y="198"/>
                  </a:lnTo>
                  <a:lnTo>
                    <a:pt x="267" y="190"/>
                  </a:lnTo>
                  <a:lnTo>
                    <a:pt x="247" y="167"/>
                  </a:lnTo>
                  <a:lnTo>
                    <a:pt x="234" y="148"/>
                  </a:lnTo>
                  <a:lnTo>
                    <a:pt x="228" y="134"/>
                  </a:lnTo>
                  <a:lnTo>
                    <a:pt x="228" y="124"/>
                  </a:lnTo>
                  <a:lnTo>
                    <a:pt x="229" y="115"/>
                  </a:lnTo>
                  <a:lnTo>
                    <a:pt x="233" y="107"/>
                  </a:lnTo>
                  <a:lnTo>
                    <a:pt x="237" y="99"/>
                  </a:lnTo>
                  <a:lnTo>
                    <a:pt x="238" y="90"/>
                  </a:lnTo>
                  <a:lnTo>
                    <a:pt x="233" y="69"/>
                  </a:lnTo>
                  <a:lnTo>
                    <a:pt x="220" y="48"/>
                  </a:lnTo>
                  <a:lnTo>
                    <a:pt x="208" y="33"/>
                  </a:lnTo>
                  <a:lnTo>
                    <a:pt x="203" y="26"/>
                  </a:lnTo>
                  <a:lnTo>
                    <a:pt x="161" y="7"/>
                  </a:lnTo>
                  <a:lnTo>
                    <a:pt x="135" y="0"/>
                  </a:lnTo>
                  <a:lnTo>
                    <a:pt x="119" y="4"/>
                  </a:lnTo>
                  <a:lnTo>
                    <a:pt x="110" y="16"/>
                  </a:lnTo>
                  <a:lnTo>
                    <a:pt x="105" y="31"/>
                  </a:lnTo>
                  <a:lnTo>
                    <a:pt x="101" y="49"/>
                  </a:lnTo>
                  <a:lnTo>
                    <a:pt x="94" y="65"/>
                  </a:lnTo>
                  <a:lnTo>
                    <a:pt x="81" y="77"/>
                  </a:lnTo>
                  <a:lnTo>
                    <a:pt x="65" y="88"/>
                  </a:lnTo>
                  <a:lnTo>
                    <a:pt x="49" y="100"/>
                  </a:lnTo>
                  <a:lnTo>
                    <a:pt x="35" y="114"/>
                  </a:lnTo>
                  <a:lnTo>
                    <a:pt x="24" y="127"/>
                  </a:lnTo>
                  <a:lnTo>
                    <a:pt x="14" y="139"/>
                  </a:lnTo>
                  <a:lnTo>
                    <a:pt x="6" y="149"/>
                  </a:lnTo>
                  <a:lnTo>
                    <a:pt x="1" y="156"/>
                  </a:lnTo>
                  <a:lnTo>
                    <a:pt x="0" y="158"/>
                  </a:lnTo>
                  <a:lnTo>
                    <a:pt x="2" y="161"/>
                  </a:lnTo>
                  <a:lnTo>
                    <a:pt x="9" y="165"/>
                  </a:lnTo>
                  <a:lnTo>
                    <a:pt x="16" y="171"/>
                  </a:lnTo>
                  <a:lnTo>
                    <a:pt x="26" y="179"/>
                  </a:lnTo>
                  <a:lnTo>
                    <a:pt x="34" y="190"/>
                  </a:lnTo>
                  <a:lnTo>
                    <a:pt x="40" y="200"/>
                  </a:lnTo>
                  <a:lnTo>
                    <a:pt x="42" y="210"/>
                  </a:lnTo>
                  <a:lnTo>
                    <a:pt x="40" y="221"/>
                  </a:lnTo>
                  <a:lnTo>
                    <a:pt x="36" y="231"/>
                  </a:lnTo>
                  <a:lnTo>
                    <a:pt x="34" y="242"/>
                  </a:lnTo>
                  <a:lnTo>
                    <a:pt x="32" y="252"/>
                  </a:lnTo>
                  <a:lnTo>
                    <a:pt x="35" y="262"/>
                  </a:lnTo>
                  <a:lnTo>
                    <a:pt x="39" y="274"/>
                  </a:lnTo>
                  <a:lnTo>
                    <a:pt x="47" y="283"/>
                  </a:lnTo>
                  <a:lnTo>
                    <a:pt x="57" y="294"/>
                  </a:lnTo>
                  <a:lnTo>
                    <a:pt x="73" y="302"/>
                  </a:lnTo>
                  <a:lnTo>
                    <a:pt x="86" y="309"/>
                  </a:lnTo>
                  <a:lnTo>
                    <a:pt x="100" y="318"/>
                  </a:lnTo>
                  <a:lnTo>
                    <a:pt x="115" y="326"/>
                  </a:lnTo>
                  <a:lnTo>
                    <a:pt x="129" y="335"/>
                  </a:lnTo>
                  <a:lnTo>
                    <a:pt x="140" y="344"/>
                  </a:lnTo>
                  <a:lnTo>
                    <a:pt x="149" y="351"/>
                  </a:lnTo>
                  <a:lnTo>
                    <a:pt x="155" y="357"/>
                  </a:lnTo>
                  <a:lnTo>
                    <a:pt x="158" y="361"/>
                  </a:lnTo>
                  <a:lnTo>
                    <a:pt x="158" y="362"/>
                  </a:lnTo>
                  <a:lnTo>
                    <a:pt x="156" y="362"/>
                  </a:lnTo>
                  <a:lnTo>
                    <a:pt x="154" y="362"/>
                  </a:lnTo>
                  <a:lnTo>
                    <a:pt x="150" y="361"/>
                  </a:lnTo>
                  <a:lnTo>
                    <a:pt x="138" y="360"/>
                  </a:lnTo>
                  <a:lnTo>
                    <a:pt x="123" y="361"/>
                  </a:lnTo>
                  <a:lnTo>
                    <a:pt x="110" y="367"/>
                  </a:lnTo>
                  <a:lnTo>
                    <a:pt x="99" y="372"/>
                  </a:lnTo>
                  <a:lnTo>
                    <a:pt x="90" y="378"/>
                  </a:lnTo>
                  <a:lnTo>
                    <a:pt x="88" y="384"/>
                  </a:lnTo>
                  <a:lnTo>
                    <a:pt x="91" y="387"/>
                  </a:lnTo>
                  <a:lnTo>
                    <a:pt x="104" y="389"/>
                  </a:lnTo>
                  <a:lnTo>
                    <a:pt x="118" y="391"/>
                  </a:lnTo>
                  <a:lnTo>
                    <a:pt x="126" y="399"/>
                  </a:lnTo>
                  <a:lnTo>
                    <a:pt x="133" y="407"/>
                  </a:lnTo>
                  <a:lnTo>
                    <a:pt x="135" y="418"/>
                  </a:lnTo>
                  <a:lnTo>
                    <a:pt x="136" y="429"/>
                  </a:lnTo>
                  <a:lnTo>
                    <a:pt x="136" y="437"/>
                  </a:lnTo>
                  <a:lnTo>
                    <a:pt x="135" y="445"/>
                  </a:lnTo>
                  <a:lnTo>
                    <a:pt x="135" y="447"/>
                  </a:lnTo>
                  <a:lnTo>
                    <a:pt x="168" y="479"/>
                  </a:lnTo>
                  <a:lnTo>
                    <a:pt x="200" y="524"/>
                  </a:lnTo>
                  <a:lnTo>
                    <a:pt x="230" y="574"/>
                  </a:lnTo>
                  <a:lnTo>
                    <a:pt x="258" y="626"/>
                  </a:lnTo>
                  <a:lnTo>
                    <a:pt x="282" y="675"/>
                  </a:lnTo>
                  <a:lnTo>
                    <a:pt x="300" y="715"/>
                  </a:lnTo>
                  <a:lnTo>
                    <a:pt x="313" y="743"/>
                  </a:lnTo>
                  <a:lnTo>
                    <a:pt x="317"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9" name="Freeform 33"/>
            <p:cNvSpPr>
              <a:spLocks/>
            </p:cNvSpPr>
            <p:nvPr/>
          </p:nvSpPr>
          <p:spPr bwMode="auto">
            <a:xfrm>
              <a:off x="5096" y="3300"/>
              <a:ext cx="221" cy="362"/>
            </a:xfrm>
            <a:custGeom>
              <a:avLst/>
              <a:gdLst>
                <a:gd name="T0" fmla="*/ 69 w 443"/>
                <a:gd name="T1" fmla="*/ 0 h 362"/>
                <a:gd name="T2" fmla="*/ 66 w 443"/>
                <a:gd name="T3" fmla="*/ 17 h 362"/>
                <a:gd name="T4" fmla="*/ 59 w 443"/>
                <a:gd name="T5" fmla="*/ 30 h 362"/>
                <a:gd name="T6" fmla="*/ 48 w 443"/>
                <a:gd name="T7" fmla="*/ 42 h 362"/>
                <a:gd name="T8" fmla="*/ 36 w 443"/>
                <a:gd name="T9" fmla="*/ 52 h 362"/>
                <a:gd name="T10" fmla="*/ 24 w 443"/>
                <a:gd name="T11" fmla="*/ 63 h 362"/>
                <a:gd name="T12" fmla="*/ 13 w 443"/>
                <a:gd name="T13" fmla="*/ 73 h 362"/>
                <a:gd name="T14" fmla="*/ 4 w 443"/>
                <a:gd name="T15" fmla="*/ 85 h 362"/>
                <a:gd name="T16" fmla="*/ 0 w 443"/>
                <a:gd name="T17" fmla="*/ 100 h 362"/>
                <a:gd name="T18" fmla="*/ 10 w 443"/>
                <a:gd name="T19" fmla="*/ 79 h 362"/>
                <a:gd name="T20" fmla="*/ 23 w 443"/>
                <a:gd name="T21" fmla="*/ 70 h 362"/>
                <a:gd name="T22" fmla="*/ 38 w 443"/>
                <a:gd name="T23" fmla="*/ 70 h 362"/>
                <a:gd name="T24" fmla="*/ 54 w 443"/>
                <a:gd name="T25" fmla="*/ 79 h 362"/>
                <a:gd name="T26" fmla="*/ 72 w 443"/>
                <a:gd name="T27" fmla="*/ 96 h 362"/>
                <a:gd name="T28" fmla="*/ 90 w 443"/>
                <a:gd name="T29" fmla="*/ 119 h 362"/>
                <a:gd name="T30" fmla="*/ 109 w 443"/>
                <a:gd name="T31" fmla="*/ 146 h 362"/>
                <a:gd name="T32" fmla="*/ 127 w 443"/>
                <a:gd name="T33" fmla="*/ 176 h 362"/>
                <a:gd name="T34" fmla="*/ 145 w 443"/>
                <a:gd name="T35" fmla="*/ 208 h 362"/>
                <a:gd name="T36" fmla="*/ 162 w 443"/>
                <a:gd name="T37" fmla="*/ 241 h 362"/>
                <a:gd name="T38" fmla="*/ 177 w 443"/>
                <a:gd name="T39" fmla="*/ 272 h 362"/>
                <a:gd name="T40" fmla="*/ 191 w 443"/>
                <a:gd name="T41" fmla="*/ 301 h 362"/>
                <a:gd name="T42" fmla="*/ 202 w 443"/>
                <a:gd name="T43" fmla="*/ 326 h 362"/>
                <a:gd name="T44" fmla="*/ 211 w 443"/>
                <a:gd name="T45" fmla="*/ 345 h 362"/>
                <a:gd name="T46" fmla="*/ 217 w 443"/>
                <a:gd name="T47" fmla="*/ 358 h 362"/>
                <a:gd name="T48" fmla="*/ 219 w 443"/>
                <a:gd name="T49" fmla="*/ 362 h 362"/>
                <a:gd name="T50" fmla="*/ 221 w 443"/>
                <a:gd name="T51" fmla="*/ 294 h 362"/>
                <a:gd name="T52" fmla="*/ 221 w 443"/>
                <a:gd name="T53" fmla="*/ 245 h 362"/>
                <a:gd name="T54" fmla="*/ 219 w 443"/>
                <a:gd name="T55" fmla="*/ 211 h 362"/>
                <a:gd name="T56" fmla="*/ 215 w 443"/>
                <a:gd name="T57" fmla="*/ 192 h 362"/>
                <a:gd name="T58" fmla="*/ 211 w 443"/>
                <a:gd name="T59" fmla="*/ 182 h 362"/>
                <a:gd name="T60" fmla="*/ 207 w 443"/>
                <a:gd name="T61" fmla="*/ 179 h 362"/>
                <a:gd name="T62" fmla="*/ 204 w 443"/>
                <a:gd name="T63" fmla="*/ 180 h 362"/>
                <a:gd name="T64" fmla="*/ 203 w 443"/>
                <a:gd name="T65" fmla="*/ 181 h 362"/>
                <a:gd name="T66" fmla="*/ 196 w 443"/>
                <a:gd name="T67" fmla="*/ 169 h 362"/>
                <a:gd name="T68" fmla="*/ 194 w 443"/>
                <a:gd name="T69" fmla="*/ 149 h 362"/>
                <a:gd name="T70" fmla="*/ 195 w 443"/>
                <a:gd name="T71" fmla="*/ 131 h 362"/>
                <a:gd name="T72" fmla="*/ 197 w 443"/>
                <a:gd name="T73" fmla="*/ 124 h 362"/>
                <a:gd name="T74" fmla="*/ 188 w 443"/>
                <a:gd name="T75" fmla="*/ 123 h 362"/>
                <a:gd name="T76" fmla="*/ 179 w 443"/>
                <a:gd name="T77" fmla="*/ 119 h 362"/>
                <a:gd name="T78" fmla="*/ 169 w 443"/>
                <a:gd name="T79" fmla="*/ 113 h 362"/>
                <a:gd name="T80" fmla="*/ 158 w 443"/>
                <a:gd name="T81" fmla="*/ 104 h 362"/>
                <a:gd name="T82" fmla="*/ 148 w 443"/>
                <a:gd name="T83" fmla="*/ 95 h 362"/>
                <a:gd name="T84" fmla="*/ 138 w 443"/>
                <a:gd name="T85" fmla="*/ 84 h 362"/>
                <a:gd name="T86" fmla="*/ 127 w 443"/>
                <a:gd name="T87" fmla="*/ 74 h 362"/>
                <a:gd name="T88" fmla="*/ 117 w 443"/>
                <a:gd name="T89" fmla="*/ 62 h 362"/>
                <a:gd name="T90" fmla="*/ 107 w 443"/>
                <a:gd name="T91" fmla="*/ 50 h 362"/>
                <a:gd name="T92" fmla="*/ 98 w 443"/>
                <a:gd name="T93" fmla="*/ 40 h 362"/>
                <a:gd name="T94" fmla="*/ 90 w 443"/>
                <a:gd name="T95" fmla="*/ 29 h 362"/>
                <a:gd name="T96" fmla="*/ 83 w 443"/>
                <a:gd name="T97" fmla="*/ 20 h 362"/>
                <a:gd name="T98" fmla="*/ 77 w 443"/>
                <a:gd name="T99" fmla="*/ 12 h 362"/>
                <a:gd name="T100" fmla="*/ 73 w 443"/>
                <a:gd name="T101" fmla="*/ 5 h 362"/>
                <a:gd name="T102" fmla="*/ 70 w 443"/>
                <a:gd name="T103" fmla="*/ 1 h 362"/>
                <a:gd name="T104" fmla="*/ 69 w 443"/>
                <a:gd name="T105" fmla="*/ 0 h 3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3"/>
                <a:gd name="T160" fmla="*/ 0 h 362"/>
                <a:gd name="T161" fmla="*/ 443 w 443"/>
                <a:gd name="T162" fmla="*/ 362 h 3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3" h="362">
                  <a:moveTo>
                    <a:pt x="138" y="0"/>
                  </a:moveTo>
                  <a:lnTo>
                    <a:pt x="133" y="17"/>
                  </a:lnTo>
                  <a:lnTo>
                    <a:pt x="118" y="30"/>
                  </a:lnTo>
                  <a:lnTo>
                    <a:pt x="97" y="42"/>
                  </a:lnTo>
                  <a:lnTo>
                    <a:pt x="73" y="52"/>
                  </a:lnTo>
                  <a:lnTo>
                    <a:pt x="48" y="63"/>
                  </a:lnTo>
                  <a:lnTo>
                    <a:pt x="26" y="73"/>
                  </a:lnTo>
                  <a:lnTo>
                    <a:pt x="9" y="85"/>
                  </a:lnTo>
                  <a:lnTo>
                    <a:pt x="0" y="100"/>
                  </a:lnTo>
                  <a:lnTo>
                    <a:pt x="21" y="79"/>
                  </a:lnTo>
                  <a:lnTo>
                    <a:pt x="47" y="70"/>
                  </a:lnTo>
                  <a:lnTo>
                    <a:pt x="76" y="70"/>
                  </a:lnTo>
                  <a:lnTo>
                    <a:pt x="109" y="79"/>
                  </a:lnTo>
                  <a:lnTo>
                    <a:pt x="145" y="96"/>
                  </a:lnTo>
                  <a:lnTo>
                    <a:pt x="181" y="119"/>
                  </a:lnTo>
                  <a:lnTo>
                    <a:pt x="218" y="146"/>
                  </a:lnTo>
                  <a:lnTo>
                    <a:pt x="255" y="176"/>
                  </a:lnTo>
                  <a:lnTo>
                    <a:pt x="291" y="208"/>
                  </a:lnTo>
                  <a:lnTo>
                    <a:pt x="325" y="241"/>
                  </a:lnTo>
                  <a:lnTo>
                    <a:pt x="355" y="272"/>
                  </a:lnTo>
                  <a:lnTo>
                    <a:pt x="382" y="301"/>
                  </a:lnTo>
                  <a:lnTo>
                    <a:pt x="405" y="326"/>
                  </a:lnTo>
                  <a:lnTo>
                    <a:pt x="423" y="345"/>
                  </a:lnTo>
                  <a:lnTo>
                    <a:pt x="434" y="358"/>
                  </a:lnTo>
                  <a:lnTo>
                    <a:pt x="438" y="362"/>
                  </a:lnTo>
                  <a:lnTo>
                    <a:pt x="443" y="294"/>
                  </a:lnTo>
                  <a:lnTo>
                    <a:pt x="443" y="245"/>
                  </a:lnTo>
                  <a:lnTo>
                    <a:pt x="438" y="211"/>
                  </a:lnTo>
                  <a:lnTo>
                    <a:pt x="430" y="192"/>
                  </a:lnTo>
                  <a:lnTo>
                    <a:pt x="423" y="182"/>
                  </a:lnTo>
                  <a:lnTo>
                    <a:pt x="414" y="179"/>
                  </a:lnTo>
                  <a:lnTo>
                    <a:pt x="409" y="180"/>
                  </a:lnTo>
                  <a:lnTo>
                    <a:pt x="406" y="181"/>
                  </a:lnTo>
                  <a:lnTo>
                    <a:pt x="393" y="169"/>
                  </a:lnTo>
                  <a:lnTo>
                    <a:pt x="389" y="149"/>
                  </a:lnTo>
                  <a:lnTo>
                    <a:pt x="391" y="131"/>
                  </a:lnTo>
                  <a:lnTo>
                    <a:pt x="394" y="124"/>
                  </a:lnTo>
                  <a:lnTo>
                    <a:pt x="377" y="123"/>
                  </a:lnTo>
                  <a:lnTo>
                    <a:pt x="359" y="119"/>
                  </a:lnTo>
                  <a:lnTo>
                    <a:pt x="339" y="113"/>
                  </a:lnTo>
                  <a:lnTo>
                    <a:pt x="317" y="104"/>
                  </a:lnTo>
                  <a:lnTo>
                    <a:pt x="297" y="95"/>
                  </a:lnTo>
                  <a:lnTo>
                    <a:pt x="276" y="84"/>
                  </a:lnTo>
                  <a:lnTo>
                    <a:pt x="255" y="74"/>
                  </a:lnTo>
                  <a:lnTo>
                    <a:pt x="235" y="62"/>
                  </a:lnTo>
                  <a:lnTo>
                    <a:pt x="215" y="50"/>
                  </a:lnTo>
                  <a:lnTo>
                    <a:pt x="197" y="40"/>
                  </a:lnTo>
                  <a:lnTo>
                    <a:pt x="181" y="29"/>
                  </a:lnTo>
                  <a:lnTo>
                    <a:pt x="166" y="20"/>
                  </a:lnTo>
                  <a:lnTo>
                    <a:pt x="155" y="12"/>
                  </a:lnTo>
                  <a:lnTo>
                    <a:pt x="146" y="5"/>
                  </a:lnTo>
                  <a:lnTo>
                    <a:pt x="141" y="1"/>
                  </a:ln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0" name="Freeform 34"/>
            <p:cNvSpPr>
              <a:spLocks/>
            </p:cNvSpPr>
            <p:nvPr/>
          </p:nvSpPr>
          <p:spPr bwMode="auto">
            <a:xfrm>
              <a:off x="5188" y="3145"/>
              <a:ext cx="45" cy="113"/>
            </a:xfrm>
            <a:custGeom>
              <a:avLst/>
              <a:gdLst>
                <a:gd name="T0" fmla="*/ 21 w 90"/>
                <a:gd name="T1" fmla="*/ 0 h 113"/>
                <a:gd name="T2" fmla="*/ 17 w 90"/>
                <a:gd name="T3" fmla="*/ 1 h 113"/>
                <a:gd name="T4" fmla="*/ 12 w 90"/>
                <a:gd name="T5" fmla="*/ 3 h 113"/>
                <a:gd name="T6" fmla="*/ 9 w 90"/>
                <a:gd name="T7" fmla="*/ 6 h 113"/>
                <a:gd name="T8" fmla="*/ 6 w 90"/>
                <a:gd name="T9" fmla="*/ 11 h 113"/>
                <a:gd name="T10" fmla="*/ 3 w 90"/>
                <a:gd name="T11" fmla="*/ 16 h 113"/>
                <a:gd name="T12" fmla="*/ 1 w 90"/>
                <a:gd name="T13" fmla="*/ 22 h 113"/>
                <a:gd name="T14" fmla="*/ 1 w 90"/>
                <a:gd name="T15" fmla="*/ 29 h 113"/>
                <a:gd name="T16" fmla="*/ 0 w 90"/>
                <a:gd name="T17" fmla="*/ 38 h 113"/>
                <a:gd name="T18" fmla="*/ 1 w 90"/>
                <a:gd name="T19" fmla="*/ 47 h 113"/>
                <a:gd name="T20" fmla="*/ 3 w 90"/>
                <a:gd name="T21" fmla="*/ 55 h 113"/>
                <a:gd name="T22" fmla="*/ 7 w 90"/>
                <a:gd name="T23" fmla="*/ 65 h 113"/>
                <a:gd name="T24" fmla="*/ 11 w 90"/>
                <a:gd name="T25" fmla="*/ 73 h 113"/>
                <a:gd name="T26" fmla="*/ 16 w 90"/>
                <a:gd name="T27" fmla="*/ 80 h 113"/>
                <a:gd name="T28" fmla="*/ 21 w 90"/>
                <a:gd name="T29" fmla="*/ 89 h 113"/>
                <a:gd name="T30" fmla="*/ 23 w 90"/>
                <a:gd name="T31" fmla="*/ 96 h 113"/>
                <a:gd name="T32" fmla="*/ 25 w 90"/>
                <a:gd name="T33" fmla="*/ 102 h 113"/>
                <a:gd name="T34" fmla="*/ 28 w 90"/>
                <a:gd name="T35" fmla="*/ 107 h 113"/>
                <a:gd name="T36" fmla="*/ 31 w 90"/>
                <a:gd name="T37" fmla="*/ 110 h 113"/>
                <a:gd name="T38" fmla="*/ 36 w 90"/>
                <a:gd name="T39" fmla="*/ 113 h 113"/>
                <a:gd name="T40" fmla="*/ 41 w 90"/>
                <a:gd name="T41" fmla="*/ 110 h 113"/>
                <a:gd name="T42" fmla="*/ 44 w 90"/>
                <a:gd name="T43" fmla="*/ 107 h 113"/>
                <a:gd name="T44" fmla="*/ 45 w 90"/>
                <a:gd name="T45" fmla="*/ 100 h 113"/>
                <a:gd name="T46" fmla="*/ 44 w 90"/>
                <a:gd name="T47" fmla="*/ 91 h 113"/>
                <a:gd name="T48" fmla="*/ 39 w 90"/>
                <a:gd name="T49" fmla="*/ 78 h 113"/>
                <a:gd name="T50" fmla="*/ 33 w 90"/>
                <a:gd name="T51" fmla="*/ 67 h 113"/>
                <a:gd name="T52" fmla="*/ 30 w 90"/>
                <a:gd name="T53" fmla="*/ 59 h 113"/>
                <a:gd name="T54" fmla="*/ 30 w 90"/>
                <a:gd name="T55" fmla="*/ 55 h 113"/>
                <a:gd name="T56" fmla="*/ 31 w 90"/>
                <a:gd name="T57" fmla="*/ 53 h 113"/>
                <a:gd name="T58" fmla="*/ 34 w 90"/>
                <a:gd name="T59" fmla="*/ 54 h 113"/>
                <a:gd name="T60" fmla="*/ 36 w 90"/>
                <a:gd name="T61" fmla="*/ 55 h 113"/>
                <a:gd name="T62" fmla="*/ 38 w 90"/>
                <a:gd name="T63" fmla="*/ 56 h 113"/>
                <a:gd name="T64" fmla="*/ 39 w 90"/>
                <a:gd name="T65" fmla="*/ 57 h 113"/>
                <a:gd name="T66" fmla="*/ 40 w 90"/>
                <a:gd name="T67" fmla="*/ 55 h 113"/>
                <a:gd name="T68" fmla="*/ 40 w 90"/>
                <a:gd name="T69" fmla="*/ 48 h 113"/>
                <a:gd name="T70" fmla="*/ 41 w 90"/>
                <a:gd name="T71" fmla="*/ 40 h 113"/>
                <a:gd name="T72" fmla="*/ 41 w 90"/>
                <a:gd name="T73" fmla="*/ 28 h 113"/>
                <a:gd name="T74" fmla="*/ 39 w 90"/>
                <a:gd name="T75" fmla="*/ 18 h 113"/>
                <a:gd name="T76" fmla="*/ 36 w 90"/>
                <a:gd name="T77" fmla="*/ 9 h 113"/>
                <a:gd name="T78" fmla="*/ 30 w 90"/>
                <a:gd name="T79" fmla="*/ 2 h 113"/>
                <a:gd name="T80" fmla="*/ 21 w 90"/>
                <a:gd name="T81" fmla="*/ 0 h 1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0"/>
                <a:gd name="T124" fmla="*/ 0 h 113"/>
                <a:gd name="T125" fmla="*/ 90 w 90"/>
                <a:gd name="T126" fmla="*/ 113 h 1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0" h="113">
                  <a:moveTo>
                    <a:pt x="42" y="0"/>
                  </a:moveTo>
                  <a:lnTo>
                    <a:pt x="33" y="1"/>
                  </a:lnTo>
                  <a:lnTo>
                    <a:pt x="25" y="3"/>
                  </a:lnTo>
                  <a:lnTo>
                    <a:pt x="17" y="6"/>
                  </a:lnTo>
                  <a:lnTo>
                    <a:pt x="12" y="11"/>
                  </a:lnTo>
                  <a:lnTo>
                    <a:pt x="6" y="16"/>
                  </a:lnTo>
                  <a:lnTo>
                    <a:pt x="3" y="22"/>
                  </a:lnTo>
                  <a:lnTo>
                    <a:pt x="1" y="29"/>
                  </a:lnTo>
                  <a:lnTo>
                    <a:pt x="0" y="38"/>
                  </a:lnTo>
                  <a:lnTo>
                    <a:pt x="2" y="47"/>
                  </a:lnTo>
                  <a:lnTo>
                    <a:pt x="7" y="55"/>
                  </a:lnTo>
                  <a:lnTo>
                    <a:pt x="15" y="65"/>
                  </a:lnTo>
                  <a:lnTo>
                    <a:pt x="23" y="73"/>
                  </a:lnTo>
                  <a:lnTo>
                    <a:pt x="32" y="80"/>
                  </a:lnTo>
                  <a:lnTo>
                    <a:pt x="41" y="89"/>
                  </a:lnTo>
                  <a:lnTo>
                    <a:pt x="47" y="96"/>
                  </a:lnTo>
                  <a:lnTo>
                    <a:pt x="51" y="102"/>
                  </a:lnTo>
                  <a:lnTo>
                    <a:pt x="56" y="107"/>
                  </a:lnTo>
                  <a:lnTo>
                    <a:pt x="63" y="110"/>
                  </a:lnTo>
                  <a:lnTo>
                    <a:pt x="72" y="113"/>
                  </a:lnTo>
                  <a:lnTo>
                    <a:pt x="81" y="110"/>
                  </a:lnTo>
                  <a:lnTo>
                    <a:pt x="87" y="107"/>
                  </a:lnTo>
                  <a:lnTo>
                    <a:pt x="90" y="100"/>
                  </a:lnTo>
                  <a:lnTo>
                    <a:pt x="87" y="91"/>
                  </a:lnTo>
                  <a:lnTo>
                    <a:pt x="77" y="78"/>
                  </a:lnTo>
                  <a:lnTo>
                    <a:pt x="66" y="67"/>
                  </a:lnTo>
                  <a:lnTo>
                    <a:pt x="61" y="59"/>
                  </a:lnTo>
                  <a:lnTo>
                    <a:pt x="61" y="55"/>
                  </a:lnTo>
                  <a:lnTo>
                    <a:pt x="63" y="53"/>
                  </a:lnTo>
                  <a:lnTo>
                    <a:pt x="67" y="54"/>
                  </a:lnTo>
                  <a:lnTo>
                    <a:pt x="72" y="55"/>
                  </a:lnTo>
                  <a:lnTo>
                    <a:pt x="76" y="56"/>
                  </a:lnTo>
                  <a:lnTo>
                    <a:pt x="77" y="57"/>
                  </a:lnTo>
                  <a:lnTo>
                    <a:pt x="79" y="55"/>
                  </a:lnTo>
                  <a:lnTo>
                    <a:pt x="80" y="48"/>
                  </a:lnTo>
                  <a:lnTo>
                    <a:pt x="81" y="40"/>
                  </a:lnTo>
                  <a:lnTo>
                    <a:pt x="81" y="28"/>
                  </a:lnTo>
                  <a:lnTo>
                    <a:pt x="77" y="18"/>
                  </a:lnTo>
                  <a:lnTo>
                    <a:pt x="71" y="9"/>
                  </a:lnTo>
                  <a:lnTo>
                    <a:pt x="60" y="2"/>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1" name="Freeform 35"/>
            <p:cNvSpPr>
              <a:spLocks/>
            </p:cNvSpPr>
            <p:nvPr/>
          </p:nvSpPr>
          <p:spPr bwMode="auto">
            <a:xfrm>
              <a:off x="5321" y="3131"/>
              <a:ext cx="39" cy="83"/>
            </a:xfrm>
            <a:custGeom>
              <a:avLst/>
              <a:gdLst>
                <a:gd name="T0" fmla="*/ 39 w 79"/>
                <a:gd name="T1" fmla="*/ 26 h 83"/>
                <a:gd name="T2" fmla="*/ 39 w 79"/>
                <a:gd name="T3" fmla="*/ 15 h 83"/>
                <a:gd name="T4" fmla="*/ 36 w 79"/>
                <a:gd name="T5" fmla="*/ 6 h 83"/>
                <a:gd name="T6" fmla="*/ 31 w 79"/>
                <a:gd name="T7" fmla="*/ 0 h 83"/>
                <a:gd name="T8" fmla="*/ 24 w 79"/>
                <a:gd name="T9" fmla="*/ 0 h 83"/>
                <a:gd name="T10" fmla="*/ 20 w 79"/>
                <a:gd name="T11" fmla="*/ 2 h 83"/>
                <a:gd name="T12" fmla="*/ 17 w 79"/>
                <a:gd name="T13" fmla="*/ 3 h 83"/>
                <a:gd name="T14" fmla="*/ 14 w 79"/>
                <a:gd name="T15" fmla="*/ 4 h 83"/>
                <a:gd name="T16" fmla="*/ 12 w 79"/>
                <a:gd name="T17" fmla="*/ 5 h 83"/>
                <a:gd name="T18" fmla="*/ 9 w 79"/>
                <a:gd name="T19" fmla="*/ 7 h 83"/>
                <a:gd name="T20" fmla="*/ 7 w 79"/>
                <a:gd name="T21" fmla="*/ 9 h 83"/>
                <a:gd name="T22" fmla="*/ 5 w 79"/>
                <a:gd name="T23" fmla="*/ 11 h 83"/>
                <a:gd name="T24" fmla="*/ 2 w 79"/>
                <a:gd name="T25" fmla="*/ 14 h 83"/>
                <a:gd name="T26" fmla="*/ 0 w 79"/>
                <a:gd name="T27" fmla="*/ 17 h 83"/>
                <a:gd name="T28" fmla="*/ 0 w 79"/>
                <a:gd name="T29" fmla="*/ 20 h 83"/>
                <a:gd name="T30" fmla="*/ 1 w 79"/>
                <a:gd name="T31" fmla="*/ 23 h 83"/>
                <a:gd name="T32" fmla="*/ 3 w 79"/>
                <a:gd name="T33" fmla="*/ 26 h 83"/>
                <a:gd name="T34" fmla="*/ 5 w 79"/>
                <a:gd name="T35" fmla="*/ 28 h 83"/>
                <a:gd name="T36" fmla="*/ 9 w 79"/>
                <a:gd name="T37" fmla="*/ 29 h 83"/>
                <a:gd name="T38" fmla="*/ 11 w 79"/>
                <a:gd name="T39" fmla="*/ 29 h 83"/>
                <a:gd name="T40" fmla="*/ 14 w 79"/>
                <a:gd name="T41" fmla="*/ 29 h 83"/>
                <a:gd name="T42" fmla="*/ 17 w 79"/>
                <a:gd name="T43" fmla="*/ 27 h 83"/>
                <a:gd name="T44" fmla="*/ 19 w 79"/>
                <a:gd name="T45" fmla="*/ 27 h 83"/>
                <a:gd name="T46" fmla="*/ 18 w 79"/>
                <a:gd name="T47" fmla="*/ 29 h 83"/>
                <a:gd name="T48" fmla="*/ 13 w 79"/>
                <a:gd name="T49" fmla="*/ 35 h 83"/>
                <a:gd name="T50" fmla="*/ 10 w 79"/>
                <a:gd name="T51" fmla="*/ 39 h 83"/>
                <a:gd name="T52" fmla="*/ 10 w 79"/>
                <a:gd name="T53" fmla="*/ 41 h 83"/>
                <a:gd name="T54" fmla="*/ 11 w 79"/>
                <a:gd name="T55" fmla="*/ 42 h 83"/>
                <a:gd name="T56" fmla="*/ 13 w 79"/>
                <a:gd name="T57" fmla="*/ 43 h 83"/>
                <a:gd name="T58" fmla="*/ 15 w 79"/>
                <a:gd name="T59" fmla="*/ 45 h 83"/>
                <a:gd name="T60" fmla="*/ 17 w 79"/>
                <a:gd name="T61" fmla="*/ 47 h 83"/>
                <a:gd name="T62" fmla="*/ 18 w 79"/>
                <a:gd name="T63" fmla="*/ 51 h 83"/>
                <a:gd name="T64" fmla="*/ 17 w 79"/>
                <a:gd name="T65" fmla="*/ 57 h 83"/>
                <a:gd name="T66" fmla="*/ 17 w 79"/>
                <a:gd name="T67" fmla="*/ 68 h 83"/>
                <a:gd name="T68" fmla="*/ 19 w 79"/>
                <a:gd name="T69" fmla="*/ 77 h 83"/>
                <a:gd name="T70" fmla="*/ 23 w 79"/>
                <a:gd name="T71" fmla="*/ 82 h 83"/>
                <a:gd name="T72" fmla="*/ 25 w 79"/>
                <a:gd name="T73" fmla="*/ 83 h 83"/>
                <a:gd name="T74" fmla="*/ 24 w 79"/>
                <a:gd name="T75" fmla="*/ 79 h 83"/>
                <a:gd name="T76" fmla="*/ 23 w 79"/>
                <a:gd name="T77" fmla="*/ 69 h 83"/>
                <a:gd name="T78" fmla="*/ 24 w 79"/>
                <a:gd name="T79" fmla="*/ 58 h 83"/>
                <a:gd name="T80" fmla="*/ 28 w 79"/>
                <a:gd name="T81" fmla="*/ 45 h 83"/>
                <a:gd name="T82" fmla="*/ 31 w 79"/>
                <a:gd name="T83" fmla="*/ 40 h 83"/>
                <a:gd name="T84" fmla="*/ 35 w 79"/>
                <a:gd name="T85" fmla="*/ 36 h 83"/>
                <a:gd name="T86" fmla="*/ 37 w 79"/>
                <a:gd name="T87" fmla="*/ 31 h 83"/>
                <a:gd name="T88" fmla="*/ 39 w 79"/>
                <a:gd name="T89" fmla="*/ 26 h 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
                <a:gd name="T136" fmla="*/ 0 h 83"/>
                <a:gd name="T137" fmla="*/ 79 w 79"/>
                <a:gd name="T138" fmla="*/ 83 h 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 h="83">
                  <a:moveTo>
                    <a:pt x="79" y="26"/>
                  </a:moveTo>
                  <a:lnTo>
                    <a:pt x="79" y="15"/>
                  </a:lnTo>
                  <a:lnTo>
                    <a:pt x="73" y="6"/>
                  </a:lnTo>
                  <a:lnTo>
                    <a:pt x="62" y="0"/>
                  </a:lnTo>
                  <a:lnTo>
                    <a:pt x="48" y="0"/>
                  </a:lnTo>
                  <a:lnTo>
                    <a:pt x="40" y="2"/>
                  </a:lnTo>
                  <a:lnTo>
                    <a:pt x="34" y="3"/>
                  </a:lnTo>
                  <a:lnTo>
                    <a:pt x="29" y="4"/>
                  </a:lnTo>
                  <a:lnTo>
                    <a:pt x="24" y="5"/>
                  </a:lnTo>
                  <a:lnTo>
                    <a:pt x="19" y="7"/>
                  </a:lnTo>
                  <a:lnTo>
                    <a:pt x="15" y="9"/>
                  </a:lnTo>
                  <a:lnTo>
                    <a:pt x="10" y="11"/>
                  </a:lnTo>
                  <a:lnTo>
                    <a:pt x="5" y="14"/>
                  </a:lnTo>
                  <a:lnTo>
                    <a:pt x="1" y="17"/>
                  </a:lnTo>
                  <a:lnTo>
                    <a:pt x="0" y="20"/>
                  </a:lnTo>
                  <a:lnTo>
                    <a:pt x="3" y="23"/>
                  </a:lnTo>
                  <a:lnTo>
                    <a:pt x="6" y="26"/>
                  </a:lnTo>
                  <a:lnTo>
                    <a:pt x="11" y="28"/>
                  </a:lnTo>
                  <a:lnTo>
                    <a:pt x="18" y="29"/>
                  </a:lnTo>
                  <a:lnTo>
                    <a:pt x="23" y="29"/>
                  </a:lnTo>
                  <a:lnTo>
                    <a:pt x="28" y="29"/>
                  </a:lnTo>
                  <a:lnTo>
                    <a:pt x="35" y="27"/>
                  </a:lnTo>
                  <a:lnTo>
                    <a:pt x="39" y="27"/>
                  </a:lnTo>
                  <a:lnTo>
                    <a:pt x="36" y="29"/>
                  </a:lnTo>
                  <a:lnTo>
                    <a:pt x="26" y="35"/>
                  </a:lnTo>
                  <a:lnTo>
                    <a:pt x="21" y="39"/>
                  </a:lnTo>
                  <a:lnTo>
                    <a:pt x="20" y="41"/>
                  </a:lnTo>
                  <a:lnTo>
                    <a:pt x="23" y="42"/>
                  </a:lnTo>
                  <a:lnTo>
                    <a:pt x="26" y="43"/>
                  </a:lnTo>
                  <a:lnTo>
                    <a:pt x="31" y="45"/>
                  </a:lnTo>
                  <a:lnTo>
                    <a:pt x="35" y="47"/>
                  </a:lnTo>
                  <a:lnTo>
                    <a:pt x="36" y="51"/>
                  </a:lnTo>
                  <a:lnTo>
                    <a:pt x="35" y="57"/>
                  </a:lnTo>
                  <a:lnTo>
                    <a:pt x="34" y="68"/>
                  </a:lnTo>
                  <a:lnTo>
                    <a:pt x="39" y="77"/>
                  </a:lnTo>
                  <a:lnTo>
                    <a:pt x="46" y="82"/>
                  </a:lnTo>
                  <a:lnTo>
                    <a:pt x="50" y="83"/>
                  </a:lnTo>
                  <a:lnTo>
                    <a:pt x="49" y="79"/>
                  </a:lnTo>
                  <a:lnTo>
                    <a:pt x="46" y="69"/>
                  </a:lnTo>
                  <a:lnTo>
                    <a:pt x="48" y="58"/>
                  </a:lnTo>
                  <a:lnTo>
                    <a:pt x="56" y="45"/>
                  </a:lnTo>
                  <a:lnTo>
                    <a:pt x="63" y="40"/>
                  </a:lnTo>
                  <a:lnTo>
                    <a:pt x="70" y="36"/>
                  </a:lnTo>
                  <a:lnTo>
                    <a:pt x="75" y="31"/>
                  </a:lnTo>
                  <a:lnTo>
                    <a:pt x="79"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2" name="Freeform 36"/>
            <p:cNvSpPr>
              <a:spLocks/>
            </p:cNvSpPr>
            <p:nvPr/>
          </p:nvSpPr>
          <p:spPr bwMode="auto">
            <a:xfrm>
              <a:off x="5345" y="3284"/>
              <a:ext cx="6" cy="23"/>
            </a:xfrm>
            <a:custGeom>
              <a:avLst/>
              <a:gdLst>
                <a:gd name="T0" fmla="*/ 6 w 11"/>
                <a:gd name="T1" fmla="*/ 3 h 23"/>
                <a:gd name="T2" fmla="*/ 5 w 11"/>
                <a:gd name="T3" fmla="*/ 0 h 23"/>
                <a:gd name="T4" fmla="*/ 4 w 11"/>
                <a:gd name="T5" fmla="*/ 2 h 23"/>
                <a:gd name="T6" fmla="*/ 2 w 11"/>
                <a:gd name="T7" fmla="*/ 6 h 23"/>
                <a:gd name="T8" fmla="*/ 1 w 11"/>
                <a:gd name="T9" fmla="*/ 12 h 23"/>
                <a:gd name="T10" fmla="*/ 1 w 11"/>
                <a:gd name="T11" fmla="*/ 17 h 23"/>
                <a:gd name="T12" fmla="*/ 1 w 11"/>
                <a:gd name="T13" fmla="*/ 19 h 23"/>
                <a:gd name="T14" fmla="*/ 0 w 11"/>
                <a:gd name="T15" fmla="*/ 20 h 23"/>
                <a:gd name="T16" fmla="*/ 0 w 11"/>
                <a:gd name="T17" fmla="*/ 22 h 23"/>
                <a:gd name="T18" fmla="*/ 1 w 11"/>
                <a:gd name="T19" fmla="*/ 23 h 23"/>
                <a:gd name="T20" fmla="*/ 3 w 11"/>
                <a:gd name="T21" fmla="*/ 22 h 23"/>
                <a:gd name="T22" fmla="*/ 5 w 11"/>
                <a:gd name="T23" fmla="*/ 16 h 23"/>
                <a:gd name="T24" fmla="*/ 6 w 11"/>
                <a:gd name="T25" fmla="*/ 3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3"/>
                <a:gd name="T41" fmla="*/ 11 w 11"/>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3">
                  <a:moveTo>
                    <a:pt x="11" y="3"/>
                  </a:moveTo>
                  <a:lnTo>
                    <a:pt x="10" y="0"/>
                  </a:lnTo>
                  <a:lnTo>
                    <a:pt x="7" y="2"/>
                  </a:lnTo>
                  <a:lnTo>
                    <a:pt x="4" y="6"/>
                  </a:lnTo>
                  <a:lnTo>
                    <a:pt x="2" y="12"/>
                  </a:lnTo>
                  <a:lnTo>
                    <a:pt x="2" y="17"/>
                  </a:lnTo>
                  <a:lnTo>
                    <a:pt x="1" y="19"/>
                  </a:lnTo>
                  <a:lnTo>
                    <a:pt x="0" y="20"/>
                  </a:lnTo>
                  <a:lnTo>
                    <a:pt x="0" y="22"/>
                  </a:lnTo>
                  <a:lnTo>
                    <a:pt x="1" y="23"/>
                  </a:lnTo>
                  <a:lnTo>
                    <a:pt x="6" y="22"/>
                  </a:lnTo>
                  <a:lnTo>
                    <a:pt x="10" y="16"/>
                  </a:lnTo>
                  <a:lnTo>
                    <a:pt x="1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3" name="Freeform 37"/>
            <p:cNvSpPr>
              <a:spLocks/>
            </p:cNvSpPr>
            <p:nvPr/>
          </p:nvSpPr>
          <p:spPr bwMode="auto">
            <a:xfrm>
              <a:off x="5307" y="2900"/>
              <a:ext cx="62" cy="146"/>
            </a:xfrm>
            <a:custGeom>
              <a:avLst/>
              <a:gdLst>
                <a:gd name="T0" fmla="*/ 52 w 125"/>
                <a:gd name="T1" fmla="*/ 146 h 146"/>
                <a:gd name="T2" fmla="*/ 53 w 125"/>
                <a:gd name="T3" fmla="*/ 145 h 146"/>
                <a:gd name="T4" fmla="*/ 55 w 125"/>
                <a:gd name="T5" fmla="*/ 142 h 146"/>
                <a:gd name="T6" fmla="*/ 57 w 125"/>
                <a:gd name="T7" fmla="*/ 138 h 146"/>
                <a:gd name="T8" fmla="*/ 58 w 125"/>
                <a:gd name="T9" fmla="*/ 131 h 146"/>
                <a:gd name="T10" fmla="*/ 56 w 125"/>
                <a:gd name="T11" fmla="*/ 109 h 146"/>
                <a:gd name="T12" fmla="*/ 49 w 125"/>
                <a:gd name="T13" fmla="*/ 88 h 146"/>
                <a:gd name="T14" fmla="*/ 40 w 125"/>
                <a:gd name="T15" fmla="*/ 67 h 146"/>
                <a:gd name="T16" fmla="*/ 29 w 125"/>
                <a:gd name="T17" fmla="*/ 50 h 146"/>
                <a:gd name="T18" fmla="*/ 18 w 125"/>
                <a:gd name="T19" fmla="*/ 34 h 146"/>
                <a:gd name="T20" fmla="*/ 9 w 125"/>
                <a:gd name="T21" fmla="*/ 21 h 146"/>
                <a:gd name="T22" fmla="*/ 2 w 125"/>
                <a:gd name="T23" fmla="*/ 14 h 146"/>
                <a:gd name="T24" fmla="*/ 0 w 125"/>
                <a:gd name="T25" fmla="*/ 11 h 146"/>
                <a:gd name="T26" fmla="*/ 0 w 125"/>
                <a:gd name="T27" fmla="*/ 10 h 146"/>
                <a:gd name="T28" fmla="*/ 0 w 125"/>
                <a:gd name="T29" fmla="*/ 8 h 146"/>
                <a:gd name="T30" fmla="*/ 0 w 125"/>
                <a:gd name="T31" fmla="*/ 4 h 146"/>
                <a:gd name="T32" fmla="*/ 0 w 125"/>
                <a:gd name="T33" fmla="*/ 0 h 146"/>
                <a:gd name="T34" fmla="*/ 15 w 125"/>
                <a:gd name="T35" fmla="*/ 16 h 146"/>
                <a:gd name="T36" fmla="*/ 30 w 125"/>
                <a:gd name="T37" fmla="*/ 36 h 146"/>
                <a:gd name="T38" fmla="*/ 42 w 125"/>
                <a:gd name="T39" fmla="*/ 59 h 146"/>
                <a:gd name="T40" fmla="*/ 52 w 125"/>
                <a:gd name="T41" fmla="*/ 82 h 146"/>
                <a:gd name="T42" fmla="*/ 59 w 125"/>
                <a:gd name="T43" fmla="*/ 104 h 146"/>
                <a:gd name="T44" fmla="*/ 62 w 125"/>
                <a:gd name="T45" fmla="*/ 123 h 146"/>
                <a:gd name="T46" fmla="*/ 60 w 125"/>
                <a:gd name="T47" fmla="*/ 138 h 146"/>
                <a:gd name="T48" fmla="*/ 52 w 125"/>
                <a:gd name="T49" fmla="*/ 146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46"/>
                <a:gd name="T77" fmla="*/ 125 w 125"/>
                <a:gd name="T78" fmla="*/ 146 h 1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46">
                  <a:moveTo>
                    <a:pt x="105" y="146"/>
                  </a:moveTo>
                  <a:lnTo>
                    <a:pt x="107" y="145"/>
                  </a:lnTo>
                  <a:lnTo>
                    <a:pt x="111" y="142"/>
                  </a:lnTo>
                  <a:lnTo>
                    <a:pt x="115" y="138"/>
                  </a:lnTo>
                  <a:lnTo>
                    <a:pt x="117" y="131"/>
                  </a:lnTo>
                  <a:lnTo>
                    <a:pt x="112" y="109"/>
                  </a:lnTo>
                  <a:lnTo>
                    <a:pt x="99" y="88"/>
                  </a:lnTo>
                  <a:lnTo>
                    <a:pt x="80" y="67"/>
                  </a:lnTo>
                  <a:lnTo>
                    <a:pt x="58" y="50"/>
                  </a:lnTo>
                  <a:lnTo>
                    <a:pt x="37" y="34"/>
                  </a:lnTo>
                  <a:lnTo>
                    <a:pt x="18" y="21"/>
                  </a:lnTo>
                  <a:lnTo>
                    <a:pt x="5" y="14"/>
                  </a:lnTo>
                  <a:lnTo>
                    <a:pt x="0" y="11"/>
                  </a:lnTo>
                  <a:lnTo>
                    <a:pt x="0" y="10"/>
                  </a:lnTo>
                  <a:lnTo>
                    <a:pt x="0" y="8"/>
                  </a:lnTo>
                  <a:lnTo>
                    <a:pt x="0" y="4"/>
                  </a:lnTo>
                  <a:lnTo>
                    <a:pt x="1" y="0"/>
                  </a:lnTo>
                  <a:lnTo>
                    <a:pt x="31" y="16"/>
                  </a:lnTo>
                  <a:lnTo>
                    <a:pt x="60" y="36"/>
                  </a:lnTo>
                  <a:lnTo>
                    <a:pt x="85" y="59"/>
                  </a:lnTo>
                  <a:lnTo>
                    <a:pt x="105" y="82"/>
                  </a:lnTo>
                  <a:lnTo>
                    <a:pt x="119" y="104"/>
                  </a:lnTo>
                  <a:lnTo>
                    <a:pt x="125" y="123"/>
                  </a:lnTo>
                  <a:lnTo>
                    <a:pt x="121" y="138"/>
                  </a:lnTo>
                  <a:lnTo>
                    <a:pt x="105"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4" name="Freeform 38"/>
            <p:cNvSpPr>
              <a:spLocks/>
            </p:cNvSpPr>
            <p:nvPr/>
          </p:nvSpPr>
          <p:spPr bwMode="auto">
            <a:xfrm>
              <a:off x="6584" y="4190"/>
              <a:ext cx="386" cy="266"/>
            </a:xfrm>
            <a:custGeom>
              <a:avLst/>
              <a:gdLst>
                <a:gd name="T0" fmla="*/ 0 w 773"/>
                <a:gd name="T1" fmla="*/ 179 h 266"/>
                <a:gd name="T2" fmla="*/ 322 w 773"/>
                <a:gd name="T3" fmla="*/ 266 h 266"/>
                <a:gd name="T4" fmla="*/ 386 w 773"/>
                <a:gd name="T5" fmla="*/ 63 h 266"/>
                <a:gd name="T6" fmla="*/ 98 w 773"/>
                <a:gd name="T7" fmla="*/ 0 h 266"/>
                <a:gd name="T8" fmla="*/ 0 w 773"/>
                <a:gd name="T9" fmla="*/ 179 h 266"/>
                <a:gd name="T10" fmla="*/ 0 60000 65536"/>
                <a:gd name="T11" fmla="*/ 0 60000 65536"/>
                <a:gd name="T12" fmla="*/ 0 60000 65536"/>
                <a:gd name="T13" fmla="*/ 0 60000 65536"/>
                <a:gd name="T14" fmla="*/ 0 60000 65536"/>
                <a:gd name="T15" fmla="*/ 0 w 773"/>
                <a:gd name="T16" fmla="*/ 0 h 266"/>
                <a:gd name="T17" fmla="*/ 773 w 773"/>
                <a:gd name="T18" fmla="*/ 266 h 266"/>
              </a:gdLst>
              <a:ahLst/>
              <a:cxnLst>
                <a:cxn ang="T10">
                  <a:pos x="T0" y="T1"/>
                </a:cxn>
                <a:cxn ang="T11">
                  <a:pos x="T2" y="T3"/>
                </a:cxn>
                <a:cxn ang="T12">
                  <a:pos x="T4" y="T5"/>
                </a:cxn>
                <a:cxn ang="T13">
                  <a:pos x="T6" y="T7"/>
                </a:cxn>
                <a:cxn ang="T14">
                  <a:pos x="T8" y="T9"/>
                </a:cxn>
              </a:cxnLst>
              <a:rect l="T15" t="T16" r="T17" b="T18"/>
              <a:pathLst>
                <a:path w="773" h="266">
                  <a:moveTo>
                    <a:pt x="0" y="179"/>
                  </a:moveTo>
                  <a:lnTo>
                    <a:pt x="644" y="266"/>
                  </a:lnTo>
                  <a:lnTo>
                    <a:pt x="773" y="63"/>
                  </a:lnTo>
                  <a:lnTo>
                    <a:pt x="196" y="0"/>
                  </a:lnTo>
                  <a:lnTo>
                    <a:pt x="0" y="1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5" name="Freeform 39"/>
            <p:cNvSpPr>
              <a:spLocks/>
            </p:cNvSpPr>
            <p:nvPr/>
          </p:nvSpPr>
          <p:spPr bwMode="auto">
            <a:xfrm>
              <a:off x="6103" y="3784"/>
              <a:ext cx="295" cy="205"/>
            </a:xfrm>
            <a:custGeom>
              <a:avLst/>
              <a:gdLst>
                <a:gd name="T0" fmla="*/ 0 w 591"/>
                <a:gd name="T1" fmla="*/ 4 h 205"/>
                <a:gd name="T2" fmla="*/ 223 w 591"/>
                <a:gd name="T3" fmla="*/ 0 h 205"/>
                <a:gd name="T4" fmla="*/ 295 w 591"/>
                <a:gd name="T5" fmla="*/ 192 h 205"/>
                <a:gd name="T6" fmla="*/ 33 w 591"/>
                <a:gd name="T7" fmla="*/ 205 h 205"/>
                <a:gd name="T8" fmla="*/ 0 w 591"/>
                <a:gd name="T9" fmla="*/ 4 h 205"/>
                <a:gd name="T10" fmla="*/ 0 60000 65536"/>
                <a:gd name="T11" fmla="*/ 0 60000 65536"/>
                <a:gd name="T12" fmla="*/ 0 60000 65536"/>
                <a:gd name="T13" fmla="*/ 0 60000 65536"/>
                <a:gd name="T14" fmla="*/ 0 60000 65536"/>
                <a:gd name="T15" fmla="*/ 0 w 591"/>
                <a:gd name="T16" fmla="*/ 0 h 205"/>
                <a:gd name="T17" fmla="*/ 591 w 591"/>
                <a:gd name="T18" fmla="*/ 205 h 205"/>
              </a:gdLst>
              <a:ahLst/>
              <a:cxnLst>
                <a:cxn ang="T10">
                  <a:pos x="T0" y="T1"/>
                </a:cxn>
                <a:cxn ang="T11">
                  <a:pos x="T2" y="T3"/>
                </a:cxn>
                <a:cxn ang="T12">
                  <a:pos x="T4" y="T5"/>
                </a:cxn>
                <a:cxn ang="T13">
                  <a:pos x="T6" y="T7"/>
                </a:cxn>
                <a:cxn ang="T14">
                  <a:pos x="T8" y="T9"/>
                </a:cxn>
              </a:cxnLst>
              <a:rect l="T15" t="T16" r="T17" b="T18"/>
              <a:pathLst>
                <a:path w="591" h="205">
                  <a:moveTo>
                    <a:pt x="0" y="4"/>
                  </a:moveTo>
                  <a:lnTo>
                    <a:pt x="447" y="0"/>
                  </a:lnTo>
                  <a:lnTo>
                    <a:pt x="591" y="192"/>
                  </a:lnTo>
                  <a:lnTo>
                    <a:pt x="66" y="205"/>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6" name="Freeform 40"/>
            <p:cNvSpPr>
              <a:spLocks/>
            </p:cNvSpPr>
            <p:nvPr/>
          </p:nvSpPr>
          <p:spPr bwMode="auto">
            <a:xfrm>
              <a:off x="5691" y="3929"/>
              <a:ext cx="375" cy="208"/>
            </a:xfrm>
            <a:custGeom>
              <a:avLst/>
              <a:gdLst>
                <a:gd name="T0" fmla="*/ 0 w 751"/>
                <a:gd name="T1" fmla="*/ 143 h 208"/>
                <a:gd name="T2" fmla="*/ 302 w 751"/>
                <a:gd name="T3" fmla="*/ 208 h 208"/>
                <a:gd name="T4" fmla="*/ 375 w 751"/>
                <a:gd name="T5" fmla="*/ 34 h 208"/>
                <a:gd name="T6" fmla="*/ 86 w 751"/>
                <a:gd name="T7" fmla="*/ 0 h 208"/>
                <a:gd name="T8" fmla="*/ 0 w 751"/>
                <a:gd name="T9" fmla="*/ 143 h 208"/>
                <a:gd name="T10" fmla="*/ 0 60000 65536"/>
                <a:gd name="T11" fmla="*/ 0 60000 65536"/>
                <a:gd name="T12" fmla="*/ 0 60000 65536"/>
                <a:gd name="T13" fmla="*/ 0 60000 65536"/>
                <a:gd name="T14" fmla="*/ 0 60000 65536"/>
                <a:gd name="T15" fmla="*/ 0 w 751"/>
                <a:gd name="T16" fmla="*/ 0 h 208"/>
                <a:gd name="T17" fmla="*/ 751 w 751"/>
                <a:gd name="T18" fmla="*/ 208 h 208"/>
              </a:gdLst>
              <a:ahLst/>
              <a:cxnLst>
                <a:cxn ang="T10">
                  <a:pos x="T0" y="T1"/>
                </a:cxn>
                <a:cxn ang="T11">
                  <a:pos x="T2" y="T3"/>
                </a:cxn>
                <a:cxn ang="T12">
                  <a:pos x="T4" y="T5"/>
                </a:cxn>
                <a:cxn ang="T13">
                  <a:pos x="T6" y="T7"/>
                </a:cxn>
                <a:cxn ang="T14">
                  <a:pos x="T8" y="T9"/>
                </a:cxn>
              </a:cxnLst>
              <a:rect l="T15" t="T16" r="T17" b="T18"/>
              <a:pathLst>
                <a:path w="751" h="208">
                  <a:moveTo>
                    <a:pt x="0" y="143"/>
                  </a:moveTo>
                  <a:lnTo>
                    <a:pt x="604" y="208"/>
                  </a:lnTo>
                  <a:lnTo>
                    <a:pt x="751" y="34"/>
                  </a:lnTo>
                  <a:lnTo>
                    <a:pt x="172" y="0"/>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7" name="Freeform 41"/>
            <p:cNvSpPr>
              <a:spLocks/>
            </p:cNvSpPr>
            <p:nvPr/>
          </p:nvSpPr>
          <p:spPr bwMode="auto">
            <a:xfrm>
              <a:off x="6073" y="4366"/>
              <a:ext cx="121" cy="290"/>
            </a:xfrm>
            <a:custGeom>
              <a:avLst/>
              <a:gdLst>
                <a:gd name="T0" fmla="*/ 74 w 242"/>
                <a:gd name="T1" fmla="*/ 289 h 290"/>
                <a:gd name="T2" fmla="*/ 76 w 242"/>
                <a:gd name="T3" fmla="*/ 289 h 290"/>
                <a:gd name="T4" fmla="*/ 81 w 242"/>
                <a:gd name="T5" fmla="*/ 288 h 290"/>
                <a:gd name="T6" fmla="*/ 88 w 242"/>
                <a:gd name="T7" fmla="*/ 286 h 290"/>
                <a:gd name="T8" fmla="*/ 96 w 242"/>
                <a:gd name="T9" fmla="*/ 283 h 290"/>
                <a:gd name="T10" fmla="*/ 104 w 242"/>
                <a:gd name="T11" fmla="*/ 277 h 290"/>
                <a:gd name="T12" fmla="*/ 112 w 242"/>
                <a:gd name="T13" fmla="*/ 270 h 290"/>
                <a:gd name="T14" fmla="*/ 118 w 242"/>
                <a:gd name="T15" fmla="*/ 260 h 290"/>
                <a:gd name="T16" fmla="*/ 121 w 242"/>
                <a:gd name="T17" fmla="*/ 246 h 290"/>
                <a:gd name="T18" fmla="*/ 121 w 242"/>
                <a:gd name="T19" fmla="*/ 31 h 290"/>
                <a:gd name="T20" fmla="*/ 121 w 242"/>
                <a:gd name="T21" fmla="*/ 30 h 290"/>
                <a:gd name="T22" fmla="*/ 118 w 242"/>
                <a:gd name="T23" fmla="*/ 26 h 290"/>
                <a:gd name="T24" fmla="*/ 114 w 242"/>
                <a:gd name="T25" fmla="*/ 21 h 290"/>
                <a:gd name="T26" fmla="*/ 109 w 242"/>
                <a:gd name="T27" fmla="*/ 15 h 290"/>
                <a:gd name="T28" fmla="*/ 101 w 242"/>
                <a:gd name="T29" fmla="*/ 9 h 290"/>
                <a:gd name="T30" fmla="*/ 91 w 242"/>
                <a:gd name="T31" fmla="*/ 5 h 290"/>
                <a:gd name="T32" fmla="*/ 79 w 242"/>
                <a:gd name="T33" fmla="*/ 1 h 290"/>
                <a:gd name="T34" fmla="*/ 63 w 242"/>
                <a:gd name="T35" fmla="*/ 0 h 290"/>
                <a:gd name="T36" fmla="*/ 49 w 242"/>
                <a:gd name="T37" fmla="*/ 1 h 290"/>
                <a:gd name="T38" fmla="*/ 36 w 242"/>
                <a:gd name="T39" fmla="*/ 3 h 290"/>
                <a:gd name="T40" fmla="*/ 25 w 242"/>
                <a:gd name="T41" fmla="*/ 7 h 290"/>
                <a:gd name="T42" fmla="*/ 16 w 242"/>
                <a:gd name="T43" fmla="*/ 10 h 290"/>
                <a:gd name="T44" fmla="*/ 9 w 242"/>
                <a:gd name="T45" fmla="*/ 14 h 290"/>
                <a:gd name="T46" fmla="*/ 4 w 242"/>
                <a:gd name="T47" fmla="*/ 18 h 290"/>
                <a:gd name="T48" fmla="*/ 2 w 242"/>
                <a:gd name="T49" fmla="*/ 20 h 290"/>
                <a:gd name="T50" fmla="*/ 0 w 242"/>
                <a:gd name="T51" fmla="*/ 21 h 290"/>
                <a:gd name="T52" fmla="*/ 0 w 242"/>
                <a:gd name="T53" fmla="*/ 273 h 290"/>
                <a:gd name="T54" fmla="*/ 5 w 242"/>
                <a:gd name="T55" fmla="*/ 276 h 290"/>
                <a:gd name="T56" fmla="*/ 12 w 242"/>
                <a:gd name="T57" fmla="*/ 281 h 290"/>
                <a:gd name="T58" fmla="*/ 20 w 242"/>
                <a:gd name="T59" fmla="*/ 284 h 290"/>
                <a:gd name="T60" fmla="*/ 30 w 242"/>
                <a:gd name="T61" fmla="*/ 287 h 290"/>
                <a:gd name="T62" fmla="*/ 41 w 242"/>
                <a:gd name="T63" fmla="*/ 289 h 290"/>
                <a:gd name="T64" fmla="*/ 51 w 242"/>
                <a:gd name="T65" fmla="*/ 290 h 290"/>
                <a:gd name="T66" fmla="*/ 62 w 242"/>
                <a:gd name="T67" fmla="*/ 290 h 290"/>
                <a:gd name="T68" fmla="*/ 74 w 242"/>
                <a:gd name="T69" fmla="*/ 289 h 2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2"/>
                <a:gd name="T106" fmla="*/ 0 h 290"/>
                <a:gd name="T107" fmla="*/ 242 w 242"/>
                <a:gd name="T108" fmla="*/ 290 h 2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2" h="290">
                  <a:moveTo>
                    <a:pt x="147" y="289"/>
                  </a:moveTo>
                  <a:lnTo>
                    <a:pt x="151" y="289"/>
                  </a:lnTo>
                  <a:lnTo>
                    <a:pt x="161" y="288"/>
                  </a:lnTo>
                  <a:lnTo>
                    <a:pt x="175" y="286"/>
                  </a:lnTo>
                  <a:lnTo>
                    <a:pt x="191" y="283"/>
                  </a:lnTo>
                  <a:lnTo>
                    <a:pt x="207" y="277"/>
                  </a:lnTo>
                  <a:lnTo>
                    <a:pt x="223" y="270"/>
                  </a:lnTo>
                  <a:lnTo>
                    <a:pt x="235" y="260"/>
                  </a:lnTo>
                  <a:lnTo>
                    <a:pt x="242" y="246"/>
                  </a:lnTo>
                  <a:lnTo>
                    <a:pt x="242" y="31"/>
                  </a:lnTo>
                  <a:lnTo>
                    <a:pt x="241" y="30"/>
                  </a:lnTo>
                  <a:lnTo>
                    <a:pt x="236" y="26"/>
                  </a:lnTo>
                  <a:lnTo>
                    <a:pt x="228" y="21"/>
                  </a:lnTo>
                  <a:lnTo>
                    <a:pt x="217" y="15"/>
                  </a:lnTo>
                  <a:lnTo>
                    <a:pt x="201" y="9"/>
                  </a:lnTo>
                  <a:lnTo>
                    <a:pt x="181" y="5"/>
                  </a:lnTo>
                  <a:lnTo>
                    <a:pt x="157" y="1"/>
                  </a:lnTo>
                  <a:lnTo>
                    <a:pt x="127" y="0"/>
                  </a:lnTo>
                  <a:lnTo>
                    <a:pt x="97" y="1"/>
                  </a:lnTo>
                  <a:lnTo>
                    <a:pt x="71" y="3"/>
                  </a:lnTo>
                  <a:lnTo>
                    <a:pt x="49" y="7"/>
                  </a:lnTo>
                  <a:lnTo>
                    <a:pt x="32" y="10"/>
                  </a:lnTo>
                  <a:lnTo>
                    <a:pt x="18" y="14"/>
                  </a:lnTo>
                  <a:lnTo>
                    <a:pt x="8" y="18"/>
                  </a:lnTo>
                  <a:lnTo>
                    <a:pt x="3" y="20"/>
                  </a:lnTo>
                  <a:lnTo>
                    <a:pt x="0" y="21"/>
                  </a:lnTo>
                  <a:lnTo>
                    <a:pt x="0" y="273"/>
                  </a:lnTo>
                  <a:lnTo>
                    <a:pt x="9" y="276"/>
                  </a:lnTo>
                  <a:lnTo>
                    <a:pt x="23" y="281"/>
                  </a:lnTo>
                  <a:lnTo>
                    <a:pt x="39" y="284"/>
                  </a:lnTo>
                  <a:lnTo>
                    <a:pt x="59" y="287"/>
                  </a:lnTo>
                  <a:lnTo>
                    <a:pt x="81" y="289"/>
                  </a:lnTo>
                  <a:lnTo>
                    <a:pt x="102" y="290"/>
                  </a:lnTo>
                  <a:lnTo>
                    <a:pt x="124" y="290"/>
                  </a:lnTo>
                  <a:lnTo>
                    <a:pt x="147" y="2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8" name="Freeform 42"/>
            <p:cNvSpPr>
              <a:spLocks/>
            </p:cNvSpPr>
            <p:nvPr/>
          </p:nvSpPr>
          <p:spPr bwMode="auto">
            <a:xfrm>
              <a:off x="6085" y="4376"/>
              <a:ext cx="97" cy="30"/>
            </a:xfrm>
            <a:custGeom>
              <a:avLst/>
              <a:gdLst>
                <a:gd name="T0" fmla="*/ 49 w 195"/>
                <a:gd name="T1" fmla="*/ 30 h 30"/>
                <a:gd name="T2" fmla="*/ 59 w 195"/>
                <a:gd name="T3" fmla="*/ 30 h 30"/>
                <a:gd name="T4" fmla="*/ 68 w 195"/>
                <a:gd name="T5" fmla="*/ 29 h 30"/>
                <a:gd name="T6" fmla="*/ 76 w 195"/>
                <a:gd name="T7" fmla="*/ 28 h 30"/>
                <a:gd name="T8" fmla="*/ 83 w 195"/>
                <a:gd name="T9" fmla="*/ 26 h 30"/>
                <a:gd name="T10" fmla="*/ 89 w 195"/>
                <a:gd name="T11" fmla="*/ 24 h 30"/>
                <a:gd name="T12" fmla="*/ 93 w 195"/>
                <a:gd name="T13" fmla="*/ 22 h 30"/>
                <a:gd name="T14" fmla="*/ 96 w 195"/>
                <a:gd name="T15" fmla="*/ 19 h 30"/>
                <a:gd name="T16" fmla="*/ 97 w 195"/>
                <a:gd name="T17" fmla="*/ 16 h 30"/>
                <a:gd name="T18" fmla="*/ 96 w 195"/>
                <a:gd name="T19" fmla="*/ 13 h 30"/>
                <a:gd name="T20" fmla="*/ 93 w 195"/>
                <a:gd name="T21" fmla="*/ 9 h 30"/>
                <a:gd name="T22" fmla="*/ 89 w 195"/>
                <a:gd name="T23" fmla="*/ 7 h 30"/>
                <a:gd name="T24" fmla="*/ 83 w 195"/>
                <a:gd name="T25" fmla="*/ 4 h 30"/>
                <a:gd name="T26" fmla="*/ 76 w 195"/>
                <a:gd name="T27" fmla="*/ 3 h 30"/>
                <a:gd name="T28" fmla="*/ 68 w 195"/>
                <a:gd name="T29" fmla="*/ 1 h 30"/>
                <a:gd name="T30" fmla="*/ 59 w 195"/>
                <a:gd name="T31" fmla="*/ 0 h 30"/>
                <a:gd name="T32" fmla="*/ 49 w 195"/>
                <a:gd name="T33" fmla="*/ 0 h 30"/>
                <a:gd name="T34" fmla="*/ 39 w 195"/>
                <a:gd name="T35" fmla="*/ 0 h 30"/>
                <a:gd name="T36" fmla="*/ 30 w 195"/>
                <a:gd name="T37" fmla="*/ 1 h 30"/>
                <a:gd name="T38" fmla="*/ 21 w 195"/>
                <a:gd name="T39" fmla="*/ 3 h 30"/>
                <a:gd name="T40" fmla="*/ 14 w 195"/>
                <a:gd name="T41" fmla="*/ 4 h 30"/>
                <a:gd name="T42" fmla="*/ 8 w 195"/>
                <a:gd name="T43" fmla="*/ 7 h 30"/>
                <a:gd name="T44" fmla="*/ 4 w 195"/>
                <a:gd name="T45" fmla="*/ 9 h 30"/>
                <a:gd name="T46" fmla="*/ 1 w 195"/>
                <a:gd name="T47" fmla="*/ 13 h 30"/>
                <a:gd name="T48" fmla="*/ 0 w 195"/>
                <a:gd name="T49" fmla="*/ 16 h 30"/>
                <a:gd name="T50" fmla="*/ 1 w 195"/>
                <a:gd name="T51" fmla="*/ 19 h 30"/>
                <a:gd name="T52" fmla="*/ 4 w 195"/>
                <a:gd name="T53" fmla="*/ 22 h 30"/>
                <a:gd name="T54" fmla="*/ 8 w 195"/>
                <a:gd name="T55" fmla="*/ 24 h 30"/>
                <a:gd name="T56" fmla="*/ 14 w 195"/>
                <a:gd name="T57" fmla="*/ 26 h 30"/>
                <a:gd name="T58" fmla="*/ 21 w 195"/>
                <a:gd name="T59" fmla="*/ 28 h 30"/>
                <a:gd name="T60" fmla="*/ 30 w 195"/>
                <a:gd name="T61" fmla="*/ 29 h 30"/>
                <a:gd name="T62" fmla="*/ 39 w 195"/>
                <a:gd name="T63" fmla="*/ 30 h 30"/>
                <a:gd name="T64" fmla="*/ 49 w 195"/>
                <a:gd name="T65" fmla="*/ 3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5"/>
                <a:gd name="T100" fmla="*/ 0 h 30"/>
                <a:gd name="T101" fmla="*/ 195 w 195"/>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5" h="30">
                  <a:moveTo>
                    <a:pt x="98" y="30"/>
                  </a:moveTo>
                  <a:lnTo>
                    <a:pt x="118" y="30"/>
                  </a:lnTo>
                  <a:lnTo>
                    <a:pt x="136" y="29"/>
                  </a:lnTo>
                  <a:lnTo>
                    <a:pt x="152" y="28"/>
                  </a:lnTo>
                  <a:lnTo>
                    <a:pt x="167" y="26"/>
                  </a:lnTo>
                  <a:lnTo>
                    <a:pt x="178" y="24"/>
                  </a:lnTo>
                  <a:lnTo>
                    <a:pt x="187" y="22"/>
                  </a:lnTo>
                  <a:lnTo>
                    <a:pt x="192" y="19"/>
                  </a:lnTo>
                  <a:lnTo>
                    <a:pt x="195" y="16"/>
                  </a:lnTo>
                  <a:lnTo>
                    <a:pt x="192" y="13"/>
                  </a:lnTo>
                  <a:lnTo>
                    <a:pt x="187" y="9"/>
                  </a:lnTo>
                  <a:lnTo>
                    <a:pt x="178" y="7"/>
                  </a:lnTo>
                  <a:lnTo>
                    <a:pt x="167" y="4"/>
                  </a:lnTo>
                  <a:lnTo>
                    <a:pt x="152" y="3"/>
                  </a:lnTo>
                  <a:lnTo>
                    <a:pt x="136" y="1"/>
                  </a:lnTo>
                  <a:lnTo>
                    <a:pt x="118" y="0"/>
                  </a:lnTo>
                  <a:lnTo>
                    <a:pt x="98" y="0"/>
                  </a:lnTo>
                  <a:lnTo>
                    <a:pt x="78" y="0"/>
                  </a:lnTo>
                  <a:lnTo>
                    <a:pt x="61" y="1"/>
                  </a:lnTo>
                  <a:lnTo>
                    <a:pt x="43" y="3"/>
                  </a:lnTo>
                  <a:lnTo>
                    <a:pt x="29" y="4"/>
                  </a:lnTo>
                  <a:lnTo>
                    <a:pt x="17" y="7"/>
                  </a:lnTo>
                  <a:lnTo>
                    <a:pt x="8" y="9"/>
                  </a:lnTo>
                  <a:lnTo>
                    <a:pt x="3" y="13"/>
                  </a:lnTo>
                  <a:lnTo>
                    <a:pt x="0" y="16"/>
                  </a:lnTo>
                  <a:lnTo>
                    <a:pt x="3" y="19"/>
                  </a:lnTo>
                  <a:lnTo>
                    <a:pt x="8" y="22"/>
                  </a:lnTo>
                  <a:lnTo>
                    <a:pt x="17" y="24"/>
                  </a:lnTo>
                  <a:lnTo>
                    <a:pt x="29" y="26"/>
                  </a:lnTo>
                  <a:lnTo>
                    <a:pt x="43" y="28"/>
                  </a:lnTo>
                  <a:lnTo>
                    <a:pt x="61" y="29"/>
                  </a:lnTo>
                  <a:lnTo>
                    <a:pt x="78" y="30"/>
                  </a:lnTo>
                  <a:lnTo>
                    <a:pt x="98"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9" name="Freeform 43"/>
            <p:cNvSpPr>
              <a:spLocks/>
            </p:cNvSpPr>
            <p:nvPr/>
          </p:nvSpPr>
          <p:spPr bwMode="auto">
            <a:xfrm>
              <a:off x="5215" y="3212"/>
              <a:ext cx="942" cy="1677"/>
            </a:xfrm>
            <a:custGeom>
              <a:avLst/>
              <a:gdLst>
                <a:gd name="T0" fmla="*/ 926 w 1885"/>
                <a:gd name="T1" fmla="*/ 1240 h 1677"/>
                <a:gd name="T2" fmla="*/ 900 w 1885"/>
                <a:gd name="T3" fmla="*/ 1260 h 1677"/>
                <a:gd name="T4" fmla="*/ 877 w 1885"/>
                <a:gd name="T5" fmla="*/ 1277 h 1677"/>
                <a:gd name="T6" fmla="*/ 874 w 1885"/>
                <a:gd name="T7" fmla="*/ 1251 h 1677"/>
                <a:gd name="T8" fmla="*/ 866 w 1885"/>
                <a:gd name="T9" fmla="*/ 1214 h 1677"/>
                <a:gd name="T10" fmla="*/ 845 w 1885"/>
                <a:gd name="T11" fmla="*/ 1238 h 1677"/>
                <a:gd name="T12" fmla="*/ 833 w 1885"/>
                <a:gd name="T13" fmla="*/ 1278 h 1677"/>
                <a:gd name="T14" fmla="*/ 819 w 1885"/>
                <a:gd name="T15" fmla="*/ 1301 h 1677"/>
                <a:gd name="T16" fmla="*/ 803 w 1885"/>
                <a:gd name="T17" fmla="*/ 1306 h 1677"/>
                <a:gd name="T18" fmla="*/ 793 w 1885"/>
                <a:gd name="T19" fmla="*/ 1289 h 1677"/>
                <a:gd name="T20" fmla="*/ 743 w 1885"/>
                <a:gd name="T21" fmla="*/ 1300 h 1677"/>
                <a:gd name="T22" fmla="*/ 662 w 1885"/>
                <a:gd name="T23" fmla="*/ 1313 h 1677"/>
                <a:gd name="T24" fmla="*/ 592 w 1885"/>
                <a:gd name="T25" fmla="*/ 1314 h 1677"/>
                <a:gd name="T26" fmla="*/ 537 w 1885"/>
                <a:gd name="T27" fmla="*/ 1332 h 1677"/>
                <a:gd name="T28" fmla="*/ 535 w 1885"/>
                <a:gd name="T29" fmla="*/ 1320 h 1677"/>
                <a:gd name="T30" fmla="*/ 518 w 1885"/>
                <a:gd name="T31" fmla="*/ 1310 h 1677"/>
                <a:gd name="T32" fmla="*/ 513 w 1885"/>
                <a:gd name="T33" fmla="*/ 1233 h 1677"/>
                <a:gd name="T34" fmla="*/ 452 w 1885"/>
                <a:gd name="T35" fmla="*/ 986 h 1677"/>
                <a:gd name="T36" fmla="*/ 442 w 1885"/>
                <a:gd name="T37" fmla="*/ 836 h 1677"/>
                <a:gd name="T38" fmla="*/ 450 w 1885"/>
                <a:gd name="T39" fmla="*/ 777 h 1677"/>
                <a:gd name="T40" fmla="*/ 467 w 1885"/>
                <a:gd name="T41" fmla="*/ 661 h 1677"/>
                <a:gd name="T42" fmla="*/ 490 w 1885"/>
                <a:gd name="T43" fmla="*/ 631 h 1677"/>
                <a:gd name="T44" fmla="*/ 525 w 1885"/>
                <a:gd name="T45" fmla="*/ 621 h 1677"/>
                <a:gd name="T46" fmla="*/ 565 w 1885"/>
                <a:gd name="T47" fmla="*/ 510 h 1677"/>
                <a:gd name="T48" fmla="*/ 577 w 1885"/>
                <a:gd name="T49" fmla="*/ 513 h 1677"/>
                <a:gd name="T50" fmla="*/ 586 w 1885"/>
                <a:gd name="T51" fmla="*/ 487 h 1677"/>
                <a:gd name="T52" fmla="*/ 594 w 1885"/>
                <a:gd name="T53" fmla="*/ 447 h 1677"/>
                <a:gd name="T54" fmla="*/ 621 w 1885"/>
                <a:gd name="T55" fmla="*/ 410 h 1677"/>
                <a:gd name="T56" fmla="*/ 604 w 1885"/>
                <a:gd name="T57" fmla="*/ 224 h 1677"/>
                <a:gd name="T58" fmla="*/ 622 w 1885"/>
                <a:gd name="T59" fmla="*/ 193 h 1677"/>
                <a:gd name="T60" fmla="*/ 607 w 1885"/>
                <a:gd name="T61" fmla="*/ 118 h 1677"/>
                <a:gd name="T62" fmla="*/ 574 w 1885"/>
                <a:gd name="T63" fmla="*/ 51 h 1677"/>
                <a:gd name="T64" fmla="*/ 472 w 1885"/>
                <a:gd name="T65" fmla="*/ 0 h 1677"/>
                <a:gd name="T66" fmla="*/ 394 w 1885"/>
                <a:gd name="T67" fmla="*/ 26 h 1677"/>
                <a:gd name="T68" fmla="*/ 348 w 1885"/>
                <a:gd name="T69" fmla="*/ 79 h 1677"/>
                <a:gd name="T70" fmla="*/ 328 w 1885"/>
                <a:gd name="T71" fmla="*/ 125 h 1677"/>
                <a:gd name="T72" fmla="*/ 309 w 1885"/>
                <a:gd name="T73" fmla="*/ 323 h 1677"/>
                <a:gd name="T74" fmla="*/ 311 w 1885"/>
                <a:gd name="T75" fmla="*/ 497 h 1677"/>
                <a:gd name="T76" fmla="*/ 249 w 1885"/>
                <a:gd name="T77" fmla="*/ 557 h 1677"/>
                <a:gd name="T78" fmla="*/ 194 w 1885"/>
                <a:gd name="T79" fmla="*/ 565 h 1677"/>
                <a:gd name="T80" fmla="*/ 148 w 1885"/>
                <a:gd name="T81" fmla="*/ 638 h 1677"/>
                <a:gd name="T82" fmla="*/ 104 w 1885"/>
                <a:gd name="T83" fmla="*/ 757 h 1677"/>
                <a:gd name="T84" fmla="*/ 80 w 1885"/>
                <a:gd name="T85" fmla="*/ 856 h 1677"/>
                <a:gd name="T86" fmla="*/ 38 w 1885"/>
                <a:gd name="T87" fmla="*/ 1086 h 1677"/>
                <a:gd name="T88" fmla="*/ 2 w 1885"/>
                <a:gd name="T89" fmla="*/ 1499 h 1677"/>
                <a:gd name="T90" fmla="*/ 427 w 1885"/>
                <a:gd name="T91" fmla="*/ 1603 h 1677"/>
                <a:gd name="T92" fmla="*/ 460 w 1885"/>
                <a:gd name="T93" fmla="*/ 1599 h 1677"/>
                <a:gd name="T94" fmla="*/ 500 w 1885"/>
                <a:gd name="T95" fmla="*/ 1608 h 1677"/>
                <a:gd name="T96" fmla="*/ 540 w 1885"/>
                <a:gd name="T97" fmla="*/ 1622 h 1677"/>
                <a:gd name="T98" fmla="*/ 606 w 1885"/>
                <a:gd name="T99" fmla="*/ 1605 h 1677"/>
                <a:gd name="T100" fmla="*/ 718 w 1885"/>
                <a:gd name="T101" fmla="*/ 1541 h 1677"/>
                <a:gd name="T102" fmla="*/ 803 w 1885"/>
                <a:gd name="T103" fmla="*/ 1485 h 1677"/>
                <a:gd name="T104" fmla="*/ 814 w 1885"/>
                <a:gd name="T105" fmla="*/ 1460 h 1677"/>
                <a:gd name="T106" fmla="*/ 830 w 1885"/>
                <a:gd name="T107" fmla="*/ 1436 h 1677"/>
                <a:gd name="T108" fmla="*/ 840 w 1885"/>
                <a:gd name="T109" fmla="*/ 1455 h 1677"/>
                <a:gd name="T110" fmla="*/ 862 w 1885"/>
                <a:gd name="T111" fmla="*/ 1473 h 1677"/>
                <a:gd name="T112" fmla="*/ 903 w 1885"/>
                <a:gd name="T113" fmla="*/ 1454 h 1677"/>
                <a:gd name="T114" fmla="*/ 922 w 1885"/>
                <a:gd name="T115" fmla="*/ 1434 h 1677"/>
                <a:gd name="T116" fmla="*/ 933 w 1885"/>
                <a:gd name="T117" fmla="*/ 1386 h 1677"/>
                <a:gd name="T118" fmla="*/ 940 w 1885"/>
                <a:gd name="T119" fmla="*/ 1324 h 1677"/>
                <a:gd name="T120" fmla="*/ 942 w 1885"/>
                <a:gd name="T121" fmla="*/ 1287 h 1677"/>
                <a:gd name="T122" fmla="*/ 934 w 1885"/>
                <a:gd name="T123" fmla="*/ 1268 h 16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85"/>
                <a:gd name="T187" fmla="*/ 0 h 1677"/>
                <a:gd name="T188" fmla="*/ 1885 w 1885"/>
                <a:gd name="T189" fmla="*/ 1677 h 16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85" h="1677">
                  <a:moveTo>
                    <a:pt x="1869" y="1268"/>
                  </a:moveTo>
                  <a:lnTo>
                    <a:pt x="1872" y="1252"/>
                  </a:lnTo>
                  <a:lnTo>
                    <a:pt x="1869" y="1244"/>
                  </a:lnTo>
                  <a:lnTo>
                    <a:pt x="1862" y="1240"/>
                  </a:lnTo>
                  <a:lnTo>
                    <a:pt x="1853" y="1240"/>
                  </a:lnTo>
                  <a:lnTo>
                    <a:pt x="1840" y="1243"/>
                  </a:lnTo>
                  <a:lnTo>
                    <a:pt x="1829" y="1248"/>
                  </a:lnTo>
                  <a:lnTo>
                    <a:pt x="1818" y="1252"/>
                  </a:lnTo>
                  <a:lnTo>
                    <a:pt x="1809" y="1257"/>
                  </a:lnTo>
                  <a:lnTo>
                    <a:pt x="1800" y="1260"/>
                  </a:lnTo>
                  <a:lnTo>
                    <a:pt x="1792" y="1264"/>
                  </a:lnTo>
                  <a:lnTo>
                    <a:pt x="1783" y="1268"/>
                  </a:lnTo>
                  <a:lnTo>
                    <a:pt x="1777" y="1271"/>
                  </a:lnTo>
                  <a:lnTo>
                    <a:pt x="1763" y="1276"/>
                  </a:lnTo>
                  <a:lnTo>
                    <a:pt x="1754" y="1277"/>
                  </a:lnTo>
                  <a:lnTo>
                    <a:pt x="1748" y="1274"/>
                  </a:lnTo>
                  <a:lnTo>
                    <a:pt x="1744" y="1270"/>
                  </a:lnTo>
                  <a:lnTo>
                    <a:pt x="1744" y="1264"/>
                  </a:lnTo>
                  <a:lnTo>
                    <a:pt x="1745" y="1258"/>
                  </a:lnTo>
                  <a:lnTo>
                    <a:pt x="1748" y="1251"/>
                  </a:lnTo>
                  <a:lnTo>
                    <a:pt x="1751" y="1246"/>
                  </a:lnTo>
                  <a:lnTo>
                    <a:pt x="1755" y="1235"/>
                  </a:lnTo>
                  <a:lnTo>
                    <a:pt x="1750" y="1223"/>
                  </a:lnTo>
                  <a:lnTo>
                    <a:pt x="1740" y="1216"/>
                  </a:lnTo>
                  <a:lnTo>
                    <a:pt x="1733" y="1214"/>
                  </a:lnTo>
                  <a:lnTo>
                    <a:pt x="1721" y="1216"/>
                  </a:lnTo>
                  <a:lnTo>
                    <a:pt x="1714" y="1220"/>
                  </a:lnTo>
                  <a:lnTo>
                    <a:pt x="1706" y="1224"/>
                  </a:lnTo>
                  <a:lnTo>
                    <a:pt x="1700" y="1231"/>
                  </a:lnTo>
                  <a:lnTo>
                    <a:pt x="1691" y="1238"/>
                  </a:lnTo>
                  <a:lnTo>
                    <a:pt x="1685" y="1246"/>
                  </a:lnTo>
                  <a:lnTo>
                    <a:pt x="1680" y="1255"/>
                  </a:lnTo>
                  <a:lnTo>
                    <a:pt x="1675" y="1264"/>
                  </a:lnTo>
                  <a:lnTo>
                    <a:pt x="1670" y="1271"/>
                  </a:lnTo>
                  <a:lnTo>
                    <a:pt x="1666" y="1278"/>
                  </a:lnTo>
                  <a:lnTo>
                    <a:pt x="1663" y="1285"/>
                  </a:lnTo>
                  <a:lnTo>
                    <a:pt x="1659" y="1288"/>
                  </a:lnTo>
                  <a:lnTo>
                    <a:pt x="1650" y="1292"/>
                  </a:lnTo>
                  <a:lnTo>
                    <a:pt x="1644" y="1297"/>
                  </a:lnTo>
                  <a:lnTo>
                    <a:pt x="1639" y="1301"/>
                  </a:lnTo>
                  <a:lnTo>
                    <a:pt x="1636" y="1302"/>
                  </a:lnTo>
                  <a:lnTo>
                    <a:pt x="1630" y="1303"/>
                  </a:lnTo>
                  <a:lnTo>
                    <a:pt x="1622" y="1305"/>
                  </a:lnTo>
                  <a:lnTo>
                    <a:pt x="1615" y="1306"/>
                  </a:lnTo>
                  <a:lnTo>
                    <a:pt x="1607" y="1306"/>
                  </a:lnTo>
                  <a:lnTo>
                    <a:pt x="1604" y="1297"/>
                  </a:lnTo>
                  <a:lnTo>
                    <a:pt x="1600" y="1291"/>
                  </a:lnTo>
                  <a:lnTo>
                    <a:pt x="1596" y="1288"/>
                  </a:lnTo>
                  <a:lnTo>
                    <a:pt x="1592" y="1288"/>
                  </a:lnTo>
                  <a:lnTo>
                    <a:pt x="1586" y="1289"/>
                  </a:lnTo>
                  <a:lnTo>
                    <a:pt x="1575" y="1291"/>
                  </a:lnTo>
                  <a:lnTo>
                    <a:pt x="1559" y="1293"/>
                  </a:lnTo>
                  <a:lnTo>
                    <a:pt x="1539" y="1295"/>
                  </a:lnTo>
                  <a:lnTo>
                    <a:pt x="1513" y="1297"/>
                  </a:lnTo>
                  <a:lnTo>
                    <a:pt x="1486" y="1300"/>
                  </a:lnTo>
                  <a:lnTo>
                    <a:pt x="1456" y="1303"/>
                  </a:lnTo>
                  <a:lnTo>
                    <a:pt x="1423" y="1306"/>
                  </a:lnTo>
                  <a:lnTo>
                    <a:pt x="1391" y="1309"/>
                  </a:lnTo>
                  <a:lnTo>
                    <a:pt x="1357" y="1311"/>
                  </a:lnTo>
                  <a:lnTo>
                    <a:pt x="1324" y="1313"/>
                  </a:lnTo>
                  <a:lnTo>
                    <a:pt x="1292" y="1314"/>
                  </a:lnTo>
                  <a:lnTo>
                    <a:pt x="1262" y="1315"/>
                  </a:lnTo>
                  <a:lnTo>
                    <a:pt x="1233" y="1316"/>
                  </a:lnTo>
                  <a:lnTo>
                    <a:pt x="1208" y="1315"/>
                  </a:lnTo>
                  <a:lnTo>
                    <a:pt x="1185" y="1314"/>
                  </a:lnTo>
                  <a:lnTo>
                    <a:pt x="1149" y="1313"/>
                  </a:lnTo>
                  <a:lnTo>
                    <a:pt x="1121" y="1315"/>
                  </a:lnTo>
                  <a:lnTo>
                    <a:pt x="1100" y="1319"/>
                  </a:lnTo>
                  <a:lnTo>
                    <a:pt x="1085" y="1325"/>
                  </a:lnTo>
                  <a:lnTo>
                    <a:pt x="1074" y="1332"/>
                  </a:lnTo>
                  <a:lnTo>
                    <a:pt x="1068" y="1337"/>
                  </a:lnTo>
                  <a:lnTo>
                    <a:pt x="1065" y="1341"/>
                  </a:lnTo>
                  <a:lnTo>
                    <a:pt x="1064" y="1343"/>
                  </a:lnTo>
                  <a:lnTo>
                    <a:pt x="1071" y="1328"/>
                  </a:lnTo>
                  <a:lnTo>
                    <a:pt x="1071" y="1320"/>
                  </a:lnTo>
                  <a:lnTo>
                    <a:pt x="1065" y="1316"/>
                  </a:lnTo>
                  <a:lnTo>
                    <a:pt x="1058" y="1315"/>
                  </a:lnTo>
                  <a:lnTo>
                    <a:pt x="1048" y="1314"/>
                  </a:lnTo>
                  <a:lnTo>
                    <a:pt x="1040" y="1313"/>
                  </a:lnTo>
                  <a:lnTo>
                    <a:pt x="1036" y="1310"/>
                  </a:lnTo>
                  <a:lnTo>
                    <a:pt x="1039" y="1302"/>
                  </a:lnTo>
                  <a:lnTo>
                    <a:pt x="1046" y="1284"/>
                  </a:lnTo>
                  <a:lnTo>
                    <a:pt x="1044" y="1266"/>
                  </a:lnTo>
                  <a:lnTo>
                    <a:pt x="1036" y="1249"/>
                  </a:lnTo>
                  <a:lnTo>
                    <a:pt x="1026" y="1233"/>
                  </a:lnTo>
                  <a:lnTo>
                    <a:pt x="990" y="1175"/>
                  </a:lnTo>
                  <a:lnTo>
                    <a:pt x="960" y="1122"/>
                  </a:lnTo>
                  <a:lnTo>
                    <a:pt x="936" y="1072"/>
                  </a:lnTo>
                  <a:lnTo>
                    <a:pt x="917" y="1028"/>
                  </a:lnTo>
                  <a:lnTo>
                    <a:pt x="904" y="986"/>
                  </a:lnTo>
                  <a:lnTo>
                    <a:pt x="893" y="949"/>
                  </a:lnTo>
                  <a:lnTo>
                    <a:pt x="887" y="914"/>
                  </a:lnTo>
                  <a:lnTo>
                    <a:pt x="885" y="885"/>
                  </a:lnTo>
                  <a:lnTo>
                    <a:pt x="883" y="858"/>
                  </a:lnTo>
                  <a:lnTo>
                    <a:pt x="885" y="836"/>
                  </a:lnTo>
                  <a:lnTo>
                    <a:pt x="887" y="818"/>
                  </a:lnTo>
                  <a:lnTo>
                    <a:pt x="891" y="802"/>
                  </a:lnTo>
                  <a:lnTo>
                    <a:pt x="895" y="789"/>
                  </a:lnTo>
                  <a:lnTo>
                    <a:pt x="897" y="781"/>
                  </a:lnTo>
                  <a:lnTo>
                    <a:pt x="900" y="777"/>
                  </a:lnTo>
                  <a:lnTo>
                    <a:pt x="901" y="775"/>
                  </a:lnTo>
                  <a:lnTo>
                    <a:pt x="904" y="748"/>
                  </a:lnTo>
                  <a:lnTo>
                    <a:pt x="912" y="672"/>
                  </a:lnTo>
                  <a:lnTo>
                    <a:pt x="924" y="667"/>
                  </a:lnTo>
                  <a:lnTo>
                    <a:pt x="935" y="661"/>
                  </a:lnTo>
                  <a:lnTo>
                    <a:pt x="945" y="655"/>
                  </a:lnTo>
                  <a:lnTo>
                    <a:pt x="955" y="650"/>
                  </a:lnTo>
                  <a:lnTo>
                    <a:pt x="964" y="644"/>
                  </a:lnTo>
                  <a:lnTo>
                    <a:pt x="972" y="638"/>
                  </a:lnTo>
                  <a:lnTo>
                    <a:pt x="980" y="631"/>
                  </a:lnTo>
                  <a:lnTo>
                    <a:pt x="986" y="626"/>
                  </a:lnTo>
                  <a:lnTo>
                    <a:pt x="1009" y="632"/>
                  </a:lnTo>
                  <a:lnTo>
                    <a:pt x="1026" y="632"/>
                  </a:lnTo>
                  <a:lnTo>
                    <a:pt x="1040" y="628"/>
                  </a:lnTo>
                  <a:lnTo>
                    <a:pt x="1051" y="621"/>
                  </a:lnTo>
                  <a:lnTo>
                    <a:pt x="1060" y="610"/>
                  </a:lnTo>
                  <a:lnTo>
                    <a:pt x="1068" y="599"/>
                  </a:lnTo>
                  <a:lnTo>
                    <a:pt x="1074" y="587"/>
                  </a:lnTo>
                  <a:lnTo>
                    <a:pt x="1081" y="574"/>
                  </a:lnTo>
                  <a:lnTo>
                    <a:pt x="1130" y="510"/>
                  </a:lnTo>
                  <a:lnTo>
                    <a:pt x="1135" y="507"/>
                  </a:lnTo>
                  <a:lnTo>
                    <a:pt x="1140" y="507"/>
                  </a:lnTo>
                  <a:lnTo>
                    <a:pt x="1145" y="510"/>
                  </a:lnTo>
                  <a:lnTo>
                    <a:pt x="1150" y="511"/>
                  </a:lnTo>
                  <a:lnTo>
                    <a:pt x="1154" y="513"/>
                  </a:lnTo>
                  <a:lnTo>
                    <a:pt x="1159" y="513"/>
                  </a:lnTo>
                  <a:lnTo>
                    <a:pt x="1163" y="513"/>
                  </a:lnTo>
                  <a:lnTo>
                    <a:pt x="1168" y="510"/>
                  </a:lnTo>
                  <a:lnTo>
                    <a:pt x="1173" y="500"/>
                  </a:lnTo>
                  <a:lnTo>
                    <a:pt x="1173" y="487"/>
                  </a:lnTo>
                  <a:lnTo>
                    <a:pt x="1173" y="469"/>
                  </a:lnTo>
                  <a:lnTo>
                    <a:pt x="1177" y="447"/>
                  </a:lnTo>
                  <a:lnTo>
                    <a:pt x="1178" y="447"/>
                  </a:lnTo>
                  <a:lnTo>
                    <a:pt x="1182" y="448"/>
                  </a:lnTo>
                  <a:lnTo>
                    <a:pt x="1188" y="447"/>
                  </a:lnTo>
                  <a:lnTo>
                    <a:pt x="1197" y="446"/>
                  </a:lnTo>
                  <a:lnTo>
                    <a:pt x="1207" y="442"/>
                  </a:lnTo>
                  <a:lnTo>
                    <a:pt x="1218" y="436"/>
                  </a:lnTo>
                  <a:lnTo>
                    <a:pt x="1230" y="424"/>
                  </a:lnTo>
                  <a:lnTo>
                    <a:pt x="1243" y="410"/>
                  </a:lnTo>
                  <a:lnTo>
                    <a:pt x="1199" y="387"/>
                  </a:lnTo>
                  <a:lnTo>
                    <a:pt x="1208" y="360"/>
                  </a:lnTo>
                  <a:lnTo>
                    <a:pt x="1210" y="309"/>
                  </a:lnTo>
                  <a:lnTo>
                    <a:pt x="1210" y="256"/>
                  </a:lnTo>
                  <a:lnTo>
                    <a:pt x="1209" y="224"/>
                  </a:lnTo>
                  <a:lnTo>
                    <a:pt x="1200" y="227"/>
                  </a:lnTo>
                  <a:lnTo>
                    <a:pt x="1213" y="222"/>
                  </a:lnTo>
                  <a:lnTo>
                    <a:pt x="1225" y="215"/>
                  </a:lnTo>
                  <a:lnTo>
                    <a:pt x="1237" y="206"/>
                  </a:lnTo>
                  <a:lnTo>
                    <a:pt x="1245" y="193"/>
                  </a:lnTo>
                  <a:lnTo>
                    <a:pt x="1249" y="179"/>
                  </a:lnTo>
                  <a:lnTo>
                    <a:pt x="1247" y="162"/>
                  </a:lnTo>
                  <a:lnTo>
                    <a:pt x="1237" y="142"/>
                  </a:lnTo>
                  <a:lnTo>
                    <a:pt x="1217" y="121"/>
                  </a:lnTo>
                  <a:lnTo>
                    <a:pt x="1215" y="118"/>
                  </a:lnTo>
                  <a:lnTo>
                    <a:pt x="1212" y="111"/>
                  </a:lnTo>
                  <a:lnTo>
                    <a:pt x="1205" y="99"/>
                  </a:lnTo>
                  <a:lnTo>
                    <a:pt x="1193" y="84"/>
                  </a:lnTo>
                  <a:lnTo>
                    <a:pt x="1174" y="68"/>
                  </a:lnTo>
                  <a:lnTo>
                    <a:pt x="1148" y="51"/>
                  </a:lnTo>
                  <a:lnTo>
                    <a:pt x="1113" y="34"/>
                  </a:lnTo>
                  <a:lnTo>
                    <a:pt x="1068" y="18"/>
                  </a:lnTo>
                  <a:lnTo>
                    <a:pt x="1024" y="8"/>
                  </a:lnTo>
                  <a:lnTo>
                    <a:pt x="984" y="3"/>
                  </a:lnTo>
                  <a:lnTo>
                    <a:pt x="945" y="0"/>
                  </a:lnTo>
                  <a:lnTo>
                    <a:pt x="909" y="1"/>
                  </a:lnTo>
                  <a:lnTo>
                    <a:pt x="875" y="4"/>
                  </a:lnTo>
                  <a:lnTo>
                    <a:pt x="843" y="9"/>
                  </a:lnTo>
                  <a:lnTo>
                    <a:pt x="815" y="16"/>
                  </a:lnTo>
                  <a:lnTo>
                    <a:pt x="788" y="26"/>
                  </a:lnTo>
                  <a:lnTo>
                    <a:pt x="764" y="35"/>
                  </a:lnTo>
                  <a:lnTo>
                    <a:pt x="743" y="47"/>
                  </a:lnTo>
                  <a:lnTo>
                    <a:pt x="724" y="57"/>
                  </a:lnTo>
                  <a:lnTo>
                    <a:pt x="709" y="68"/>
                  </a:lnTo>
                  <a:lnTo>
                    <a:pt x="696" y="79"/>
                  </a:lnTo>
                  <a:lnTo>
                    <a:pt x="684" y="88"/>
                  </a:lnTo>
                  <a:lnTo>
                    <a:pt x="676" y="96"/>
                  </a:lnTo>
                  <a:lnTo>
                    <a:pt x="671" y="103"/>
                  </a:lnTo>
                  <a:lnTo>
                    <a:pt x="666" y="108"/>
                  </a:lnTo>
                  <a:lnTo>
                    <a:pt x="656" y="125"/>
                  </a:lnTo>
                  <a:lnTo>
                    <a:pt x="640" y="150"/>
                  </a:lnTo>
                  <a:lnTo>
                    <a:pt x="627" y="184"/>
                  </a:lnTo>
                  <a:lnTo>
                    <a:pt x="617" y="224"/>
                  </a:lnTo>
                  <a:lnTo>
                    <a:pt x="613" y="271"/>
                  </a:lnTo>
                  <a:lnTo>
                    <a:pt x="619" y="323"/>
                  </a:lnTo>
                  <a:lnTo>
                    <a:pt x="639" y="380"/>
                  </a:lnTo>
                  <a:lnTo>
                    <a:pt x="647" y="406"/>
                  </a:lnTo>
                  <a:lnTo>
                    <a:pt x="644" y="441"/>
                  </a:lnTo>
                  <a:lnTo>
                    <a:pt x="635" y="474"/>
                  </a:lnTo>
                  <a:lnTo>
                    <a:pt x="622" y="497"/>
                  </a:lnTo>
                  <a:lnTo>
                    <a:pt x="584" y="541"/>
                  </a:lnTo>
                  <a:lnTo>
                    <a:pt x="568" y="548"/>
                  </a:lnTo>
                  <a:lnTo>
                    <a:pt x="548" y="553"/>
                  </a:lnTo>
                  <a:lnTo>
                    <a:pt x="524" y="556"/>
                  </a:lnTo>
                  <a:lnTo>
                    <a:pt x="498" y="557"/>
                  </a:lnTo>
                  <a:lnTo>
                    <a:pt x="470" y="558"/>
                  </a:lnTo>
                  <a:lnTo>
                    <a:pt x="445" y="558"/>
                  </a:lnTo>
                  <a:lnTo>
                    <a:pt x="423" y="560"/>
                  </a:lnTo>
                  <a:lnTo>
                    <a:pt x="404" y="562"/>
                  </a:lnTo>
                  <a:lnTo>
                    <a:pt x="389" y="565"/>
                  </a:lnTo>
                  <a:lnTo>
                    <a:pt x="372" y="573"/>
                  </a:lnTo>
                  <a:lnTo>
                    <a:pt x="355" y="584"/>
                  </a:lnTo>
                  <a:lnTo>
                    <a:pt x="336" y="599"/>
                  </a:lnTo>
                  <a:lnTo>
                    <a:pt x="317" y="618"/>
                  </a:lnTo>
                  <a:lnTo>
                    <a:pt x="297" y="638"/>
                  </a:lnTo>
                  <a:lnTo>
                    <a:pt x="279" y="660"/>
                  </a:lnTo>
                  <a:lnTo>
                    <a:pt x="260" y="683"/>
                  </a:lnTo>
                  <a:lnTo>
                    <a:pt x="241" y="708"/>
                  </a:lnTo>
                  <a:lnTo>
                    <a:pt x="223" y="733"/>
                  </a:lnTo>
                  <a:lnTo>
                    <a:pt x="208" y="757"/>
                  </a:lnTo>
                  <a:lnTo>
                    <a:pt x="193" y="781"/>
                  </a:lnTo>
                  <a:lnTo>
                    <a:pt x="182" y="803"/>
                  </a:lnTo>
                  <a:lnTo>
                    <a:pt x="172" y="823"/>
                  </a:lnTo>
                  <a:lnTo>
                    <a:pt x="165" y="841"/>
                  </a:lnTo>
                  <a:lnTo>
                    <a:pt x="161" y="856"/>
                  </a:lnTo>
                  <a:lnTo>
                    <a:pt x="152" y="880"/>
                  </a:lnTo>
                  <a:lnTo>
                    <a:pt x="137" y="916"/>
                  </a:lnTo>
                  <a:lnTo>
                    <a:pt x="118" y="963"/>
                  </a:lnTo>
                  <a:lnTo>
                    <a:pt x="97" y="1020"/>
                  </a:lnTo>
                  <a:lnTo>
                    <a:pt x="76" y="1086"/>
                  </a:lnTo>
                  <a:lnTo>
                    <a:pt x="56" y="1159"/>
                  </a:lnTo>
                  <a:lnTo>
                    <a:pt x="38" y="1239"/>
                  </a:lnTo>
                  <a:lnTo>
                    <a:pt x="26" y="1323"/>
                  </a:lnTo>
                  <a:lnTo>
                    <a:pt x="15" y="1410"/>
                  </a:lnTo>
                  <a:lnTo>
                    <a:pt x="5" y="1499"/>
                  </a:lnTo>
                  <a:lnTo>
                    <a:pt x="0" y="1590"/>
                  </a:lnTo>
                  <a:lnTo>
                    <a:pt x="4" y="1677"/>
                  </a:lnTo>
                  <a:lnTo>
                    <a:pt x="211" y="1677"/>
                  </a:lnTo>
                  <a:lnTo>
                    <a:pt x="855" y="1677"/>
                  </a:lnTo>
                  <a:lnTo>
                    <a:pt x="855" y="1603"/>
                  </a:lnTo>
                  <a:lnTo>
                    <a:pt x="866" y="1600"/>
                  </a:lnTo>
                  <a:lnTo>
                    <a:pt x="878" y="1599"/>
                  </a:lnTo>
                  <a:lnTo>
                    <a:pt x="892" y="1598"/>
                  </a:lnTo>
                  <a:lnTo>
                    <a:pt x="906" y="1598"/>
                  </a:lnTo>
                  <a:lnTo>
                    <a:pt x="921" y="1599"/>
                  </a:lnTo>
                  <a:lnTo>
                    <a:pt x="936" y="1600"/>
                  </a:lnTo>
                  <a:lnTo>
                    <a:pt x="952" y="1602"/>
                  </a:lnTo>
                  <a:lnTo>
                    <a:pt x="969" y="1604"/>
                  </a:lnTo>
                  <a:lnTo>
                    <a:pt x="985" y="1606"/>
                  </a:lnTo>
                  <a:lnTo>
                    <a:pt x="1001" y="1608"/>
                  </a:lnTo>
                  <a:lnTo>
                    <a:pt x="1017" y="1611"/>
                  </a:lnTo>
                  <a:lnTo>
                    <a:pt x="1034" y="1615"/>
                  </a:lnTo>
                  <a:lnTo>
                    <a:pt x="1050" y="1617"/>
                  </a:lnTo>
                  <a:lnTo>
                    <a:pt x="1066" y="1620"/>
                  </a:lnTo>
                  <a:lnTo>
                    <a:pt x="1081" y="1622"/>
                  </a:lnTo>
                  <a:lnTo>
                    <a:pt x="1096" y="1624"/>
                  </a:lnTo>
                  <a:lnTo>
                    <a:pt x="1115" y="1624"/>
                  </a:lnTo>
                  <a:lnTo>
                    <a:pt x="1141" y="1621"/>
                  </a:lnTo>
                  <a:lnTo>
                    <a:pt x="1174" y="1614"/>
                  </a:lnTo>
                  <a:lnTo>
                    <a:pt x="1212" y="1605"/>
                  </a:lnTo>
                  <a:lnTo>
                    <a:pt x="1253" y="1595"/>
                  </a:lnTo>
                  <a:lnTo>
                    <a:pt x="1298" y="1582"/>
                  </a:lnTo>
                  <a:lnTo>
                    <a:pt x="1344" y="1569"/>
                  </a:lnTo>
                  <a:lnTo>
                    <a:pt x="1391" y="1554"/>
                  </a:lnTo>
                  <a:lnTo>
                    <a:pt x="1436" y="1541"/>
                  </a:lnTo>
                  <a:lnTo>
                    <a:pt x="1480" y="1527"/>
                  </a:lnTo>
                  <a:lnTo>
                    <a:pt x="1520" y="1514"/>
                  </a:lnTo>
                  <a:lnTo>
                    <a:pt x="1555" y="1502"/>
                  </a:lnTo>
                  <a:lnTo>
                    <a:pt x="1585" y="1493"/>
                  </a:lnTo>
                  <a:lnTo>
                    <a:pt x="1607" y="1485"/>
                  </a:lnTo>
                  <a:lnTo>
                    <a:pt x="1622" y="1480"/>
                  </a:lnTo>
                  <a:lnTo>
                    <a:pt x="1627" y="1478"/>
                  </a:lnTo>
                  <a:lnTo>
                    <a:pt x="1627" y="1472"/>
                  </a:lnTo>
                  <a:lnTo>
                    <a:pt x="1629" y="1466"/>
                  </a:lnTo>
                  <a:lnTo>
                    <a:pt x="1629" y="1460"/>
                  </a:lnTo>
                  <a:lnTo>
                    <a:pt x="1629" y="1453"/>
                  </a:lnTo>
                  <a:lnTo>
                    <a:pt x="1637" y="1449"/>
                  </a:lnTo>
                  <a:lnTo>
                    <a:pt x="1646" y="1444"/>
                  </a:lnTo>
                  <a:lnTo>
                    <a:pt x="1655" y="1439"/>
                  </a:lnTo>
                  <a:lnTo>
                    <a:pt x="1661" y="1436"/>
                  </a:lnTo>
                  <a:lnTo>
                    <a:pt x="1663" y="1437"/>
                  </a:lnTo>
                  <a:lnTo>
                    <a:pt x="1665" y="1440"/>
                  </a:lnTo>
                  <a:lnTo>
                    <a:pt x="1670" y="1444"/>
                  </a:lnTo>
                  <a:lnTo>
                    <a:pt x="1675" y="1450"/>
                  </a:lnTo>
                  <a:lnTo>
                    <a:pt x="1681" y="1455"/>
                  </a:lnTo>
                  <a:lnTo>
                    <a:pt x="1689" y="1462"/>
                  </a:lnTo>
                  <a:lnTo>
                    <a:pt x="1696" y="1467"/>
                  </a:lnTo>
                  <a:lnTo>
                    <a:pt x="1703" y="1471"/>
                  </a:lnTo>
                  <a:lnTo>
                    <a:pt x="1711" y="1473"/>
                  </a:lnTo>
                  <a:lnTo>
                    <a:pt x="1725" y="1473"/>
                  </a:lnTo>
                  <a:lnTo>
                    <a:pt x="1743" y="1471"/>
                  </a:lnTo>
                  <a:lnTo>
                    <a:pt x="1760" y="1468"/>
                  </a:lnTo>
                  <a:lnTo>
                    <a:pt x="1779" y="1463"/>
                  </a:lnTo>
                  <a:lnTo>
                    <a:pt x="1795" y="1458"/>
                  </a:lnTo>
                  <a:lnTo>
                    <a:pt x="1807" y="1454"/>
                  </a:lnTo>
                  <a:lnTo>
                    <a:pt x="1814" y="1450"/>
                  </a:lnTo>
                  <a:lnTo>
                    <a:pt x="1822" y="1447"/>
                  </a:lnTo>
                  <a:lnTo>
                    <a:pt x="1829" y="1444"/>
                  </a:lnTo>
                  <a:lnTo>
                    <a:pt x="1837" y="1439"/>
                  </a:lnTo>
                  <a:lnTo>
                    <a:pt x="1845" y="1434"/>
                  </a:lnTo>
                  <a:lnTo>
                    <a:pt x="1852" y="1427"/>
                  </a:lnTo>
                  <a:lnTo>
                    <a:pt x="1857" y="1420"/>
                  </a:lnTo>
                  <a:lnTo>
                    <a:pt x="1860" y="1412"/>
                  </a:lnTo>
                  <a:lnTo>
                    <a:pt x="1860" y="1402"/>
                  </a:lnTo>
                  <a:lnTo>
                    <a:pt x="1867" y="1386"/>
                  </a:lnTo>
                  <a:lnTo>
                    <a:pt x="1867" y="1374"/>
                  </a:lnTo>
                  <a:lnTo>
                    <a:pt x="1867" y="1366"/>
                  </a:lnTo>
                  <a:lnTo>
                    <a:pt x="1874" y="1354"/>
                  </a:lnTo>
                  <a:lnTo>
                    <a:pt x="1882" y="1340"/>
                  </a:lnTo>
                  <a:lnTo>
                    <a:pt x="1880" y="1324"/>
                  </a:lnTo>
                  <a:lnTo>
                    <a:pt x="1877" y="1313"/>
                  </a:lnTo>
                  <a:lnTo>
                    <a:pt x="1874" y="1309"/>
                  </a:lnTo>
                  <a:lnTo>
                    <a:pt x="1875" y="1306"/>
                  </a:lnTo>
                  <a:lnTo>
                    <a:pt x="1880" y="1297"/>
                  </a:lnTo>
                  <a:lnTo>
                    <a:pt x="1884" y="1287"/>
                  </a:lnTo>
                  <a:lnTo>
                    <a:pt x="1885" y="1278"/>
                  </a:lnTo>
                  <a:lnTo>
                    <a:pt x="1883" y="1272"/>
                  </a:lnTo>
                  <a:lnTo>
                    <a:pt x="1878" y="1269"/>
                  </a:lnTo>
                  <a:lnTo>
                    <a:pt x="1872" y="1268"/>
                  </a:lnTo>
                  <a:lnTo>
                    <a:pt x="1869" y="12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0" name="Freeform 44"/>
            <p:cNvSpPr>
              <a:spLocks/>
            </p:cNvSpPr>
            <p:nvPr/>
          </p:nvSpPr>
          <p:spPr bwMode="auto">
            <a:xfrm>
              <a:off x="6033" y="4433"/>
              <a:ext cx="117" cy="252"/>
            </a:xfrm>
            <a:custGeom>
              <a:avLst/>
              <a:gdLst>
                <a:gd name="T0" fmla="*/ 117 w 236"/>
                <a:gd name="T1" fmla="*/ 31 h 252"/>
                <a:gd name="T2" fmla="*/ 112 w 236"/>
                <a:gd name="T3" fmla="*/ 19 h 252"/>
                <a:gd name="T4" fmla="*/ 101 w 236"/>
                <a:gd name="T5" fmla="*/ 22 h 252"/>
                <a:gd name="T6" fmla="*/ 90 w 236"/>
                <a:gd name="T7" fmla="*/ 31 h 252"/>
                <a:gd name="T8" fmla="*/ 83 w 236"/>
                <a:gd name="T9" fmla="*/ 40 h 252"/>
                <a:gd name="T10" fmla="*/ 77 w 236"/>
                <a:gd name="T11" fmla="*/ 48 h 252"/>
                <a:gd name="T12" fmla="*/ 69 w 236"/>
                <a:gd name="T13" fmla="*/ 59 h 252"/>
                <a:gd name="T14" fmla="*/ 58 w 236"/>
                <a:gd name="T15" fmla="*/ 65 h 252"/>
                <a:gd name="T16" fmla="*/ 49 w 236"/>
                <a:gd name="T17" fmla="*/ 60 h 252"/>
                <a:gd name="T18" fmla="*/ 47 w 236"/>
                <a:gd name="T19" fmla="*/ 39 h 252"/>
                <a:gd name="T20" fmla="*/ 51 w 236"/>
                <a:gd name="T21" fmla="*/ 15 h 252"/>
                <a:gd name="T22" fmla="*/ 49 w 236"/>
                <a:gd name="T23" fmla="*/ 4 h 252"/>
                <a:gd name="T24" fmla="*/ 44 w 236"/>
                <a:gd name="T25" fmla="*/ 0 h 252"/>
                <a:gd name="T26" fmla="*/ 36 w 236"/>
                <a:gd name="T27" fmla="*/ 4 h 252"/>
                <a:gd name="T28" fmla="*/ 27 w 236"/>
                <a:gd name="T29" fmla="*/ 17 h 252"/>
                <a:gd name="T30" fmla="*/ 22 w 236"/>
                <a:gd name="T31" fmla="*/ 34 h 252"/>
                <a:gd name="T32" fmla="*/ 17 w 236"/>
                <a:gd name="T33" fmla="*/ 50 h 252"/>
                <a:gd name="T34" fmla="*/ 13 w 236"/>
                <a:gd name="T35" fmla="*/ 64 h 252"/>
                <a:gd name="T36" fmla="*/ 7 w 236"/>
                <a:gd name="T37" fmla="*/ 71 h 252"/>
                <a:gd name="T38" fmla="*/ 1 w 236"/>
                <a:gd name="T39" fmla="*/ 80 h 252"/>
                <a:gd name="T40" fmla="*/ 5 w 236"/>
                <a:gd name="T41" fmla="*/ 91 h 252"/>
                <a:gd name="T42" fmla="*/ 12 w 236"/>
                <a:gd name="T43" fmla="*/ 121 h 252"/>
                <a:gd name="T44" fmla="*/ 16 w 236"/>
                <a:gd name="T45" fmla="*/ 158 h 252"/>
                <a:gd name="T46" fmla="*/ 15 w 236"/>
                <a:gd name="T47" fmla="*/ 197 h 252"/>
                <a:gd name="T48" fmla="*/ 13 w 236"/>
                <a:gd name="T49" fmla="*/ 216 h 252"/>
                <a:gd name="T50" fmla="*/ 17 w 236"/>
                <a:gd name="T51" fmla="*/ 223 h 252"/>
                <a:gd name="T52" fmla="*/ 22 w 236"/>
                <a:gd name="T53" fmla="*/ 234 h 252"/>
                <a:gd name="T54" fmla="*/ 30 w 236"/>
                <a:gd name="T55" fmla="*/ 246 h 252"/>
                <a:gd name="T56" fmla="*/ 37 w 236"/>
                <a:gd name="T57" fmla="*/ 252 h 252"/>
                <a:gd name="T58" fmla="*/ 53 w 236"/>
                <a:gd name="T59" fmla="*/ 250 h 252"/>
                <a:gd name="T60" fmla="*/ 71 w 236"/>
                <a:gd name="T61" fmla="*/ 242 h 252"/>
                <a:gd name="T62" fmla="*/ 85 w 236"/>
                <a:gd name="T63" fmla="*/ 233 h 252"/>
                <a:gd name="T64" fmla="*/ 93 w 236"/>
                <a:gd name="T65" fmla="*/ 218 h 252"/>
                <a:gd name="T66" fmla="*/ 95 w 236"/>
                <a:gd name="T67" fmla="*/ 199 h 252"/>
                <a:gd name="T68" fmla="*/ 92 w 236"/>
                <a:gd name="T69" fmla="*/ 189 h 252"/>
                <a:gd name="T70" fmla="*/ 97 w 236"/>
                <a:gd name="T71" fmla="*/ 171 h 252"/>
                <a:gd name="T72" fmla="*/ 103 w 236"/>
                <a:gd name="T73" fmla="*/ 153 h 252"/>
                <a:gd name="T74" fmla="*/ 99 w 236"/>
                <a:gd name="T75" fmla="*/ 132 h 252"/>
                <a:gd name="T76" fmla="*/ 95 w 236"/>
                <a:gd name="T77" fmla="*/ 124 h 252"/>
                <a:gd name="T78" fmla="*/ 98 w 236"/>
                <a:gd name="T79" fmla="*/ 119 h 252"/>
                <a:gd name="T80" fmla="*/ 105 w 236"/>
                <a:gd name="T81" fmla="*/ 110 h 252"/>
                <a:gd name="T82" fmla="*/ 108 w 236"/>
                <a:gd name="T83" fmla="*/ 96 h 252"/>
                <a:gd name="T84" fmla="*/ 108 w 236"/>
                <a:gd name="T85" fmla="*/ 71 h 252"/>
                <a:gd name="T86" fmla="*/ 115 w 236"/>
                <a:gd name="T87" fmla="*/ 50 h 2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6"/>
                <a:gd name="T133" fmla="*/ 0 h 252"/>
                <a:gd name="T134" fmla="*/ 236 w 236"/>
                <a:gd name="T135" fmla="*/ 252 h 2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6" h="252">
                  <a:moveTo>
                    <a:pt x="233" y="47"/>
                  </a:moveTo>
                  <a:lnTo>
                    <a:pt x="236" y="31"/>
                  </a:lnTo>
                  <a:lnTo>
                    <a:pt x="233" y="23"/>
                  </a:lnTo>
                  <a:lnTo>
                    <a:pt x="226" y="19"/>
                  </a:lnTo>
                  <a:lnTo>
                    <a:pt x="217" y="19"/>
                  </a:lnTo>
                  <a:lnTo>
                    <a:pt x="204" y="22"/>
                  </a:lnTo>
                  <a:lnTo>
                    <a:pt x="193" y="27"/>
                  </a:lnTo>
                  <a:lnTo>
                    <a:pt x="182" y="31"/>
                  </a:lnTo>
                  <a:lnTo>
                    <a:pt x="173" y="36"/>
                  </a:lnTo>
                  <a:lnTo>
                    <a:pt x="168" y="40"/>
                  </a:lnTo>
                  <a:lnTo>
                    <a:pt x="162" y="44"/>
                  </a:lnTo>
                  <a:lnTo>
                    <a:pt x="156" y="48"/>
                  </a:lnTo>
                  <a:lnTo>
                    <a:pt x="149" y="53"/>
                  </a:lnTo>
                  <a:lnTo>
                    <a:pt x="139" y="59"/>
                  </a:lnTo>
                  <a:lnTo>
                    <a:pt x="129" y="63"/>
                  </a:lnTo>
                  <a:lnTo>
                    <a:pt x="117" y="65"/>
                  </a:lnTo>
                  <a:lnTo>
                    <a:pt x="107" y="64"/>
                  </a:lnTo>
                  <a:lnTo>
                    <a:pt x="99" y="60"/>
                  </a:lnTo>
                  <a:lnTo>
                    <a:pt x="94" y="51"/>
                  </a:lnTo>
                  <a:lnTo>
                    <a:pt x="94" y="39"/>
                  </a:lnTo>
                  <a:lnTo>
                    <a:pt x="100" y="21"/>
                  </a:lnTo>
                  <a:lnTo>
                    <a:pt x="103" y="15"/>
                  </a:lnTo>
                  <a:lnTo>
                    <a:pt x="102" y="9"/>
                  </a:lnTo>
                  <a:lnTo>
                    <a:pt x="99" y="4"/>
                  </a:lnTo>
                  <a:lnTo>
                    <a:pt x="95" y="1"/>
                  </a:lnTo>
                  <a:lnTo>
                    <a:pt x="89" y="0"/>
                  </a:lnTo>
                  <a:lnTo>
                    <a:pt x="82" y="1"/>
                  </a:lnTo>
                  <a:lnTo>
                    <a:pt x="73" y="4"/>
                  </a:lnTo>
                  <a:lnTo>
                    <a:pt x="64" y="10"/>
                  </a:lnTo>
                  <a:lnTo>
                    <a:pt x="55" y="17"/>
                  </a:lnTo>
                  <a:lnTo>
                    <a:pt x="49" y="25"/>
                  </a:lnTo>
                  <a:lnTo>
                    <a:pt x="44" y="34"/>
                  </a:lnTo>
                  <a:lnTo>
                    <a:pt x="39" y="43"/>
                  </a:lnTo>
                  <a:lnTo>
                    <a:pt x="34" y="50"/>
                  </a:lnTo>
                  <a:lnTo>
                    <a:pt x="30" y="57"/>
                  </a:lnTo>
                  <a:lnTo>
                    <a:pt x="27" y="64"/>
                  </a:lnTo>
                  <a:lnTo>
                    <a:pt x="23" y="67"/>
                  </a:lnTo>
                  <a:lnTo>
                    <a:pt x="14" y="71"/>
                  </a:lnTo>
                  <a:lnTo>
                    <a:pt x="8" y="76"/>
                  </a:lnTo>
                  <a:lnTo>
                    <a:pt x="3" y="80"/>
                  </a:lnTo>
                  <a:lnTo>
                    <a:pt x="0" y="81"/>
                  </a:lnTo>
                  <a:lnTo>
                    <a:pt x="10" y="91"/>
                  </a:lnTo>
                  <a:lnTo>
                    <a:pt x="19" y="104"/>
                  </a:lnTo>
                  <a:lnTo>
                    <a:pt x="25" y="121"/>
                  </a:lnTo>
                  <a:lnTo>
                    <a:pt x="29" y="139"/>
                  </a:lnTo>
                  <a:lnTo>
                    <a:pt x="32" y="158"/>
                  </a:lnTo>
                  <a:lnTo>
                    <a:pt x="32" y="178"/>
                  </a:lnTo>
                  <a:lnTo>
                    <a:pt x="30" y="197"/>
                  </a:lnTo>
                  <a:lnTo>
                    <a:pt x="25" y="215"/>
                  </a:lnTo>
                  <a:lnTo>
                    <a:pt x="27" y="216"/>
                  </a:lnTo>
                  <a:lnTo>
                    <a:pt x="29" y="219"/>
                  </a:lnTo>
                  <a:lnTo>
                    <a:pt x="34" y="223"/>
                  </a:lnTo>
                  <a:lnTo>
                    <a:pt x="39" y="229"/>
                  </a:lnTo>
                  <a:lnTo>
                    <a:pt x="45" y="234"/>
                  </a:lnTo>
                  <a:lnTo>
                    <a:pt x="53" y="241"/>
                  </a:lnTo>
                  <a:lnTo>
                    <a:pt x="60" y="246"/>
                  </a:lnTo>
                  <a:lnTo>
                    <a:pt x="67" y="250"/>
                  </a:lnTo>
                  <a:lnTo>
                    <a:pt x="75" y="252"/>
                  </a:lnTo>
                  <a:lnTo>
                    <a:pt x="89" y="252"/>
                  </a:lnTo>
                  <a:lnTo>
                    <a:pt x="107" y="250"/>
                  </a:lnTo>
                  <a:lnTo>
                    <a:pt x="124" y="247"/>
                  </a:lnTo>
                  <a:lnTo>
                    <a:pt x="143" y="242"/>
                  </a:lnTo>
                  <a:lnTo>
                    <a:pt x="159" y="237"/>
                  </a:lnTo>
                  <a:lnTo>
                    <a:pt x="171" y="233"/>
                  </a:lnTo>
                  <a:lnTo>
                    <a:pt x="178" y="229"/>
                  </a:lnTo>
                  <a:lnTo>
                    <a:pt x="188" y="218"/>
                  </a:lnTo>
                  <a:lnTo>
                    <a:pt x="192" y="208"/>
                  </a:lnTo>
                  <a:lnTo>
                    <a:pt x="191" y="199"/>
                  </a:lnTo>
                  <a:lnTo>
                    <a:pt x="187" y="194"/>
                  </a:lnTo>
                  <a:lnTo>
                    <a:pt x="186" y="189"/>
                  </a:lnTo>
                  <a:lnTo>
                    <a:pt x="188" y="180"/>
                  </a:lnTo>
                  <a:lnTo>
                    <a:pt x="196" y="171"/>
                  </a:lnTo>
                  <a:lnTo>
                    <a:pt x="204" y="163"/>
                  </a:lnTo>
                  <a:lnTo>
                    <a:pt x="208" y="153"/>
                  </a:lnTo>
                  <a:lnTo>
                    <a:pt x="206" y="143"/>
                  </a:lnTo>
                  <a:lnTo>
                    <a:pt x="199" y="132"/>
                  </a:lnTo>
                  <a:lnTo>
                    <a:pt x="192" y="126"/>
                  </a:lnTo>
                  <a:lnTo>
                    <a:pt x="191" y="124"/>
                  </a:lnTo>
                  <a:lnTo>
                    <a:pt x="193" y="122"/>
                  </a:lnTo>
                  <a:lnTo>
                    <a:pt x="198" y="119"/>
                  </a:lnTo>
                  <a:lnTo>
                    <a:pt x="204" y="115"/>
                  </a:lnTo>
                  <a:lnTo>
                    <a:pt x="211" y="110"/>
                  </a:lnTo>
                  <a:lnTo>
                    <a:pt x="216" y="103"/>
                  </a:lnTo>
                  <a:lnTo>
                    <a:pt x="218" y="96"/>
                  </a:lnTo>
                  <a:lnTo>
                    <a:pt x="218" y="88"/>
                  </a:lnTo>
                  <a:lnTo>
                    <a:pt x="218" y="71"/>
                  </a:lnTo>
                  <a:lnTo>
                    <a:pt x="224" y="59"/>
                  </a:lnTo>
                  <a:lnTo>
                    <a:pt x="231" y="50"/>
                  </a:lnTo>
                  <a:lnTo>
                    <a:pt x="233"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1" name="Freeform 45"/>
            <p:cNvSpPr>
              <a:spLocks/>
            </p:cNvSpPr>
            <p:nvPr/>
          </p:nvSpPr>
          <p:spPr bwMode="auto">
            <a:xfrm>
              <a:off x="5295" y="3439"/>
              <a:ext cx="734" cy="1397"/>
            </a:xfrm>
            <a:custGeom>
              <a:avLst/>
              <a:gdLst>
                <a:gd name="T0" fmla="*/ 520 w 1468"/>
                <a:gd name="T1" fmla="*/ 0 h 1397"/>
                <a:gd name="T2" fmla="*/ 489 w 1468"/>
                <a:gd name="T3" fmla="*/ 31 h 1397"/>
                <a:gd name="T4" fmla="*/ 474 w 1468"/>
                <a:gd name="T5" fmla="*/ 80 h 1397"/>
                <a:gd name="T6" fmla="*/ 441 w 1468"/>
                <a:gd name="T7" fmla="*/ 142 h 1397"/>
                <a:gd name="T8" fmla="*/ 436 w 1468"/>
                <a:gd name="T9" fmla="*/ 107 h 1397"/>
                <a:gd name="T10" fmla="*/ 403 w 1468"/>
                <a:gd name="T11" fmla="*/ 128 h 1397"/>
                <a:gd name="T12" fmla="*/ 409 w 1468"/>
                <a:gd name="T13" fmla="*/ 237 h 1397"/>
                <a:gd name="T14" fmla="*/ 390 w 1468"/>
                <a:gd name="T15" fmla="*/ 231 h 1397"/>
                <a:gd name="T16" fmla="*/ 366 w 1468"/>
                <a:gd name="T17" fmla="*/ 189 h 1397"/>
                <a:gd name="T18" fmla="*/ 321 w 1468"/>
                <a:gd name="T19" fmla="*/ 343 h 1397"/>
                <a:gd name="T20" fmla="*/ 211 w 1468"/>
                <a:gd name="T21" fmla="*/ 314 h 1397"/>
                <a:gd name="T22" fmla="*/ 155 w 1468"/>
                <a:gd name="T23" fmla="*/ 331 h 1397"/>
                <a:gd name="T24" fmla="*/ 105 w 1468"/>
                <a:gd name="T25" fmla="*/ 346 h 1397"/>
                <a:gd name="T26" fmla="*/ 59 w 1468"/>
                <a:gd name="T27" fmla="*/ 433 h 1397"/>
                <a:gd name="T28" fmla="*/ 16 w 1468"/>
                <a:gd name="T29" fmla="*/ 554 h 1397"/>
                <a:gd name="T30" fmla="*/ 0 w 1468"/>
                <a:gd name="T31" fmla="*/ 639 h 1397"/>
                <a:gd name="T32" fmla="*/ 27 w 1468"/>
                <a:gd name="T33" fmla="*/ 633 h 1397"/>
                <a:gd name="T34" fmla="*/ 82 w 1468"/>
                <a:gd name="T35" fmla="*/ 574 h 1397"/>
                <a:gd name="T36" fmla="*/ 114 w 1468"/>
                <a:gd name="T37" fmla="*/ 552 h 1397"/>
                <a:gd name="T38" fmla="*/ 81 w 1468"/>
                <a:gd name="T39" fmla="*/ 649 h 1397"/>
                <a:gd name="T40" fmla="*/ 65 w 1468"/>
                <a:gd name="T41" fmla="*/ 752 h 1397"/>
                <a:gd name="T42" fmla="*/ 96 w 1468"/>
                <a:gd name="T43" fmla="*/ 805 h 1397"/>
                <a:gd name="T44" fmla="*/ 134 w 1468"/>
                <a:gd name="T45" fmla="*/ 838 h 1397"/>
                <a:gd name="T46" fmla="*/ 124 w 1468"/>
                <a:gd name="T47" fmla="*/ 892 h 1397"/>
                <a:gd name="T48" fmla="*/ 80 w 1468"/>
                <a:gd name="T49" fmla="*/ 958 h 1397"/>
                <a:gd name="T50" fmla="*/ 59 w 1468"/>
                <a:gd name="T51" fmla="*/ 998 h 1397"/>
                <a:gd name="T52" fmla="*/ 87 w 1468"/>
                <a:gd name="T53" fmla="*/ 997 h 1397"/>
                <a:gd name="T54" fmla="*/ 137 w 1468"/>
                <a:gd name="T55" fmla="*/ 930 h 1397"/>
                <a:gd name="T56" fmla="*/ 169 w 1468"/>
                <a:gd name="T57" fmla="*/ 908 h 1397"/>
                <a:gd name="T58" fmla="*/ 144 w 1468"/>
                <a:gd name="T59" fmla="*/ 971 h 1397"/>
                <a:gd name="T60" fmla="*/ 149 w 1468"/>
                <a:gd name="T61" fmla="*/ 996 h 1397"/>
                <a:gd name="T62" fmla="*/ 195 w 1468"/>
                <a:gd name="T63" fmla="*/ 965 h 1397"/>
                <a:gd name="T64" fmla="*/ 218 w 1468"/>
                <a:gd name="T65" fmla="*/ 1005 h 1397"/>
                <a:gd name="T66" fmla="*/ 261 w 1468"/>
                <a:gd name="T67" fmla="*/ 1156 h 1397"/>
                <a:gd name="T68" fmla="*/ 315 w 1468"/>
                <a:gd name="T69" fmla="*/ 1324 h 1397"/>
                <a:gd name="T70" fmla="*/ 353 w 1468"/>
                <a:gd name="T71" fmla="*/ 1373 h 1397"/>
                <a:gd name="T72" fmla="*/ 387 w 1468"/>
                <a:gd name="T73" fmla="*/ 1373 h 1397"/>
                <a:gd name="T74" fmla="*/ 428 w 1468"/>
                <a:gd name="T75" fmla="*/ 1384 h 1397"/>
                <a:gd name="T76" fmla="*/ 467 w 1468"/>
                <a:gd name="T77" fmla="*/ 1397 h 1397"/>
                <a:gd name="T78" fmla="*/ 546 w 1468"/>
                <a:gd name="T79" fmla="*/ 1368 h 1397"/>
                <a:gd name="T80" fmla="*/ 660 w 1468"/>
                <a:gd name="T81" fmla="*/ 1300 h 1397"/>
                <a:gd name="T82" fmla="*/ 731 w 1468"/>
                <a:gd name="T83" fmla="*/ 1253 h 1397"/>
                <a:gd name="T84" fmla="*/ 734 w 1468"/>
                <a:gd name="T85" fmla="*/ 1226 h 1397"/>
                <a:gd name="T86" fmla="*/ 722 w 1468"/>
                <a:gd name="T87" fmla="*/ 1070 h 1397"/>
                <a:gd name="T88" fmla="*/ 707 w 1468"/>
                <a:gd name="T89" fmla="*/ 1064 h 1397"/>
                <a:gd name="T90" fmla="*/ 648 w 1468"/>
                <a:gd name="T91" fmla="*/ 1076 h 1397"/>
                <a:gd name="T92" fmla="*/ 566 w 1468"/>
                <a:gd name="T93" fmla="*/ 1087 h 1397"/>
                <a:gd name="T94" fmla="*/ 494 w 1468"/>
                <a:gd name="T95" fmla="*/ 1086 h 1397"/>
                <a:gd name="T96" fmla="*/ 453 w 1468"/>
                <a:gd name="T97" fmla="*/ 1110 h 1397"/>
                <a:gd name="T98" fmla="*/ 452 w 1468"/>
                <a:gd name="T99" fmla="*/ 1089 h 1397"/>
                <a:gd name="T100" fmla="*/ 439 w 1468"/>
                <a:gd name="T101" fmla="*/ 1075 h 1397"/>
                <a:gd name="T102" fmla="*/ 414 w 1468"/>
                <a:gd name="T103" fmla="*/ 948 h 1397"/>
                <a:gd name="T104" fmla="*/ 366 w 1468"/>
                <a:gd name="T105" fmla="*/ 722 h 1397"/>
                <a:gd name="T106" fmla="*/ 363 w 1468"/>
                <a:gd name="T107" fmla="*/ 591 h 1397"/>
                <a:gd name="T108" fmla="*/ 370 w 1468"/>
                <a:gd name="T109" fmla="*/ 548 h 1397"/>
                <a:gd name="T110" fmla="*/ 379 w 1468"/>
                <a:gd name="T111" fmla="*/ 420 h 1397"/>
                <a:gd name="T112" fmla="*/ 404 w 1468"/>
                <a:gd name="T113" fmla="*/ 303 h 1397"/>
                <a:gd name="T114" fmla="*/ 413 w 1468"/>
                <a:gd name="T115" fmla="*/ 359 h 1397"/>
                <a:gd name="T116" fmla="*/ 442 w 1468"/>
                <a:gd name="T117" fmla="*/ 385 h 1397"/>
                <a:gd name="T118" fmla="*/ 482 w 1468"/>
                <a:gd name="T119" fmla="*/ 258 h 1397"/>
                <a:gd name="T120" fmla="*/ 502 w 1468"/>
                <a:gd name="T121" fmla="*/ 215 h 1397"/>
                <a:gd name="T122" fmla="*/ 510 w 1468"/>
                <a:gd name="T123" fmla="*/ 172 h 13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68"/>
                <a:gd name="T187" fmla="*/ 0 h 1397"/>
                <a:gd name="T188" fmla="*/ 1468 w 1468"/>
                <a:gd name="T189" fmla="*/ 1397 h 13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68" h="1397">
                  <a:moveTo>
                    <a:pt x="1033" y="158"/>
                  </a:moveTo>
                  <a:lnTo>
                    <a:pt x="1042" y="132"/>
                  </a:lnTo>
                  <a:lnTo>
                    <a:pt x="1043" y="82"/>
                  </a:lnTo>
                  <a:lnTo>
                    <a:pt x="1041" y="30"/>
                  </a:lnTo>
                  <a:lnTo>
                    <a:pt x="1039" y="0"/>
                  </a:lnTo>
                  <a:lnTo>
                    <a:pt x="1027" y="4"/>
                  </a:lnTo>
                  <a:lnTo>
                    <a:pt x="1014" y="9"/>
                  </a:lnTo>
                  <a:lnTo>
                    <a:pt x="1001" y="15"/>
                  </a:lnTo>
                  <a:lnTo>
                    <a:pt x="989" y="22"/>
                  </a:lnTo>
                  <a:lnTo>
                    <a:pt x="978" y="31"/>
                  </a:lnTo>
                  <a:lnTo>
                    <a:pt x="970" y="40"/>
                  </a:lnTo>
                  <a:lnTo>
                    <a:pt x="965" y="48"/>
                  </a:lnTo>
                  <a:lnTo>
                    <a:pt x="963" y="57"/>
                  </a:lnTo>
                  <a:lnTo>
                    <a:pt x="959" y="67"/>
                  </a:lnTo>
                  <a:lnTo>
                    <a:pt x="949" y="80"/>
                  </a:lnTo>
                  <a:lnTo>
                    <a:pt x="935" y="94"/>
                  </a:lnTo>
                  <a:lnTo>
                    <a:pt x="920" y="109"/>
                  </a:lnTo>
                  <a:lnTo>
                    <a:pt x="905" y="123"/>
                  </a:lnTo>
                  <a:lnTo>
                    <a:pt x="892" y="135"/>
                  </a:lnTo>
                  <a:lnTo>
                    <a:pt x="882" y="142"/>
                  </a:lnTo>
                  <a:lnTo>
                    <a:pt x="878" y="145"/>
                  </a:lnTo>
                  <a:lnTo>
                    <a:pt x="882" y="135"/>
                  </a:lnTo>
                  <a:lnTo>
                    <a:pt x="882" y="123"/>
                  </a:lnTo>
                  <a:lnTo>
                    <a:pt x="878" y="114"/>
                  </a:lnTo>
                  <a:lnTo>
                    <a:pt x="872" y="107"/>
                  </a:lnTo>
                  <a:lnTo>
                    <a:pt x="864" y="100"/>
                  </a:lnTo>
                  <a:lnTo>
                    <a:pt x="855" y="96"/>
                  </a:lnTo>
                  <a:lnTo>
                    <a:pt x="846" y="96"/>
                  </a:lnTo>
                  <a:lnTo>
                    <a:pt x="838" y="99"/>
                  </a:lnTo>
                  <a:lnTo>
                    <a:pt x="806" y="128"/>
                  </a:lnTo>
                  <a:lnTo>
                    <a:pt x="793" y="155"/>
                  </a:lnTo>
                  <a:lnTo>
                    <a:pt x="791" y="181"/>
                  </a:lnTo>
                  <a:lnTo>
                    <a:pt x="798" y="202"/>
                  </a:lnTo>
                  <a:lnTo>
                    <a:pt x="808" y="222"/>
                  </a:lnTo>
                  <a:lnTo>
                    <a:pt x="818" y="237"/>
                  </a:lnTo>
                  <a:lnTo>
                    <a:pt x="824" y="246"/>
                  </a:lnTo>
                  <a:lnTo>
                    <a:pt x="820" y="249"/>
                  </a:lnTo>
                  <a:lnTo>
                    <a:pt x="809" y="247"/>
                  </a:lnTo>
                  <a:lnTo>
                    <a:pt x="795" y="240"/>
                  </a:lnTo>
                  <a:lnTo>
                    <a:pt x="780" y="231"/>
                  </a:lnTo>
                  <a:lnTo>
                    <a:pt x="766" y="219"/>
                  </a:lnTo>
                  <a:lnTo>
                    <a:pt x="753" y="208"/>
                  </a:lnTo>
                  <a:lnTo>
                    <a:pt x="741" y="198"/>
                  </a:lnTo>
                  <a:lnTo>
                    <a:pt x="734" y="191"/>
                  </a:lnTo>
                  <a:lnTo>
                    <a:pt x="731" y="189"/>
                  </a:lnTo>
                  <a:lnTo>
                    <a:pt x="690" y="219"/>
                  </a:lnTo>
                  <a:lnTo>
                    <a:pt x="664" y="251"/>
                  </a:lnTo>
                  <a:lnTo>
                    <a:pt x="649" y="284"/>
                  </a:lnTo>
                  <a:lnTo>
                    <a:pt x="642" y="315"/>
                  </a:lnTo>
                  <a:lnTo>
                    <a:pt x="641" y="343"/>
                  </a:lnTo>
                  <a:lnTo>
                    <a:pt x="645" y="366"/>
                  </a:lnTo>
                  <a:lnTo>
                    <a:pt x="649" y="380"/>
                  </a:lnTo>
                  <a:lnTo>
                    <a:pt x="650" y="386"/>
                  </a:lnTo>
                  <a:lnTo>
                    <a:pt x="461" y="270"/>
                  </a:lnTo>
                  <a:lnTo>
                    <a:pt x="423" y="314"/>
                  </a:lnTo>
                  <a:lnTo>
                    <a:pt x="407" y="321"/>
                  </a:lnTo>
                  <a:lnTo>
                    <a:pt x="387" y="326"/>
                  </a:lnTo>
                  <a:lnTo>
                    <a:pt x="363" y="329"/>
                  </a:lnTo>
                  <a:lnTo>
                    <a:pt x="337" y="330"/>
                  </a:lnTo>
                  <a:lnTo>
                    <a:pt x="309" y="331"/>
                  </a:lnTo>
                  <a:lnTo>
                    <a:pt x="284" y="331"/>
                  </a:lnTo>
                  <a:lnTo>
                    <a:pt x="262" y="333"/>
                  </a:lnTo>
                  <a:lnTo>
                    <a:pt x="243" y="335"/>
                  </a:lnTo>
                  <a:lnTo>
                    <a:pt x="228" y="338"/>
                  </a:lnTo>
                  <a:lnTo>
                    <a:pt x="211" y="346"/>
                  </a:lnTo>
                  <a:lnTo>
                    <a:pt x="194" y="357"/>
                  </a:lnTo>
                  <a:lnTo>
                    <a:pt x="175" y="372"/>
                  </a:lnTo>
                  <a:lnTo>
                    <a:pt x="156" y="391"/>
                  </a:lnTo>
                  <a:lnTo>
                    <a:pt x="136" y="411"/>
                  </a:lnTo>
                  <a:lnTo>
                    <a:pt x="118" y="433"/>
                  </a:lnTo>
                  <a:lnTo>
                    <a:pt x="99" y="456"/>
                  </a:lnTo>
                  <a:lnTo>
                    <a:pt x="80" y="481"/>
                  </a:lnTo>
                  <a:lnTo>
                    <a:pt x="62" y="506"/>
                  </a:lnTo>
                  <a:lnTo>
                    <a:pt x="47" y="530"/>
                  </a:lnTo>
                  <a:lnTo>
                    <a:pt x="32" y="554"/>
                  </a:lnTo>
                  <a:lnTo>
                    <a:pt x="21" y="576"/>
                  </a:lnTo>
                  <a:lnTo>
                    <a:pt x="11" y="596"/>
                  </a:lnTo>
                  <a:lnTo>
                    <a:pt x="4" y="614"/>
                  </a:lnTo>
                  <a:lnTo>
                    <a:pt x="0" y="629"/>
                  </a:lnTo>
                  <a:lnTo>
                    <a:pt x="0" y="639"/>
                  </a:lnTo>
                  <a:lnTo>
                    <a:pt x="2" y="647"/>
                  </a:lnTo>
                  <a:lnTo>
                    <a:pt x="10" y="650"/>
                  </a:lnTo>
                  <a:lnTo>
                    <a:pt x="21" y="648"/>
                  </a:lnTo>
                  <a:lnTo>
                    <a:pt x="36" y="642"/>
                  </a:lnTo>
                  <a:lnTo>
                    <a:pt x="54" y="633"/>
                  </a:lnTo>
                  <a:lnTo>
                    <a:pt x="74" y="622"/>
                  </a:lnTo>
                  <a:lnTo>
                    <a:pt x="96" y="610"/>
                  </a:lnTo>
                  <a:lnTo>
                    <a:pt x="119" y="598"/>
                  </a:lnTo>
                  <a:lnTo>
                    <a:pt x="141" y="585"/>
                  </a:lnTo>
                  <a:lnTo>
                    <a:pt x="163" y="574"/>
                  </a:lnTo>
                  <a:lnTo>
                    <a:pt x="183" y="563"/>
                  </a:lnTo>
                  <a:lnTo>
                    <a:pt x="200" y="555"/>
                  </a:lnTo>
                  <a:lnTo>
                    <a:pt x="214" y="550"/>
                  </a:lnTo>
                  <a:lnTo>
                    <a:pt x="224" y="549"/>
                  </a:lnTo>
                  <a:lnTo>
                    <a:pt x="229" y="552"/>
                  </a:lnTo>
                  <a:lnTo>
                    <a:pt x="229" y="559"/>
                  </a:lnTo>
                  <a:lnTo>
                    <a:pt x="221" y="573"/>
                  </a:lnTo>
                  <a:lnTo>
                    <a:pt x="208" y="593"/>
                  </a:lnTo>
                  <a:lnTo>
                    <a:pt x="185" y="619"/>
                  </a:lnTo>
                  <a:lnTo>
                    <a:pt x="161" y="649"/>
                  </a:lnTo>
                  <a:lnTo>
                    <a:pt x="144" y="675"/>
                  </a:lnTo>
                  <a:lnTo>
                    <a:pt x="133" y="699"/>
                  </a:lnTo>
                  <a:lnTo>
                    <a:pt x="128" y="719"/>
                  </a:lnTo>
                  <a:lnTo>
                    <a:pt x="126" y="736"/>
                  </a:lnTo>
                  <a:lnTo>
                    <a:pt x="130" y="752"/>
                  </a:lnTo>
                  <a:lnTo>
                    <a:pt x="139" y="765"/>
                  </a:lnTo>
                  <a:lnTo>
                    <a:pt x="149" y="778"/>
                  </a:lnTo>
                  <a:lnTo>
                    <a:pt x="163" y="788"/>
                  </a:lnTo>
                  <a:lnTo>
                    <a:pt x="178" y="797"/>
                  </a:lnTo>
                  <a:lnTo>
                    <a:pt x="193" y="805"/>
                  </a:lnTo>
                  <a:lnTo>
                    <a:pt x="210" y="812"/>
                  </a:lnTo>
                  <a:lnTo>
                    <a:pt x="226" y="818"/>
                  </a:lnTo>
                  <a:lnTo>
                    <a:pt x="242" y="825"/>
                  </a:lnTo>
                  <a:lnTo>
                    <a:pt x="255" y="831"/>
                  </a:lnTo>
                  <a:lnTo>
                    <a:pt x="268" y="838"/>
                  </a:lnTo>
                  <a:lnTo>
                    <a:pt x="275" y="847"/>
                  </a:lnTo>
                  <a:lnTo>
                    <a:pt x="275" y="856"/>
                  </a:lnTo>
                  <a:lnTo>
                    <a:pt x="270" y="867"/>
                  </a:lnTo>
                  <a:lnTo>
                    <a:pt x="262" y="879"/>
                  </a:lnTo>
                  <a:lnTo>
                    <a:pt x="248" y="892"/>
                  </a:lnTo>
                  <a:lnTo>
                    <a:pt x="231" y="906"/>
                  </a:lnTo>
                  <a:lnTo>
                    <a:pt x="214" y="919"/>
                  </a:lnTo>
                  <a:lnTo>
                    <a:pt x="195" y="932"/>
                  </a:lnTo>
                  <a:lnTo>
                    <a:pt x="176" y="945"/>
                  </a:lnTo>
                  <a:lnTo>
                    <a:pt x="159" y="958"/>
                  </a:lnTo>
                  <a:lnTo>
                    <a:pt x="143" y="968"/>
                  </a:lnTo>
                  <a:lnTo>
                    <a:pt x="130" y="979"/>
                  </a:lnTo>
                  <a:lnTo>
                    <a:pt x="121" y="987"/>
                  </a:lnTo>
                  <a:lnTo>
                    <a:pt x="116" y="994"/>
                  </a:lnTo>
                  <a:lnTo>
                    <a:pt x="118" y="998"/>
                  </a:lnTo>
                  <a:lnTo>
                    <a:pt x="125" y="1001"/>
                  </a:lnTo>
                  <a:lnTo>
                    <a:pt x="136" y="1002"/>
                  </a:lnTo>
                  <a:lnTo>
                    <a:pt x="148" y="1002"/>
                  </a:lnTo>
                  <a:lnTo>
                    <a:pt x="160" y="1001"/>
                  </a:lnTo>
                  <a:lnTo>
                    <a:pt x="174" y="997"/>
                  </a:lnTo>
                  <a:lnTo>
                    <a:pt x="190" y="991"/>
                  </a:lnTo>
                  <a:lnTo>
                    <a:pt x="208" y="981"/>
                  </a:lnTo>
                  <a:lnTo>
                    <a:pt x="228" y="967"/>
                  </a:lnTo>
                  <a:lnTo>
                    <a:pt x="252" y="948"/>
                  </a:lnTo>
                  <a:lnTo>
                    <a:pt x="274" y="930"/>
                  </a:lnTo>
                  <a:lnTo>
                    <a:pt x="294" y="917"/>
                  </a:lnTo>
                  <a:lnTo>
                    <a:pt x="312" y="909"/>
                  </a:lnTo>
                  <a:lnTo>
                    <a:pt x="324" y="906"/>
                  </a:lnTo>
                  <a:lnTo>
                    <a:pt x="333" y="905"/>
                  </a:lnTo>
                  <a:lnTo>
                    <a:pt x="338" y="908"/>
                  </a:lnTo>
                  <a:lnTo>
                    <a:pt x="338" y="913"/>
                  </a:lnTo>
                  <a:lnTo>
                    <a:pt x="332" y="919"/>
                  </a:lnTo>
                  <a:lnTo>
                    <a:pt x="315" y="935"/>
                  </a:lnTo>
                  <a:lnTo>
                    <a:pt x="300" y="953"/>
                  </a:lnTo>
                  <a:lnTo>
                    <a:pt x="287" y="971"/>
                  </a:lnTo>
                  <a:lnTo>
                    <a:pt x="277" y="989"/>
                  </a:lnTo>
                  <a:lnTo>
                    <a:pt x="272" y="1003"/>
                  </a:lnTo>
                  <a:lnTo>
                    <a:pt x="272" y="1010"/>
                  </a:lnTo>
                  <a:lnTo>
                    <a:pt x="280" y="1008"/>
                  </a:lnTo>
                  <a:lnTo>
                    <a:pt x="297" y="996"/>
                  </a:lnTo>
                  <a:lnTo>
                    <a:pt x="318" y="981"/>
                  </a:lnTo>
                  <a:lnTo>
                    <a:pt x="338" y="971"/>
                  </a:lnTo>
                  <a:lnTo>
                    <a:pt x="357" y="966"/>
                  </a:lnTo>
                  <a:lnTo>
                    <a:pt x="376" y="964"/>
                  </a:lnTo>
                  <a:lnTo>
                    <a:pt x="391" y="965"/>
                  </a:lnTo>
                  <a:lnTo>
                    <a:pt x="404" y="969"/>
                  </a:lnTo>
                  <a:lnTo>
                    <a:pt x="416" y="976"/>
                  </a:lnTo>
                  <a:lnTo>
                    <a:pt x="423" y="982"/>
                  </a:lnTo>
                  <a:lnTo>
                    <a:pt x="428" y="989"/>
                  </a:lnTo>
                  <a:lnTo>
                    <a:pt x="437" y="1005"/>
                  </a:lnTo>
                  <a:lnTo>
                    <a:pt x="449" y="1027"/>
                  </a:lnTo>
                  <a:lnTo>
                    <a:pt x="464" y="1054"/>
                  </a:lnTo>
                  <a:lnTo>
                    <a:pt x="482" y="1085"/>
                  </a:lnTo>
                  <a:lnTo>
                    <a:pt x="501" y="1119"/>
                  </a:lnTo>
                  <a:lnTo>
                    <a:pt x="522" y="1156"/>
                  </a:lnTo>
                  <a:lnTo>
                    <a:pt x="543" y="1192"/>
                  </a:lnTo>
                  <a:lnTo>
                    <a:pt x="566" y="1228"/>
                  </a:lnTo>
                  <a:lnTo>
                    <a:pt x="587" y="1264"/>
                  </a:lnTo>
                  <a:lnTo>
                    <a:pt x="609" y="1296"/>
                  </a:lnTo>
                  <a:lnTo>
                    <a:pt x="630" y="1324"/>
                  </a:lnTo>
                  <a:lnTo>
                    <a:pt x="649" y="1348"/>
                  </a:lnTo>
                  <a:lnTo>
                    <a:pt x="666" y="1365"/>
                  </a:lnTo>
                  <a:lnTo>
                    <a:pt x="681" y="1375"/>
                  </a:lnTo>
                  <a:lnTo>
                    <a:pt x="694" y="1376"/>
                  </a:lnTo>
                  <a:lnTo>
                    <a:pt x="705" y="1373"/>
                  </a:lnTo>
                  <a:lnTo>
                    <a:pt x="717" y="1372"/>
                  </a:lnTo>
                  <a:lnTo>
                    <a:pt x="731" y="1371"/>
                  </a:lnTo>
                  <a:lnTo>
                    <a:pt x="745" y="1371"/>
                  </a:lnTo>
                  <a:lnTo>
                    <a:pt x="760" y="1372"/>
                  </a:lnTo>
                  <a:lnTo>
                    <a:pt x="775" y="1373"/>
                  </a:lnTo>
                  <a:lnTo>
                    <a:pt x="791" y="1375"/>
                  </a:lnTo>
                  <a:lnTo>
                    <a:pt x="808" y="1377"/>
                  </a:lnTo>
                  <a:lnTo>
                    <a:pt x="824" y="1379"/>
                  </a:lnTo>
                  <a:lnTo>
                    <a:pt x="840" y="1381"/>
                  </a:lnTo>
                  <a:lnTo>
                    <a:pt x="856" y="1384"/>
                  </a:lnTo>
                  <a:lnTo>
                    <a:pt x="873" y="1388"/>
                  </a:lnTo>
                  <a:lnTo>
                    <a:pt x="889" y="1390"/>
                  </a:lnTo>
                  <a:lnTo>
                    <a:pt x="905" y="1393"/>
                  </a:lnTo>
                  <a:lnTo>
                    <a:pt x="920" y="1395"/>
                  </a:lnTo>
                  <a:lnTo>
                    <a:pt x="935" y="1397"/>
                  </a:lnTo>
                  <a:lnTo>
                    <a:pt x="954" y="1397"/>
                  </a:lnTo>
                  <a:lnTo>
                    <a:pt x="980" y="1394"/>
                  </a:lnTo>
                  <a:lnTo>
                    <a:pt x="1013" y="1387"/>
                  </a:lnTo>
                  <a:lnTo>
                    <a:pt x="1051" y="1378"/>
                  </a:lnTo>
                  <a:lnTo>
                    <a:pt x="1092" y="1368"/>
                  </a:lnTo>
                  <a:lnTo>
                    <a:pt x="1137" y="1355"/>
                  </a:lnTo>
                  <a:lnTo>
                    <a:pt x="1183" y="1342"/>
                  </a:lnTo>
                  <a:lnTo>
                    <a:pt x="1230" y="1327"/>
                  </a:lnTo>
                  <a:lnTo>
                    <a:pt x="1275" y="1314"/>
                  </a:lnTo>
                  <a:lnTo>
                    <a:pt x="1319" y="1300"/>
                  </a:lnTo>
                  <a:lnTo>
                    <a:pt x="1359" y="1287"/>
                  </a:lnTo>
                  <a:lnTo>
                    <a:pt x="1394" y="1275"/>
                  </a:lnTo>
                  <a:lnTo>
                    <a:pt x="1424" y="1266"/>
                  </a:lnTo>
                  <a:lnTo>
                    <a:pt x="1446" y="1258"/>
                  </a:lnTo>
                  <a:lnTo>
                    <a:pt x="1461" y="1253"/>
                  </a:lnTo>
                  <a:lnTo>
                    <a:pt x="1466" y="1251"/>
                  </a:lnTo>
                  <a:lnTo>
                    <a:pt x="1466" y="1245"/>
                  </a:lnTo>
                  <a:lnTo>
                    <a:pt x="1468" y="1239"/>
                  </a:lnTo>
                  <a:lnTo>
                    <a:pt x="1468" y="1233"/>
                  </a:lnTo>
                  <a:lnTo>
                    <a:pt x="1468" y="1226"/>
                  </a:lnTo>
                  <a:lnTo>
                    <a:pt x="1468" y="1178"/>
                  </a:lnTo>
                  <a:lnTo>
                    <a:pt x="1463" y="1138"/>
                  </a:lnTo>
                  <a:lnTo>
                    <a:pt x="1455" y="1104"/>
                  </a:lnTo>
                  <a:lnTo>
                    <a:pt x="1446" y="1079"/>
                  </a:lnTo>
                  <a:lnTo>
                    <a:pt x="1443" y="1070"/>
                  </a:lnTo>
                  <a:lnTo>
                    <a:pt x="1439" y="1064"/>
                  </a:lnTo>
                  <a:lnTo>
                    <a:pt x="1435" y="1061"/>
                  </a:lnTo>
                  <a:lnTo>
                    <a:pt x="1431" y="1061"/>
                  </a:lnTo>
                  <a:lnTo>
                    <a:pt x="1425" y="1062"/>
                  </a:lnTo>
                  <a:lnTo>
                    <a:pt x="1414" y="1064"/>
                  </a:lnTo>
                  <a:lnTo>
                    <a:pt x="1398" y="1066"/>
                  </a:lnTo>
                  <a:lnTo>
                    <a:pt x="1378" y="1068"/>
                  </a:lnTo>
                  <a:lnTo>
                    <a:pt x="1352" y="1070"/>
                  </a:lnTo>
                  <a:lnTo>
                    <a:pt x="1325" y="1073"/>
                  </a:lnTo>
                  <a:lnTo>
                    <a:pt x="1295" y="1076"/>
                  </a:lnTo>
                  <a:lnTo>
                    <a:pt x="1262" y="1079"/>
                  </a:lnTo>
                  <a:lnTo>
                    <a:pt x="1230" y="1082"/>
                  </a:lnTo>
                  <a:lnTo>
                    <a:pt x="1196" y="1084"/>
                  </a:lnTo>
                  <a:lnTo>
                    <a:pt x="1163" y="1086"/>
                  </a:lnTo>
                  <a:lnTo>
                    <a:pt x="1131" y="1087"/>
                  </a:lnTo>
                  <a:lnTo>
                    <a:pt x="1101" y="1088"/>
                  </a:lnTo>
                  <a:lnTo>
                    <a:pt x="1072" y="1089"/>
                  </a:lnTo>
                  <a:lnTo>
                    <a:pt x="1047" y="1088"/>
                  </a:lnTo>
                  <a:lnTo>
                    <a:pt x="1024" y="1087"/>
                  </a:lnTo>
                  <a:lnTo>
                    <a:pt x="988" y="1086"/>
                  </a:lnTo>
                  <a:lnTo>
                    <a:pt x="960" y="1088"/>
                  </a:lnTo>
                  <a:lnTo>
                    <a:pt x="939" y="1092"/>
                  </a:lnTo>
                  <a:lnTo>
                    <a:pt x="924" y="1098"/>
                  </a:lnTo>
                  <a:lnTo>
                    <a:pt x="913" y="1105"/>
                  </a:lnTo>
                  <a:lnTo>
                    <a:pt x="907" y="1110"/>
                  </a:lnTo>
                  <a:lnTo>
                    <a:pt x="904" y="1114"/>
                  </a:lnTo>
                  <a:lnTo>
                    <a:pt x="903" y="1116"/>
                  </a:lnTo>
                  <a:lnTo>
                    <a:pt x="910" y="1101"/>
                  </a:lnTo>
                  <a:lnTo>
                    <a:pt x="910" y="1093"/>
                  </a:lnTo>
                  <a:lnTo>
                    <a:pt x="904" y="1089"/>
                  </a:lnTo>
                  <a:lnTo>
                    <a:pt x="897" y="1088"/>
                  </a:lnTo>
                  <a:lnTo>
                    <a:pt x="887" y="1087"/>
                  </a:lnTo>
                  <a:lnTo>
                    <a:pt x="879" y="1086"/>
                  </a:lnTo>
                  <a:lnTo>
                    <a:pt x="875" y="1083"/>
                  </a:lnTo>
                  <a:lnTo>
                    <a:pt x="878" y="1075"/>
                  </a:lnTo>
                  <a:lnTo>
                    <a:pt x="885" y="1057"/>
                  </a:lnTo>
                  <a:lnTo>
                    <a:pt x="883" y="1039"/>
                  </a:lnTo>
                  <a:lnTo>
                    <a:pt x="875" y="1022"/>
                  </a:lnTo>
                  <a:lnTo>
                    <a:pt x="865" y="1006"/>
                  </a:lnTo>
                  <a:lnTo>
                    <a:pt x="829" y="948"/>
                  </a:lnTo>
                  <a:lnTo>
                    <a:pt x="799" y="895"/>
                  </a:lnTo>
                  <a:lnTo>
                    <a:pt x="775" y="845"/>
                  </a:lnTo>
                  <a:lnTo>
                    <a:pt x="756" y="801"/>
                  </a:lnTo>
                  <a:lnTo>
                    <a:pt x="743" y="759"/>
                  </a:lnTo>
                  <a:lnTo>
                    <a:pt x="732" y="722"/>
                  </a:lnTo>
                  <a:lnTo>
                    <a:pt x="726" y="687"/>
                  </a:lnTo>
                  <a:lnTo>
                    <a:pt x="724" y="658"/>
                  </a:lnTo>
                  <a:lnTo>
                    <a:pt x="722" y="631"/>
                  </a:lnTo>
                  <a:lnTo>
                    <a:pt x="724" y="609"/>
                  </a:lnTo>
                  <a:lnTo>
                    <a:pt x="726" y="591"/>
                  </a:lnTo>
                  <a:lnTo>
                    <a:pt x="730" y="575"/>
                  </a:lnTo>
                  <a:lnTo>
                    <a:pt x="734" y="562"/>
                  </a:lnTo>
                  <a:lnTo>
                    <a:pt x="736" y="554"/>
                  </a:lnTo>
                  <a:lnTo>
                    <a:pt x="739" y="550"/>
                  </a:lnTo>
                  <a:lnTo>
                    <a:pt x="740" y="548"/>
                  </a:lnTo>
                  <a:lnTo>
                    <a:pt x="743" y="521"/>
                  </a:lnTo>
                  <a:lnTo>
                    <a:pt x="751" y="445"/>
                  </a:lnTo>
                  <a:lnTo>
                    <a:pt x="725" y="430"/>
                  </a:lnTo>
                  <a:lnTo>
                    <a:pt x="743" y="431"/>
                  </a:lnTo>
                  <a:lnTo>
                    <a:pt x="759" y="420"/>
                  </a:lnTo>
                  <a:lnTo>
                    <a:pt x="773" y="399"/>
                  </a:lnTo>
                  <a:lnTo>
                    <a:pt x="785" y="373"/>
                  </a:lnTo>
                  <a:lnTo>
                    <a:pt x="795" y="346"/>
                  </a:lnTo>
                  <a:lnTo>
                    <a:pt x="803" y="321"/>
                  </a:lnTo>
                  <a:lnTo>
                    <a:pt x="808" y="303"/>
                  </a:lnTo>
                  <a:lnTo>
                    <a:pt x="809" y="297"/>
                  </a:lnTo>
                  <a:lnTo>
                    <a:pt x="810" y="312"/>
                  </a:lnTo>
                  <a:lnTo>
                    <a:pt x="814" y="327"/>
                  </a:lnTo>
                  <a:lnTo>
                    <a:pt x="819" y="344"/>
                  </a:lnTo>
                  <a:lnTo>
                    <a:pt x="826" y="359"/>
                  </a:lnTo>
                  <a:lnTo>
                    <a:pt x="834" y="372"/>
                  </a:lnTo>
                  <a:lnTo>
                    <a:pt x="844" y="382"/>
                  </a:lnTo>
                  <a:lnTo>
                    <a:pt x="855" y="390"/>
                  </a:lnTo>
                  <a:lnTo>
                    <a:pt x="869" y="392"/>
                  </a:lnTo>
                  <a:lnTo>
                    <a:pt x="884" y="385"/>
                  </a:lnTo>
                  <a:lnTo>
                    <a:pt x="902" y="367"/>
                  </a:lnTo>
                  <a:lnTo>
                    <a:pt x="919" y="342"/>
                  </a:lnTo>
                  <a:lnTo>
                    <a:pt x="937" y="312"/>
                  </a:lnTo>
                  <a:lnTo>
                    <a:pt x="952" y="283"/>
                  </a:lnTo>
                  <a:lnTo>
                    <a:pt x="964" y="258"/>
                  </a:lnTo>
                  <a:lnTo>
                    <a:pt x="973" y="240"/>
                  </a:lnTo>
                  <a:lnTo>
                    <a:pt x="975" y="233"/>
                  </a:lnTo>
                  <a:lnTo>
                    <a:pt x="987" y="231"/>
                  </a:lnTo>
                  <a:lnTo>
                    <a:pt x="997" y="224"/>
                  </a:lnTo>
                  <a:lnTo>
                    <a:pt x="1004" y="215"/>
                  </a:lnTo>
                  <a:lnTo>
                    <a:pt x="1011" y="203"/>
                  </a:lnTo>
                  <a:lnTo>
                    <a:pt x="1016" y="192"/>
                  </a:lnTo>
                  <a:lnTo>
                    <a:pt x="1018" y="182"/>
                  </a:lnTo>
                  <a:lnTo>
                    <a:pt x="1021" y="175"/>
                  </a:lnTo>
                  <a:lnTo>
                    <a:pt x="1021" y="172"/>
                  </a:lnTo>
                  <a:lnTo>
                    <a:pt x="1033"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2" name="Freeform 46"/>
            <p:cNvSpPr>
              <a:spLocks/>
            </p:cNvSpPr>
            <p:nvPr/>
          </p:nvSpPr>
          <p:spPr bwMode="auto">
            <a:xfrm>
              <a:off x="5751" y="3534"/>
              <a:ext cx="61" cy="77"/>
            </a:xfrm>
            <a:custGeom>
              <a:avLst/>
              <a:gdLst>
                <a:gd name="T0" fmla="*/ 55 w 121"/>
                <a:gd name="T1" fmla="*/ 77 h 77"/>
                <a:gd name="T2" fmla="*/ 61 w 121"/>
                <a:gd name="T3" fmla="*/ 63 h 77"/>
                <a:gd name="T4" fmla="*/ 1 w 121"/>
                <a:gd name="T5" fmla="*/ 0 h 77"/>
                <a:gd name="T6" fmla="*/ 0 w 121"/>
                <a:gd name="T7" fmla="*/ 10 h 77"/>
                <a:gd name="T8" fmla="*/ 55 w 121"/>
                <a:gd name="T9" fmla="*/ 77 h 77"/>
                <a:gd name="T10" fmla="*/ 0 60000 65536"/>
                <a:gd name="T11" fmla="*/ 0 60000 65536"/>
                <a:gd name="T12" fmla="*/ 0 60000 65536"/>
                <a:gd name="T13" fmla="*/ 0 60000 65536"/>
                <a:gd name="T14" fmla="*/ 0 60000 65536"/>
                <a:gd name="T15" fmla="*/ 0 w 121"/>
                <a:gd name="T16" fmla="*/ 0 h 77"/>
                <a:gd name="T17" fmla="*/ 121 w 121"/>
                <a:gd name="T18" fmla="*/ 77 h 77"/>
              </a:gdLst>
              <a:ahLst/>
              <a:cxnLst>
                <a:cxn ang="T10">
                  <a:pos x="T0" y="T1"/>
                </a:cxn>
                <a:cxn ang="T11">
                  <a:pos x="T2" y="T3"/>
                </a:cxn>
                <a:cxn ang="T12">
                  <a:pos x="T4" y="T5"/>
                </a:cxn>
                <a:cxn ang="T13">
                  <a:pos x="T6" y="T7"/>
                </a:cxn>
                <a:cxn ang="T14">
                  <a:pos x="T8" y="T9"/>
                </a:cxn>
              </a:cxnLst>
              <a:rect l="T15" t="T16" r="T17" b="T18"/>
              <a:pathLst>
                <a:path w="121" h="77">
                  <a:moveTo>
                    <a:pt x="109" y="77"/>
                  </a:moveTo>
                  <a:lnTo>
                    <a:pt x="121" y="63"/>
                  </a:lnTo>
                  <a:lnTo>
                    <a:pt x="2" y="0"/>
                  </a:lnTo>
                  <a:lnTo>
                    <a:pt x="0" y="10"/>
                  </a:lnTo>
                  <a:lnTo>
                    <a:pt x="10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3" name="Freeform 47"/>
            <p:cNvSpPr>
              <a:spLocks/>
            </p:cNvSpPr>
            <p:nvPr/>
          </p:nvSpPr>
          <p:spPr bwMode="auto">
            <a:xfrm>
              <a:off x="5096" y="4361"/>
              <a:ext cx="131" cy="528"/>
            </a:xfrm>
            <a:custGeom>
              <a:avLst/>
              <a:gdLst>
                <a:gd name="T0" fmla="*/ 120 w 264"/>
                <a:gd name="T1" fmla="*/ 528 h 528"/>
                <a:gd name="T2" fmla="*/ 118 w 264"/>
                <a:gd name="T3" fmla="*/ 441 h 528"/>
                <a:gd name="T4" fmla="*/ 121 w 264"/>
                <a:gd name="T5" fmla="*/ 350 h 528"/>
                <a:gd name="T6" fmla="*/ 126 w 264"/>
                <a:gd name="T7" fmla="*/ 261 h 528"/>
                <a:gd name="T8" fmla="*/ 131 w 264"/>
                <a:gd name="T9" fmla="*/ 174 h 528"/>
                <a:gd name="T10" fmla="*/ 122 w 264"/>
                <a:gd name="T11" fmla="*/ 172 h 528"/>
                <a:gd name="T12" fmla="*/ 113 w 264"/>
                <a:gd name="T13" fmla="*/ 170 h 528"/>
                <a:gd name="T14" fmla="*/ 105 w 264"/>
                <a:gd name="T15" fmla="*/ 167 h 528"/>
                <a:gd name="T16" fmla="*/ 96 w 264"/>
                <a:gd name="T17" fmla="*/ 164 h 528"/>
                <a:gd name="T18" fmla="*/ 88 w 264"/>
                <a:gd name="T19" fmla="*/ 159 h 528"/>
                <a:gd name="T20" fmla="*/ 80 w 264"/>
                <a:gd name="T21" fmla="*/ 153 h 528"/>
                <a:gd name="T22" fmla="*/ 73 w 264"/>
                <a:gd name="T23" fmla="*/ 146 h 528"/>
                <a:gd name="T24" fmla="*/ 65 w 264"/>
                <a:gd name="T25" fmla="*/ 138 h 528"/>
                <a:gd name="T26" fmla="*/ 58 w 264"/>
                <a:gd name="T27" fmla="*/ 127 h 528"/>
                <a:gd name="T28" fmla="*/ 50 w 264"/>
                <a:gd name="T29" fmla="*/ 116 h 528"/>
                <a:gd name="T30" fmla="*/ 42 w 264"/>
                <a:gd name="T31" fmla="*/ 102 h 528"/>
                <a:gd name="T32" fmla="*/ 34 w 264"/>
                <a:gd name="T33" fmla="*/ 87 h 528"/>
                <a:gd name="T34" fmla="*/ 26 w 264"/>
                <a:gd name="T35" fmla="*/ 69 h 528"/>
                <a:gd name="T36" fmla="*/ 18 w 264"/>
                <a:gd name="T37" fmla="*/ 48 h 528"/>
                <a:gd name="T38" fmla="*/ 9 w 264"/>
                <a:gd name="T39" fmla="*/ 26 h 528"/>
                <a:gd name="T40" fmla="*/ 0 w 264"/>
                <a:gd name="T41" fmla="*/ 0 h 528"/>
                <a:gd name="T42" fmla="*/ 0 w 264"/>
                <a:gd name="T43" fmla="*/ 177 h 528"/>
                <a:gd name="T44" fmla="*/ 0 w 264"/>
                <a:gd name="T45" fmla="*/ 253 h 528"/>
                <a:gd name="T46" fmla="*/ 0 w 264"/>
                <a:gd name="T47" fmla="*/ 528 h 528"/>
                <a:gd name="T48" fmla="*/ 120 w 264"/>
                <a:gd name="T49" fmla="*/ 528 h 5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4"/>
                <a:gd name="T76" fmla="*/ 0 h 528"/>
                <a:gd name="T77" fmla="*/ 264 w 264"/>
                <a:gd name="T78" fmla="*/ 528 h 5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4" h="528">
                  <a:moveTo>
                    <a:pt x="242" y="528"/>
                  </a:moveTo>
                  <a:lnTo>
                    <a:pt x="238" y="441"/>
                  </a:lnTo>
                  <a:lnTo>
                    <a:pt x="243" y="350"/>
                  </a:lnTo>
                  <a:lnTo>
                    <a:pt x="253" y="261"/>
                  </a:lnTo>
                  <a:lnTo>
                    <a:pt x="264" y="174"/>
                  </a:lnTo>
                  <a:lnTo>
                    <a:pt x="245" y="172"/>
                  </a:lnTo>
                  <a:lnTo>
                    <a:pt x="227" y="170"/>
                  </a:lnTo>
                  <a:lnTo>
                    <a:pt x="211" y="167"/>
                  </a:lnTo>
                  <a:lnTo>
                    <a:pt x="193" y="164"/>
                  </a:lnTo>
                  <a:lnTo>
                    <a:pt x="178" y="159"/>
                  </a:lnTo>
                  <a:lnTo>
                    <a:pt x="162" y="153"/>
                  </a:lnTo>
                  <a:lnTo>
                    <a:pt x="147" y="146"/>
                  </a:lnTo>
                  <a:lnTo>
                    <a:pt x="131" y="138"/>
                  </a:lnTo>
                  <a:lnTo>
                    <a:pt x="116" y="127"/>
                  </a:lnTo>
                  <a:lnTo>
                    <a:pt x="101" y="116"/>
                  </a:lnTo>
                  <a:lnTo>
                    <a:pt x="84" y="102"/>
                  </a:lnTo>
                  <a:lnTo>
                    <a:pt x="68" y="87"/>
                  </a:lnTo>
                  <a:lnTo>
                    <a:pt x="52" y="69"/>
                  </a:lnTo>
                  <a:lnTo>
                    <a:pt x="36" y="48"/>
                  </a:lnTo>
                  <a:lnTo>
                    <a:pt x="18" y="26"/>
                  </a:lnTo>
                  <a:lnTo>
                    <a:pt x="0" y="0"/>
                  </a:lnTo>
                  <a:lnTo>
                    <a:pt x="0" y="177"/>
                  </a:lnTo>
                  <a:lnTo>
                    <a:pt x="0" y="253"/>
                  </a:lnTo>
                  <a:lnTo>
                    <a:pt x="0" y="528"/>
                  </a:lnTo>
                  <a:lnTo>
                    <a:pt x="242"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4" name="Freeform 48"/>
            <p:cNvSpPr>
              <a:spLocks/>
            </p:cNvSpPr>
            <p:nvPr/>
          </p:nvSpPr>
          <p:spPr bwMode="auto">
            <a:xfrm>
              <a:off x="5215" y="4535"/>
              <a:ext cx="106" cy="354"/>
            </a:xfrm>
            <a:custGeom>
              <a:avLst/>
              <a:gdLst>
                <a:gd name="T0" fmla="*/ 2 w 213"/>
                <a:gd name="T1" fmla="*/ 354 h 354"/>
                <a:gd name="T2" fmla="*/ 0 w 213"/>
                <a:gd name="T3" fmla="*/ 267 h 354"/>
                <a:gd name="T4" fmla="*/ 2 w 213"/>
                <a:gd name="T5" fmla="*/ 176 h 354"/>
                <a:gd name="T6" fmla="*/ 7 w 213"/>
                <a:gd name="T7" fmla="*/ 87 h 354"/>
                <a:gd name="T8" fmla="*/ 13 w 213"/>
                <a:gd name="T9" fmla="*/ 0 h 354"/>
                <a:gd name="T10" fmla="*/ 15 w 213"/>
                <a:gd name="T11" fmla="*/ 1 h 354"/>
                <a:gd name="T12" fmla="*/ 19 w 213"/>
                <a:gd name="T13" fmla="*/ 2 h 354"/>
                <a:gd name="T14" fmla="*/ 23 w 213"/>
                <a:gd name="T15" fmla="*/ 4 h 354"/>
                <a:gd name="T16" fmla="*/ 28 w 213"/>
                <a:gd name="T17" fmla="*/ 6 h 354"/>
                <a:gd name="T18" fmla="*/ 32 w 213"/>
                <a:gd name="T19" fmla="*/ 9 h 354"/>
                <a:gd name="T20" fmla="*/ 36 w 213"/>
                <a:gd name="T21" fmla="*/ 11 h 354"/>
                <a:gd name="T22" fmla="*/ 39 w 213"/>
                <a:gd name="T23" fmla="*/ 12 h 354"/>
                <a:gd name="T24" fmla="*/ 42 w 213"/>
                <a:gd name="T25" fmla="*/ 13 h 354"/>
                <a:gd name="T26" fmla="*/ 61 w 213"/>
                <a:gd name="T27" fmla="*/ 25 h 354"/>
                <a:gd name="T28" fmla="*/ 76 w 213"/>
                <a:gd name="T29" fmla="*/ 54 h 354"/>
                <a:gd name="T30" fmla="*/ 88 w 213"/>
                <a:gd name="T31" fmla="*/ 96 h 354"/>
                <a:gd name="T32" fmla="*/ 96 w 213"/>
                <a:gd name="T33" fmla="*/ 147 h 354"/>
                <a:gd name="T34" fmla="*/ 102 w 213"/>
                <a:gd name="T35" fmla="*/ 202 h 354"/>
                <a:gd name="T36" fmla="*/ 106 w 213"/>
                <a:gd name="T37" fmla="*/ 257 h 354"/>
                <a:gd name="T38" fmla="*/ 106 w 213"/>
                <a:gd name="T39" fmla="*/ 309 h 354"/>
                <a:gd name="T40" fmla="*/ 105 w 213"/>
                <a:gd name="T41" fmla="*/ 354 h 354"/>
                <a:gd name="T42" fmla="*/ 2 w 213"/>
                <a:gd name="T43" fmla="*/ 354 h 3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3"/>
                <a:gd name="T67" fmla="*/ 0 h 354"/>
                <a:gd name="T68" fmla="*/ 213 w 213"/>
                <a:gd name="T69" fmla="*/ 354 h 3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3" h="354">
                  <a:moveTo>
                    <a:pt x="4" y="354"/>
                  </a:moveTo>
                  <a:lnTo>
                    <a:pt x="0" y="267"/>
                  </a:lnTo>
                  <a:lnTo>
                    <a:pt x="5" y="176"/>
                  </a:lnTo>
                  <a:lnTo>
                    <a:pt x="15" y="87"/>
                  </a:lnTo>
                  <a:lnTo>
                    <a:pt x="26" y="0"/>
                  </a:lnTo>
                  <a:lnTo>
                    <a:pt x="31" y="1"/>
                  </a:lnTo>
                  <a:lnTo>
                    <a:pt x="38" y="2"/>
                  </a:lnTo>
                  <a:lnTo>
                    <a:pt x="46" y="4"/>
                  </a:lnTo>
                  <a:lnTo>
                    <a:pt x="56" y="6"/>
                  </a:lnTo>
                  <a:lnTo>
                    <a:pt x="64" y="9"/>
                  </a:lnTo>
                  <a:lnTo>
                    <a:pt x="72" y="11"/>
                  </a:lnTo>
                  <a:lnTo>
                    <a:pt x="79" y="12"/>
                  </a:lnTo>
                  <a:lnTo>
                    <a:pt x="84" y="13"/>
                  </a:lnTo>
                  <a:lnTo>
                    <a:pt x="122" y="25"/>
                  </a:lnTo>
                  <a:lnTo>
                    <a:pt x="153" y="54"/>
                  </a:lnTo>
                  <a:lnTo>
                    <a:pt x="176" y="96"/>
                  </a:lnTo>
                  <a:lnTo>
                    <a:pt x="193" y="147"/>
                  </a:lnTo>
                  <a:lnTo>
                    <a:pt x="205" y="202"/>
                  </a:lnTo>
                  <a:lnTo>
                    <a:pt x="212" y="257"/>
                  </a:lnTo>
                  <a:lnTo>
                    <a:pt x="213" y="309"/>
                  </a:lnTo>
                  <a:lnTo>
                    <a:pt x="211" y="354"/>
                  </a:lnTo>
                  <a:lnTo>
                    <a:pt x="4" y="3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5" name="Freeform 49"/>
            <p:cNvSpPr>
              <a:spLocks/>
            </p:cNvSpPr>
            <p:nvPr/>
          </p:nvSpPr>
          <p:spPr bwMode="auto">
            <a:xfrm>
              <a:off x="5096" y="4538"/>
              <a:ext cx="116" cy="233"/>
            </a:xfrm>
            <a:custGeom>
              <a:avLst/>
              <a:gdLst>
                <a:gd name="T0" fmla="*/ 0 w 233"/>
                <a:gd name="T1" fmla="*/ 0 h 233"/>
                <a:gd name="T2" fmla="*/ 0 w 233"/>
                <a:gd name="T3" fmla="*/ 76 h 233"/>
                <a:gd name="T4" fmla="*/ 2 w 233"/>
                <a:gd name="T5" fmla="*/ 76 h 233"/>
                <a:gd name="T6" fmla="*/ 8 w 233"/>
                <a:gd name="T7" fmla="*/ 75 h 233"/>
                <a:gd name="T8" fmla="*/ 16 w 233"/>
                <a:gd name="T9" fmla="*/ 78 h 233"/>
                <a:gd name="T10" fmla="*/ 26 w 233"/>
                <a:gd name="T11" fmla="*/ 85 h 233"/>
                <a:gd name="T12" fmla="*/ 39 w 233"/>
                <a:gd name="T13" fmla="*/ 98 h 233"/>
                <a:gd name="T14" fmla="*/ 53 w 233"/>
                <a:gd name="T15" fmla="*/ 119 h 233"/>
                <a:gd name="T16" fmla="*/ 68 w 233"/>
                <a:gd name="T17" fmla="*/ 151 h 233"/>
                <a:gd name="T18" fmla="*/ 83 w 233"/>
                <a:gd name="T19" fmla="*/ 196 h 233"/>
                <a:gd name="T20" fmla="*/ 92 w 233"/>
                <a:gd name="T21" fmla="*/ 220 h 233"/>
                <a:gd name="T22" fmla="*/ 100 w 233"/>
                <a:gd name="T23" fmla="*/ 231 h 233"/>
                <a:gd name="T24" fmla="*/ 107 w 233"/>
                <a:gd name="T25" fmla="*/ 233 h 233"/>
                <a:gd name="T26" fmla="*/ 112 w 233"/>
                <a:gd name="T27" fmla="*/ 226 h 233"/>
                <a:gd name="T28" fmla="*/ 115 w 233"/>
                <a:gd name="T29" fmla="*/ 214 h 233"/>
                <a:gd name="T30" fmla="*/ 116 w 233"/>
                <a:gd name="T31" fmla="*/ 197 h 233"/>
                <a:gd name="T32" fmla="*/ 115 w 233"/>
                <a:gd name="T33" fmla="*/ 177 h 233"/>
                <a:gd name="T34" fmla="*/ 111 w 233"/>
                <a:gd name="T35" fmla="*/ 157 h 233"/>
                <a:gd name="T36" fmla="*/ 109 w 233"/>
                <a:gd name="T37" fmla="*/ 150 h 233"/>
                <a:gd name="T38" fmla="*/ 106 w 233"/>
                <a:gd name="T39" fmla="*/ 142 h 233"/>
                <a:gd name="T40" fmla="*/ 103 w 233"/>
                <a:gd name="T41" fmla="*/ 132 h 233"/>
                <a:gd name="T42" fmla="*/ 100 w 233"/>
                <a:gd name="T43" fmla="*/ 121 h 233"/>
                <a:gd name="T44" fmla="*/ 95 w 233"/>
                <a:gd name="T45" fmla="*/ 110 h 233"/>
                <a:gd name="T46" fmla="*/ 91 w 233"/>
                <a:gd name="T47" fmla="*/ 98 h 233"/>
                <a:gd name="T48" fmla="*/ 85 w 233"/>
                <a:gd name="T49" fmla="*/ 86 h 233"/>
                <a:gd name="T50" fmla="*/ 80 w 233"/>
                <a:gd name="T51" fmla="*/ 74 h 233"/>
                <a:gd name="T52" fmla="*/ 73 w 233"/>
                <a:gd name="T53" fmla="*/ 62 h 233"/>
                <a:gd name="T54" fmla="*/ 65 w 233"/>
                <a:gd name="T55" fmla="*/ 50 h 233"/>
                <a:gd name="T56" fmla="*/ 56 w 233"/>
                <a:gd name="T57" fmla="*/ 39 h 233"/>
                <a:gd name="T58" fmla="*/ 47 w 233"/>
                <a:gd name="T59" fmla="*/ 28 h 233"/>
                <a:gd name="T60" fmla="*/ 37 w 233"/>
                <a:gd name="T61" fmla="*/ 20 h 233"/>
                <a:gd name="T62" fmla="*/ 26 w 233"/>
                <a:gd name="T63" fmla="*/ 12 h 233"/>
                <a:gd name="T64" fmla="*/ 13 w 233"/>
                <a:gd name="T65" fmla="*/ 6 h 233"/>
                <a:gd name="T66" fmla="*/ 0 w 233"/>
                <a:gd name="T67" fmla="*/ 0 h 2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3"/>
                <a:gd name="T103" fmla="*/ 0 h 233"/>
                <a:gd name="T104" fmla="*/ 233 w 233"/>
                <a:gd name="T105" fmla="*/ 233 h 2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3" h="233">
                  <a:moveTo>
                    <a:pt x="0" y="0"/>
                  </a:moveTo>
                  <a:lnTo>
                    <a:pt x="0" y="76"/>
                  </a:lnTo>
                  <a:lnTo>
                    <a:pt x="4" y="76"/>
                  </a:lnTo>
                  <a:lnTo>
                    <a:pt x="16" y="75"/>
                  </a:lnTo>
                  <a:lnTo>
                    <a:pt x="32" y="78"/>
                  </a:lnTo>
                  <a:lnTo>
                    <a:pt x="53" y="85"/>
                  </a:lnTo>
                  <a:lnTo>
                    <a:pt x="78" y="98"/>
                  </a:lnTo>
                  <a:lnTo>
                    <a:pt x="107" y="119"/>
                  </a:lnTo>
                  <a:lnTo>
                    <a:pt x="137" y="151"/>
                  </a:lnTo>
                  <a:lnTo>
                    <a:pt x="167" y="196"/>
                  </a:lnTo>
                  <a:lnTo>
                    <a:pt x="185" y="220"/>
                  </a:lnTo>
                  <a:lnTo>
                    <a:pt x="201" y="231"/>
                  </a:lnTo>
                  <a:lnTo>
                    <a:pt x="215" y="233"/>
                  </a:lnTo>
                  <a:lnTo>
                    <a:pt x="225" y="226"/>
                  </a:lnTo>
                  <a:lnTo>
                    <a:pt x="231" y="214"/>
                  </a:lnTo>
                  <a:lnTo>
                    <a:pt x="233" y="197"/>
                  </a:lnTo>
                  <a:lnTo>
                    <a:pt x="231" y="177"/>
                  </a:lnTo>
                  <a:lnTo>
                    <a:pt x="222" y="157"/>
                  </a:lnTo>
                  <a:lnTo>
                    <a:pt x="218" y="150"/>
                  </a:lnTo>
                  <a:lnTo>
                    <a:pt x="212" y="142"/>
                  </a:lnTo>
                  <a:lnTo>
                    <a:pt x="207" y="132"/>
                  </a:lnTo>
                  <a:lnTo>
                    <a:pt x="200" y="121"/>
                  </a:lnTo>
                  <a:lnTo>
                    <a:pt x="191" y="110"/>
                  </a:lnTo>
                  <a:lnTo>
                    <a:pt x="182" y="98"/>
                  </a:lnTo>
                  <a:lnTo>
                    <a:pt x="171" y="86"/>
                  </a:lnTo>
                  <a:lnTo>
                    <a:pt x="160" y="74"/>
                  </a:lnTo>
                  <a:lnTo>
                    <a:pt x="146" y="62"/>
                  </a:lnTo>
                  <a:lnTo>
                    <a:pt x="131" y="50"/>
                  </a:lnTo>
                  <a:lnTo>
                    <a:pt x="113" y="39"/>
                  </a:lnTo>
                  <a:lnTo>
                    <a:pt x="94" y="28"/>
                  </a:lnTo>
                  <a:lnTo>
                    <a:pt x="74" y="20"/>
                  </a:lnTo>
                  <a:lnTo>
                    <a:pt x="52" y="12"/>
                  </a:lnTo>
                  <a:lnTo>
                    <a:pt x="27"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6" name="Freeform 50"/>
            <p:cNvSpPr>
              <a:spLocks/>
            </p:cNvSpPr>
            <p:nvPr/>
          </p:nvSpPr>
          <p:spPr bwMode="auto">
            <a:xfrm>
              <a:off x="6388" y="2968"/>
              <a:ext cx="764" cy="1175"/>
            </a:xfrm>
            <a:custGeom>
              <a:avLst/>
              <a:gdLst>
                <a:gd name="T0" fmla="*/ 340 w 1526"/>
                <a:gd name="T1" fmla="*/ 365 h 1175"/>
                <a:gd name="T2" fmla="*/ 347 w 1526"/>
                <a:gd name="T3" fmla="*/ 396 h 1175"/>
                <a:gd name="T4" fmla="*/ 327 w 1526"/>
                <a:gd name="T5" fmla="*/ 408 h 1175"/>
                <a:gd name="T6" fmla="*/ 286 w 1526"/>
                <a:gd name="T7" fmla="*/ 449 h 1175"/>
                <a:gd name="T8" fmla="*/ 242 w 1526"/>
                <a:gd name="T9" fmla="*/ 534 h 1175"/>
                <a:gd name="T10" fmla="*/ 184 w 1526"/>
                <a:gd name="T11" fmla="*/ 669 h 1175"/>
                <a:gd name="T12" fmla="*/ 137 w 1526"/>
                <a:gd name="T13" fmla="*/ 753 h 1175"/>
                <a:gd name="T14" fmla="*/ 102 w 1526"/>
                <a:gd name="T15" fmla="*/ 813 h 1175"/>
                <a:gd name="T16" fmla="*/ 61 w 1526"/>
                <a:gd name="T17" fmla="*/ 801 h 1175"/>
                <a:gd name="T18" fmla="*/ 46 w 1526"/>
                <a:gd name="T19" fmla="*/ 801 h 1175"/>
                <a:gd name="T20" fmla="*/ 30 w 1526"/>
                <a:gd name="T21" fmla="*/ 811 h 1175"/>
                <a:gd name="T22" fmla="*/ 4 w 1526"/>
                <a:gd name="T23" fmla="*/ 866 h 1175"/>
                <a:gd name="T24" fmla="*/ 13 w 1526"/>
                <a:gd name="T25" fmla="*/ 919 h 1175"/>
                <a:gd name="T26" fmla="*/ 38 w 1526"/>
                <a:gd name="T27" fmla="*/ 961 h 1175"/>
                <a:gd name="T28" fmla="*/ 66 w 1526"/>
                <a:gd name="T29" fmla="*/ 945 h 1175"/>
                <a:gd name="T30" fmla="*/ 42 w 1526"/>
                <a:gd name="T31" fmla="*/ 922 h 1175"/>
                <a:gd name="T32" fmla="*/ 49 w 1526"/>
                <a:gd name="T33" fmla="*/ 888 h 1175"/>
                <a:gd name="T34" fmla="*/ 80 w 1526"/>
                <a:gd name="T35" fmla="*/ 892 h 1175"/>
                <a:gd name="T36" fmla="*/ 100 w 1526"/>
                <a:gd name="T37" fmla="*/ 900 h 1175"/>
                <a:gd name="T38" fmla="*/ 83 w 1526"/>
                <a:gd name="T39" fmla="*/ 939 h 1175"/>
                <a:gd name="T40" fmla="*/ 125 w 1526"/>
                <a:gd name="T41" fmla="*/ 926 h 1175"/>
                <a:gd name="T42" fmla="*/ 129 w 1526"/>
                <a:gd name="T43" fmla="*/ 873 h 1175"/>
                <a:gd name="T44" fmla="*/ 150 w 1526"/>
                <a:gd name="T45" fmla="*/ 905 h 1175"/>
                <a:gd name="T46" fmla="*/ 167 w 1526"/>
                <a:gd name="T47" fmla="*/ 909 h 1175"/>
                <a:gd name="T48" fmla="*/ 207 w 1526"/>
                <a:gd name="T49" fmla="*/ 894 h 1175"/>
                <a:gd name="T50" fmla="*/ 254 w 1526"/>
                <a:gd name="T51" fmla="*/ 854 h 1175"/>
                <a:gd name="T52" fmla="*/ 286 w 1526"/>
                <a:gd name="T53" fmla="*/ 852 h 1175"/>
                <a:gd name="T54" fmla="*/ 340 w 1526"/>
                <a:gd name="T55" fmla="*/ 870 h 1175"/>
                <a:gd name="T56" fmla="*/ 418 w 1526"/>
                <a:gd name="T57" fmla="*/ 892 h 1175"/>
                <a:gd name="T58" fmla="*/ 482 w 1526"/>
                <a:gd name="T59" fmla="*/ 913 h 1175"/>
                <a:gd name="T60" fmla="*/ 433 w 1526"/>
                <a:gd name="T61" fmla="*/ 913 h 1175"/>
                <a:gd name="T62" fmla="*/ 380 w 1526"/>
                <a:gd name="T63" fmla="*/ 937 h 1175"/>
                <a:gd name="T64" fmla="*/ 310 w 1526"/>
                <a:gd name="T65" fmla="*/ 1007 h 1175"/>
                <a:gd name="T66" fmla="*/ 332 w 1526"/>
                <a:gd name="T67" fmla="*/ 1032 h 1175"/>
                <a:gd name="T68" fmla="*/ 383 w 1526"/>
                <a:gd name="T69" fmla="*/ 1028 h 1175"/>
                <a:gd name="T70" fmla="*/ 366 w 1526"/>
                <a:gd name="T71" fmla="*/ 1046 h 1175"/>
                <a:gd name="T72" fmla="*/ 380 w 1526"/>
                <a:gd name="T73" fmla="*/ 1058 h 1175"/>
                <a:gd name="T74" fmla="*/ 432 w 1526"/>
                <a:gd name="T75" fmla="*/ 1036 h 1175"/>
                <a:gd name="T76" fmla="*/ 484 w 1526"/>
                <a:gd name="T77" fmla="*/ 1007 h 1175"/>
                <a:gd name="T78" fmla="*/ 498 w 1526"/>
                <a:gd name="T79" fmla="*/ 979 h 1175"/>
                <a:gd name="T80" fmla="*/ 556 w 1526"/>
                <a:gd name="T81" fmla="*/ 982 h 1175"/>
                <a:gd name="T82" fmla="*/ 596 w 1526"/>
                <a:gd name="T83" fmla="*/ 981 h 1175"/>
                <a:gd name="T84" fmla="*/ 643 w 1526"/>
                <a:gd name="T85" fmla="*/ 1024 h 1175"/>
                <a:gd name="T86" fmla="*/ 693 w 1526"/>
                <a:gd name="T87" fmla="*/ 1077 h 1175"/>
                <a:gd name="T88" fmla="*/ 743 w 1526"/>
                <a:gd name="T89" fmla="*/ 1155 h 1175"/>
                <a:gd name="T90" fmla="*/ 757 w 1526"/>
                <a:gd name="T91" fmla="*/ 924 h 1175"/>
                <a:gd name="T92" fmla="*/ 764 w 1526"/>
                <a:gd name="T93" fmla="*/ 735 h 1175"/>
                <a:gd name="T94" fmla="*/ 744 w 1526"/>
                <a:gd name="T95" fmla="*/ 658 h 1175"/>
                <a:gd name="T96" fmla="*/ 661 w 1526"/>
                <a:gd name="T97" fmla="*/ 616 h 1175"/>
                <a:gd name="T98" fmla="*/ 651 w 1526"/>
                <a:gd name="T99" fmla="*/ 493 h 1175"/>
                <a:gd name="T100" fmla="*/ 630 w 1526"/>
                <a:gd name="T101" fmla="*/ 455 h 1175"/>
                <a:gd name="T102" fmla="*/ 592 w 1526"/>
                <a:gd name="T103" fmla="*/ 434 h 1175"/>
                <a:gd name="T104" fmla="*/ 515 w 1526"/>
                <a:gd name="T105" fmla="*/ 342 h 1175"/>
                <a:gd name="T106" fmla="*/ 530 w 1526"/>
                <a:gd name="T107" fmla="*/ 96 h 1175"/>
                <a:gd name="T108" fmla="*/ 487 w 1526"/>
                <a:gd name="T109" fmla="*/ 15 h 1175"/>
                <a:gd name="T110" fmla="*/ 443 w 1526"/>
                <a:gd name="T111" fmla="*/ 0 h 1175"/>
                <a:gd name="T112" fmla="*/ 398 w 1526"/>
                <a:gd name="T113" fmla="*/ 15 h 1175"/>
                <a:gd name="T114" fmla="*/ 347 w 1526"/>
                <a:gd name="T115" fmla="*/ 78 h 1175"/>
                <a:gd name="T116" fmla="*/ 332 w 1526"/>
                <a:gd name="T117" fmla="*/ 198 h 1175"/>
                <a:gd name="T118" fmla="*/ 322 w 1526"/>
                <a:gd name="T119" fmla="*/ 215 h 1175"/>
                <a:gd name="T120" fmla="*/ 333 w 1526"/>
                <a:gd name="T121" fmla="*/ 235 h 1175"/>
                <a:gd name="T122" fmla="*/ 323 w 1526"/>
                <a:gd name="T123" fmla="*/ 274 h 1175"/>
                <a:gd name="T124" fmla="*/ 332 w 1526"/>
                <a:gd name="T125" fmla="*/ 320 h 11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26"/>
                <a:gd name="T190" fmla="*/ 0 h 1175"/>
                <a:gd name="T191" fmla="*/ 1526 w 1526"/>
                <a:gd name="T192" fmla="*/ 1175 h 11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26" h="1175">
                  <a:moveTo>
                    <a:pt x="664" y="320"/>
                  </a:moveTo>
                  <a:lnTo>
                    <a:pt x="666" y="329"/>
                  </a:lnTo>
                  <a:lnTo>
                    <a:pt x="670" y="339"/>
                  </a:lnTo>
                  <a:lnTo>
                    <a:pt x="674" y="351"/>
                  </a:lnTo>
                  <a:lnTo>
                    <a:pt x="677" y="360"/>
                  </a:lnTo>
                  <a:lnTo>
                    <a:pt x="680" y="365"/>
                  </a:lnTo>
                  <a:lnTo>
                    <a:pt x="682" y="371"/>
                  </a:lnTo>
                  <a:lnTo>
                    <a:pt x="684" y="375"/>
                  </a:lnTo>
                  <a:lnTo>
                    <a:pt x="686" y="379"/>
                  </a:lnTo>
                  <a:lnTo>
                    <a:pt x="689" y="386"/>
                  </a:lnTo>
                  <a:lnTo>
                    <a:pt x="691" y="393"/>
                  </a:lnTo>
                  <a:lnTo>
                    <a:pt x="694" y="396"/>
                  </a:lnTo>
                  <a:lnTo>
                    <a:pt x="700" y="398"/>
                  </a:lnTo>
                  <a:lnTo>
                    <a:pt x="692" y="399"/>
                  </a:lnTo>
                  <a:lnTo>
                    <a:pt x="685" y="400"/>
                  </a:lnTo>
                  <a:lnTo>
                    <a:pt x="675" y="402"/>
                  </a:lnTo>
                  <a:lnTo>
                    <a:pt x="665" y="404"/>
                  </a:lnTo>
                  <a:lnTo>
                    <a:pt x="653" y="408"/>
                  </a:lnTo>
                  <a:lnTo>
                    <a:pt x="641" y="412"/>
                  </a:lnTo>
                  <a:lnTo>
                    <a:pt x="628" y="417"/>
                  </a:lnTo>
                  <a:lnTo>
                    <a:pt x="615" y="424"/>
                  </a:lnTo>
                  <a:lnTo>
                    <a:pt x="601" y="431"/>
                  </a:lnTo>
                  <a:lnTo>
                    <a:pt x="586" y="439"/>
                  </a:lnTo>
                  <a:lnTo>
                    <a:pt x="572" y="449"/>
                  </a:lnTo>
                  <a:lnTo>
                    <a:pt x="557" y="459"/>
                  </a:lnTo>
                  <a:lnTo>
                    <a:pt x="542" y="472"/>
                  </a:lnTo>
                  <a:lnTo>
                    <a:pt x="527" y="486"/>
                  </a:lnTo>
                  <a:lnTo>
                    <a:pt x="512" y="502"/>
                  </a:lnTo>
                  <a:lnTo>
                    <a:pt x="497" y="518"/>
                  </a:lnTo>
                  <a:lnTo>
                    <a:pt x="483" y="534"/>
                  </a:lnTo>
                  <a:lnTo>
                    <a:pt x="463" y="556"/>
                  </a:lnTo>
                  <a:lnTo>
                    <a:pt x="442" y="582"/>
                  </a:lnTo>
                  <a:lnTo>
                    <a:pt x="418" y="608"/>
                  </a:lnTo>
                  <a:lnTo>
                    <a:pt x="397" y="633"/>
                  </a:lnTo>
                  <a:lnTo>
                    <a:pt x="379" y="655"/>
                  </a:lnTo>
                  <a:lnTo>
                    <a:pt x="367" y="669"/>
                  </a:lnTo>
                  <a:lnTo>
                    <a:pt x="362" y="674"/>
                  </a:lnTo>
                  <a:lnTo>
                    <a:pt x="350" y="685"/>
                  </a:lnTo>
                  <a:lnTo>
                    <a:pt x="334" y="699"/>
                  </a:lnTo>
                  <a:lnTo>
                    <a:pt x="315" y="716"/>
                  </a:lnTo>
                  <a:lnTo>
                    <a:pt x="295" y="734"/>
                  </a:lnTo>
                  <a:lnTo>
                    <a:pt x="274" y="753"/>
                  </a:lnTo>
                  <a:lnTo>
                    <a:pt x="253" y="770"/>
                  </a:lnTo>
                  <a:lnTo>
                    <a:pt x="234" y="787"/>
                  </a:lnTo>
                  <a:lnTo>
                    <a:pt x="218" y="801"/>
                  </a:lnTo>
                  <a:lnTo>
                    <a:pt x="213" y="806"/>
                  </a:lnTo>
                  <a:lnTo>
                    <a:pt x="208" y="810"/>
                  </a:lnTo>
                  <a:lnTo>
                    <a:pt x="204" y="813"/>
                  </a:lnTo>
                  <a:lnTo>
                    <a:pt x="200" y="816"/>
                  </a:lnTo>
                  <a:lnTo>
                    <a:pt x="181" y="811"/>
                  </a:lnTo>
                  <a:lnTo>
                    <a:pt x="164" y="807"/>
                  </a:lnTo>
                  <a:lnTo>
                    <a:pt x="147" y="804"/>
                  </a:lnTo>
                  <a:lnTo>
                    <a:pt x="134" y="802"/>
                  </a:lnTo>
                  <a:lnTo>
                    <a:pt x="122" y="801"/>
                  </a:lnTo>
                  <a:lnTo>
                    <a:pt x="114" y="801"/>
                  </a:lnTo>
                  <a:lnTo>
                    <a:pt x="109" y="801"/>
                  </a:lnTo>
                  <a:lnTo>
                    <a:pt x="106" y="801"/>
                  </a:lnTo>
                  <a:lnTo>
                    <a:pt x="102" y="801"/>
                  </a:lnTo>
                  <a:lnTo>
                    <a:pt x="97" y="801"/>
                  </a:lnTo>
                  <a:lnTo>
                    <a:pt x="92" y="801"/>
                  </a:lnTo>
                  <a:lnTo>
                    <a:pt x="86" y="802"/>
                  </a:lnTo>
                  <a:lnTo>
                    <a:pt x="81" y="804"/>
                  </a:lnTo>
                  <a:lnTo>
                    <a:pt x="75" y="805"/>
                  </a:lnTo>
                  <a:lnTo>
                    <a:pt x="69" y="807"/>
                  </a:lnTo>
                  <a:lnTo>
                    <a:pt x="62" y="809"/>
                  </a:lnTo>
                  <a:lnTo>
                    <a:pt x="59" y="811"/>
                  </a:lnTo>
                  <a:lnTo>
                    <a:pt x="52" y="816"/>
                  </a:lnTo>
                  <a:lnTo>
                    <a:pt x="45" y="823"/>
                  </a:lnTo>
                  <a:lnTo>
                    <a:pt x="37" y="832"/>
                  </a:lnTo>
                  <a:lnTo>
                    <a:pt x="27" y="842"/>
                  </a:lnTo>
                  <a:lnTo>
                    <a:pt x="18" y="853"/>
                  </a:lnTo>
                  <a:lnTo>
                    <a:pt x="8" y="866"/>
                  </a:lnTo>
                  <a:lnTo>
                    <a:pt x="0" y="879"/>
                  </a:lnTo>
                  <a:lnTo>
                    <a:pt x="1" y="882"/>
                  </a:lnTo>
                  <a:lnTo>
                    <a:pt x="5" y="888"/>
                  </a:lnTo>
                  <a:lnTo>
                    <a:pt x="11" y="896"/>
                  </a:lnTo>
                  <a:lnTo>
                    <a:pt x="18" y="908"/>
                  </a:lnTo>
                  <a:lnTo>
                    <a:pt x="26" y="919"/>
                  </a:lnTo>
                  <a:lnTo>
                    <a:pt x="35" y="930"/>
                  </a:lnTo>
                  <a:lnTo>
                    <a:pt x="42" y="941"/>
                  </a:lnTo>
                  <a:lnTo>
                    <a:pt x="49" y="949"/>
                  </a:lnTo>
                  <a:lnTo>
                    <a:pt x="55" y="955"/>
                  </a:lnTo>
                  <a:lnTo>
                    <a:pt x="65" y="959"/>
                  </a:lnTo>
                  <a:lnTo>
                    <a:pt x="75" y="961"/>
                  </a:lnTo>
                  <a:lnTo>
                    <a:pt x="87" y="961"/>
                  </a:lnTo>
                  <a:lnTo>
                    <a:pt x="99" y="960"/>
                  </a:lnTo>
                  <a:lnTo>
                    <a:pt x="111" y="956"/>
                  </a:lnTo>
                  <a:lnTo>
                    <a:pt x="121" y="953"/>
                  </a:lnTo>
                  <a:lnTo>
                    <a:pt x="129" y="949"/>
                  </a:lnTo>
                  <a:lnTo>
                    <a:pt x="131" y="945"/>
                  </a:lnTo>
                  <a:lnTo>
                    <a:pt x="129" y="941"/>
                  </a:lnTo>
                  <a:lnTo>
                    <a:pt x="121" y="937"/>
                  </a:lnTo>
                  <a:lnTo>
                    <a:pt x="111" y="934"/>
                  </a:lnTo>
                  <a:lnTo>
                    <a:pt x="100" y="929"/>
                  </a:lnTo>
                  <a:lnTo>
                    <a:pt x="90" y="925"/>
                  </a:lnTo>
                  <a:lnTo>
                    <a:pt x="84" y="922"/>
                  </a:lnTo>
                  <a:lnTo>
                    <a:pt x="80" y="918"/>
                  </a:lnTo>
                  <a:lnTo>
                    <a:pt x="80" y="912"/>
                  </a:lnTo>
                  <a:lnTo>
                    <a:pt x="82" y="904"/>
                  </a:lnTo>
                  <a:lnTo>
                    <a:pt x="86" y="898"/>
                  </a:lnTo>
                  <a:lnTo>
                    <a:pt x="91" y="893"/>
                  </a:lnTo>
                  <a:lnTo>
                    <a:pt x="97" y="888"/>
                  </a:lnTo>
                  <a:lnTo>
                    <a:pt x="105" y="886"/>
                  </a:lnTo>
                  <a:lnTo>
                    <a:pt x="112" y="885"/>
                  </a:lnTo>
                  <a:lnTo>
                    <a:pt x="122" y="887"/>
                  </a:lnTo>
                  <a:lnTo>
                    <a:pt x="135" y="890"/>
                  </a:lnTo>
                  <a:lnTo>
                    <a:pt x="147" y="892"/>
                  </a:lnTo>
                  <a:lnTo>
                    <a:pt x="159" y="892"/>
                  </a:lnTo>
                  <a:lnTo>
                    <a:pt x="170" y="892"/>
                  </a:lnTo>
                  <a:lnTo>
                    <a:pt x="179" y="892"/>
                  </a:lnTo>
                  <a:lnTo>
                    <a:pt x="188" y="891"/>
                  </a:lnTo>
                  <a:lnTo>
                    <a:pt x="194" y="892"/>
                  </a:lnTo>
                  <a:lnTo>
                    <a:pt x="198" y="894"/>
                  </a:lnTo>
                  <a:lnTo>
                    <a:pt x="200" y="900"/>
                  </a:lnTo>
                  <a:lnTo>
                    <a:pt x="198" y="909"/>
                  </a:lnTo>
                  <a:lnTo>
                    <a:pt x="191" y="916"/>
                  </a:lnTo>
                  <a:lnTo>
                    <a:pt x="184" y="923"/>
                  </a:lnTo>
                  <a:lnTo>
                    <a:pt x="175" y="929"/>
                  </a:lnTo>
                  <a:lnTo>
                    <a:pt x="169" y="935"/>
                  </a:lnTo>
                  <a:lnTo>
                    <a:pt x="166" y="939"/>
                  </a:lnTo>
                  <a:lnTo>
                    <a:pt x="169" y="940"/>
                  </a:lnTo>
                  <a:lnTo>
                    <a:pt x="179" y="939"/>
                  </a:lnTo>
                  <a:lnTo>
                    <a:pt x="194" y="938"/>
                  </a:lnTo>
                  <a:lnTo>
                    <a:pt x="213" y="935"/>
                  </a:lnTo>
                  <a:lnTo>
                    <a:pt x="231" y="930"/>
                  </a:lnTo>
                  <a:lnTo>
                    <a:pt x="249" y="926"/>
                  </a:lnTo>
                  <a:lnTo>
                    <a:pt x="263" y="921"/>
                  </a:lnTo>
                  <a:lnTo>
                    <a:pt x="269" y="916"/>
                  </a:lnTo>
                  <a:lnTo>
                    <a:pt x="266" y="911"/>
                  </a:lnTo>
                  <a:lnTo>
                    <a:pt x="259" y="898"/>
                  </a:lnTo>
                  <a:lnTo>
                    <a:pt x="254" y="883"/>
                  </a:lnTo>
                  <a:lnTo>
                    <a:pt x="258" y="873"/>
                  </a:lnTo>
                  <a:lnTo>
                    <a:pt x="273" y="883"/>
                  </a:lnTo>
                  <a:lnTo>
                    <a:pt x="279" y="889"/>
                  </a:lnTo>
                  <a:lnTo>
                    <a:pt x="285" y="895"/>
                  </a:lnTo>
                  <a:lnTo>
                    <a:pt x="290" y="899"/>
                  </a:lnTo>
                  <a:lnTo>
                    <a:pt x="295" y="902"/>
                  </a:lnTo>
                  <a:lnTo>
                    <a:pt x="299" y="905"/>
                  </a:lnTo>
                  <a:lnTo>
                    <a:pt x="304" y="908"/>
                  </a:lnTo>
                  <a:lnTo>
                    <a:pt x="308" y="909"/>
                  </a:lnTo>
                  <a:lnTo>
                    <a:pt x="313" y="910"/>
                  </a:lnTo>
                  <a:lnTo>
                    <a:pt x="319" y="910"/>
                  </a:lnTo>
                  <a:lnTo>
                    <a:pt x="325" y="910"/>
                  </a:lnTo>
                  <a:lnTo>
                    <a:pt x="333" y="909"/>
                  </a:lnTo>
                  <a:lnTo>
                    <a:pt x="342" y="907"/>
                  </a:lnTo>
                  <a:lnTo>
                    <a:pt x="352" y="904"/>
                  </a:lnTo>
                  <a:lnTo>
                    <a:pt x="364" y="902"/>
                  </a:lnTo>
                  <a:lnTo>
                    <a:pt x="378" y="899"/>
                  </a:lnTo>
                  <a:lnTo>
                    <a:pt x="395" y="897"/>
                  </a:lnTo>
                  <a:lnTo>
                    <a:pt x="414" y="894"/>
                  </a:lnTo>
                  <a:lnTo>
                    <a:pt x="432" y="889"/>
                  </a:lnTo>
                  <a:lnTo>
                    <a:pt x="449" y="884"/>
                  </a:lnTo>
                  <a:lnTo>
                    <a:pt x="466" y="877"/>
                  </a:lnTo>
                  <a:lnTo>
                    <a:pt x="481" y="870"/>
                  </a:lnTo>
                  <a:lnTo>
                    <a:pt x="494" y="863"/>
                  </a:lnTo>
                  <a:lnTo>
                    <a:pt x="507" y="854"/>
                  </a:lnTo>
                  <a:lnTo>
                    <a:pt x="517" y="846"/>
                  </a:lnTo>
                  <a:lnTo>
                    <a:pt x="529" y="847"/>
                  </a:lnTo>
                  <a:lnTo>
                    <a:pt x="541" y="848"/>
                  </a:lnTo>
                  <a:lnTo>
                    <a:pt x="551" y="849"/>
                  </a:lnTo>
                  <a:lnTo>
                    <a:pt x="561" y="851"/>
                  </a:lnTo>
                  <a:lnTo>
                    <a:pt x="571" y="852"/>
                  </a:lnTo>
                  <a:lnTo>
                    <a:pt x="580" y="853"/>
                  </a:lnTo>
                  <a:lnTo>
                    <a:pt x="588" y="856"/>
                  </a:lnTo>
                  <a:lnTo>
                    <a:pt x="597" y="857"/>
                  </a:lnTo>
                  <a:lnTo>
                    <a:pt x="625" y="861"/>
                  </a:lnTo>
                  <a:lnTo>
                    <a:pt x="652" y="866"/>
                  </a:lnTo>
                  <a:lnTo>
                    <a:pt x="680" y="870"/>
                  </a:lnTo>
                  <a:lnTo>
                    <a:pt x="706" y="873"/>
                  </a:lnTo>
                  <a:lnTo>
                    <a:pt x="732" y="877"/>
                  </a:lnTo>
                  <a:lnTo>
                    <a:pt x="759" y="882"/>
                  </a:lnTo>
                  <a:lnTo>
                    <a:pt x="785" y="885"/>
                  </a:lnTo>
                  <a:lnTo>
                    <a:pt x="810" y="889"/>
                  </a:lnTo>
                  <a:lnTo>
                    <a:pt x="834" y="892"/>
                  </a:lnTo>
                  <a:lnTo>
                    <a:pt x="858" y="895"/>
                  </a:lnTo>
                  <a:lnTo>
                    <a:pt x="880" y="899"/>
                  </a:lnTo>
                  <a:lnTo>
                    <a:pt x="903" y="902"/>
                  </a:lnTo>
                  <a:lnTo>
                    <a:pt x="924" y="905"/>
                  </a:lnTo>
                  <a:lnTo>
                    <a:pt x="944" y="909"/>
                  </a:lnTo>
                  <a:lnTo>
                    <a:pt x="963" y="913"/>
                  </a:lnTo>
                  <a:lnTo>
                    <a:pt x="982" y="916"/>
                  </a:lnTo>
                  <a:lnTo>
                    <a:pt x="964" y="915"/>
                  </a:lnTo>
                  <a:lnTo>
                    <a:pt x="943" y="914"/>
                  </a:lnTo>
                  <a:lnTo>
                    <a:pt x="917" y="913"/>
                  </a:lnTo>
                  <a:lnTo>
                    <a:pt x="891" y="913"/>
                  </a:lnTo>
                  <a:lnTo>
                    <a:pt x="865" y="913"/>
                  </a:lnTo>
                  <a:lnTo>
                    <a:pt x="843" y="914"/>
                  </a:lnTo>
                  <a:lnTo>
                    <a:pt x="826" y="915"/>
                  </a:lnTo>
                  <a:lnTo>
                    <a:pt x="815" y="918"/>
                  </a:lnTo>
                  <a:lnTo>
                    <a:pt x="808" y="920"/>
                  </a:lnTo>
                  <a:lnTo>
                    <a:pt x="788" y="927"/>
                  </a:lnTo>
                  <a:lnTo>
                    <a:pt x="760" y="937"/>
                  </a:lnTo>
                  <a:lnTo>
                    <a:pt x="726" y="949"/>
                  </a:lnTo>
                  <a:lnTo>
                    <a:pt x="692" y="964"/>
                  </a:lnTo>
                  <a:lnTo>
                    <a:pt x="660" y="977"/>
                  </a:lnTo>
                  <a:lnTo>
                    <a:pt x="635" y="992"/>
                  </a:lnTo>
                  <a:lnTo>
                    <a:pt x="620" y="1004"/>
                  </a:lnTo>
                  <a:lnTo>
                    <a:pt x="620" y="1007"/>
                  </a:lnTo>
                  <a:lnTo>
                    <a:pt x="622" y="1011"/>
                  </a:lnTo>
                  <a:lnTo>
                    <a:pt x="627" y="1015"/>
                  </a:lnTo>
                  <a:lnTo>
                    <a:pt x="635" y="1019"/>
                  </a:lnTo>
                  <a:lnTo>
                    <a:pt x="643" y="1023"/>
                  </a:lnTo>
                  <a:lnTo>
                    <a:pt x="653" y="1028"/>
                  </a:lnTo>
                  <a:lnTo>
                    <a:pt x="664" y="1032"/>
                  </a:lnTo>
                  <a:lnTo>
                    <a:pt x="675" y="1038"/>
                  </a:lnTo>
                  <a:lnTo>
                    <a:pt x="689" y="1040"/>
                  </a:lnTo>
                  <a:lnTo>
                    <a:pt x="706" y="1040"/>
                  </a:lnTo>
                  <a:lnTo>
                    <a:pt x="725" y="1037"/>
                  </a:lnTo>
                  <a:lnTo>
                    <a:pt x="746" y="1032"/>
                  </a:lnTo>
                  <a:lnTo>
                    <a:pt x="765" y="1028"/>
                  </a:lnTo>
                  <a:lnTo>
                    <a:pt x="780" y="1023"/>
                  </a:lnTo>
                  <a:lnTo>
                    <a:pt x="791" y="1020"/>
                  </a:lnTo>
                  <a:lnTo>
                    <a:pt x="795" y="1019"/>
                  </a:lnTo>
                  <a:lnTo>
                    <a:pt x="766" y="1029"/>
                  </a:lnTo>
                  <a:lnTo>
                    <a:pt x="745" y="1039"/>
                  </a:lnTo>
                  <a:lnTo>
                    <a:pt x="731" y="1046"/>
                  </a:lnTo>
                  <a:lnTo>
                    <a:pt x="724" y="1052"/>
                  </a:lnTo>
                  <a:lnTo>
                    <a:pt x="722" y="1056"/>
                  </a:lnTo>
                  <a:lnTo>
                    <a:pt x="726" y="1059"/>
                  </a:lnTo>
                  <a:lnTo>
                    <a:pt x="735" y="1061"/>
                  </a:lnTo>
                  <a:lnTo>
                    <a:pt x="749" y="1059"/>
                  </a:lnTo>
                  <a:lnTo>
                    <a:pt x="759" y="1058"/>
                  </a:lnTo>
                  <a:lnTo>
                    <a:pt x="771" y="1055"/>
                  </a:lnTo>
                  <a:lnTo>
                    <a:pt x="786" y="1053"/>
                  </a:lnTo>
                  <a:lnTo>
                    <a:pt x="803" y="1049"/>
                  </a:lnTo>
                  <a:lnTo>
                    <a:pt x="821" y="1045"/>
                  </a:lnTo>
                  <a:lnTo>
                    <a:pt x="841" y="1041"/>
                  </a:lnTo>
                  <a:lnTo>
                    <a:pt x="863" y="1036"/>
                  </a:lnTo>
                  <a:lnTo>
                    <a:pt x="883" y="1030"/>
                  </a:lnTo>
                  <a:lnTo>
                    <a:pt x="903" y="1026"/>
                  </a:lnTo>
                  <a:lnTo>
                    <a:pt x="922" y="1021"/>
                  </a:lnTo>
                  <a:lnTo>
                    <a:pt x="939" y="1016"/>
                  </a:lnTo>
                  <a:lnTo>
                    <a:pt x="954" y="1012"/>
                  </a:lnTo>
                  <a:lnTo>
                    <a:pt x="967" y="1007"/>
                  </a:lnTo>
                  <a:lnTo>
                    <a:pt x="977" y="1004"/>
                  </a:lnTo>
                  <a:lnTo>
                    <a:pt x="983" y="1001"/>
                  </a:lnTo>
                  <a:lnTo>
                    <a:pt x="985" y="999"/>
                  </a:lnTo>
                  <a:lnTo>
                    <a:pt x="987" y="992"/>
                  </a:lnTo>
                  <a:lnTo>
                    <a:pt x="989" y="985"/>
                  </a:lnTo>
                  <a:lnTo>
                    <a:pt x="995" y="979"/>
                  </a:lnTo>
                  <a:lnTo>
                    <a:pt x="1008" y="980"/>
                  </a:lnTo>
                  <a:lnTo>
                    <a:pt x="1020" y="982"/>
                  </a:lnTo>
                  <a:lnTo>
                    <a:pt x="1039" y="984"/>
                  </a:lnTo>
                  <a:lnTo>
                    <a:pt x="1063" y="985"/>
                  </a:lnTo>
                  <a:lnTo>
                    <a:pt x="1088" y="985"/>
                  </a:lnTo>
                  <a:lnTo>
                    <a:pt x="1111" y="982"/>
                  </a:lnTo>
                  <a:lnTo>
                    <a:pt x="1131" y="979"/>
                  </a:lnTo>
                  <a:lnTo>
                    <a:pt x="1143" y="973"/>
                  </a:lnTo>
                  <a:lnTo>
                    <a:pt x="1146" y="964"/>
                  </a:lnTo>
                  <a:lnTo>
                    <a:pt x="1161" y="969"/>
                  </a:lnTo>
                  <a:lnTo>
                    <a:pt x="1176" y="975"/>
                  </a:lnTo>
                  <a:lnTo>
                    <a:pt x="1191" y="981"/>
                  </a:lnTo>
                  <a:lnTo>
                    <a:pt x="1206" y="988"/>
                  </a:lnTo>
                  <a:lnTo>
                    <a:pt x="1221" y="994"/>
                  </a:lnTo>
                  <a:lnTo>
                    <a:pt x="1237" y="1001"/>
                  </a:lnTo>
                  <a:lnTo>
                    <a:pt x="1253" y="1008"/>
                  </a:lnTo>
                  <a:lnTo>
                    <a:pt x="1270" y="1016"/>
                  </a:lnTo>
                  <a:lnTo>
                    <a:pt x="1285" y="1024"/>
                  </a:lnTo>
                  <a:lnTo>
                    <a:pt x="1301" y="1031"/>
                  </a:lnTo>
                  <a:lnTo>
                    <a:pt x="1317" y="1041"/>
                  </a:lnTo>
                  <a:lnTo>
                    <a:pt x="1334" y="1049"/>
                  </a:lnTo>
                  <a:lnTo>
                    <a:pt x="1351" y="1058"/>
                  </a:lnTo>
                  <a:lnTo>
                    <a:pt x="1367" y="1068"/>
                  </a:lnTo>
                  <a:lnTo>
                    <a:pt x="1384" y="1077"/>
                  </a:lnTo>
                  <a:lnTo>
                    <a:pt x="1400" y="1088"/>
                  </a:lnTo>
                  <a:lnTo>
                    <a:pt x="1419" y="1100"/>
                  </a:lnTo>
                  <a:lnTo>
                    <a:pt x="1436" y="1115"/>
                  </a:lnTo>
                  <a:lnTo>
                    <a:pt x="1453" y="1129"/>
                  </a:lnTo>
                  <a:lnTo>
                    <a:pt x="1469" y="1143"/>
                  </a:lnTo>
                  <a:lnTo>
                    <a:pt x="1484" y="1155"/>
                  </a:lnTo>
                  <a:lnTo>
                    <a:pt x="1496" y="1166"/>
                  </a:lnTo>
                  <a:lnTo>
                    <a:pt x="1508" y="1172"/>
                  </a:lnTo>
                  <a:lnTo>
                    <a:pt x="1516" y="1175"/>
                  </a:lnTo>
                  <a:lnTo>
                    <a:pt x="1518" y="1107"/>
                  </a:lnTo>
                  <a:lnTo>
                    <a:pt x="1515" y="1018"/>
                  </a:lnTo>
                  <a:lnTo>
                    <a:pt x="1513" y="924"/>
                  </a:lnTo>
                  <a:lnTo>
                    <a:pt x="1514" y="846"/>
                  </a:lnTo>
                  <a:lnTo>
                    <a:pt x="1515" y="820"/>
                  </a:lnTo>
                  <a:lnTo>
                    <a:pt x="1518" y="795"/>
                  </a:lnTo>
                  <a:lnTo>
                    <a:pt x="1521" y="773"/>
                  </a:lnTo>
                  <a:lnTo>
                    <a:pt x="1524" y="754"/>
                  </a:lnTo>
                  <a:lnTo>
                    <a:pt x="1526" y="735"/>
                  </a:lnTo>
                  <a:lnTo>
                    <a:pt x="1526" y="718"/>
                  </a:lnTo>
                  <a:lnTo>
                    <a:pt x="1525" y="704"/>
                  </a:lnTo>
                  <a:lnTo>
                    <a:pt x="1521" y="690"/>
                  </a:lnTo>
                  <a:lnTo>
                    <a:pt x="1514" y="679"/>
                  </a:lnTo>
                  <a:lnTo>
                    <a:pt x="1503" y="667"/>
                  </a:lnTo>
                  <a:lnTo>
                    <a:pt x="1486" y="658"/>
                  </a:lnTo>
                  <a:lnTo>
                    <a:pt x="1466" y="648"/>
                  </a:lnTo>
                  <a:lnTo>
                    <a:pt x="1440" y="641"/>
                  </a:lnTo>
                  <a:lnTo>
                    <a:pt x="1408" y="634"/>
                  </a:lnTo>
                  <a:lnTo>
                    <a:pt x="1367" y="627"/>
                  </a:lnTo>
                  <a:lnTo>
                    <a:pt x="1321" y="620"/>
                  </a:lnTo>
                  <a:lnTo>
                    <a:pt x="1321" y="616"/>
                  </a:lnTo>
                  <a:lnTo>
                    <a:pt x="1321" y="605"/>
                  </a:lnTo>
                  <a:lnTo>
                    <a:pt x="1321" y="587"/>
                  </a:lnTo>
                  <a:lnTo>
                    <a:pt x="1320" y="566"/>
                  </a:lnTo>
                  <a:lnTo>
                    <a:pt x="1316" y="542"/>
                  </a:lnTo>
                  <a:lnTo>
                    <a:pt x="1311" y="517"/>
                  </a:lnTo>
                  <a:lnTo>
                    <a:pt x="1301" y="493"/>
                  </a:lnTo>
                  <a:lnTo>
                    <a:pt x="1289" y="472"/>
                  </a:lnTo>
                  <a:lnTo>
                    <a:pt x="1284" y="466"/>
                  </a:lnTo>
                  <a:lnTo>
                    <a:pt x="1278" y="462"/>
                  </a:lnTo>
                  <a:lnTo>
                    <a:pt x="1272" y="459"/>
                  </a:lnTo>
                  <a:lnTo>
                    <a:pt x="1266" y="457"/>
                  </a:lnTo>
                  <a:lnTo>
                    <a:pt x="1258" y="455"/>
                  </a:lnTo>
                  <a:lnTo>
                    <a:pt x="1250" y="453"/>
                  </a:lnTo>
                  <a:lnTo>
                    <a:pt x="1240" y="451"/>
                  </a:lnTo>
                  <a:lnTo>
                    <a:pt x="1228" y="449"/>
                  </a:lnTo>
                  <a:lnTo>
                    <a:pt x="1215" y="445"/>
                  </a:lnTo>
                  <a:lnTo>
                    <a:pt x="1200" y="440"/>
                  </a:lnTo>
                  <a:lnTo>
                    <a:pt x="1183" y="434"/>
                  </a:lnTo>
                  <a:lnTo>
                    <a:pt x="1165" y="426"/>
                  </a:lnTo>
                  <a:lnTo>
                    <a:pt x="1143" y="416"/>
                  </a:lnTo>
                  <a:lnTo>
                    <a:pt x="1119" y="404"/>
                  </a:lnTo>
                  <a:lnTo>
                    <a:pt x="1093" y="388"/>
                  </a:lnTo>
                  <a:lnTo>
                    <a:pt x="1064" y="371"/>
                  </a:lnTo>
                  <a:lnTo>
                    <a:pt x="1028" y="342"/>
                  </a:lnTo>
                  <a:lnTo>
                    <a:pt x="1064" y="305"/>
                  </a:lnTo>
                  <a:lnTo>
                    <a:pt x="1086" y="263"/>
                  </a:lnTo>
                  <a:lnTo>
                    <a:pt x="1092" y="220"/>
                  </a:lnTo>
                  <a:lnTo>
                    <a:pt x="1088" y="176"/>
                  </a:lnTo>
                  <a:lnTo>
                    <a:pt x="1077" y="134"/>
                  </a:lnTo>
                  <a:lnTo>
                    <a:pt x="1059" y="96"/>
                  </a:lnTo>
                  <a:lnTo>
                    <a:pt x="1039" y="65"/>
                  </a:lnTo>
                  <a:lnTo>
                    <a:pt x="1019" y="43"/>
                  </a:lnTo>
                  <a:lnTo>
                    <a:pt x="1009" y="35"/>
                  </a:lnTo>
                  <a:lnTo>
                    <a:pt x="997" y="27"/>
                  </a:lnTo>
                  <a:lnTo>
                    <a:pt x="985" y="20"/>
                  </a:lnTo>
                  <a:lnTo>
                    <a:pt x="972" y="15"/>
                  </a:lnTo>
                  <a:lnTo>
                    <a:pt x="959" y="11"/>
                  </a:lnTo>
                  <a:lnTo>
                    <a:pt x="944" y="6"/>
                  </a:lnTo>
                  <a:lnTo>
                    <a:pt x="930" y="3"/>
                  </a:lnTo>
                  <a:lnTo>
                    <a:pt x="915" y="2"/>
                  </a:lnTo>
                  <a:lnTo>
                    <a:pt x="900" y="1"/>
                  </a:lnTo>
                  <a:lnTo>
                    <a:pt x="885" y="0"/>
                  </a:lnTo>
                  <a:lnTo>
                    <a:pt x="869" y="1"/>
                  </a:lnTo>
                  <a:lnTo>
                    <a:pt x="854" y="2"/>
                  </a:lnTo>
                  <a:lnTo>
                    <a:pt x="839" y="4"/>
                  </a:lnTo>
                  <a:lnTo>
                    <a:pt x="824" y="8"/>
                  </a:lnTo>
                  <a:lnTo>
                    <a:pt x="809" y="11"/>
                  </a:lnTo>
                  <a:lnTo>
                    <a:pt x="795" y="15"/>
                  </a:lnTo>
                  <a:lnTo>
                    <a:pt x="779" y="21"/>
                  </a:lnTo>
                  <a:lnTo>
                    <a:pt x="761" y="28"/>
                  </a:lnTo>
                  <a:lnTo>
                    <a:pt x="742" y="40"/>
                  </a:lnTo>
                  <a:lnTo>
                    <a:pt x="725" y="51"/>
                  </a:lnTo>
                  <a:lnTo>
                    <a:pt x="707" y="65"/>
                  </a:lnTo>
                  <a:lnTo>
                    <a:pt x="694" y="78"/>
                  </a:lnTo>
                  <a:lnTo>
                    <a:pt x="684" y="93"/>
                  </a:lnTo>
                  <a:lnTo>
                    <a:pt x="677" y="107"/>
                  </a:lnTo>
                  <a:lnTo>
                    <a:pt x="672" y="136"/>
                  </a:lnTo>
                  <a:lnTo>
                    <a:pt x="669" y="160"/>
                  </a:lnTo>
                  <a:lnTo>
                    <a:pt x="666" y="182"/>
                  </a:lnTo>
                  <a:lnTo>
                    <a:pt x="664" y="198"/>
                  </a:lnTo>
                  <a:lnTo>
                    <a:pt x="657" y="198"/>
                  </a:lnTo>
                  <a:lnTo>
                    <a:pt x="653" y="199"/>
                  </a:lnTo>
                  <a:lnTo>
                    <a:pt x="651" y="200"/>
                  </a:lnTo>
                  <a:lnTo>
                    <a:pt x="650" y="201"/>
                  </a:lnTo>
                  <a:lnTo>
                    <a:pt x="645" y="206"/>
                  </a:lnTo>
                  <a:lnTo>
                    <a:pt x="643" y="215"/>
                  </a:lnTo>
                  <a:lnTo>
                    <a:pt x="645" y="226"/>
                  </a:lnTo>
                  <a:lnTo>
                    <a:pt x="650" y="237"/>
                  </a:lnTo>
                  <a:lnTo>
                    <a:pt x="655" y="239"/>
                  </a:lnTo>
                  <a:lnTo>
                    <a:pt x="659" y="237"/>
                  </a:lnTo>
                  <a:lnTo>
                    <a:pt x="661" y="236"/>
                  </a:lnTo>
                  <a:lnTo>
                    <a:pt x="665" y="235"/>
                  </a:lnTo>
                  <a:lnTo>
                    <a:pt x="664" y="241"/>
                  </a:lnTo>
                  <a:lnTo>
                    <a:pt x="661" y="246"/>
                  </a:lnTo>
                  <a:lnTo>
                    <a:pt x="660" y="250"/>
                  </a:lnTo>
                  <a:lnTo>
                    <a:pt x="659" y="254"/>
                  </a:lnTo>
                  <a:lnTo>
                    <a:pt x="652" y="263"/>
                  </a:lnTo>
                  <a:lnTo>
                    <a:pt x="645" y="274"/>
                  </a:lnTo>
                  <a:lnTo>
                    <a:pt x="638" y="285"/>
                  </a:lnTo>
                  <a:lnTo>
                    <a:pt x="635" y="295"/>
                  </a:lnTo>
                  <a:lnTo>
                    <a:pt x="635" y="303"/>
                  </a:lnTo>
                  <a:lnTo>
                    <a:pt x="638" y="310"/>
                  </a:lnTo>
                  <a:lnTo>
                    <a:pt x="647" y="316"/>
                  </a:lnTo>
                  <a:lnTo>
                    <a:pt x="664" y="3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7" name="Freeform 51"/>
            <p:cNvSpPr>
              <a:spLocks/>
            </p:cNvSpPr>
            <p:nvPr/>
          </p:nvSpPr>
          <p:spPr bwMode="auto">
            <a:xfrm>
              <a:off x="6388" y="3366"/>
              <a:ext cx="418" cy="563"/>
            </a:xfrm>
            <a:custGeom>
              <a:avLst/>
              <a:gdLst>
                <a:gd name="T0" fmla="*/ 61 w 835"/>
                <a:gd name="T1" fmla="*/ 403 h 563"/>
                <a:gd name="T2" fmla="*/ 91 w 835"/>
                <a:gd name="T3" fmla="*/ 413 h 563"/>
                <a:gd name="T4" fmla="*/ 107 w 835"/>
                <a:gd name="T5" fmla="*/ 408 h 563"/>
                <a:gd name="T6" fmla="*/ 137 w 835"/>
                <a:gd name="T7" fmla="*/ 355 h 563"/>
                <a:gd name="T8" fmla="*/ 175 w 835"/>
                <a:gd name="T9" fmla="*/ 287 h 563"/>
                <a:gd name="T10" fmla="*/ 199 w 835"/>
                <a:gd name="T11" fmla="*/ 235 h 563"/>
                <a:gd name="T12" fmla="*/ 242 w 835"/>
                <a:gd name="T13" fmla="*/ 136 h 563"/>
                <a:gd name="T14" fmla="*/ 271 w 835"/>
                <a:gd name="T15" fmla="*/ 74 h 563"/>
                <a:gd name="T16" fmla="*/ 301 w 835"/>
                <a:gd name="T17" fmla="*/ 33 h 563"/>
                <a:gd name="T18" fmla="*/ 327 w 835"/>
                <a:gd name="T19" fmla="*/ 10 h 563"/>
                <a:gd name="T20" fmla="*/ 346 w 835"/>
                <a:gd name="T21" fmla="*/ 1 h 563"/>
                <a:gd name="T22" fmla="*/ 369 w 835"/>
                <a:gd name="T23" fmla="*/ 4 h 563"/>
                <a:gd name="T24" fmla="*/ 405 w 835"/>
                <a:gd name="T25" fmla="*/ 53 h 563"/>
                <a:gd name="T26" fmla="*/ 415 w 835"/>
                <a:gd name="T27" fmla="*/ 96 h 563"/>
                <a:gd name="T28" fmla="*/ 410 w 835"/>
                <a:gd name="T29" fmla="*/ 136 h 563"/>
                <a:gd name="T30" fmla="*/ 375 w 835"/>
                <a:gd name="T31" fmla="*/ 351 h 563"/>
                <a:gd name="T32" fmla="*/ 350 w 835"/>
                <a:gd name="T33" fmla="*/ 309 h 563"/>
                <a:gd name="T34" fmla="*/ 330 w 835"/>
                <a:gd name="T35" fmla="*/ 171 h 563"/>
                <a:gd name="T36" fmla="*/ 329 w 835"/>
                <a:gd name="T37" fmla="*/ 224 h 563"/>
                <a:gd name="T38" fmla="*/ 320 w 835"/>
                <a:gd name="T39" fmla="*/ 249 h 563"/>
                <a:gd name="T40" fmla="*/ 304 w 835"/>
                <a:gd name="T41" fmla="*/ 269 h 563"/>
                <a:gd name="T42" fmla="*/ 312 w 835"/>
                <a:gd name="T43" fmla="*/ 312 h 563"/>
                <a:gd name="T44" fmla="*/ 296 w 835"/>
                <a:gd name="T45" fmla="*/ 334 h 563"/>
                <a:gd name="T46" fmla="*/ 266 w 835"/>
                <a:gd name="T47" fmla="*/ 360 h 563"/>
                <a:gd name="T48" fmla="*/ 249 w 835"/>
                <a:gd name="T49" fmla="*/ 363 h 563"/>
                <a:gd name="T50" fmla="*/ 251 w 835"/>
                <a:gd name="T51" fmla="*/ 383 h 563"/>
                <a:gd name="T52" fmla="*/ 269 w 835"/>
                <a:gd name="T53" fmla="*/ 422 h 563"/>
                <a:gd name="T54" fmla="*/ 247 w 835"/>
                <a:gd name="T55" fmla="*/ 465 h 563"/>
                <a:gd name="T56" fmla="*/ 216 w 835"/>
                <a:gd name="T57" fmla="*/ 491 h 563"/>
                <a:gd name="T58" fmla="*/ 182 w 835"/>
                <a:gd name="T59" fmla="*/ 504 h 563"/>
                <a:gd name="T60" fmla="*/ 163 w 835"/>
                <a:gd name="T61" fmla="*/ 512 h 563"/>
                <a:gd name="T62" fmla="*/ 152 w 835"/>
                <a:gd name="T63" fmla="*/ 510 h 563"/>
                <a:gd name="T64" fmla="*/ 143 w 835"/>
                <a:gd name="T65" fmla="*/ 497 h 563"/>
                <a:gd name="T66" fmla="*/ 127 w 835"/>
                <a:gd name="T67" fmla="*/ 485 h 563"/>
                <a:gd name="T68" fmla="*/ 132 w 835"/>
                <a:gd name="T69" fmla="*/ 523 h 563"/>
                <a:gd name="T70" fmla="*/ 97 w 835"/>
                <a:gd name="T71" fmla="*/ 540 h 563"/>
                <a:gd name="T72" fmla="*/ 85 w 835"/>
                <a:gd name="T73" fmla="*/ 537 h 563"/>
                <a:gd name="T74" fmla="*/ 99 w 835"/>
                <a:gd name="T75" fmla="*/ 511 h 563"/>
                <a:gd name="T76" fmla="*/ 94 w 835"/>
                <a:gd name="T77" fmla="*/ 493 h 563"/>
                <a:gd name="T78" fmla="*/ 74 w 835"/>
                <a:gd name="T79" fmla="*/ 494 h 563"/>
                <a:gd name="T80" fmla="*/ 53 w 835"/>
                <a:gd name="T81" fmla="*/ 488 h 563"/>
                <a:gd name="T82" fmla="*/ 41 w 835"/>
                <a:gd name="T83" fmla="*/ 506 h 563"/>
                <a:gd name="T84" fmla="*/ 45 w 835"/>
                <a:gd name="T85" fmla="*/ 527 h 563"/>
                <a:gd name="T86" fmla="*/ 65 w 835"/>
                <a:gd name="T87" fmla="*/ 543 h 563"/>
                <a:gd name="T88" fmla="*/ 56 w 835"/>
                <a:gd name="T89" fmla="*/ 558 h 563"/>
                <a:gd name="T90" fmla="*/ 33 w 835"/>
                <a:gd name="T91" fmla="*/ 561 h 563"/>
                <a:gd name="T92" fmla="*/ 18 w 835"/>
                <a:gd name="T93" fmla="*/ 532 h 563"/>
                <a:gd name="T94" fmla="*/ 3 w 835"/>
                <a:gd name="T95" fmla="*/ 490 h 563"/>
                <a:gd name="T96" fmla="*/ 9 w 835"/>
                <a:gd name="T97" fmla="*/ 455 h 563"/>
                <a:gd name="T98" fmla="*/ 26 w 835"/>
                <a:gd name="T99" fmla="*/ 418 h 563"/>
                <a:gd name="T100" fmla="*/ 38 w 835"/>
                <a:gd name="T101" fmla="*/ 407 h 563"/>
                <a:gd name="T102" fmla="*/ 49 w 835"/>
                <a:gd name="T103" fmla="*/ 403 h 5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5"/>
                <a:gd name="T157" fmla="*/ 0 h 563"/>
                <a:gd name="T158" fmla="*/ 835 w 835"/>
                <a:gd name="T159" fmla="*/ 563 h 5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5" h="563">
                  <a:moveTo>
                    <a:pt x="106" y="403"/>
                  </a:moveTo>
                  <a:lnTo>
                    <a:pt x="109" y="403"/>
                  </a:lnTo>
                  <a:lnTo>
                    <a:pt x="114" y="403"/>
                  </a:lnTo>
                  <a:lnTo>
                    <a:pt x="122" y="403"/>
                  </a:lnTo>
                  <a:lnTo>
                    <a:pt x="134" y="404"/>
                  </a:lnTo>
                  <a:lnTo>
                    <a:pt x="147" y="406"/>
                  </a:lnTo>
                  <a:lnTo>
                    <a:pt x="164" y="409"/>
                  </a:lnTo>
                  <a:lnTo>
                    <a:pt x="181" y="413"/>
                  </a:lnTo>
                  <a:lnTo>
                    <a:pt x="200" y="418"/>
                  </a:lnTo>
                  <a:lnTo>
                    <a:pt x="204" y="415"/>
                  </a:lnTo>
                  <a:lnTo>
                    <a:pt x="208" y="412"/>
                  </a:lnTo>
                  <a:lnTo>
                    <a:pt x="213" y="408"/>
                  </a:lnTo>
                  <a:lnTo>
                    <a:pt x="218" y="403"/>
                  </a:lnTo>
                  <a:lnTo>
                    <a:pt x="234" y="389"/>
                  </a:lnTo>
                  <a:lnTo>
                    <a:pt x="253" y="372"/>
                  </a:lnTo>
                  <a:lnTo>
                    <a:pt x="274" y="355"/>
                  </a:lnTo>
                  <a:lnTo>
                    <a:pt x="295" y="336"/>
                  </a:lnTo>
                  <a:lnTo>
                    <a:pt x="315" y="318"/>
                  </a:lnTo>
                  <a:lnTo>
                    <a:pt x="334" y="301"/>
                  </a:lnTo>
                  <a:lnTo>
                    <a:pt x="350" y="287"/>
                  </a:lnTo>
                  <a:lnTo>
                    <a:pt x="362" y="276"/>
                  </a:lnTo>
                  <a:lnTo>
                    <a:pt x="367" y="271"/>
                  </a:lnTo>
                  <a:lnTo>
                    <a:pt x="379" y="257"/>
                  </a:lnTo>
                  <a:lnTo>
                    <a:pt x="397" y="235"/>
                  </a:lnTo>
                  <a:lnTo>
                    <a:pt x="418" y="210"/>
                  </a:lnTo>
                  <a:lnTo>
                    <a:pt x="442" y="184"/>
                  </a:lnTo>
                  <a:lnTo>
                    <a:pt x="463" y="158"/>
                  </a:lnTo>
                  <a:lnTo>
                    <a:pt x="483" y="136"/>
                  </a:lnTo>
                  <a:lnTo>
                    <a:pt x="497" y="120"/>
                  </a:lnTo>
                  <a:lnTo>
                    <a:pt x="512" y="104"/>
                  </a:lnTo>
                  <a:lnTo>
                    <a:pt x="527" y="88"/>
                  </a:lnTo>
                  <a:lnTo>
                    <a:pt x="542" y="74"/>
                  </a:lnTo>
                  <a:lnTo>
                    <a:pt x="557" y="61"/>
                  </a:lnTo>
                  <a:lnTo>
                    <a:pt x="572" y="51"/>
                  </a:lnTo>
                  <a:lnTo>
                    <a:pt x="586" y="41"/>
                  </a:lnTo>
                  <a:lnTo>
                    <a:pt x="601" y="33"/>
                  </a:lnTo>
                  <a:lnTo>
                    <a:pt x="615" y="26"/>
                  </a:lnTo>
                  <a:lnTo>
                    <a:pt x="628" y="19"/>
                  </a:lnTo>
                  <a:lnTo>
                    <a:pt x="641" y="14"/>
                  </a:lnTo>
                  <a:lnTo>
                    <a:pt x="653" y="10"/>
                  </a:lnTo>
                  <a:lnTo>
                    <a:pt x="665" y="6"/>
                  </a:lnTo>
                  <a:lnTo>
                    <a:pt x="675" y="4"/>
                  </a:lnTo>
                  <a:lnTo>
                    <a:pt x="685" y="2"/>
                  </a:lnTo>
                  <a:lnTo>
                    <a:pt x="692" y="1"/>
                  </a:lnTo>
                  <a:lnTo>
                    <a:pt x="700" y="0"/>
                  </a:lnTo>
                  <a:lnTo>
                    <a:pt x="707" y="0"/>
                  </a:lnTo>
                  <a:lnTo>
                    <a:pt x="721" y="1"/>
                  </a:lnTo>
                  <a:lnTo>
                    <a:pt x="737" y="4"/>
                  </a:lnTo>
                  <a:lnTo>
                    <a:pt x="756" y="10"/>
                  </a:lnTo>
                  <a:lnTo>
                    <a:pt x="775" y="19"/>
                  </a:lnTo>
                  <a:lnTo>
                    <a:pt x="794" y="33"/>
                  </a:lnTo>
                  <a:lnTo>
                    <a:pt x="810" y="53"/>
                  </a:lnTo>
                  <a:lnTo>
                    <a:pt x="824" y="78"/>
                  </a:lnTo>
                  <a:lnTo>
                    <a:pt x="824" y="81"/>
                  </a:lnTo>
                  <a:lnTo>
                    <a:pt x="826" y="87"/>
                  </a:lnTo>
                  <a:lnTo>
                    <a:pt x="830" y="96"/>
                  </a:lnTo>
                  <a:lnTo>
                    <a:pt x="835" y="106"/>
                  </a:lnTo>
                  <a:lnTo>
                    <a:pt x="835" y="116"/>
                  </a:lnTo>
                  <a:lnTo>
                    <a:pt x="829" y="127"/>
                  </a:lnTo>
                  <a:lnTo>
                    <a:pt x="819" y="136"/>
                  </a:lnTo>
                  <a:lnTo>
                    <a:pt x="815" y="139"/>
                  </a:lnTo>
                  <a:lnTo>
                    <a:pt x="757" y="350"/>
                  </a:lnTo>
                  <a:lnTo>
                    <a:pt x="755" y="351"/>
                  </a:lnTo>
                  <a:lnTo>
                    <a:pt x="749" y="351"/>
                  </a:lnTo>
                  <a:lnTo>
                    <a:pt x="737" y="349"/>
                  </a:lnTo>
                  <a:lnTo>
                    <a:pt x="726" y="343"/>
                  </a:lnTo>
                  <a:lnTo>
                    <a:pt x="712" y="331"/>
                  </a:lnTo>
                  <a:lnTo>
                    <a:pt x="700" y="309"/>
                  </a:lnTo>
                  <a:lnTo>
                    <a:pt x="687" y="275"/>
                  </a:lnTo>
                  <a:lnTo>
                    <a:pt x="677" y="230"/>
                  </a:lnTo>
                  <a:lnTo>
                    <a:pt x="665" y="168"/>
                  </a:lnTo>
                  <a:lnTo>
                    <a:pt x="660" y="171"/>
                  </a:lnTo>
                  <a:lnTo>
                    <a:pt x="659" y="201"/>
                  </a:lnTo>
                  <a:lnTo>
                    <a:pt x="659" y="219"/>
                  </a:lnTo>
                  <a:lnTo>
                    <a:pt x="659" y="220"/>
                  </a:lnTo>
                  <a:lnTo>
                    <a:pt x="657" y="224"/>
                  </a:lnTo>
                  <a:lnTo>
                    <a:pt x="655" y="230"/>
                  </a:lnTo>
                  <a:lnTo>
                    <a:pt x="652" y="237"/>
                  </a:lnTo>
                  <a:lnTo>
                    <a:pt x="646" y="243"/>
                  </a:lnTo>
                  <a:lnTo>
                    <a:pt x="640" y="249"/>
                  </a:lnTo>
                  <a:lnTo>
                    <a:pt x="630" y="255"/>
                  </a:lnTo>
                  <a:lnTo>
                    <a:pt x="618" y="258"/>
                  </a:lnTo>
                  <a:lnTo>
                    <a:pt x="610" y="262"/>
                  </a:lnTo>
                  <a:lnTo>
                    <a:pt x="607" y="269"/>
                  </a:lnTo>
                  <a:lnTo>
                    <a:pt x="610" y="279"/>
                  </a:lnTo>
                  <a:lnTo>
                    <a:pt x="615" y="290"/>
                  </a:lnTo>
                  <a:lnTo>
                    <a:pt x="620" y="301"/>
                  </a:lnTo>
                  <a:lnTo>
                    <a:pt x="623" y="312"/>
                  </a:lnTo>
                  <a:lnTo>
                    <a:pt x="623" y="319"/>
                  </a:lnTo>
                  <a:lnTo>
                    <a:pt x="617" y="324"/>
                  </a:lnTo>
                  <a:lnTo>
                    <a:pt x="606" y="329"/>
                  </a:lnTo>
                  <a:lnTo>
                    <a:pt x="592" y="334"/>
                  </a:lnTo>
                  <a:lnTo>
                    <a:pt x="577" y="341"/>
                  </a:lnTo>
                  <a:lnTo>
                    <a:pt x="562" y="348"/>
                  </a:lnTo>
                  <a:lnTo>
                    <a:pt x="546" y="355"/>
                  </a:lnTo>
                  <a:lnTo>
                    <a:pt x="532" y="360"/>
                  </a:lnTo>
                  <a:lnTo>
                    <a:pt x="519" y="363"/>
                  </a:lnTo>
                  <a:lnTo>
                    <a:pt x="511" y="363"/>
                  </a:lnTo>
                  <a:lnTo>
                    <a:pt x="503" y="362"/>
                  </a:lnTo>
                  <a:lnTo>
                    <a:pt x="498" y="363"/>
                  </a:lnTo>
                  <a:lnTo>
                    <a:pt x="494" y="366"/>
                  </a:lnTo>
                  <a:lnTo>
                    <a:pt x="493" y="370"/>
                  </a:lnTo>
                  <a:lnTo>
                    <a:pt x="496" y="375"/>
                  </a:lnTo>
                  <a:lnTo>
                    <a:pt x="501" y="383"/>
                  </a:lnTo>
                  <a:lnTo>
                    <a:pt x="511" y="391"/>
                  </a:lnTo>
                  <a:lnTo>
                    <a:pt x="526" y="400"/>
                  </a:lnTo>
                  <a:lnTo>
                    <a:pt x="536" y="411"/>
                  </a:lnTo>
                  <a:lnTo>
                    <a:pt x="537" y="422"/>
                  </a:lnTo>
                  <a:lnTo>
                    <a:pt x="531" y="435"/>
                  </a:lnTo>
                  <a:lnTo>
                    <a:pt x="517" y="448"/>
                  </a:lnTo>
                  <a:lnTo>
                    <a:pt x="507" y="456"/>
                  </a:lnTo>
                  <a:lnTo>
                    <a:pt x="494" y="465"/>
                  </a:lnTo>
                  <a:lnTo>
                    <a:pt x="481" y="472"/>
                  </a:lnTo>
                  <a:lnTo>
                    <a:pt x="466" y="479"/>
                  </a:lnTo>
                  <a:lnTo>
                    <a:pt x="449" y="486"/>
                  </a:lnTo>
                  <a:lnTo>
                    <a:pt x="432" y="491"/>
                  </a:lnTo>
                  <a:lnTo>
                    <a:pt x="414" y="496"/>
                  </a:lnTo>
                  <a:lnTo>
                    <a:pt x="395" y="499"/>
                  </a:lnTo>
                  <a:lnTo>
                    <a:pt x="378" y="501"/>
                  </a:lnTo>
                  <a:lnTo>
                    <a:pt x="364" y="504"/>
                  </a:lnTo>
                  <a:lnTo>
                    <a:pt x="352" y="506"/>
                  </a:lnTo>
                  <a:lnTo>
                    <a:pt x="342" y="509"/>
                  </a:lnTo>
                  <a:lnTo>
                    <a:pt x="333" y="511"/>
                  </a:lnTo>
                  <a:lnTo>
                    <a:pt x="325" y="512"/>
                  </a:lnTo>
                  <a:lnTo>
                    <a:pt x="319" y="512"/>
                  </a:lnTo>
                  <a:lnTo>
                    <a:pt x="313" y="512"/>
                  </a:lnTo>
                  <a:lnTo>
                    <a:pt x="308" y="511"/>
                  </a:lnTo>
                  <a:lnTo>
                    <a:pt x="304" y="510"/>
                  </a:lnTo>
                  <a:lnTo>
                    <a:pt x="299" y="507"/>
                  </a:lnTo>
                  <a:lnTo>
                    <a:pt x="295" y="504"/>
                  </a:lnTo>
                  <a:lnTo>
                    <a:pt x="290" y="501"/>
                  </a:lnTo>
                  <a:lnTo>
                    <a:pt x="285" y="497"/>
                  </a:lnTo>
                  <a:lnTo>
                    <a:pt x="279" y="491"/>
                  </a:lnTo>
                  <a:lnTo>
                    <a:pt x="273" y="485"/>
                  </a:lnTo>
                  <a:lnTo>
                    <a:pt x="258" y="475"/>
                  </a:lnTo>
                  <a:lnTo>
                    <a:pt x="254" y="485"/>
                  </a:lnTo>
                  <a:lnTo>
                    <a:pt x="259" y="500"/>
                  </a:lnTo>
                  <a:lnTo>
                    <a:pt x="266" y="513"/>
                  </a:lnTo>
                  <a:lnTo>
                    <a:pt x="269" y="518"/>
                  </a:lnTo>
                  <a:lnTo>
                    <a:pt x="263" y="523"/>
                  </a:lnTo>
                  <a:lnTo>
                    <a:pt x="249" y="528"/>
                  </a:lnTo>
                  <a:lnTo>
                    <a:pt x="231" y="532"/>
                  </a:lnTo>
                  <a:lnTo>
                    <a:pt x="213" y="537"/>
                  </a:lnTo>
                  <a:lnTo>
                    <a:pt x="194" y="540"/>
                  </a:lnTo>
                  <a:lnTo>
                    <a:pt x="179" y="541"/>
                  </a:lnTo>
                  <a:lnTo>
                    <a:pt x="169" y="542"/>
                  </a:lnTo>
                  <a:lnTo>
                    <a:pt x="166" y="541"/>
                  </a:lnTo>
                  <a:lnTo>
                    <a:pt x="169" y="537"/>
                  </a:lnTo>
                  <a:lnTo>
                    <a:pt x="175" y="531"/>
                  </a:lnTo>
                  <a:lnTo>
                    <a:pt x="184" y="525"/>
                  </a:lnTo>
                  <a:lnTo>
                    <a:pt x="191" y="518"/>
                  </a:lnTo>
                  <a:lnTo>
                    <a:pt x="198" y="511"/>
                  </a:lnTo>
                  <a:lnTo>
                    <a:pt x="200" y="502"/>
                  </a:lnTo>
                  <a:lnTo>
                    <a:pt x="198" y="496"/>
                  </a:lnTo>
                  <a:lnTo>
                    <a:pt x="194" y="494"/>
                  </a:lnTo>
                  <a:lnTo>
                    <a:pt x="188" y="493"/>
                  </a:lnTo>
                  <a:lnTo>
                    <a:pt x="179" y="494"/>
                  </a:lnTo>
                  <a:lnTo>
                    <a:pt x="170" y="494"/>
                  </a:lnTo>
                  <a:lnTo>
                    <a:pt x="159" y="494"/>
                  </a:lnTo>
                  <a:lnTo>
                    <a:pt x="147" y="494"/>
                  </a:lnTo>
                  <a:lnTo>
                    <a:pt x="135" y="492"/>
                  </a:lnTo>
                  <a:lnTo>
                    <a:pt x="122" y="489"/>
                  </a:lnTo>
                  <a:lnTo>
                    <a:pt x="112" y="487"/>
                  </a:lnTo>
                  <a:lnTo>
                    <a:pt x="105" y="488"/>
                  </a:lnTo>
                  <a:lnTo>
                    <a:pt x="97" y="490"/>
                  </a:lnTo>
                  <a:lnTo>
                    <a:pt x="91" y="495"/>
                  </a:lnTo>
                  <a:lnTo>
                    <a:pt x="86" y="500"/>
                  </a:lnTo>
                  <a:lnTo>
                    <a:pt x="82" y="506"/>
                  </a:lnTo>
                  <a:lnTo>
                    <a:pt x="80" y="514"/>
                  </a:lnTo>
                  <a:lnTo>
                    <a:pt x="80" y="520"/>
                  </a:lnTo>
                  <a:lnTo>
                    <a:pt x="84" y="524"/>
                  </a:lnTo>
                  <a:lnTo>
                    <a:pt x="90" y="527"/>
                  </a:lnTo>
                  <a:lnTo>
                    <a:pt x="100" y="531"/>
                  </a:lnTo>
                  <a:lnTo>
                    <a:pt x="111" y="536"/>
                  </a:lnTo>
                  <a:lnTo>
                    <a:pt x="121" y="539"/>
                  </a:lnTo>
                  <a:lnTo>
                    <a:pt x="129" y="543"/>
                  </a:lnTo>
                  <a:lnTo>
                    <a:pt x="131" y="547"/>
                  </a:lnTo>
                  <a:lnTo>
                    <a:pt x="129" y="551"/>
                  </a:lnTo>
                  <a:lnTo>
                    <a:pt x="121" y="555"/>
                  </a:lnTo>
                  <a:lnTo>
                    <a:pt x="111" y="558"/>
                  </a:lnTo>
                  <a:lnTo>
                    <a:pt x="99" y="562"/>
                  </a:lnTo>
                  <a:lnTo>
                    <a:pt x="87" y="563"/>
                  </a:lnTo>
                  <a:lnTo>
                    <a:pt x="75" y="563"/>
                  </a:lnTo>
                  <a:lnTo>
                    <a:pt x="65" y="561"/>
                  </a:lnTo>
                  <a:lnTo>
                    <a:pt x="55" y="557"/>
                  </a:lnTo>
                  <a:lnTo>
                    <a:pt x="49" y="551"/>
                  </a:lnTo>
                  <a:lnTo>
                    <a:pt x="42" y="543"/>
                  </a:lnTo>
                  <a:lnTo>
                    <a:pt x="35" y="532"/>
                  </a:lnTo>
                  <a:lnTo>
                    <a:pt x="26" y="521"/>
                  </a:lnTo>
                  <a:lnTo>
                    <a:pt x="18" y="510"/>
                  </a:lnTo>
                  <a:lnTo>
                    <a:pt x="11" y="498"/>
                  </a:lnTo>
                  <a:lnTo>
                    <a:pt x="5" y="490"/>
                  </a:lnTo>
                  <a:lnTo>
                    <a:pt x="1" y="484"/>
                  </a:lnTo>
                  <a:lnTo>
                    <a:pt x="0" y="481"/>
                  </a:lnTo>
                  <a:lnTo>
                    <a:pt x="8" y="468"/>
                  </a:lnTo>
                  <a:lnTo>
                    <a:pt x="18" y="455"/>
                  </a:lnTo>
                  <a:lnTo>
                    <a:pt x="27" y="444"/>
                  </a:lnTo>
                  <a:lnTo>
                    <a:pt x="37" y="434"/>
                  </a:lnTo>
                  <a:lnTo>
                    <a:pt x="45" y="425"/>
                  </a:lnTo>
                  <a:lnTo>
                    <a:pt x="52" y="418"/>
                  </a:lnTo>
                  <a:lnTo>
                    <a:pt x="59" y="413"/>
                  </a:lnTo>
                  <a:lnTo>
                    <a:pt x="62" y="411"/>
                  </a:lnTo>
                  <a:lnTo>
                    <a:pt x="69" y="409"/>
                  </a:lnTo>
                  <a:lnTo>
                    <a:pt x="75" y="407"/>
                  </a:lnTo>
                  <a:lnTo>
                    <a:pt x="81" y="406"/>
                  </a:lnTo>
                  <a:lnTo>
                    <a:pt x="86" y="404"/>
                  </a:lnTo>
                  <a:lnTo>
                    <a:pt x="92" y="403"/>
                  </a:lnTo>
                  <a:lnTo>
                    <a:pt x="97" y="403"/>
                  </a:lnTo>
                  <a:lnTo>
                    <a:pt x="102" y="403"/>
                  </a:lnTo>
                  <a:lnTo>
                    <a:pt x="106" y="4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 name="Freeform 52"/>
            <p:cNvSpPr>
              <a:spLocks/>
            </p:cNvSpPr>
            <p:nvPr/>
          </p:nvSpPr>
          <p:spPr bwMode="auto">
            <a:xfrm>
              <a:off x="6698" y="3346"/>
              <a:ext cx="416" cy="683"/>
            </a:xfrm>
            <a:custGeom>
              <a:avLst/>
              <a:gdLst>
                <a:gd name="T0" fmla="*/ 345 w 831"/>
                <a:gd name="T1" fmla="*/ 187 h 683"/>
                <a:gd name="T2" fmla="*/ 323 w 831"/>
                <a:gd name="T3" fmla="*/ 107 h 683"/>
                <a:gd name="T4" fmla="*/ 281 w 831"/>
                <a:gd name="T5" fmla="*/ 67 h 683"/>
                <a:gd name="T6" fmla="*/ 226 w 831"/>
                <a:gd name="T7" fmla="*/ 10 h 683"/>
                <a:gd name="T8" fmla="*/ 191 w 831"/>
                <a:gd name="T9" fmla="*/ 11 h 683"/>
                <a:gd name="T10" fmla="*/ 148 w 831"/>
                <a:gd name="T11" fmla="*/ 53 h 683"/>
                <a:gd name="T12" fmla="*/ 140 w 831"/>
                <a:gd name="T13" fmla="*/ 112 h 683"/>
                <a:gd name="T14" fmla="*/ 134 w 831"/>
                <a:gd name="T15" fmla="*/ 204 h 683"/>
                <a:gd name="T16" fmla="*/ 129 w 831"/>
                <a:gd name="T17" fmla="*/ 394 h 683"/>
                <a:gd name="T18" fmla="*/ 147 w 831"/>
                <a:gd name="T19" fmla="*/ 438 h 683"/>
                <a:gd name="T20" fmla="*/ 174 w 831"/>
                <a:gd name="T21" fmla="*/ 460 h 683"/>
                <a:gd name="T22" fmla="*/ 206 w 831"/>
                <a:gd name="T23" fmla="*/ 439 h 683"/>
                <a:gd name="T24" fmla="*/ 202 w 831"/>
                <a:gd name="T25" fmla="*/ 387 h 683"/>
                <a:gd name="T26" fmla="*/ 200 w 831"/>
                <a:gd name="T27" fmla="*/ 342 h 683"/>
                <a:gd name="T28" fmla="*/ 221 w 831"/>
                <a:gd name="T29" fmla="*/ 327 h 683"/>
                <a:gd name="T30" fmla="*/ 239 w 831"/>
                <a:gd name="T31" fmla="*/ 279 h 683"/>
                <a:gd name="T32" fmla="*/ 245 w 831"/>
                <a:gd name="T33" fmla="*/ 260 h 683"/>
                <a:gd name="T34" fmla="*/ 239 w 831"/>
                <a:gd name="T35" fmla="*/ 365 h 683"/>
                <a:gd name="T36" fmla="*/ 241 w 831"/>
                <a:gd name="T37" fmla="*/ 418 h 683"/>
                <a:gd name="T38" fmla="*/ 181 w 831"/>
                <a:gd name="T39" fmla="*/ 538 h 683"/>
                <a:gd name="T40" fmla="*/ 136 w 831"/>
                <a:gd name="T41" fmla="*/ 535 h 683"/>
                <a:gd name="T42" fmla="*/ 98 w 831"/>
                <a:gd name="T43" fmla="*/ 540 h 683"/>
                <a:gd name="T44" fmla="*/ 53 w 831"/>
                <a:gd name="T45" fmla="*/ 571 h 683"/>
                <a:gd name="T46" fmla="*/ 0 w 831"/>
                <a:gd name="T47" fmla="*/ 626 h 683"/>
                <a:gd name="T48" fmla="*/ 8 w 831"/>
                <a:gd name="T49" fmla="*/ 641 h 683"/>
                <a:gd name="T50" fmla="*/ 28 w 831"/>
                <a:gd name="T51" fmla="*/ 660 h 683"/>
                <a:gd name="T52" fmla="*/ 63 w 831"/>
                <a:gd name="T53" fmla="*/ 654 h 683"/>
                <a:gd name="T54" fmla="*/ 88 w 831"/>
                <a:gd name="T55" fmla="*/ 641 h 683"/>
                <a:gd name="T56" fmla="*/ 52 w 831"/>
                <a:gd name="T57" fmla="*/ 674 h 683"/>
                <a:gd name="T58" fmla="*/ 65 w 831"/>
                <a:gd name="T59" fmla="*/ 681 h 683"/>
                <a:gd name="T60" fmla="*/ 92 w 831"/>
                <a:gd name="T61" fmla="*/ 671 h 683"/>
                <a:gd name="T62" fmla="*/ 132 w 831"/>
                <a:gd name="T63" fmla="*/ 652 h 683"/>
                <a:gd name="T64" fmla="*/ 167 w 831"/>
                <a:gd name="T65" fmla="*/ 634 h 683"/>
                <a:gd name="T66" fmla="*/ 183 w 831"/>
                <a:gd name="T67" fmla="*/ 621 h 683"/>
                <a:gd name="T68" fmla="*/ 194 w 831"/>
                <a:gd name="T69" fmla="*/ 602 h 683"/>
                <a:gd name="T70" fmla="*/ 234 w 831"/>
                <a:gd name="T71" fmla="*/ 607 h 683"/>
                <a:gd name="T72" fmla="*/ 263 w 831"/>
                <a:gd name="T73" fmla="*/ 586 h 683"/>
                <a:gd name="T74" fmla="*/ 266 w 831"/>
                <a:gd name="T75" fmla="*/ 558 h 683"/>
                <a:gd name="T76" fmla="*/ 291 w 831"/>
                <a:gd name="T77" fmla="*/ 564 h 683"/>
                <a:gd name="T78" fmla="*/ 321 w 831"/>
                <a:gd name="T79" fmla="*/ 545 h 683"/>
                <a:gd name="T80" fmla="*/ 325 w 831"/>
                <a:gd name="T81" fmla="*/ 459 h 683"/>
                <a:gd name="T82" fmla="*/ 329 w 831"/>
                <a:gd name="T83" fmla="*/ 379 h 683"/>
                <a:gd name="T84" fmla="*/ 350 w 831"/>
                <a:gd name="T85" fmla="*/ 354 h 683"/>
                <a:gd name="T86" fmla="*/ 386 w 831"/>
                <a:gd name="T87" fmla="*/ 370 h 683"/>
                <a:gd name="T88" fmla="*/ 411 w 831"/>
                <a:gd name="T89" fmla="*/ 380 h 683"/>
                <a:gd name="T90" fmla="*/ 413 w 831"/>
                <a:gd name="T91" fmla="*/ 339 h 683"/>
                <a:gd name="T92" fmla="*/ 376 w 831"/>
                <a:gd name="T93" fmla="*/ 329 h 683"/>
                <a:gd name="T94" fmla="*/ 346 w 831"/>
                <a:gd name="T95" fmla="*/ 328 h 6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31"/>
                <a:gd name="T145" fmla="*/ 0 h 683"/>
                <a:gd name="T146" fmla="*/ 831 w 831"/>
                <a:gd name="T147" fmla="*/ 683 h 6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31" h="683">
                  <a:moveTo>
                    <a:pt x="701" y="242"/>
                  </a:moveTo>
                  <a:lnTo>
                    <a:pt x="700" y="228"/>
                  </a:lnTo>
                  <a:lnTo>
                    <a:pt x="696" y="209"/>
                  </a:lnTo>
                  <a:lnTo>
                    <a:pt x="690" y="187"/>
                  </a:lnTo>
                  <a:lnTo>
                    <a:pt x="682" y="163"/>
                  </a:lnTo>
                  <a:lnTo>
                    <a:pt x="671" y="141"/>
                  </a:lnTo>
                  <a:lnTo>
                    <a:pt x="660" y="122"/>
                  </a:lnTo>
                  <a:lnTo>
                    <a:pt x="646" y="107"/>
                  </a:lnTo>
                  <a:lnTo>
                    <a:pt x="632" y="99"/>
                  </a:lnTo>
                  <a:lnTo>
                    <a:pt x="613" y="92"/>
                  </a:lnTo>
                  <a:lnTo>
                    <a:pt x="590" y="81"/>
                  </a:lnTo>
                  <a:lnTo>
                    <a:pt x="561" y="67"/>
                  </a:lnTo>
                  <a:lnTo>
                    <a:pt x="531" y="52"/>
                  </a:lnTo>
                  <a:lnTo>
                    <a:pt x="502" y="36"/>
                  </a:lnTo>
                  <a:lnTo>
                    <a:pt x="474" y="22"/>
                  </a:lnTo>
                  <a:lnTo>
                    <a:pt x="452" y="10"/>
                  </a:lnTo>
                  <a:lnTo>
                    <a:pt x="437" y="2"/>
                  </a:lnTo>
                  <a:lnTo>
                    <a:pt x="423" y="0"/>
                  </a:lnTo>
                  <a:lnTo>
                    <a:pt x="403" y="3"/>
                  </a:lnTo>
                  <a:lnTo>
                    <a:pt x="382" y="11"/>
                  </a:lnTo>
                  <a:lnTo>
                    <a:pt x="358" y="22"/>
                  </a:lnTo>
                  <a:lnTo>
                    <a:pt x="334" y="33"/>
                  </a:lnTo>
                  <a:lnTo>
                    <a:pt x="313" y="45"/>
                  </a:lnTo>
                  <a:lnTo>
                    <a:pt x="295" y="53"/>
                  </a:lnTo>
                  <a:lnTo>
                    <a:pt x="283" y="59"/>
                  </a:lnTo>
                  <a:lnTo>
                    <a:pt x="273" y="73"/>
                  </a:lnTo>
                  <a:lnTo>
                    <a:pt x="274" y="94"/>
                  </a:lnTo>
                  <a:lnTo>
                    <a:pt x="279" y="112"/>
                  </a:lnTo>
                  <a:lnTo>
                    <a:pt x="281" y="121"/>
                  </a:lnTo>
                  <a:lnTo>
                    <a:pt x="253" y="138"/>
                  </a:lnTo>
                  <a:lnTo>
                    <a:pt x="270" y="172"/>
                  </a:lnTo>
                  <a:lnTo>
                    <a:pt x="268" y="204"/>
                  </a:lnTo>
                  <a:lnTo>
                    <a:pt x="261" y="275"/>
                  </a:lnTo>
                  <a:lnTo>
                    <a:pt x="256" y="347"/>
                  </a:lnTo>
                  <a:lnTo>
                    <a:pt x="255" y="387"/>
                  </a:lnTo>
                  <a:lnTo>
                    <a:pt x="258" y="394"/>
                  </a:lnTo>
                  <a:lnTo>
                    <a:pt x="264" y="404"/>
                  </a:lnTo>
                  <a:lnTo>
                    <a:pt x="273" y="415"/>
                  </a:lnTo>
                  <a:lnTo>
                    <a:pt x="283" y="427"/>
                  </a:lnTo>
                  <a:lnTo>
                    <a:pt x="294" y="438"/>
                  </a:lnTo>
                  <a:lnTo>
                    <a:pt x="307" y="447"/>
                  </a:lnTo>
                  <a:lnTo>
                    <a:pt x="320" y="455"/>
                  </a:lnTo>
                  <a:lnTo>
                    <a:pt x="333" y="459"/>
                  </a:lnTo>
                  <a:lnTo>
                    <a:pt x="348" y="460"/>
                  </a:lnTo>
                  <a:lnTo>
                    <a:pt x="364" y="458"/>
                  </a:lnTo>
                  <a:lnTo>
                    <a:pt x="382" y="454"/>
                  </a:lnTo>
                  <a:lnTo>
                    <a:pt x="398" y="447"/>
                  </a:lnTo>
                  <a:lnTo>
                    <a:pt x="412" y="439"/>
                  </a:lnTo>
                  <a:lnTo>
                    <a:pt x="419" y="429"/>
                  </a:lnTo>
                  <a:lnTo>
                    <a:pt x="422" y="416"/>
                  </a:lnTo>
                  <a:lnTo>
                    <a:pt x="414" y="402"/>
                  </a:lnTo>
                  <a:lnTo>
                    <a:pt x="404" y="387"/>
                  </a:lnTo>
                  <a:lnTo>
                    <a:pt x="398" y="373"/>
                  </a:lnTo>
                  <a:lnTo>
                    <a:pt x="395" y="361"/>
                  </a:lnTo>
                  <a:lnTo>
                    <a:pt x="397" y="351"/>
                  </a:lnTo>
                  <a:lnTo>
                    <a:pt x="400" y="342"/>
                  </a:lnTo>
                  <a:lnTo>
                    <a:pt x="407" y="335"/>
                  </a:lnTo>
                  <a:lnTo>
                    <a:pt x="417" y="331"/>
                  </a:lnTo>
                  <a:lnTo>
                    <a:pt x="428" y="330"/>
                  </a:lnTo>
                  <a:lnTo>
                    <a:pt x="441" y="327"/>
                  </a:lnTo>
                  <a:lnTo>
                    <a:pt x="452" y="318"/>
                  </a:lnTo>
                  <a:lnTo>
                    <a:pt x="462" y="306"/>
                  </a:lnTo>
                  <a:lnTo>
                    <a:pt x="471" y="292"/>
                  </a:lnTo>
                  <a:lnTo>
                    <a:pt x="477" y="279"/>
                  </a:lnTo>
                  <a:lnTo>
                    <a:pt x="482" y="266"/>
                  </a:lnTo>
                  <a:lnTo>
                    <a:pt x="484" y="258"/>
                  </a:lnTo>
                  <a:lnTo>
                    <a:pt x="486" y="255"/>
                  </a:lnTo>
                  <a:lnTo>
                    <a:pt x="489" y="260"/>
                  </a:lnTo>
                  <a:lnTo>
                    <a:pt x="494" y="275"/>
                  </a:lnTo>
                  <a:lnTo>
                    <a:pt x="496" y="300"/>
                  </a:lnTo>
                  <a:lnTo>
                    <a:pt x="486" y="333"/>
                  </a:lnTo>
                  <a:lnTo>
                    <a:pt x="478" y="365"/>
                  </a:lnTo>
                  <a:lnTo>
                    <a:pt x="482" y="388"/>
                  </a:lnTo>
                  <a:lnTo>
                    <a:pt x="489" y="403"/>
                  </a:lnTo>
                  <a:lnTo>
                    <a:pt x="494" y="407"/>
                  </a:lnTo>
                  <a:lnTo>
                    <a:pt x="482" y="418"/>
                  </a:lnTo>
                  <a:lnTo>
                    <a:pt x="477" y="447"/>
                  </a:lnTo>
                  <a:lnTo>
                    <a:pt x="477" y="476"/>
                  </a:lnTo>
                  <a:lnTo>
                    <a:pt x="477" y="490"/>
                  </a:lnTo>
                  <a:lnTo>
                    <a:pt x="362" y="538"/>
                  </a:lnTo>
                  <a:lnTo>
                    <a:pt x="344" y="537"/>
                  </a:lnTo>
                  <a:lnTo>
                    <a:pt x="323" y="536"/>
                  </a:lnTo>
                  <a:lnTo>
                    <a:pt x="297" y="535"/>
                  </a:lnTo>
                  <a:lnTo>
                    <a:pt x="271" y="535"/>
                  </a:lnTo>
                  <a:lnTo>
                    <a:pt x="245" y="535"/>
                  </a:lnTo>
                  <a:lnTo>
                    <a:pt x="223" y="536"/>
                  </a:lnTo>
                  <a:lnTo>
                    <a:pt x="206" y="537"/>
                  </a:lnTo>
                  <a:lnTo>
                    <a:pt x="195" y="540"/>
                  </a:lnTo>
                  <a:lnTo>
                    <a:pt x="188" y="542"/>
                  </a:lnTo>
                  <a:lnTo>
                    <a:pt x="168" y="549"/>
                  </a:lnTo>
                  <a:lnTo>
                    <a:pt x="140" y="559"/>
                  </a:lnTo>
                  <a:lnTo>
                    <a:pt x="106" y="571"/>
                  </a:lnTo>
                  <a:lnTo>
                    <a:pt x="72" y="586"/>
                  </a:lnTo>
                  <a:lnTo>
                    <a:pt x="40" y="599"/>
                  </a:lnTo>
                  <a:lnTo>
                    <a:pt x="15" y="614"/>
                  </a:lnTo>
                  <a:lnTo>
                    <a:pt x="0" y="626"/>
                  </a:lnTo>
                  <a:lnTo>
                    <a:pt x="0" y="629"/>
                  </a:lnTo>
                  <a:lnTo>
                    <a:pt x="2" y="633"/>
                  </a:lnTo>
                  <a:lnTo>
                    <a:pt x="7" y="637"/>
                  </a:lnTo>
                  <a:lnTo>
                    <a:pt x="15" y="641"/>
                  </a:lnTo>
                  <a:lnTo>
                    <a:pt x="23" y="645"/>
                  </a:lnTo>
                  <a:lnTo>
                    <a:pt x="33" y="650"/>
                  </a:lnTo>
                  <a:lnTo>
                    <a:pt x="44" y="654"/>
                  </a:lnTo>
                  <a:lnTo>
                    <a:pt x="55" y="660"/>
                  </a:lnTo>
                  <a:lnTo>
                    <a:pt x="69" y="662"/>
                  </a:lnTo>
                  <a:lnTo>
                    <a:pt x="86" y="662"/>
                  </a:lnTo>
                  <a:lnTo>
                    <a:pt x="105" y="659"/>
                  </a:lnTo>
                  <a:lnTo>
                    <a:pt x="126" y="654"/>
                  </a:lnTo>
                  <a:lnTo>
                    <a:pt x="145" y="650"/>
                  </a:lnTo>
                  <a:lnTo>
                    <a:pt x="160" y="645"/>
                  </a:lnTo>
                  <a:lnTo>
                    <a:pt x="171" y="642"/>
                  </a:lnTo>
                  <a:lnTo>
                    <a:pt x="175" y="641"/>
                  </a:lnTo>
                  <a:lnTo>
                    <a:pt x="146" y="651"/>
                  </a:lnTo>
                  <a:lnTo>
                    <a:pt x="125" y="661"/>
                  </a:lnTo>
                  <a:lnTo>
                    <a:pt x="111" y="668"/>
                  </a:lnTo>
                  <a:lnTo>
                    <a:pt x="104" y="674"/>
                  </a:lnTo>
                  <a:lnTo>
                    <a:pt x="102" y="678"/>
                  </a:lnTo>
                  <a:lnTo>
                    <a:pt x="106" y="681"/>
                  </a:lnTo>
                  <a:lnTo>
                    <a:pt x="115" y="683"/>
                  </a:lnTo>
                  <a:lnTo>
                    <a:pt x="129" y="681"/>
                  </a:lnTo>
                  <a:lnTo>
                    <a:pt x="139" y="680"/>
                  </a:lnTo>
                  <a:lnTo>
                    <a:pt x="151" y="677"/>
                  </a:lnTo>
                  <a:lnTo>
                    <a:pt x="166" y="675"/>
                  </a:lnTo>
                  <a:lnTo>
                    <a:pt x="183" y="671"/>
                  </a:lnTo>
                  <a:lnTo>
                    <a:pt x="201" y="667"/>
                  </a:lnTo>
                  <a:lnTo>
                    <a:pt x="221" y="663"/>
                  </a:lnTo>
                  <a:lnTo>
                    <a:pt x="243" y="658"/>
                  </a:lnTo>
                  <a:lnTo>
                    <a:pt x="263" y="652"/>
                  </a:lnTo>
                  <a:lnTo>
                    <a:pt x="283" y="648"/>
                  </a:lnTo>
                  <a:lnTo>
                    <a:pt x="302" y="643"/>
                  </a:lnTo>
                  <a:lnTo>
                    <a:pt x="319" y="638"/>
                  </a:lnTo>
                  <a:lnTo>
                    <a:pt x="334" y="634"/>
                  </a:lnTo>
                  <a:lnTo>
                    <a:pt x="347" y="629"/>
                  </a:lnTo>
                  <a:lnTo>
                    <a:pt x="357" y="626"/>
                  </a:lnTo>
                  <a:lnTo>
                    <a:pt x="363" y="623"/>
                  </a:lnTo>
                  <a:lnTo>
                    <a:pt x="365" y="621"/>
                  </a:lnTo>
                  <a:lnTo>
                    <a:pt x="367" y="614"/>
                  </a:lnTo>
                  <a:lnTo>
                    <a:pt x="369" y="607"/>
                  </a:lnTo>
                  <a:lnTo>
                    <a:pt x="375" y="601"/>
                  </a:lnTo>
                  <a:lnTo>
                    <a:pt x="388" y="602"/>
                  </a:lnTo>
                  <a:lnTo>
                    <a:pt x="400" y="604"/>
                  </a:lnTo>
                  <a:lnTo>
                    <a:pt x="419" y="606"/>
                  </a:lnTo>
                  <a:lnTo>
                    <a:pt x="443" y="607"/>
                  </a:lnTo>
                  <a:lnTo>
                    <a:pt x="468" y="607"/>
                  </a:lnTo>
                  <a:lnTo>
                    <a:pt x="491" y="604"/>
                  </a:lnTo>
                  <a:lnTo>
                    <a:pt x="511" y="601"/>
                  </a:lnTo>
                  <a:lnTo>
                    <a:pt x="523" y="595"/>
                  </a:lnTo>
                  <a:lnTo>
                    <a:pt x="526" y="586"/>
                  </a:lnTo>
                  <a:lnTo>
                    <a:pt x="523" y="576"/>
                  </a:lnTo>
                  <a:lnTo>
                    <a:pt x="523" y="568"/>
                  </a:lnTo>
                  <a:lnTo>
                    <a:pt x="526" y="562"/>
                  </a:lnTo>
                  <a:lnTo>
                    <a:pt x="531" y="558"/>
                  </a:lnTo>
                  <a:lnTo>
                    <a:pt x="538" y="556"/>
                  </a:lnTo>
                  <a:lnTo>
                    <a:pt x="548" y="557"/>
                  </a:lnTo>
                  <a:lnTo>
                    <a:pt x="563" y="559"/>
                  </a:lnTo>
                  <a:lnTo>
                    <a:pt x="581" y="564"/>
                  </a:lnTo>
                  <a:lnTo>
                    <a:pt x="600" y="567"/>
                  </a:lnTo>
                  <a:lnTo>
                    <a:pt x="616" y="565"/>
                  </a:lnTo>
                  <a:lnTo>
                    <a:pt x="630" y="558"/>
                  </a:lnTo>
                  <a:lnTo>
                    <a:pt x="641" y="545"/>
                  </a:lnTo>
                  <a:lnTo>
                    <a:pt x="648" y="529"/>
                  </a:lnTo>
                  <a:lnTo>
                    <a:pt x="653" y="509"/>
                  </a:lnTo>
                  <a:lnTo>
                    <a:pt x="653" y="485"/>
                  </a:lnTo>
                  <a:lnTo>
                    <a:pt x="650" y="459"/>
                  </a:lnTo>
                  <a:lnTo>
                    <a:pt x="646" y="433"/>
                  </a:lnTo>
                  <a:lnTo>
                    <a:pt x="646" y="411"/>
                  </a:lnTo>
                  <a:lnTo>
                    <a:pt x="651" y="393"/>
                  </a:lnTo>
                  <a:lnTo>
                    <a:pt x="657" y="379"/>
                  </a:lnTo>
                  <a:lnTo>
                    <a:pt x="667" y="367"/>
                  </a:lnTo>
                  <a:lnTo>
                    <a:pt x="677" y="360"/>
                  </a:lnTo>
                  <a:lnTo>
                    <a:pt x="689" y="355"/>
                  </a:lnTo>
                  <a:lnTo>
                    <a:pt x="699" y="354"/>
                  </a:lnTo>
                  <a:lnTo>
                    <a:pt x="714" y="355"/>
                  </a:lnTo>
                  <a:lnTo>
                    <a:pt x="731" y="359"/>
                  </a:lnTo>
                  <a:lnTo>
                    <a:pt x="751" y="365"/>
                  </a:lnTo>
                  <a:lnTo>
                    <a:pt x="771" y="370"/>
                  </a:lnTo>
                  <a:lnTo>
                    <a:pt x="790" y="376"/>
                  </a:lnTo>
                  <a:lnTo>
                    <a:pt x="806" y="380"/>
                  </a:lnTo>
                  <a:lnTo>
                    <a:pt x="816" y="382"/>
                  </a:lnTo>
                  <a:lnTo>
                    <a:pt x="821" y="380"/>
                  </a:lnTo>
                  <a:lnTo>
                    <a:pt x="826" y="371"/>
                  </a:lnTo>
                  <a:lnTo>
                    <a:pt x="831" y="361"/>
                  </a:lnTo>
                  <a:lnTo>
                    <a:pt x="831" y="350"/>
                  </a:lnTo>
                  <a:lnTo>
                    <a:pt x="825" y="339"/>
                  </a:lnTo>
                  <a:lnTo>
                    <a:pt x="814" y="335"/>
                  </a:lnTo>
                  <a:lnTo>
                    <a:pt x="796" y="332"/>
                  </a:lnTo>
                  <a:lnTo>
                    <a:pt x="775" y="330"/>
                  </a:lnTo>
                  <a:lnTo>
                    <a:pt x="751" y="329"/>
                  </a:lnTo>
                  <a:lnTo>
                    <a:pt x="730" y="328"/>
                  </a:lnTo>
                  <a:lnTo>
                    <a:pt x="710" y="328"/>
                  </a:lnTo>
                  <a:lnTo>
                    <a:pt x="697" y="328"/>
                  </a:lnTo>
                  <a:lnTo>
                    <a:pt x="692" y="328"/>
                  </a:lnTo>
                  <a:lnTo>
                    <a:pt x="701" y="2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9" name="Freeform 53"/>
            <p:cNvSpPr>
              <a:spLocks/>
            </p:cNvSpPr>
            <p:nvPr/>
          </p:nvSpPr>
          <p:spPr bwMode="auto">
            <a:xfrm>
              <a:off x="6720" y="3059"/>
              <a:ext cx="172" cy="346"/>
            </a:xfrm>
            <a:custGeom>
              <a:avLst/>
              <a:gdLst>
                <a:gd name="T0" fmla="*/ 143 w 343"/>
                <a:gd name="T1" fmla="*/ 213 h 346"/>
                <a:gd name="T2" fmla="*/ 150 w 343"/>
                <a:gd name="T3" fmla="*/ 188 h 346"/>
                <a:gd name="T4" fmla="*/ 155 w 343"/>
                <a:gd name="T5" fmla="*/ 153 h 346"/>
                <a:gd name="T6" fmla="*/ 147 w 343"/>
                <a:gd name="T7" fmla="*/ 128 h 346"/>
                <a:gd name="T8" fmla="*/ 123 w 343"/>
                <a:gd name="T9" fmla="*/ 126 h 346"/>
                <a:gd name="T10" fmla="*/ 111 w 343"/>
                <a:gd name="T11" fmla="*/ 137 h 346"/>
                <a:gd name="T12" fmla="*/ 110 w 343"/>
                <a:gd name="T13" fmla="*/ 152 h 346"/>
                <a:gd name="T14" fmla="*/ 107 w 343"/>
                <a:gd name="T15" fmla="*/ 162 h 346"/>
                <a:gd name="T16" fmla="*/ 96 w 343"/>
                <a:gd name="T17" fmla="*/ 159 h 346"/>
                <a:gd name="T18" fmla="*/ 85 w 343"/>
                <a:gd name="T19" fmla="*/ 144 h 346"/>
                <a:gd name="T20" fmla="*/ 78 w 343"/>
                <a:gd name="T21" fmla="*/ 126 h 346"/>
                <a:gd name="T22" fmla="*/ 70 w 343"/>
                <a:gd name="T23" fmla="*/ 108 h 346"/>
                <a:gd name="T24" fmla="*/ 63 w 343"/>
                <a:gd name="T25" fmla="*/ 94 h 346"/>
                <a:gd name="T26" fmla="*/ 63 w 343"/>
                <a:gd name="T27" fmla="*/ 65 h 346"/>
                <a:gd name="T28" fmla="*/ 63 w 343"/>
                <a:gd name="T29" fmla="*/ 30 h 346"/>
                <a:gd name="T30" fmla="*/ 53 w 343"/>
                <a:gd name="T31" fmla="*/ 4 h 346"/>
                <a:gd name="T32" fmla="*/ 31 w 343"/>
                <a:gd name="T33" fmla="*/ 3 h 346"/>
                <a:gd name="T34" fmla="*/ 16 w 343"/>
                <a:gd name="T35" fmla="*/ 25 h 346"/>
                <a:gd name="T36" fmla="*/ 9 w 343"/>
                <a:gd name="T37" fmla="*/ 60 h 346"/>
                <a:gd name="T38" fmla="*/ 8 w 343"/>
                <a:gd name="T39" fmla="*/ 95 h 346"/>
                <a:gd name="T40" fmla="*/ 9 w 343"/>
                <a:gd name="T41" fmla="*/ 110 h 346"/>
                <a:gd name="T42" fmla="*/ 20 w 343"/>
                <a:gd name="T43" fmla="*/ 112 h 346"/>
                <a:gd name="T44" fmla="*/ 36 w 343"/>
                <a:gd name="T45" fmla="*/ 118 h 346"/>
                <a:gd name="T46" fmla="*/ 47 w 343"/>
                <a:gd name="T47" fmla="*/ 130 h 346"/>
                <a:gd name="T48" fmla="*/ 83 w 343"/>
                <a:gd name="T49" fmla="*/ 141 h 346"/>
                <a:gd name="T50" fmla="*/ 49 w 343"/>
                <a:gd name="T51" fmla="*/ 148 h 346"/>
                <a:gd name="T52" fmla="*/ 46 w 343"/>
                <a:gd name="T53" fmla="*/ 172 h 346"/>
                <a:gd name="T54" fmla="*/ 31 w 343"/>
                <a:gd name="T55" fmla="*/ 191 h 346"/>
                <a:gd name="T56" fmla="*/ 21 w 343"/>
                <a:gd name="T57" fmla="*/ 180 h 346"/>
                <a:gd name="T58" fmla="*/ 13 w 343"/>
                <a:gd name="T59" fmla="*/ 165 h 346"/>
                <a:gd name="T60" fmla="*/ 6 w 343"/>
                <a:gd name="T61" fmla="*/ 152 h 346"/>
                <a:gd name="T62" fmla="*/ 4 w 343"/>
                <a:gd name="T63" fmla="*/ 145 h 346"/>
                <a:gd name="T64" fmla="*/ 1 w 343"/>
                <a:gd name="T65" fmla="*/ 183 h 346"/>
                <a:gd name="T66" fmla="*/ 11 w 343"/>
                <a:gd name="T67" fmla="*/ 187 h 346"/>
                <a:gd name="T68" fmla="*/ 23 w 343"/>
                <a:gd name="T69" fmla="*/ 199 h 346"/>
                <a:gd name="T70" fmla="*/ 31 w 343"/>
                <a:gd name="T71" fmla="*/ 218 h 346"/>
                <a:gd name="T72" fmla="*/ 26 w 343"/>
                <a:gd name="T73" fmla="*/ 229 h 346"/>
                <a:gd name="T74" fmla="*/ 18 w 343"/>
                <a:gd name="T75" fmla="*/ 227 h 346"/>
                <a:gd name="T76" fmla="*/ 12 w 343"/>
                <a:gd name="T77" fmla="*/ 226 h 346"/>
                <a:gd name="T78" fmla="*/ 7 w 343"/>
                <a:gd name="T79" fmla="*/ 227 h 346"/>
                <a:gd name="T80" fmla="*/ 10 w 343"/>
                <a:gd name="T81" fmla="*/ 267 h 346"/>
                <a:gd name="T82" fmla="*/ 13 w 343"/>
                <a:gd name="T83" fmla="*/ 285 h 346"/>
                <a:gd name="T84" fmla="*/ 18 w 343"/>
                <a:gd name="T85" fmla="*/ 295 h 346"/>
                <a:gd name="T86" fmla="*/ 28 w 343"/>
                <a:gd name="T87" fmla="*/ 300 h 346"/>
                <a:gd name="T88" fmla="*/ 47 w 343"/>
                <a:gd name="T89" fmla="*/ 302 h 346"/>
                <a:gd name="T90" fmla="*/ 62 w 343"/>
                <a:gd name="T91" fmla="*/ 309 h 346"/>
                <a:gd name="T92" fmla="*/ 73 w 343"/>
                <a:gd name="T93" fmla="*/ 323 h 346"/>
                <a:gd name="T94" fmla="*/ 85 w 343"/>
                <a:gd name="T95" fmla="*/ 339 h 346"/>
                <a:gd name="T96" fmla="*/ 102 w 343"/>
                <a:gd name="T97" fmla="*/ 346 h 346"/>
                <a:gd name="T98" fmla="*/ 116 w 343"/>
                <a:gd name="T99" fmla="*/ 338 h 346"/>
                <a:gd name="T100" fmla="*/ 135 w 343"/>
                <a:gd name="T101" fmla="*/ 316 h 346"/>
                <a:gd name="T102" fmla="*/ 155 w 343"/>
                <a:gd name="T103" fmla="*/ 290 h 346"/>
                <a:gd name="T104" fmla="*/ 172 w 343"/>
                <a:gd name="T105" fmla="*/ 266 h 3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3"/>
                <a:gd name="T160" fmla="*/ 0 h 346"/>
                <a:gd name="T161" fmla="*/ 343 w 343"/>
                <a:gd name="T162" fmla="*/ 346 h 3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3" h="346">
                  <a:moveTo>
                    <a:pt x="284" y="217"/>
                  </a:moveTo>
                  <a:lnTo>
                    <a:pt x="286" y="213"/>
                  </a:lnTo>
                  <a:lnTo>
                    <a:pt x="293" y="203"/>
                  </a:lnTo>
                  <a:lnTo>
                    <a:pt x="300" y="188"/>
                  </a:lnTo>
                  <a:lnTo>
                    <a:pt x="306" y="170"/>
                  </a:lnTo>
                  <a:lnTo>
                    <a:pt x="309" y="153"/>
                  </a:lnTo>
                  <a:lnTo>
                    <a:pt x="305" y="138"/>
                  </a:lnTo>
                  <a:lnTo>
                    <a:pt x="293" y="128"/>
                  </a:lnTo>
                  <a:lnTo>
                    <a:pt x="269" y="124"/>
                  </a:lnTo>
                  <a:lnTo>
                    <a:pt x="245" y="126"/>
                  </a:lnTo>
                  <a:lnTo>
                    <a:pt x="230" y="130"/>
                  </a:lnTo>
                  <a:lnTo>
                    <a:pt x="222" y="137"/>
                  </a:lnTo>
                  <a:lnTo>
                    <a:pt x="220" y="144"/>
                  </a:lnTo>
                  <a:lnTo>
                    <a:pt x="219" y="152"/>
                  </a:lnTo>
                  <a:lnTo>
                    <a:pt x="217" y="158"/>
                  </a:lnTo>
                  <a:lnTo>
                    <a:pt x="214" y="162"/>
                  </a:lnTo>
                  <a:lnTo>
                    <a:pt x="204" y="162"/>
                  </a:lnTo>
                  <a:lnTo>
                    <a:pt x="191" y="159"/>
                  </a:lnTo>
                  <a:lnTo>
                    <a:pt x="180" y="153"/>
                  </a:lnTo>
                  <a:lnTo>
                    <a:pt x="170" y="144"/>
                  </a:lnTo>
                  <a:lnTo>
                    <a:pt x="162" y="135"/>
                  </a:lnTo>
                  <a:lnTo>
                    <a:pt x="155" y="126"/>
                  </a:lnTo>
                  <a:lnTo>
                    <a:pt x="147" y="116"/>
                  </a:lnTo>
                  <a:lnTo>
                    <a:pt x="140" y="108"/>
                  </a:lnTo>
                  <a:lnTo>
                    <a:pt x="131" y="103"/>
                  </a:lnTo>
                  <a:lnTo>
                    <a:pt x="126" y="94"/>
                  </a:lnTo>
                  <a:lnTo>
                    <a:pt x="125" y="82"/>
                  </a:lnTo>
                  <a:lnTo>
                    <a:pt x="125" y="65"/>
                  </a:lnTo>
                  <a:lnTo>
                    <a:pt x="126" y="48"/>
                  </a:lnTo>
                  <a:lnTo>
                    <a:pt x="125" y="30"/>
                  </a:lnTo>
                  <a:lnTo>
                    <a:pt x="119" y="15"/>
                  </a:lnTo>
                  <a:lnTo>
                    <a:pt x="106" y="4"/>
                  </a:lnTo>
                  <a:lnTo>
                    <a:pt x="85" y="0"/>
                  </a:lnTo>
                  <a:lnTo>
                    <a:pt x="62" y="3"/>
                  </a:lnTo>
                  <a:lnTo>
                    <a:pt x="45" y="11"/>
                  </a:lnTo>
                  <a:lnTo>
                    <a:pt x="32" y="25"/>
                  </a:lnTo>
                  <a:lnTo>
                    <a:pt x="25" y="41"/>
                  </a:lnTo>
                  <a:lnTo>
                    <a:pt x="18" y="60"/>
                  </a:lnTo>
                  <a:lnTo>
                    <a:pt x="16" y="79"/>
                  </a:lnTo>
                  <a:lnTo>
                    <a:pt x="15" y="95"/>
                  </a:lnTo>
                  <a:lnTo>
                    <a:pt x="13" y="110"/>
                  </a:lnTo>
                  <a:lnTo>
                    <a:pt x="17" y="110"/>
                  </a:lnTo>
                  <a:lnTo>
                    <a:pt x="26" y="111"/>
                  </a:lnTo>
                  <a:lnTo>
                    <a:pt x="40" y="112"/>
                  </a:lnTo>
                  <a:lnTo>
                    <a:pt x="56" y="115"/>
                  </a:lnTo>
                  <a:lnTo>
                    <a:pt x="71" y="118"/>
                  </a:lnTo>
                  <a:lnTo>
                    <a:pt x="85" y="124"/>
                  </a:lnTo>
                  <a:lnTo>
                    <a:pt x="93" y="130"/>
                  </a:lnTo>
                  <a:lnTo>
                    <a:pt x="97" y="138"/>
                  </a:lnTo>
                  <a:lnTo>
                    <a:pt x="166" y="141"/>
                  </a:lnTo>
                  <a:lnTo>
                    <a:pt x="176" y="151"/>
                  </a:lnTo>
                  <a:lnTo>
                    <a:pt x="97" y="148"/>
                  </a:lnTo>
                  <a:lnTo>
                    <a:pt x="96" y="156"/>
                  </a:lnTo>
                  <a:lnTo>
                    <a:pt x="91" y="172"/>
                  </a:lnTo>
                  <a:lnTo>
                    <a:pt x="80" y="188"/>
                  </a:lnTo>
                  <a:lnTo>
                    <a:pt x="62" y="191"/>
                  </a:lnTo>
                  <a:lnTo>
                    <a:pt x="52" y="187"/>
                  </a:lnTo>
                  <a:lnTo>
                    <a:pt x="42" y="180"/>
                  </a:lnTo>
                  <a:lnTo>
                    <a:pt x="32" y="172"/>
                  </a:lnTo>
                  <a:lnTo>
                    <a:pt x="25" y="165"/>
                  </a:lnTo>
                  <a:lnTo>
                    <a:pt x="18" y="158"/>
                  </a:lnTo>
                  <a:lnTo>
                    <a:pt x="12" y="152"/>
                  </a:lnTo>
                  <a:lnTo>
                    <a:pt x="10" y="148"/>
                  </a:lnTo>
                  <a:lnTo>
                    <a:pt x="8" y="145"/>
                  </a:lnTo>
                  <a:lnTo>
                    <a:pt x="0" y="182"/>
                  </a:lnTo>
                  <a:lnTo>
                    <a:pt x="2" y="183"/>
                  </a:lnTo>
                  <a:lnTo>
                    <a:pt x="11" y="184"/>
                  </a:lnTo>
                  <a:lnTo>
                    <a:pt x="21" y="187"/>
                  </a:lnTo>
                  <a:lnTo>
                    <a:pt x="33" y="192"/>
                  </a:lnTo>
                  <a:lnTo>
                    <a:pt x="45" y="199"/>
                  </a:lnTo>
                  <a:lnTo>
                    <a:pt x="55" y="207"/>
                  </a:lnTo>
                  <a:lnTo>
                    <a:pt x="61" y="218"/>
                  </a:lnTo>
                  <a:lnTo>
                    <a:pt x="62" y="231"/>
                  </a:lnTo>
                  <a:lnTo>
                    <a:pt x="52" y="229"/>
                  </a:lnTo>
                  <a:lnTo>
                    <a:pt x="43" y="228"/>
                  </a:lnTo>
                  <a:lnTo>
                    <a:pt x="36" y="227"/>
                  </a:lnTo>
                  <a:lnTo>
                    <a:pt x="30" y="226"/>
                  </a:lnTo>
                  <a:lnTo>
                    <a:pt x="23" y="226"/>
                  </a:lnTo>
                  <a:lnTo>
                    <a:pt x="17" y="226"/>
                  </a:lnTo>
                  <a:lnTo>
                    <a:pt x="13" y="227"/>
                  </a:lnTo>
                  <a:lnTo>
                    <a:pt x="8" y="229"/>
                  </a:lnTo>
                  <a:lnTo>
                    <a:pt x="20" y="267"/>
                  </a:lnTo>
                  <a:lnTo>
                    <a:pt x="23" y="277"/>
                  </a:lnTo>
                  <a:lnTo>
                    <a:pt x="26" y="285"/>
                  </a:lnTo>
                  <a:lnTo>
                    <a:pt x="30" y="291"/>
                  </a:lnTo>
                  <a:lnTo>
                    <a:pt x="36" y="295"/>
                  </a:lnTo>
                  <a:lnTo>
                    <a:pt x="43" y="298"/>
                  </a:lnTo>
                  <a:lnTo>
                    <a:pt x="55" y="300"/>
                  </a:lnTo>
                  <a:lnTo>
                    <a:pt x="71" y="302"/>
                  </a:lnTo>
                  <a:lnTo>
                    <a:pt x="93" y="302"/>
                  </a:lnTo>
                  <a:lnTo>
                    <a:pt x="110" y="304"/>
                  </a:lnTo>
                  <a:lnTo>
                    <a:pt x="124" y="309"/>
                  </a:lnTo>
                  <a:lnTo>
                    <a:pt x="135" y="316"/>
                  </a:lnTo>
                  <a:lnTo>
                    <a:pt x="146" y="323"/>
                  </a:lnTo>
                  <a:lnTo>
                    <a:pt x="157" y="332"/>
                  </a:lnTo>
                  <a:lnTo>
                    <a:pt x="170" y="339"/>
                  </a:lnTo>
                  <a:lnTo>
                    <a:pt x="185" y="344"/>
                  </a:lnTo>
                  <a:lnTo>
                    <a:pt x="204" y="346"/>
                  </a:lnTo>
                  <a:lnTo>
                    <a:pt x="215" y="344"/>
                  </a:lnTo>
                  <a:lnTo>
                    <a:pt x="231" y="338"/>
                  </a:lnTo>
                  <a:lnTo>
                    <a:pt x="249" y="328"/>
                  </a:lnTo>
                  <a:lnTo>
                    <a:pt x="269" y="316"/>
                  </a:lnTo>
                  <a:lnTo>
                    <a:pt x="289" y="304"/>
                  </a:lnTo>
                  <a:lnTo>
                    <a:pt x="309" y="290"/>
                  </a:lnTo>
                  <a:lnTo>
                    <a:pt x="328" y="278"/>
                  </a:lnTo>
                  <a:lnTo>
                    <a:pt x="343" y="266"/>
                  </a:lnTo>
                  <a:lnTo>
                    <a:pt x="284"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0" name="Freeform 54"/>
            <p:cNvSpPr>
              <a:spLocks/>
            </p:cNvSpPr>
            <p:nvPr/>
          </p:nvSpPr>
          <p:spPr bwMode="auto">
            <a:xfrm>
              <a:off x="6859" y="3260"/>
              <a:ext cx="13" cy="19"/>
            </a:xfrm>
            <a:custGeom>
              <a:avLst/>
              <a:gdLst>
                <a:gd name="T0" fmla="*/ 11 w 25"/>
                <a:gd name="T1" fmla="*/ 19 h 19"/>
                <a:gd name="T2" fmla="*/ 13 w 25"/>
                <a:gd name="T3" fmla="*/ 10 h 19"/>
                <a:gd name="T4" fmla="*/ 10 w 25"/>
                <a:gd name="T5" fmla="*/ 3 h 19"/>
                <a:gd name="T6" fmla="*/ 5 w 25"/>
                <a:gd name="T7" fmla="*/ 0 h 19"/>
                <a:gd name="T8" fmla="*/ 0 w 25"/>
                <a:gd name="T9" fmla="*/ 5 h 19"/>
                <a:gd name="T10" fmla="*/ 11 w 25"/>
                <a:gd name="T11" fmla="*/ 19 h 19"/>
                <a:gd name="T12" fmla="*/ 0 60000 65536"/>
                <a:gd name="T13" fmla="*/ 0 60000 65536"/>
                <a:gd name="T14" fmla="*/ 0 60000 65536"/>
                <a:gd name="T15" fmla="*/ 0 60000 65536"/>
                <a:gd name="T16" fmla="*/ 0 60000 65536"/>
                <a:gd name="T17" fmla="*/ 0 60000 65536"/>
                <a:gd name="T18" fmla="*/ 0 w 25"/>
                <a:gd name="T19" fmla="*/ 0 h 19"/>
                <a:gd name="T20" fmla="*/ 25 w 2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5" h="19">
                  <a:moveTo>
                    <a:pt x="22" y="19"/>
                  </a:moveTo>
                  <a:lnTo>
                    <a:pt x="25" y="10"/>
                  </a:lnTo>
                  <a:lnTo>
                    <a:pt x="20" y="3"/>
                  </a:lnTo>
                  <a:lnTo>
                    <a:pt x="10" y="0"/>
                  </a:lnTo>
                  <a:lnTo>
                    <a:pt x="0" y="5"/>
                  </a:lnTo>
                  <a:lnTo>
                    <a:pt x="2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1" name="Freeform 55"/>
            <p:cNvSpPr>
              <a:spLocks/>
            </p:cNvSpPr>
            <p:nvPr/>
          </p:nvSpPr>
          <p:spPr bwMode="auto">
            <a:xfrm>
              <a:off x="6828" y="3265"/>
              <a:ext cx="43" cy="47"/>
            </a:xfrm>
            <a:custGeom>
              <a:avLst/>
              <a:gdLst>
                <a:gd name="T0" fmla="*/ 0 w 85"/>
                <a:gd name="T1" fmla="*/ 23 h 47"/>
                <a:gd name="T2" fmla="*/ 5 w 85"/>
                <a:gd name="T3" fmla="*/ 39 h 47"/>
                <a:gd name="T4" fmla="*/ 14 w 85"/>
                <a:gd name="T5" fmla="*/ 47 h 47"/>
                <a:gd name="T6" fmla="*/ 22 w 85"/>
                <a:gd name="T7" fmla="*/ 45 h 47"/>
                <a:gd name="T8" fmla="*/ 29 w 85"/>
                <a:gd name="T9" fmla="*/ 38 h 47"/>
                <a:gd name="T10" fmla="*/ 34 w 85"/>
                <a:gd name="T11" fmla="*/ 31 h 47"/>
                <a:gd name="T12" fmla="*/ 39 w 85"/>
                <a:gd name="T13" fmla="*/ 23 h 47"/>
                <a:gd name="T14" fmla="*/ 42 w 85"/>
                <a:gd name="T15" fmla="*/ 17 h 47"/>
                <a:gd name="T16" fmla="*/ 43 w 85"/>
                <a:gd name="T17" fmla="*/ 14 h 47"/>
                <a:gd name="T18" fmla="*/ 32 w 85"/>
                <a:gd name="T19" fmla="*/ 0 h 47"/>
                <a:gd name="T20" fmla="*/ 30 w 85"/>
                <a:gd name="T21" fmla="*/ 1 h 47"/>
                <a:gd name="T22" fmla="*/ 28 w 85"/>
                <a:gd name="T23" fmla="*/ 6 h 47"/>
                <a:gd name="T24" fmla="*/ 24 w 85"/>
                <a:gd name="T25" fmla="*/ 12 h 47"/>
                <a:gd name="T26" fmla="*/ 20 w 85"/>
                <a:gd name="T27" fmla="*/ 17 h 47"/>
                <a:gd name="T28" fmla="*/ 17 w 85"/>
                <a:gd name="T29" fmla="*/ 22 h 47"/>
                <a:gd name="T30" fmla="*/ 15 w 85"/>
                <a:gd name="T31" fmla="*/ 22 h 47"/>
                <a:gd name="T32" fmla="*/ 16 w 85"/>
                <a:gd name="T33" fmla="*/ 23 h 47"/>
                <a:gd name="T34" fmla="*/ 15 w 85"/>
                <a:gd name="T35" fmla="*/ 19 h 47"/>
                <a:gd name="T36" fmla="*/ 0 w 85"/>
                <a:gd name="T37" fmla="*/ 23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47"/>
                <a:gd name="T59" fmla="*/ 85 w 85"/>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47">
                  <a:moveTo>
                    <a:pt x="0" y="23"/>
                  </a:moveTo>
                  <a:lnTo>
                    <a:pt x="9" y="39"/>
                  </a:lnTo>
                  <a:lnTo>
                    <a:pt x="28" y="47"/>
                  </a:lnTo>
                  <a:lnTo>
                    <a:pt x="43" y="45"/>
                  </a:lnTo>
                  <a:lnTo>
                    <a:pt x="58" y="38"/>
                  </a:lnTo>
                  <a:lnTo>
                    <a:pt x="68" y="31"/>
                  </a:lnTo>
                  <a:lnTo>
                    <a:pt x="78" y="23"/>
                  </a:lnTo>
                  <a:lnTo>
                    <a:pt x="83" y="17"/>
                  </a:lnTo>
                  <a:lnTo>
                    <a:pt x="85" y="14"/>
                  </a:lnTo>
                  <a:lnTo>
                    <a:pt x="63" y="0"/>
                  </a:lnTo>
                  <a:lnTo>
                    <a:pt x="60" y="1"/>
                  </a:lnTo>
                  <a:lnTo>
                    <a:pt x="55" y="6"/>
                  </a:lnTo>
                  <a:lnTo>
                    <a:pt x="48" y="12"/>
                  </a:lnTo>
                  <a:lnTo>
                    <a:pt x="40" y="17"/>
                  </a:lnTo>
                  <a:lnTo>
                    <a:pt x="33" y="22"/>
                  </a:lnTo>
                  <a:lnTo>
                    <a:pt x="30" y="22"/>
                  </a:lnTo>
                  <a:lnTo>
                    <a:pt x="31" y="23"/>
                  </a:lnTo>
                  <a:lnTo>
                    <a:pt x="30" y="19"/>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2" name="Freeform 56"/>
            <p:cNvSpPr>
              <a:spLocks/>
            </p:cNvSpPr>
            <p:nvPr/>
          </p:nvSpPr>
          <p:spPr bwMode="auto">
            <a:xfrm>
              <a:off x="6828" y="3273"/>
              <a:ext cx="15" cy="15"/>
            </a:xfrm>
            <a:custGeom>
              <a:avLst/>
              <a:gdLst>
                <a:gd name="T0" fmla="*/ 15 w 30"/>
                <a:gd name="T1" fmla="*/ 11 h 15"/>
                <a:gd name="T2" fmla="*/ 12 w 30"/>
                <a:gd name="T3" fmla="*/ 2 h 15"/>
                <a:gd name="T4" fmla="*/ 7 w 30"/>
                <a:gd name="T5" fmla="*/ 0 h 15"/>
                <a:gd name="T6" fmla="*/ 2 w 30"/>
                <a:gd name="T7" fmla="*/ 4 h 15"/>
                <a:gd name="T8" fmla="*/ 0 w 30"/>
                <a:gd name="T9" fmla="*/ 15 h 15"/>
                <a:gd name="T10" fmla="*/ 15 w 30"/>
                <a:gd name="T11" fmla="*/ 11 h 15"/>
                <a:gd name="T12" fmla="*/ 0 60000 65536"/>
                <a:gd name="T13" fmla="*/ 0 60000 65536"/>
                <a:gd name="T14" fmla="*/ 0 60000 65536"/>
                <a:gd name="T15" fmla="*/ 0 60000 65536"/>
                <a:gd name="T16" fmla="*/ 0 60000 65536"/>
                <a:gd name="T17" fmla="*/ 0 60000 65536"/>
                <a:gd name="T18" fmla="*/ 0 w 30"/>
                <a:gd name="T19" fmla="*/ 0 h 15"/>
                <a:gd name="T20" fmla="*/ 30 w 3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0" h="15">
                  <a:moveTo>
                    <a:pt x="30" y="11"/>
                  </a:moveTo>
                  <a:lnTo>
                    <a:pt x="24" y="2"/>
                  </a:lnTo>
                  <a:lnTo>
                    <a:pt x="14" y="0"/>
                  </a:lnTo>
                  <a:lnTo>
                    <a:pt x="4" y="4"/>
                  </a:lnTo>
                  <a:lnTo>
                    <a:pt x="0" y="15"/>
                  </a:lnTo>
                  <a:lnTo>
                    <a:pt x="3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3" name="Freeform 57"/>
            <p:cNvSpPr>
              <a:spLocks/>
            </p:cNvSpPr>
            <p:nvPr/>
          </p:nvSpPr>
          <p:spPr bwMode="auto">
            <a:xfrm>
              <a:off x="6515" y="3841"/>
              <a:ext cx="30" cy="38"/>
            </a:xfrm>
            <a:custGeom>
              <a:avLst/>
              <a:gdLst>
                <a:gd name="T0" fmla="*/ 30 w 59"/>
                <a:gd name="T1" fmla="*/ 37 h 38"/>
                <a:gd name="T2" fmla="*/ 27 w 59"/>
                <a:gd name="T3" fmla="*/ 36 h 38"/>
                <a:gd name="T4" fmla="*/ 25 w 59"/>
                <a:gd name="T5" fmla="*/ 35 h 38"/>
                <a:gd name="T6" fmla="*/ 23 w 59"/>
                <a:gd name="T7" fmla="*/ 32 h 38"/>
                <a:gd name="T8" fmla="*/ 21 w 59"/>
                <a:gd name="T9" fmla="*/ 29 h 38"/>
                <a:gd name="T10" fmla="*/ 18 w 59"/>
                <a:gd name="T11" fmla="*/ 26 h 38"/>
                <a:gd name="T12" fmla="*/ 16 w 59"/>
                <a:gd name="T13" fmla="*/ 22 h 38"/>
                <a:gd name="T14" fmla="*/ 13 w 59"/>
                <a:gd name="T15" fmla="*/ 16 h 38"/>
                <a:gd name="T16" fmla="*/ 10 w 59"/>
                <a:gd name="T17" fmla="*/ 10 h 38"/>
                <a:gd name="T18" fmla="*/ 2 w 59"/>
                <a:gd name="T19" fmla="*/ 0 h 38"/>
                <a:gd name="T20" fmla="*/ 0 w 59"/>
                <a:gd name="T21" fmla="*/ 10 h 38"/>
                <a:gd name="T22" fmla="*/ 3 w 59"/>
                <a:gd name="T23" fmla="*/ 25 h 38"/>
                <a:gd name="T24" fmla="*/ 6 w 59"/>
                <a:gd name="T25" fmla="*/ 38 h 38"/>
                <a:gd name="T26" fmla="*/ 8 w 59"/>
                <a:gd name="T27" fmla="*/ 38 h 38"/>
                <a:gd name="T28" fmla="*/ 11 w 59"/>
                <a:gd name="T29" fmla="*/ 38 h 38"/>
                <a:gd name="T30" fmla="*/ 14 w 59"/>
                <a:gd name="T31" fmla="*/ 38 h 38"/>
                <a:gd name="T32" fmla="*/ 17 w 59"/>
                <a:gd name="T33" fmla="*/ 37 h 38"/>
                <a:gd name="T34" fmla="*/ 21 w 59"/>
                <a:gd name="T35" fmla="*/ 37 h 38"/>
                <a:gd name="T36" fmla="*/ 24 w 59"/>
                <a:gd name="T37" fmla="*/ 37 h 38"/>
                <a:gd name="T38" fmla="*/ 27 w 59"/>
                <a:gd name="T39" fmla="*/ 37 h 38"/>
                <a:gd name="T40" fmla="*/ 30 w 59"/>
                <a:gd name="T41" fmla="*/ 37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38"/>
                <a:gd name="T65" fmla="*/ 59 w 59"/>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38">
                  <a:moveTo>
                    <a:pt x="59" y="37"/>
                  </a:moveTo>
                  <a:lnTo>
                    <a:pt x="54" y="36"/>
                  </a:lnTo>
                  <a:lnTo>
                    <a:pt x="50" y="35"/>
                  </a:lnTo>
                  <a:lnTo>
                    <a:pt x="45" y="32"/>
                  </a:lnTo>
                  <a:lnTo>
                    <a:pt x="41" y="29"/>
                  </a:lnTo>
                  <a:lnTo>
                    <a:pt x="36" y="26"/>
                  </a:lnTo>
                  <a:lnTo>
                    <a:pt x="31" y="22"/>
                  </a:lnTo>
                  <a:lnTo>
                    <a:pt x="25" y="16"/>
                  </a:lnTo>
                  <a:lnTo>
                    <a:pt x="19" y="10"/>
                  </a:lnTo>
                  <a:lnTo>
                    <a:pt x="4" y="0"/>
                  </a:lnTo>
                  <a:lnTo>
                    <a:pt x="0" y="10"/>
                  </a:lnTo>
                  <a:lnTo>
                    <a:pt x="5" y="25"/>
                  </a:lnTo>
                  <a:lnTo>
                    <a:pt x="12" y="38"/>
                  </a:lnTo>
                  <a:lnTo>
                    <a:pt x="16" y="38"/>
                  </a:lnTo>
                  <a:lnTo>
                    <a:pt x="22" y="38"/>
                  </a:lnTo>
                  <a:lnTo>
                    <a:pt x="27" y="38"/>
                  </a:lnTo>
                  <a:lnTo>
                    <a:pt x="34" y="37"/>
                  </a:lnTo>
                  <a:lnTo>
                    <a:pt x="41" y="37"/>
                  </a:lnTo>
                  <a:lnTo>
                    <a:pt x="48" y="37"/>
                  </a:lnTo>
                  <a:lnTo>
                    <a:pt x="54" y="3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4" name="Freeform 58"/>
            <p:cNvSpPr>
              <a:spLocks/>
            </p:cNvSpPr>
            <p:nvPr/>
          </p:nvSpPr>
          <p:spPr bwMode="auto">
            <a:xfrm>
              <a:off x="6489" y="3769"/>
              <a:ext cx="25" cy="57"/>
            </a:xfrm>
            <a:custGeom>
              <a:avLst/>
              <a:gdLst>
                <a:gd name="T0" fmla="*/ 0 w 50"/>
                <a:gd name="T1" fmla="*/ 15 h 57"/>
                <a:gd name="T2" fmla="*/ 2 w 50"/>
                <a:gd name="T3" fmla="*/ 12 h 57"/>
                <a:gd name="T4" fmla="*/ 4 w 50"/>
                <a:gd name="T5" fmla="*/ 9 h 57"/>
                <a:gd name="T6" fmla="*/ 6 w 50"/>
                <a:gd name="T7" fmla="*/ 5 h 57"/>
                <a:gd name="T8" fmla="*/ 9 w 50"/>
                <a:gd name="T9" fmla="*/ 0 h 57"/>
                <a:gd name="T10" fmla="*/ 12 w 50"/>
                <a:gd name="T11" fmla="*/ 5 h 57"/>
                <a:gd name="T12" fmla="*/ 15 w 50"/>
                <a:gd name="T13" fmla="*/ 11 h 57"/>
                <a:gd name="T14" fmla="*/ 18 w 50"/>
                <a:gd name="T15" fmla="*/ 17 h 57"/>
                <a:gd name="T16" fmla="*/ 21 w 50"/>
                <a:gd name="T17" fmla="*/ 23 h 57"/>
                <a:gd name="T18" fmla="*/ 24 w 50"/>
                <a:gd name="T19" fmla="*/ 32 h 57"/>
                <a:gd name="T20" fmla="*/ 25 w 50"/>
                <a:gd name="T21" fmla="*/ 39 h 57"/>
                <a:gd name="T22" fmla="*/ 25 w 50"/>
                <a:gd name="T23" fmla="*/ 46 h 57"/>
                <a:gd name="T24" fmla="*/ 23 w 50"/>
                <a:gd name="T25" fmla="*/ 52 h 57"/>
                <a:gd name="T26" fmla="*/ 21 w 50"/>
                <a:gd name="T27" fmla="*/ 57 h 57"/>
                <a:gd name="T28" fmla="*/ 19 w 50"/>
                <a:gd name="T29" fmla="*/ 56 h 57"/>
                <a:gd name="T30" fmla="*/ 18 w 50"/>
                <a:gd name="T31" fmla="*/ 52 h 57"/>
                <a:gd name="T32" fmla="*/ 18 w 50"/>
                <a:gd name="T33" fmla="*/ 46 h 57"/>
                <a:gd name="T34" fmla="*/ 17 w 50"/>
                <a:gd name="T35" fmla="*/ 39 h 57"/>
                <a:gd name="T36" fmla="*/ 13 w 50"/>
                <a:gd name="T37" fmla="*/ 31 h 57"/>
                <a:gd name="T38" fmla="*/ 8 w 50"/>
                <a:gd name="T39" fmla="*/ 22 h 57"/>
                <a:gd name="T40" fmla="*/ 0 w 50"/>
                <a:gd name="T41" fmla="*/ 15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57"/>
                <a:gd name="T65" fmla="*/ 50 w 50"/>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57">
                  <a:moveTo>
                    <a:pt x="0" y="15"/>
                  </a:moveTo>
                  <a:lnTo>
                    <a:pt x="4" y="12"/>
                  </a:lnTo>
                  <a:lnTo>
                    <a:pt x="8" y="9"/>
                  </a:lnTo>
                  <a:lnTo>
                    <a:pt x="13" y="5"/>
                  </a:lnTo>
                  <a:lnTo>
                    <a:pt x="18" y="0"/>
                  </a:lnTo>
                  <a:lnTo>
                    <a:pt x="23" y="5"/>
                  </a:lnTo>
                  <a:lnTo>
                    <a:pt x="30" y="11"/>
                  </a:lnTo>
                  <a:lnTo>
                    <a:pt x="36" y="17"/>
                  </a:lnTo>
                  <a:lnTo>
                    <a:pt x="41" y="23"/>
                  </a:lnTo>
                  <a:lnTo>
                    <a:pt x="48" y="32"/>
                  </a:lnTo>
                  <a:lnTo>
                    <a:pt x="50" y="39"/>
                  </a:lnTo>
                  <a:lnTo>
                    <a:pt x="50" y="46"/>
                  </a:lnTo>
                  <a:lnTo>
                    <a:pt x="46" y="52"/>
                  </a:lnTo>
                  <a:lnTo>
                    <a:pt x="41" y="57"/>
                  </a:lnTo>
                  <a:lnTo>
                    <a:pt x="38" y="56"/>
                  </a:lnTo>
                  <a:lnTo>
                    <a:pt x="36" y="52"/>
                  </a:lnTo>
                  <a:lnTo>
                    <a:pt x="35" y="46"/>
                  </a:lnTo>
                  <a:lnTo>
                    <a:pt x="33" y="39"/>
                  </a:lnTo>
                  <a:lnTo>
                    <a:pt x="26" y="31"/>
                  </a:lnTo>
                  <a:lnTo>
                    <a:pt x="16" y="22"/>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5" name="Freeform 59"/>
            <p:cNvSpPr>
              <a:spLocks/>
            </p:cNvSpPr>
            <p:nvPr/>
          </p:nvSpPr>
          <p:spPr bwMode="auto">
            <a:xfrm>
              <a:off x="6210" y="3618"/>
              <a:ext cx="113" cy="259"/>
            </a:xfrm>
            <a:custGeom>
              <a:avLst/>
              <a:gdLst>
                <a:gd name="T0" fmla="*/ 64 w 224"/>
                <a:gd name="T1" fmla="*/ 85 h 259"/>
                <a:gd name="T2" fmla="*/ 56 w 224"/>
                <a:gd name="T3" fmla="*/ 101 h 259"/>
                <a:gd name="T4" fmla="*/ 47 w 224"/>
                <a:gd name="T5" fmla="*/ 119 h 259"/>
                <a:gd name="T6" fmla="*/ 36 w 224"/>
                <a:gd name="T7" fmla="*/ 136 h 259"/>
                <a:gd name="T8" fmla="*/ 25 w 224"/>
                <a:gd name="T9" fmla="*/ 152 h 259"/>
                <a:gd name="T10" fmla="*/ 15 w 224"/>
                <a:gd name="T11" fmla="*/ 168 h 259"/>
                <a:gd name="T12" fmla="*/ 7 w 224"/>
                <a:gd name="T13" fmla="*/ 181 h 259"/>
                <a:gd name="T14" fmla="*/ 2 w 224"/>
                <a:gd name="T15" fmla="*/ 190 h 259"/>
                <a:gd name="T16" fmla="*/ 0 w 224"/>
                <a:gd name="T17" fmla="*/ 196 h 259"/>
                <a:gd name="T18" fmla="*/ 2 w 224"/>
                <a:gd name="T19" fmla="*/ 202 h 259"/>
                <a:gd name="T20" fmla="*/ 5 w 224"/>
                <a:gd name="T21" fmla="*/ 208 h 259"/>
                <a:gd name="T22" fmla="*/ 8 w 224"/>
                <a:gd name="T23" fmla="*/ 210 h 259"/>
                <a:gd name="T24" fmla="*/ 9 w 224"/>
                <a:gd name="T25" fmla="*/ 211 h 259"/>
                <a:gd name="T26" fmla="*/ 8 w 224"/>
                <a:gd name="T27" fmla="*/ 214 h 259"/>
                <a:gd name="T28" fmla="*/ 5 w 224"/>
                <a:gd name="T29" fmla="*/ 220 h 259"/>
                <a:gd name="T30" fmla="*/ 3 w 224"/>
                <a:gd name="T31" fmla="*/ 228 h 259"/>
                <a:gd name="T32" fmla="*/ 5 w 224"/>
                <a:gd name="T33" fmla="*/ 237 h 259"/>
                <a:gd name="T34" fmla="*/ 6 w 224"/>
                <a:gd name="T35" fmla="*/ 241 h 259"/>
                <a:gd name="T36" fmla="*/ 10 w 224"/>
                <a:gd name="T37" fmla="*/ 244 h 259"/>
                <a:gd name="T38" fmla="*/ 13 w 224"/>
                <a:gd name="T39" fmla="*/ 248 h 259"/>
                <a:gd name="T40" fmla="*/ 17 w 224"/>
                <a:gd name="T41" fmla="*/ 251 h 259"/>
                <a:gd name="T42" fmla="*/ 20 w 224"/>
                <a:gd name="T43" fmla="*/ 254 h 259"/>
                <a:gd name="T44" fmla="*/ 24 w 224"/>
                <a:gd name="T45" fmla="*/ 257 h 259"/>
                <a:gd name="T46" fmla="*/ 27 w 224"/>
                <a:gd name="T47" fmla="*/ 259 h 259"/>
                <a:gd name="T48" fmla="*/ 30 w 224"/>
                <a:gd name="T49" fmla="*/ 259 h 259"/>
                <a:gd name="T50" fmla="*/ 35 w 224"/>
                <a:gd name="T51" fmla="*/ 257 h 259"/>
                <a:gd name="T52" fmla="*/ 42 w 224"/>
                <a:gd name="T53" fmla="*/ 250 h 259"/>
                <a:gd name="T54" fmla="*/ 52 w 224"/>
                <a:gd name="T55" fmla="*/ 241 h 259"/>
                <a:gd name="T56" fmla="*/ 63 w 224"/>
                <a:gd name="T57" fmla="*/ 231 h 259"/>
                <a:gd name="T58" fmla="*/ 74 w 224"/>
                <a:gd name="T59" fmla="*/ 219 h 259"/>
                <a:gd name="T60" fmla="*/ 83 w 224"/>
                <a:gd name="T61" fmla="*/ 209 h 259"/>
                <a:gd name="T62" fmla="*/ 92 w 224"/>
                <a:gd name="T63" fmla="*/ 199 h 259"/>
                <a:gd name="T64" fmla="*/ 97 w 224"/>
                <a:gd name="T65" fmla="*/ 192 h 259"/>
                <a:gd name="T66" fmla="*/ 101 w 224"/>
                <a:gd name="T67" fmla="*/ 184 h 259"/>
                <a:gd name="T68" fmla="*/ 105 w 224"/>
                <a:gd name="T69" fmla="*/ 171 h 259"/>
                <a:gd name="T70" fmla="*/ 109 w 224"/>
                <a:gd name="T71" fmla="*/ 156 h 259"/>
                <a:gd name="T72" fmla="*/ 112 w 224"/>
                <a:gd name="T73" fmla="*/ 138 h 259"/>
                <a:gd name="T74" fmla="*/ 113 w 224"/>
                <a:gd name="T75" fmla="*/ 120 h 259"/>
                <a:gd name="T76" fmla="*/ 112 w 224"/>
                <a:gd name="T77" fmla="*/ 103 h 259"/>
                <a:gd name="T78" fmla="*/ 108 w 224"/>
                <a:gd name="T79" fmla="*/ 86 h 259"/>
                <a:gd name="T80" fmla="*/ 102 w 224"/>
                <a:gd name="T81" fmla="*/ 72 h 259"/>
                <a:gd name="T82" fmla="*/ 94 w 224"/>
                <a:gd name="T83" fmla="*/ 62 h 259"/>
                <a:gd name="T84" fmla="*/ 88 w 224"/>
                <a:gd name="T85" fmla="*/ 53 h 259"/>
                <a:gd name="T86" fmla="*/ 83 w 224"/>
                <a:gd name="T87" fmla="*/ 45 h 259"/>
                <a:gd name="T88" fmla="*/ 80 w 224"/>
                <a:gd name="T89" fmla="*/ 38 h 259"/>
                <a:gd name="T90" fmla="*/ 78 w 224"/>
                <a:gd name="T91" fmla="*/ 32 h 259"/>
                <a:gd name="T92" fmla="*/ 77 w 224"/>
                <a:gd name="T93" fmla="*/ 26 h 259"/>
                <a:gd name="T94" fmla="*/ 77 w 224"/>
                <a:gd name="T95" fmla="*/ 19 h 259"/>
                <a:gd name="T96" fmla="*/ 77 w 224"/>
                <a:gd name="T97" fmla="*/ 13 h 259"/>
                <a:gd name="T98" fmla="*/ 77 w 224"/>
                <a:gd name="T99" fmla="*/ 7 h 259"/>
                <a:gd name="T100" fmla="*/ 75 w 224"/>
                <a:gd name="T101" fmla="*/ 2 h 259"/>
                <a:gd name="T102" fmla="*/ 73 w 224"/>
                <a:gd name="T103" fmla="*/ 0 h 259"/>
                <a:gd name="T104" fmla="*/ 70 w 224"/>
                <a:gd name="T105" fmla="*/ 0 h 259"/>
                <a:gd name="T106" fmla="*/ 66 w 224"/>
                <a:gd name="T107" fmla="*/ 1 h 259"/>
                <a:gd name="T108" fmla="*/ 63 w 224"/>
                <a:gd name="T109" fmla="*/ 5 h 259"/>
                <a:gd name="T110" fmla="*/ 60 w 224"/>
                <a:gd name="T111" fmla="*/ 11 h 259"/>
                <a:gd name="T112" fmla="*/ 57 w 224"/>
                <a:gd name="T113" fmla="*/ 20 h 259"/>
                <a:gd name="T114" fmla="*/ 54 w 224"/>
                <a:gd name="T115" fmla="*/ 40 h 259"/>
                <a:gd name="T116" fmla="*/ 55 w 224"/>
                <a:gd name="T117" fmla="*/ 59 h 259"/>
                <a:gd name="T118" fmla="*/ 59 w 224"/>
                <a:gd name="T119" fmla="*/ 74 h 259"/>
                <a:gd name="T120" fmla="*/ 64 w 224"/>
                <a:gd name="T121" fmla="*/ 85 h 2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4"/>
                <a:gd name="T184" fmla="*/ 0 h 259"/>
                <a:gd name="T185" fmla="*/ 224 w 224"/>
                <a:gd name="T186" fmla="*/ 259 h 2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4" h="259">
                  <a:moveTo>
                    <a:pt x="126" y="85"/>
                  </a:moveTo>
                  <a:lnTo>
                    <a:pt x="111" y="101"/>
                  </a:lnTo>
                  <a:lnTo>
                    <a:pt x="93" y="119"/>
                  </a:lnTo>
                  <a:lnTo>
                    <a:pt x="71" y="136"/>
                  </a:lnTo>
                  <a:lnTo>
                    <a:pt x="50" y="152"/>
                  </a:lnTo>
                  <a:lnTo>
                    <a:pt x="30" y="168"/>
                  </a:lnTo>
                  <a:lnTo>
                    <a:pt x="14" y="181"/>
                  </a:lnTo>
                  <a:lnTo>
                    <a:pt x="4" y="190"/>
                  </a:lnTo>
                  <a:lnTo>
                    <a:pt x="0" y="196"/>
                  </a:lnTo>
                  <a:lnTo>
                    <a:pt x="4" y="202"/>
                  </a:lnTo>
                  <a:lnTo>
                    <a:pt x="10" y="208"/>
                  </a:lnTo>
                  <a:lnTo>
                    <a:pt x="15" y="210"/>
                  </a:lnTo>
                  <a:lnTo>
                    <a:pt x="17" y="211"/>
                  </a:lnTo>
                  <a:lnTo>
                    <a:pt x="15" y="214"/>
                  </a:lnTo>
                  <a:lnTo>
                    <a:pt x="10" y="220"/>
                  </a:lnTo>
                  <a:lnTo>
                    <a:pt x="6" y="228"/>
                  </a:lnTo>
                  <a:lnTo>
                    <a:pt x="9" y="237"/>
                  </a:lnTo>
                  <a:lnTo>
                    <a:pt x="12" y="241"/>
                  </a:lnTo>
                  <a:lnTo>
                    <a:pt x="19" y="244"/>
                  </a:lnTo>
                  <a:lnTo>
                    <a:pt x="25" y="248"/>
                  </a:lnTo>
                  <a:lnTo>
                    <a:pt x="33" y="251"/>
                  </a:lnTo>
                  <a:lnTo>
                    <a:pt x="40" y="254"/>
                  </a:lnTo>
                  <a:lnTo>
                    <a:pt x="48" y="257"/>
                  </a:lnTo>
                  <a:lnTo>
                    <a:pt x="54" y="259"/>
                  </a:lnTo>
                  <a:lnTo>
                    <a:pt x="60" y="259"/>
                  </a:lnTo>
                  <a:lnTo>
                    <a:pt x="69" y="257"/>
                  </a:lnTo>
                  <a:lnTo>
                    <a:pt x="84" y="250"/>
                  </a:lnTo>
                  <a:lnTo>
                    <a:pt x="104" y="241"/>
                  </a:lnTo>
                  <a:lnTo>
                    <a:pt x="125" y="231"/>
                  </a:lnTo>
                  <a:lnTo>
                    <a:pt x="147" y="219"/>
                  </a:lnTo>
                  <a:lnTo>
                    <a:pt x="165" y="209"/>
                  </a:lnTo>
                  <a:lnTo>
                    <a:pt x="182" y="199"/>
                  </a:lnTo>
                  <a:lnTo>
                    <a:pt x="193" y="192"/>
                  </a:lnTo>
                  <a:lnTo>
                    <a:pt x="200" y="184"/>
                  </a:lnTo>
                  <a:lnTo>
                    <a:pt x="209" y="171"/>
                  </a:lnTo>
                  <a:lnTo>
                    <a:pt x="217" y="156"/>
                  </a:lnTo>
                  <a:lnTo>
                    <a:pt x="222" y="138"/>
                  </a:lnTo>
                  <a:lnTo>
                    <a:pt x="224" y="120"/>
                  </a:lnTo>
                  <a:lnTo>
                    <a:pt x="222" y="103"/>
                  </a:lnTo>
                  <a:lnTo>
                    <a:pt x="215" y="86"/>
                  </a:lnTo>
                  <a:lnTo>
                    <a:pt x="202" y="72"/>
                  </a:lnTo>
                  <a:lnTo>
                    <a:pt x="187" y="62"/>
                  </a:lnTo>
                  <a:lnTo>
                    <a:pt x="174" y="53"/>
                  </a:lnTo>
                  <a:lnTo>
                    <a:pt x="165" y="45"/>
                  </a:lnTo>
                  <a:lnTo>
                    <a:pt x="159" y="38"/>
                  </a:lnTo>
                  <a:lnTo>
                    <a:pt x="155" y="32"/>
                  </a:lnTo>
                  <a:lnTo>
                    <a:pt x="153" y="26"/>
                  </a:lnTo>
                  <a:lnTo>
                    <a:pt x="153" y="19"/>
                  </a:lnTo>
                  <a:lnTo>
                    <a:pt x="153" y="13"/>
                  </a:lnTo>
                  <a:lnTo>
                    <a:pt x="153" y="7"/>
                  </a:lnTo>
                  <a:lnTo>
                    <a:pt x="149" y="2"/>
                  </a:lnTo>
                  <a:lnTo>
                    <a:pt x="144" y="0"/>
                  </a:lnTo>
                  <a:lnTo>
                    <a:pt x="138" y="0"/>
                  </a:lnTo>
                  <a:lnTo>
                    <a:pt x="131" y="1"/>
                  </a:lnTo>
                  <a:lnTo>
                    <a:pt x="124" y="5"/>
                  </a:lnTo>
                  <a:lnTo>
                    <a:pt x="118" y="11"/>
                  </a:lnTo>
                  <a:lnTo>
                    <a:pt x="113" y="20"/>
                  </a:lnTo>
                  <a:lnTo>
                    <a:pt x="108" y="40"/>
                  </a:lnTo>
                  <a:lnTo>
                    <a:pt x="110" y="59"/>
                  </a:lnTo>
                  <a:lnTo>
                    <a:pt x="116" y="74"/>
                  </a:lnTo>
                  <a:lnTo>
                    <a:pt x="126"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6" name="Freeform 60"/>
            <p:cNvSpPr>
              <a:spLocks/>
            </p:cNvSpPr>
            <p:nvPr/>
          </p:nvSpPr>
          <p:spPr bwMode="auto">
            <a:xfrm>
              <a:off x="6205" y="3699"/>
              <a:ext cx="73" cy="117"/>
            </a:xfrm>
            <a:custGeom>
              <a:avLst/>
              <a:gdLst>
                <a:gd name="T0" fmla="*/ 10 w 145"/>
                <a:gd name="T1" fmla="*/ 113 h 117"/>
                <a:gd name="T2" fmla="*/ 10 w 145"/>
                <a:gd name="T3" fmla="*/ 114 h 117"/>
                <a:gd name="T4" fmla="*/ 11 w 145"/>
                <a:gd name="T5" fmla="*/ 114 h 117"/>
                <a:gd name="T6" fmla="*/ 16 w 145"/>
                <a:gd name="T7" fmla="*/ 106 h 117"/>
                <a:gd name="T8" fmla="*/ 24 w 145"/>
                <a:gd name="T9" fmla="*/ 93 h 117"/>
                <a:gd name="T10" fmla="*/ 34 w 145"/>
                <a:gd name="T11" fmla="*/ 78 h 117"/>
                <a:gd name="T12" fmla="*/ 45 w 145"/>
                <a:gd name="T13" fmla="*/ 61 h 117"/>
                <a:gd name="T14" fmla="*/ 55 w 145"/>
                <a:gd name="T15" fmla="*/ 44 h 117"/>
                <a:gd name="T16" fmla="*/ 65 w 145"/>
                <a:gd name="T17" fmla="*/ 26 h 117"/>
                <a:gd name="T18" fmla="*/ 73 w 145"/>
                <a:gd name="T19" fmla="*/ 8 h 117"/>
                <a:gd name="T20" fmla="*/ 64 w 145"/>
                <a:gd name="T21" fmla="*/ 0 h 117"/>
                <a:gd name="T22" fmla="*/ 57 w 145"/>
                <a:gd name="T23" fmla="*/ 15 h 117"/>
                <a:gd name="T24" fmla="*/ 48 w 145"/>
                <a:gd name="T25" fmla="*/ 32 h 117"/>
                <a:gd name="T26" fmla="*/ 37 w 145"/>
                <a:gd name="T27" fmla="*/ 49 h 117"/>
                <a:gd name="T28" fmla="*/ 27 w 145"/>
                <a:gd name="T29" fmla="*/ 65 h 117"/>
                <a:gd name="T30" fmla="*/ 17 w 145"/>
                <a:gd name="T31" fmla="*/ 81 h 117"/>
                <a:gd name="T32" fmla="*/ 8 w 145"/>
                <a:gd name="T33" fmla="*/ 93 h 117"/>
                <a:gd name="T34" fmla="*/ 3 w 145"/>
                <a:gd name="T35" fmla="*/ 104 h 117"/>
                <a:gd name="T36" fmla="*/ 0 w 145"/>
                <a:gd name="T37" fmla="*/ 116 h 117"/>
                <a:gd name="T38" fmla="*/ 0 w 145"/>
                <a:gd name="T39" fmla="*/ 117 h 117"/>
                <a:gd name="T40" fmla="*/ 10 w 145"/>
                <a:gd name="T41" fmla="*/ 113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5"/>
                <a:gd name="T64" fmla="*/ 0 h 117"/>
                <a:gd name="T65" fmla="*/ 145 w 145"/>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5" h="117">
                  <a:moveTo>
                    <a:pt x="20" y="113"/>
                  </a:moveTo>
                  <a:lnTo>
                    <a:pt x="20" y="114"/>
                  </a:lnTo>
                  <a:lnTo>
                    <a:pt x="22" y="114"/>
                  </a:lnTo>
                  <a:lnTo>
                    <a:pt x="31" y="106"/>
                  </a:lnTo>
                  <a:lnTo>
                    <a:pt x="48" y="93"/>
                  </a:lnTo>
                  <a:lnTo>
                    <a:pt x="68" y="78"/>
                  </a:lnTo>
                  <a:lnTo>
                    <a:pt x="89" y="61"/>
                  </a:lnTo>
                  <a:lnTo>
                    <a:pt x="110" y="44"/>
                  </a:lnTo>
                  <a:lnTo>
                    <a:pt x="129" y="26"/>
                  </a:lnTo>
                  <a:lnTo>
                    <a:pt x="145" y="8"/>
                  </a:lnTo>
                  <a:lnTo>
                    <a:pt x="128" y="0"/>
                  </a:lnTo>
                  <a:lnTo>
                    <a:pt x="114" y="15"/>
                  </a:lnTo>
                  <a:lnTo>
                    <a:pt x="95" y="32"/>
                  </a:lnTo>
                  <a:lnTo>
                    <a:pt x="74" y="49"/>
                  </a:lnTo>
                  <a:lnTo>
                    <a:pt x="53" y="65"/>
                  </a:lnTo>
                  <a:lnTo>
                    <a:pt x="33" y="81"/>
                  </a:lnTo>
                  <a:lnTo>
                    <a:pt x="16" y="93"/>
                  </a:lnTo>
                  <a:lnTo>
                    <a:pt x="5" y="104"/>
                  </a:lnTo>
                  <a:lnTo>
                    <a:pt x="0" y="116"/>
                  </a:lnTo>
                  <a:lnTo>
                    <a:pt x="0" y="117"/>
                  </a:lnTo>
                  <a:lnTo>
                    <a:pt x="2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7" name="Freeform 61"/>
            <p:cNvSpPr>
              <a:spLocks/>
            </p:cNvSpPr>
            <p:nvPr/>
          </p:nvSpPr>
          <p:spPr bwMode="auto">
            <a:xfrm>
              <a:off x="6205" y="3812"/>
              <a:ext cx="19" cy="25"/>
            </a:xfrm>
            <a:custGeom>
              <a:avLst/>
              <a:gdLst>
                <a:gd name="T0" fmla="*/ 18 w 38"/>
                <a:gd name="T1" fmla="*/ 22 h 25"/>
                <a:gd name="T2" fmla="*/ 15 w 38"/>
                <a:gd name="T3" fmla="*/ 8 h 25"/>
                <a:gd name="T4" fmla="*/ 15 w 38"/>
                <a:gd name="T5" fmla="*/ 7 h 25"/>
                <a:gd name="T6" fmla="*/ 13 w 38"/>
                <a:gd name="T7" fmla="*/ 6 h 25"/>
                <a:gd name="T8" fmla="*/ 11 w 38"/>
                <a:gd name="T9" fmla="*/ 3 h 25"/>
                <a:gd name="T10" fmla="*/ 10 w 38"/>
                <a:gd name="T11" fmla="*/ 0 h 25"/>
                <a:gd name="T12" fmla="*/ 0 w 38"/>
                <a:gd name="T13" fmla="*/ 4 h 25"/>
                <a:gd name="T14" fmla="*/ 2 w 38"/>
                <a:gd name="T15" fmla="*/ 14 h 25"/>
                <a:gd name="T16" fmla="*/ 7 w 38"/>
                <a:gd name="T17" fmla="*/ 21 h 25"/>
                <a:gd name="T18" fmla="*/ 10 w 38"/>
                <a:gd name="T19" fmla="*/ 24 h 25"/>
                <a:gd name="T20" fmla="*/ 12 w 38"/>
                <a:gd name="T21" fmla="*/ 25 h 25"/>
                <a:gd name="T22" fmla="*/ 10 w 38"/>
                <a:gd name="T23" fmla="*/ 12 h 25"/>
                <a:gd name="T24" fmla="*/ 12 w 38"/>
                <a:gd name="T25" fmla="*/ 25 h 25"/>
                <a:gd name="T26" fmla="*/ 17 w 38"/>
                <a:gd name="T27" fmla="*/ 25 h 25"/>
                <a:gd name="T28" fmla="*/ 19 w 38"/>
                <a:gd name="T29" fmla="*/ 20 h 25"/>
                <a:gd name="T30" fmla="*/ 19 w 38"/>
                <a:gd name="T31" fmla="*/ 14 h 25"/>
                <a:gd name="T32" fmla="*/ 15 w 38"/>
                <a:gd name="T33" fmla="*/ 8 h 25"/>
                <a:gd name="T34" fmla="*/ 18 w 38"/>
                <a:gd name="T35" fmla="*/ 22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25"/>
                <a:gd name="T56" fmla="*/ 38 w 38"/>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25">
                  <a:moveTo>
                    <a:pt x="35" y="22"/>
                  </a:moveTo>
                  <a:lnTo>
                    <a:pt x="31" y="8"/>
                  </a:lnTo>
                  <a:lnTo>
                    <a:pt x="30" y="7"/>
                  </a:lnTo>
                  <a:lnTo>
                    <a:pt x="26" y="6"/>
                  </a:lnTo>
                  <a:lnTo>
                    <a:pt x="22" y="3"/>
                  </a:lnTo>
                  <a:lnTo>
                    <a:pt x="20" y="0"/>
                  </a:lnTo>
                  <a:lnTo>
                    <a:pt x="0" y="4"/>
                  </a:lnTo>
                  <a:lnTo>
                    <a:pt x="5" y="14"/>
                  </a:lnTo>
                  <a:lnTo>
                    <a:pt x="14" y="21"/>
                  </a:lnTo>
                  <a:lnTo>
                    <a:pt x="20" y="24"/>
                  </a:lnTo>
                  <a:lnTo>
                    <a:pt x="24" y="25"/>
                  </a:lnTo>
                  <a:lnTo>
                    <a:pt x="20" y="12"/>
                  </a:lnTo>
                  <a:lnTo>
                    <a:pt x="24" y="25"/>
                  </a:lnTo>
                  <a:lnTo>
                    <a:pt x="33" y="25"/>
                  </a:lnTo>
                  <a:lnTo>
                    <a:pt x="38" y="20"/>
                  </a:lnTo>
                  <a:lnTo>
                    <a:pt x="38" y="14"/>
                  </a:lnTo>
                  <a:lnTo>
                    <a:pt x="31" y="8"/>
                  </a:lnTo>
                  <a:lnTo>
                    <a:pt x="3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8" name="Freeform 62"/>
            <p:cNvSpPr>
              <a:spLocks/>
            </p:cNvSpPr>
            <p:nvPr/>
          </p:nvSpPr>
          <p:spPr bwMode="auto">
            <a:xfrm>
              <a:off x="6209" y="3824"/>
              <a:ext cx="14" cy="36"/>
            </a:xfrm>
            <a:custGeom>
              <a:avLst/>
              <a:gdLst>
                <a:gd name="T0" fmla="*/ 10 w 29"/>
                <a:gd name="T1" fmla="*/ 26 h 36"/>
                <a:gd name="T2" fmla="*/ 10 w 29"/>
                <a:gd name="T3" fmla="*/ 26 h 36"/>
                <a:gd name="T4" fmla="*/ 10 w 29"/>
                <a:gd name="T5" fmla="*/ 22 h 36"/>
                <a:gd name="T6" fmla="*/ 12 w 29"/>
                <a:gd name="T7" fmla="*/ 18 h 36"/>
                <a:gd name="T8" fmla="*/ 14 w 29"/>
                <a:gd name="T9" fmla="*/ 12 h 36"/>
                <a:gd name="T10" fmla="*/ 14 w 29"/>
                <a:gd name="T11" fmla="*/ 10 h 36"/>
                <a:gd name="T12" fmla="*/ 7 w 29"/>
                <a:gd name="T13" fmla="*/ 0 h 36"/>
                <a:gd name="T14" fmla="*/ 5 w 29"/>
                <a:gd name="T15" fmla="*/ 4 h 36"/>
                <a:gd name="T16" fmla="*/ 2 w 29"/>
                <a:gd name="T17" fmla="*/ 10 h 36"/>
                <a:gd name="T18" fmla="*/ 0 w 29"/>
                <a:gd name="T19" fmla="*/ 22 h 36"/>
                <a:gd name="T20" fmla="*/ 2 w 29"/>
                <a:gd name="T21" fmla="*/ 36 h 36"/>
                <a:gd name="T22" fmla="*/ 2 w 29"/>
                <a:gd name="T23" fmla="*/ 36 h 36"/>
                <a:gd name="T24" fmla="*/ 10 w 29"/>
                <a:gd name="T25" fmla="*/ 2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6"/>
                <a:gd name="T41" fmla="*/ 29 w 29"/>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6">
                  <a:moveTo>
                    <a:pt x="21" y="26"/>
                  </a:moveTo>
                  <a:lnTo>
                    <a:pt x="21" y="26"/>
                  </a:lnTo>
                  <a:lnTo>
                    <a:pt x="20" y="22"/>
                  </a:lnTo>
                  <a:lnTo>
                    <a:pt x="24" y="18"/>
                  </a:lnTo>
                  <a:lnTo>
                    <a:pt x="28" y="12"/>
                  </a:lnTo>
                  <a:lnTo>
                    <a:pt x="29" y="10"/>
                  </a:lnTo>
                  <a:lnTo>
                    <a:pt x="14" y="0"/>
                  </a:lnTo>
                  <a:lnTo>
                    <a:pt x="10" y="4"/>
                  </a:lnTo>
                  <a:lnTo>
                    <a:pt x="4" y="10"/>
                  </a:lnTo>
                  <a:lnTo>
                    <a:pt x="0" y="22"/>
                  </a:lnTo>
                  <a:lnTo>
                    <a:pt x="4" y="36"/>
                  </a:lnTo>
                  <a:lnTo>
                    <a:pt x="2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9" name="Freeform 63"/>
            <p:cNvSpPr>
              <a:spLocks/>
            </p:cNvSpPr>
            <p:nvPr/>
          </p:nvSpPr>
          <p:spPr bwMode="auto">
            <a:xfrm>
              <a:off x="6210" y="3850"/>
              <a:ext cx="31" cy="36"/>
            </a:xfrm>
            <a:custGeom>
              <a:avLst/>
              <a:gdLst>
                <a:gd name="T0" fmla="*/ 31 w 60"/>
                <a:gd name="T1" fmla="*/ 17 h 36"/>
                <a:gd name="T2" fmla="*/ 31 w 60"/>
                <a:gd name="T3" fmla="*/ 17 h 36"/>
                <a:gd name="T4" fmla="*/ 28 w 60"/>
                <a:gd name="T5" fmla="*/ 18 h 36"/>
                <a:gd name="T6" fmla="*/ 26 w 60"/>
                <a:gd name="T7" fmla="*/ 16 h 36"/>
                <a:gd name="T8" fmla="*/ 23 w 60"/>
                <a:gd name="T9" fmla="*/ 14 h 36"/>
                <a:gd name="T10" fmla="*/ 20 w 60"/>
                <a:gd name="T11" fmla="*/ 11 h 36"/>
                <a:gd name="T12" fmla="*/ 16 w 60"/>
                <a:gd name="T13" fmla="*/ 9 h 36"/>
                <a:gd name="T14" fmla="*/ 13 w 60"/>
                <a:gd name="T15" fmla="*/ 5 h 36"/>
                <a:gd name="T16" fmla="*/ 10 w 60"/>
                <a:gd name="T17" fmla="*/ 3 h 36"/>
                <a:gd name="T18" fmla="*/ 9 w 60"/>
                <a:gd name="T19" fmla="*/ 0 h 36"/>
                <a:gd name="T20" fmla="*/ 0 w 60"/>
                <a:gd name="T21" fmla="*/ 10 h 36"/>
                <a:gd name="T22" fmla="*/ 3 w 60"/>
                <a:gd name="T23" fmla="*/ 15 h 36"/>
                <a:gd name="T24" fmla="*/ 6 w 60"/>
                <a:gd name="T25" fmla="*/ 19 h 36"/>
                <a:gd name="T26" fmla="*/ 10 w 60"/>
                <a:gd name="T27" fmla="*/ 23 h 36"/>
                <a:gd name="T28" fmla="*/ 14 w 60"/>
                <a:gd name="T29" fmla="*/ 28 h 36"/>
                <a:gd name="T30" fmla="*/ 19 w 60"/>
                <a:gd name="T31" fmla="*/ 31 h 36"/>
                <a:gd name="T32" fmla="*/ 23 w 60"/>
                <a:gd name="T33" fmla="*/ 33 h 36"/>
                <a:gd name="T34" fmla="*/ 27 w 60"/>
                <a:gd name="T35" fmla="*/ 35 h 36"/>
                <a:gd name="T36" fmla="*/ 31 w 60"/>
                <a:gd name="T37" fmla="*/ 36 h 36"/>
                <a:gd name="T38" fmla="*/ 31 w 60"/>
                <a:gd name="T39" fmla="*/ 36 h 36"/>
                <a:gd name="T40" fmla="*/ 31 w 60"/>
                <a:gd name="T41" fmla="*/ 17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36"/>
                <a:gd name="T65" fmla="*/ 60 w 60"/>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36">
                  <a:moveTo>
                    <a:pt x="60" y="17"/>
                  </a:moveTo>
                  <a:lnTo>
                    <a:pt x="60" y="17"/>
                  </a:lnTo>
                  <a:lnTo>
                    <a:pt x="55" y="18"/>
                  </a:lnTo>
                  <a:lnTo>
                    <a:pt x="51" y="16"/>
                  </a:lnTo>
                  <a:lnTo>
                    <a:pt x="44" y="14"/>
                  </a:lnTo>
                  <a:lnTo>
                    <a:pt x="38" y="11"/>
                  </a:lnTo>
                  <a:lnTo>
                    <a:pt x="30" y="9"/>
                  </a:lnTo>
                  <a:lnTo>
                    <a:pt x="25" y="5"/>
                  </a:lnTo>
                  <a:lnTo>
                    <a:pt x="19" y="3"/>
                  </a:lnTo>
                  <a:lnTo>
                    <a:pt x="17" y="0"/>
                  </a:lnTo>
                  <a:lnTo>
                    <a:pt x="0" y="10"/>
                  </a:lnTo>
                  <a:lnTo>
                    <a:pt x="6" y="15"/>
                  </a:lnTo>
                  <a:lnTo>
                    <a:pt x="12" y="19"/>
                  </a:lnTo>
                  <a:lnTo>
                    <a:pt x="20" y="23"/>
                  </a:lnTo>
                  <a:lnTo>
                    <a:pt x="28" y="28"/>
                  </a:lnTo>
                  <a:lnTo>
                    <a:pt x="36" y="31"/>
                  </a:lnTo>
                  <a:lnTo>
                    <a:pt x="44" y="33"/>
                  </a:lnTo>
                  <a:lnTo>
                    <a:pt x="53" y="35"/>
                  </a:lnTo>
                  <a:lnTo>
                    <a:pt x="60" y="36"/>
                  </a:lnTo>
                  <a:lnTo>
                    <a:pt x="6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0" name="Freeform 64"/>
            <p:cNvSpPr>
              <a:spLocks/>
            </p:cNvSpPr>
            <p:nvPr/>
          </p:nvSpPr>
          <p:spPr bwMode="auto">
            <a:xfrm>
              <a:off x="6241" y="3804"/>
              <a:ext cx="69" cy="82"/>
            </a:xfrm>
            <a:custGeom>
              <a:avLst/>
              <a:gdLst>
                <a:gd name="T0" fmla="*/ 63 w 139"/>
                <a:gd name="T1" fmla="*/ 0 h 82"/>
                <a:gd name="T2" fmla="*/ 63 w 139"/>
                <a:gd name="T3" fmla="*/ 0 h 82"/>
                <a:gd name="T4" fmla="*/ 57 w 139"/>
                <a:gd name="T5" fmla="*/ 6 h 82"/>
                <a:gd name="T6" fmla="*/ 49 w 139"/>
                <a:gd name="T7" fmla="*/ 15 h 82"/>
                <a:gd name="T8" fmla="*/ 40 w 139"/>
                <a:gd name="T9" fmla="*/ 26 h 82"/>
                <a:gd name="T10" fmla="*/ 30 w 139"/>
                <a:gd name="T11" fmla="*/ 37 h 82"/>
                <a:gd name="T12" fmla="*/ 19 w 139"/>
                <a:gd name="T13" fmla="*/ 48 h 82"/>
                <a:gd name="T14" fmla="*/ 9 w 139"/>
                <a:gd name="T15" fmla="*/ 57 h 82"/>
                <a:gd name="T16" fmla="*/ 2 w 139"/>
                <a:gd name="T17" fmla="*/ 62 h 82"/>
                <a:gd name="T18" fmla="*/ 0 w 139"/>
                <a:gd name="T19" fmla="*/ 63 h 82"/>
                <a:gd name="T20" fmla="*/ 0 w 139"/>
                <a:gd name="T21" fmla="*/ 82 h 82"/>
                <a:gd name="T22" fmla="*/ 6 w 139"/>
                <a:gd name="T23" fmla="*/ 79 h 82"/>
                <a:gd name="T24" fmla="*/ 14 w 139"/>
                <a:gd name="T25" fmla="*/ 72 h 82"/>
                <a:gd name="T26" fmla="*/ 24 w 139"/>
                <a:gd name="T27" fmla="*/ 62 h 82"/>
                <a:gd name="T28" fmla="*/ 35 w 139"/>
                <a:gd name="T29" fmla="*/ 52 h 82"/>
                <a:gd name="T30" fmla="*/ 46 w 139"/>
                <a:gd name="T31" fmla="*/ 40 h 82"/>
                <a:gd name="T32" fmla="*/ 56 w 139"/>
                <a:gd name="T33" fmla="*/ 30 h 82"/>
                <a:gd name="T34" fmla="*/ 64 w 139"/>
                <a:gd name="T35" fmla="*/ 21 h 82"/>
                <a:gd name="T36" fmla="*/ 69 w 139"/>
                <a:gd name="T37" fmla="*/ 12 h 82"/>
                <a:gd name="T38" fmla="*/ 69 w 139"/>
                <a:gd name="T39" fmla="*/ 12 h 82"/>
                <a:gd name="T40" fmla="*/ 63 w 139"/>
                <a:gd name="T41" fmla="*/ 0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82"/>
                <a:gd name="T65" fmla="*/ 139 w 139"/>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82">
                  <a:moveTo>
                    <a:pt x="127" y="0"/>
                  </a:moveTo>
                  <a:lnTo>
                    <a:pt x="127" y="0"/>
                  </a:lnTo>
                  <a:lnTo>
                    <a:pt x="115" y="6"/>
                  </a:lnTo>
                  <a:lnTo>
                    <a:pt x="99" y="15"/>
                  </a:lnTo>
                  <a:lnTo>
                    <a:pt x="81" y="26"/>
                  </a:lnTo>
                  <a:lnTo>
                    <a:pt x="60" y="37"/>
                  </a:lnTo>
                  <a:lnTo>
                    <a:pt x="39" y="48"/>
                  </a:lnTo>
                  <a:lnTo>
                    <a:pt x="19" y="57"/>
                  </a:lnTo>
                  <a:lnTo>
                    <a:pt x="5" y="62"/>
                  </a:lnTo>
                  <a:lnTo>
                    <a:pt x="0" y="63"/>
                  </a:lnTo>
                  <a:lnTo>
                    <a:pt x="0" y="82"/>
                  </a:lnTo>
                  <a:lnTo>
                    <a:pt x="13" y="79"/>
                  </a:lnTo>
                  <a:lnTo>
                    <a:pt x="29" y="72"/>
                  </a:lnTo>
                  <a:lnTo>
                    <a:pt x="49" y="62"/>
                  </a:lnTo>
                  <a:lnTo>
                    <a:pt x="70" y="52"/>
                  </a:lnTo>
                  <a:lnTo>
                    <a:pt x="92" y="40"/>
                  </a:lnTo>
                  <a:lnTo>
                    <a:pt x="112" y="30"/>
                  </a:lnTo>
                  <a:lnTo>
                    <a:pt x="128" y="21"/>
                  </a:lnTo>
                  <a:lnTo>
                    <a:pt x="139" y="12"/>
                  </a:lnTo>
                  <a:lnTo>
                    <a:pt x="1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1" name="Freeform 65"/>
            <p:cNvSpPr>
              <a:spLocks/>
            </p:cNvSpPr>
            <p:nvPr/>
          </p:nvSpPr>
          <p:spPr bwMode="auto">
            <a:xfrm>
              <a:off x="6304" y="3684"/>
              <a:ext cx="24" cy="132"/>
            </a:xfrm>
            <a:custGeom>
              <a:avLst/>
              <a:gdLst>
                <a:gd name="T0" fmla="*/ 4 w 48"/>
                <a:gd name="T1" fmla="*/ 13 h 132"/>
                <a:gd name="T2" fmla="*/ 4 w 48"/>
                <a:gd name="T3" fmla="*/ 13 h 132"/>
                <a:gd name="T4" fmla="*/ 10 w 48"/>
                <a:gd name="T5" fmla="*/ 24 h 132"/>
                <a:gd name="T6" fmla="*/ 12 w 48"/>
                <a:gd name="T7" fmla="*/ 38 h 132"/>
                <a:gd name="T8" fmla="*/ 13 w 48"/>
                <a:gd name="T9" fmla="*/ 54 h 132"/>
                <a:gd name="T10" fmla="*/ 12 w 48"/>
                <a:gd name="T11" fmla="*/ 71 h 132"/>
                <a:gd name="T12" fmla="*/ 10 w 48"/>
                <a:gd name="T13" fmla="*/ 88 h 132"/>
                <a:gd name="T14" fmla="*/ 6 w 48"/>
                <a:gd name="T15" fmla="*/ 102 h 132"/>
                <a:gd name="T16" fmla="*/ 3 w 48"/>
                <a:gd name="T17" fmla="*/ 114 h 132"/>
                <a:gd name="T18" fmla="*/ 0 w 48"/>
                <a:gd name="T19" fmla="*/ 120 h 132"/>
                <a:gd name="T20" fmla="*/ 6 w 48"/>
                <a:gd name="T21" fmla="*/ 132 h 132"/>
                <a:gd name="T22" fmla="*/ 11 w 48"/>
                <a:gd name="T23" fmla="*/ 122 h 132"/>
                <a:gd name="T24" fmla="*/ 16 w 48"/>
                <a:gd name="T25" fmla="*/ 108 h 132"/>
                <a:gd name="T26" fmla="*/ 20 w 48"/>
                <a:gd name="T27" fmla="*/ 92 h 132"/>
                <a:gd name="T28" fmla="*/ 23 w 48"/>
                <a:gd name="T29" fmla="*/ 73 h 132"/>
                <a:gd name="T30" fmla="*/ 24 w 48"/>
                <a:gd name="T31" fmla="*/ 54 h 132"/>
                <a:gd name="T32" fmla="*/ 23 w 48"/>
                <a:gd name="T33" fmla="*/ 35 h 132"/>
                <a:gd name="T34" fmla="*/ 19 w 48"/>
                <a:gd name="T35" fmla="*/ 16 h 132"/>
                <a:gd name="T36" fmla="*/ 11 w 48"/>
                <a:gd name="T37" fmla="*/ 0 h 132"/>
                <a:gd name="T38" fmla="*/ 11 w 48"/>
                <a:gd name="T39" fmla="*/ 0 h 132"/>
                <a:gd name="T40" fmla="*/ 4 w 48"/>
                <a:gd name="T41" fmla="*/ 13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32"/>
                <a:gd name="T65" fmla="*/ 48 w 48"/>
                <a:gd name="T66" fmla="*/ 132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32">
                  <a:moveTo>
                    <a:pt x="8" y="13"/>
                  </a:moveTo>
                  <a:lnTo>
                    <a:pt x="8" y="13"/>
                  </a:lnTo>
                  <a:lnTo>
                    <a:pt x="20" y="24"/>
                  </a:lnTo>
                  <a:lnTo>
                    <a:pt x="25" y="38"/>
                  </a:lnTo>
                  <a:lnTo>
                    <a:pt x="26" y="54"/>
                  </a:lnTo>
                  <a:lnTo>
                    <a:pt x="25" y="71"/>
                  </a:lnTo>
                  <a:lnTo>
                    <a:pt x="20" y="88"/>
                  </a:lnTo>
                  <a:lnTo>
                    <a:pt x="12" y="102"/>
                  </a:lnTo>
                  <a:lnTo>
                    <a:pt x="5" y="114"/>
                  </a:lnTo>
                  <a:lnTo>
                    <a:pt x="0" y="120"/>
                  </a:lnTo>
                  <a:lnTo>
                    <a:pt x="12" y="132"/>
                  </a:lnTo>
                  <a:lnTo>
                    <a:pt x="22" y="122"/>
                  </a:lnTo>
                  <a:lnTo>
                    <a:pt x="32" y="108"/>
                  </a:lnTo>
                  <a:lnTo>
                    <a:pt x="40" y="92"/>
                  </a:lnTo>
                  <a:lnTo>
                    <a:pt x="45" y="73"/>
                  </a:lnTo>
                  <a:lnTo>
                    <a:pt x="48" y="54"/>
                  </a:lnTo>
                  <a:lnTo>
                    <a:pt x="45" y="35"/>
                  </a:lnTo>
                  <a:lnTo>
                    <a:pt x="37" y="16"/>
                  </a:lnTo>
                  <a:lnTo>
                    <a:pt x="21" y="0"/>
                  </a:lnTo>
                  <a:lnTo>
                    <a:pt x="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2" name="Freeform 66"/>
            <p:cNvSpPr>
              <a:spLocks/>
            </p:cNvSpPr>
            <p:nvPr/>
          </p:nvSpPr>
          <p:spPr bwMode="auto">
            <a:xfrm>
              <a:off x="6281" y="3631"/>
              <a:ext cx="33" cy="66"/>
            </a:xfrm>
            <a:custGeom>
              <a:avLst/>
              <a:gdLst>
                <a:gd name="T0" fmla="*/ 1 w 67"/>
                <a:gd name="T1" fmla="*/ 0 h 66"/>
                <a:gd name="T2" fmla="*/ 1 w 67"/>
                <a:gd name="T3" fmla="*/ 0 h 66"/>
                <a:gd name="T4" fmla="*/ 0 w 67"/>
                <a:gd name="T5" fmla="*/ 6 h 66"/>
                <a:gd name="T6" fmla="*/ 1 w 67"/>
                <a:gd name="T7" fmla="*/ 14 h 66"/>
                <a:gd name="T8" fmla="*/ 2 w 67"/>
                <a:gd name="T9" fmla="*/ 22 h 66"/>
                <a:gd name="T10" fmla="*/ 4 w 67"/>
                <a:gd name="T11" fmla="*/ 29 h 66"/>
                <a:gd name="T12" fmla="*/ 8 w 67"/>
                <a:gd name="T13" fmla="*/ 38 h 66"/>
                <a:gd name="T14" fmla="*/ 13 w 67"/>
                <a:gd name="T15" fmla="*/ 46 h 66"/>
                <a:gd name="T16" fmla="*/ 19 w 67"/>
                <a:gd name="T17" fmla="*/ 55 h 66"/>
                <a:gd name="T18" fmla="*/ 27 w 67"/>
                <a:gd name="T19" fmla="*/ 66 h 66"/>
                <a:gd name="T20" fmla="*/ 33 w 67"/>
                <a:gd name="T21" fmla="*/ 53 h 66"/>
                <a:gd name="T22" fmla="*/ 26 w 67"/>
                <a:gd name="T23" fmla="*/ 43 h 66"/>
                <a:gd name="T24" fmla="*/ 20 w 67"/>
                <a:gd name="T25" fmla="*/ 33 h 66"/>
                <a:gd name="T26" fmla="*/ 16 w 67"/>
                <a:gd name="T27" fmla="*/ 27 h 66"/>
                <a:gd name="T28" fmla="*/ 13 w 67"/>
                <a:gd name="T29" fmla="*/ 21 h 66"/>
                <a:gd name="T30" fmla="*/ 12 w 67"/>
                <a:gd name="T31" fmla="*/ 16 h 66"/>
                <a:gd name="T32" fmla="*/ 11 w 67"/>
                <a:gd name="T33" fmla="*/ 11 h 66"/>
                <a:gd name="T34" fmla="*/ 11 w 67"/>
                <a:gd name="T35" fmla="*/ 6 h 66"/>
                <a:gd name="T36" fmla="*/ 11 w 67"/>
                <a:gd name="T37" fmla="*/ 0 h 66"/>
                <a:gd name="T38" fmla="*/ 11 w 67"/>
                <a:gd name="T39" fmla="*/ 0 h 66"/>
                <a:gd name="T40" fmla="*/ 1 w 67"/>
                <a:gd name="T41" fmla="*/ 0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66"/>
                <a:gd name="T65" fmla="*/ 67 w 67"/>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66">
                  <a:moveTo>
                    <a:pt x="2" y="0"/>
                  </a:moveTo>
                  <a:lnTo>
                    <a:pt x="2" y="0"/>
                  </a:lnTo>
                  <a:lnTo>
                    <a:pt x="0" y="6"/>
                  </a:lnTo>
                  <a:lnTo>
                    <a:pt x="2" y="14"/>
                  </a:lnTo>
                  <a:lnTo>
                    <a:pt x="4" y="22"/>
                  </a:lnTo>
                  <a:lnTo>
                    <a:pt x="9" y="29"/>
                  </a:lnTo>
                  <a:lnTo>
                    <a:pt x="17" y="38"/>
                  </a:lnTo>
                  <a:lnTo>
                    <a:pt x="26" y="46"/>
                  </a:lnTo>
                  <a:lnTo>
                    <a:pt x="39" y="55"/>
                  </a:lnTo>
                  <a:lnTo>
                    <a:pt x="54" y="66"/>
                  </a:lnTo>
                  <a:lnTo>
                    <a:pt x="67" y="53"/>
                  </a:lnTo>
                  <a:lnTo>
                    <a:pt x="52" y="43"/>
                  </a:lnTo>
                  <a:lnTo>
                    <a:pt x="41" y="33"/>
                  </a:lnTo>
                  <a:lnTo>
                    <a:pt x="32" y="27"/>
                  </a:lnTo>
                  <a:lnTo>
                    <a:pt x="27" y="21"/>
                  </a:lnTo>
                  <a:lnTo>
                    <a:pt x="24" y="16"/>
                  </a:lnTo>
                  <a:lnTo>
                    <a:pt x="22" y="11"/>
                  </a:lnTo>
                  <a:lnTo>
                    <a:pt x="23" y="6"/>
                  </a:lnTo>
                  <a:lnTo>
                    <a:pt x="2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3" name="Freeform 67"/>
            <p:cNvSpPr>
              <a:spLocks/>
            </p:cNvSpPr>
            <p:nvPr/>
          </p:nvSpPr>
          <p:spPr bwMode="auto">
            <a:xfrm>
              <a:off x="6262" y="3609"/>
              <a:ext cx="30" cy="32"/>
            </a:xfrm>
            <a:custGeom>
              <a:avLst/>
              <a:gdLst>
                <a:gd name="T0" fmla="*/ 10 w 60"/>
                <a:gd name="T1" fmla="*/ 32 h 32"/>
                <a:gd name="T2" fmla="*/ 10 w 60"/>
                <a:gd name="T3" fmla="*/ 31 h 32"/>
                <a:gd name="T4" fmla="*/ 12 w 60"/>
                <a:gd name="T5" fmla="*/ 24 h 32"/>
                <a:gd name="T6" fmla="*/ 14 w 60"/>
                <a:gd name="T7" fmla="*/ 20 h 32"/>
                <a:gd name="T8" fmla="*/ 16 w 60"/>
                <a:gd name="T9" fmla="*/ 18 h 32"/>
                <a:gd name="T10" fmla="*/ 18 w 60"/>
                <a:gd name="T11" fmla="*/ 17 h 32"/>
                <a:gd name="T12" fmla="*/ 20 w 60"/>
                <a:gd name="T13" fmla="*/ 17 h 32"/>
                <a:gd name="T14" fmla="*/ 19 w 60"/>
                <a:gd name="T15" fmla="*/ 17 h 32"/>
                <a:gd name="T16" fmla="*/ 20 w 60"/>
                <a:gd name="T17" fmla="*/ 18 h 32"/>
                <a:gd name="T18" fmla="*/ 20 w 60"/>
                <a:gd name="T19" fmla="*/ 22 h 32"/>
                <a:gd name="T20" fmla="*/ 30 w 60"/>
                <a:gd name="T21" fmla="*/ 22 h 32"/>
                <a:gd name="T22" fmla="*/ 30 w 60"/>
                <a:gd name="T23" fmla="*/ 14 h 32"/>
                <a:gd name="T24" fmla="*/ 27 w 60"/>
                <a:gd name="T25" fmla="*/ 4 h 32"/>
                <a:gd name="T26" fmla="*/ 21 w 60"/>
                <a:gd name="T27" fmla="*/ 0 h 32"/>
                <a:gd name="T28" fmla="*/ 18 w 60"/>
                <a:gd name="T29" fmla="*/ 0 h 32"/>
                <a:gd name="T30" fmla="*/ 13 w 60"/>
                <a:gd name="T31" fmla="*/ 1 h 32"/>
                <a:gd name="T32" fmla="*/ 7 w 60"/>
                <a:gd name="T33" fmla="*/ 7 h 32"/>
                <a:gd name="T34" fmla="*/ 3 w 60"/>
                <a:gd name="T35" fmla="*/ 16 h 32"/>
                <a:gd name="T36" fmla="*/ 0 w 60"/>
                <a:gd name="T37" fmla="*/ 27 h 32"/>
                <a:gd name="T38" fmla="*/ 0 w 60"/>
                <a:gd name="T39" fmla="*/ 26 h 32"/>
                <a:gd name="T40" fmla="*/ 10 w 60"/>
                <a:gd name="T41" fmla="*/ 32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32"/>
                <a:gd name="T65" fmla="*/ 60 w 60"/>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32">
                  <a:moveTo>
                    <a:pt x="20" y="32"/>
                  </a:moveTo>
                  <a:lnTo>
                    <a:pt x="20" y="31"/>
                  </a:lnTo>
                  <a:lnTo>
                    <a:pt x="23" y="24"/>
                  </a:lnTo>
                  <a:lnTo>
                    <a:pt x="28" y="20"/>
                  </a:lnTo>
                  <a:lnTo>
                    <a:pt x="32" y="18"/>
                  </a:lnTo>
                  <a:lnTo>
                    <a:pt x="35" y="17"/>
                  </a:lnTo>
                  <a:lnTo>
                    <a:pt x="40" y="17"/>
                  </a:lnTo>
                  <a:lnTo>
                    <a:pt x="38" y="17"/>
                  </a:lnTo>
                  <a:lnTo>
                    <a:pt x="40" y="18"/>
                  </a:lnTo>
                  <a:lnTo>
                    <a:pt x="40" y="22"/>
                  </a:lnTo>
                  <a:lnTo>
                    <a:pt x="60" y="22"/>
                  </a:lnTo>
                  <a:lnTo>
                    <a:pt x="60" y="14"/>
                  </a:lnTo>
                  <a:lnTo>
                    <a:pt x="54" y="4"/>
                  </a:lnTo>
                  <a:lnTo>
                    <a:pt x="42" y="0"/>
                  </a:lnTo>
                  <a:lnTo>
                    <a:pt x="35" y="0"/>
                  </a:lnTo>
                  <a:lnTo>
                    <a:pt x="25" y="1"/>
                  </a:lnTo>
                  <a:lnTo>
                    <a:pt x="13" y="7"/>
                  </a:lnTo>
                  <a:lnTo>
                    <a:pt x="6" y="16"/>
                  </a:lnTo>
                  <a:lnTo>
                    <a:pt x="0" y="27"/>
                  </a:lnTo>
                  <a:lnTo>
                    <a:pt x="0" y="26"/>
                  </a:lnTo>
                  <a:lnTo>
                    <a:pt x="2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4" name="Freeform 68"/>
            <p:cNvSpPr>
              <a:spLocks/>
            </p:cNvSpPr>
            <p:nvPr/>
          </p:nvSpPr>
          <p:spPr bwMode="auto">
            <a:xfrm>
              <a:off x="6259" y="3635"/>
              <a:ext cx="20" cy="77"/>
            </a:xfrm>
            <a:custGeom>
              <a:avLst/>
              <a:gdLst>
                <a:gd name="T0" fmla="*/ 19 w 40"/>
                <a:gd name="T1" fmla="*/ 72 h 77"/>
                <a:gd name="T2" fmla="*/ 18 w 40"/>
                <a:gd name="T3" fmla="*/ 62 h 77"/>
                <a:gd name="T4" fmla="*/ 13 w 40"/>
                <a:gd name="T5" fmla="*/ 53 h 77"/>
                <a:gd name="T6" fmla="*/ 11 w 40"/>
                <a:gd name="T7" fmla="*/ 41 h 77"/>
                <a:gd name="T8" fmla="*/ 10 w 40"/>
                <a:gd name="T9" fmla="*/ 23 h 77"/>
                <a:gd name="T10" fmla="*/ 12 w 40"/>
                <a:gd name="T11" fmla="*/ 6 h 77"/>
                <a:gd name="T12" fmla="*/ 3 w 40"/>
                <a:gd name="T13" fmla="*/ 0 h 77"/>
                <a:gd name="T14" fmla="*/ 0 w 40"/>
                <a:gd name="T15" fmla="*/ 23 h 77"/>
                <a:gd name="T16" fmla="*/ 1 w 40"/>
                <a:gd name="T17" fmla="*/ 43 h 77"/>
                <a:gd name="T18" fmla="*/ 5 w 40"/>
                <a:gd name="T19" fmla="*/ 62 h 77"/>
                <a:gd name="T20" fmla="*/ 10 w 40"/>
                <a:gd name="T21" fmla="*/ 74 h 77"/>
                <a:gd name="T22" fmla="*/ 10 w 40"/>
                <a:gd name="T23" fmla="*/ 64 h 77"/>
                <a:gd name="T24" fmla="*/ 10 w 40"/>
                <a:gd name="T25" fmla="*/ 74 h 77"/>
                <a:gd name="T26" fmla="*/ 14 w 40"/>
                <a:gd name="T27" fmla="*/ 77 h 77"/>
                <a:gd name="T28" fmla="*/ 18 w 40"/>
                <a:gd name="T29" fmla="*/ 74 h 77"/>
                <a:gd name="T30" fmla="*/ 20 w 40"/>
                <a:gd name="T31" fmla="*/ 68 h 77"/>
                <a:gd name="T32" fmla="*/ 18 w 40"/>
                <a:gd name="T33" fmla="*/ 62 h 77"/>
                <a:gd name="T34" fmla="*/ 19 w 40"/>
                <a:gd name="T35" fmla="*/ 72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77"/>
                <a:gd name="T56" fmla="*/ 40 w 40"/>
                <a:gd name="T57" fmla="*/ 77 h 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77">
                  <a:moveTo>
                    <a:pt x="37" y="72"/>
                  </a:moveTo>
                  <a:lnTo>
                    <a:pt x="36" y="62"/>
                  </a:lnTo>
                  <a:lnTo>
                    <a:pt x="27" y="53"/>
                  </a:lnTo>
                  <a:lnTo>
                    <a:pt x="22" y="41"/>
                  </a:lnTo>
                  <a:lnTo>
                    <a:pt x="20" y="23"/>
                  </a:lnTo>
                  <a:lnTo>
                    <a:pt x="25" y="6"/>
                  </a:lnTo>
                  <a:lnTo>
                    <a:pt x="5" y="0"/>
                  </a:lnTo>
                  <a:lnTo>
                    <a:pt x="0" y="23"/>
                  </a:lnTo>
                  <a:lnTo>
                    <a:pt x="2" y="43"/>
                  </a:lnTo>
                  <a:lnTo>
                    <a:pt x="10" y="62"/>
                  </a:lnTo>
                  <a:lnTo>
                    <a:pt x="21" y="74"/>
                  </a:lnTo>
                  <a:lnTo>
                    <a:pt x="20" y="64"/>
                  </a:lnTo>
                  <a:lnTo>
                    <a:pt x="21" y="74"/>
                  </a:lnTo>
                  <a:lnTo>
                    <a:pt x="28" y="77"/>
                  </a:lnTo>
                  <a:lnTo>
                    <a:pt x="36" y="74"/>
                  </a:lnTo>
                  <a:lnTo>
                    <a:pt x="40" y="68"/>
                  </a:lnTo>
                  <a:lnTo>
                    <a:pt x="36" y="62"/>
                  </a:lnTo>
                  <a:lnTo>
                    <a:pt x="37"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5" name="Freeform 69"/>
            <p:cNvSpPr>
              <a:spLocks/>
            </p:cNvSpPr>
            <p:nvPr/>
          </p:nvSpPr>
          <p:spPr bwMode="auto">
            <a:xfrm>
              <a:off x="5992" y="3734"/>
              <a:ext cx="161" cy="180"/>
            </a:xfrm>
            <a:custGeom>
              <a:avLst/>
              <a:gdLst>
                <a:gd name="T0" fmla="*/ 26 w 323"/>
                <a:gd name="T1" fmla="*/ 9 h 180"/>
                <a:gd name="T2" fmla="*/ 29 w 323"/>
                <a:gd name="T3" fmla="*/ 8 h 180"/>
                <a:gd name="T4" fmla="*/ 37 w 323"/>
                <a:gd name="T5" fmla="*/ 6 h 180"/>
                <a:gd name="T6" fmla="*/ 49 w 323"/>
                <a:gd name="T7" fmla="*/ 3 h 180"/>
                <a:gd name="T8" fmla="*/ 62 w 323"/>
                <a:gd name="T9" fmla="*/ 1 h 180"/>
                <a:gd name="T10" fmla="*/ 77 w 323"/>
                <a:gd name="T11" fmla="*/ 0 h 180"/>
                <a:gd name="T12" fmla="*/ 90 w 323"/>
                <a:gd name="T13" fmla="*/ 2 h 180"/>
                <a:gd name="T14" fmla="*/ 101 w 323"/>
                <a:gd name="T15" fmla="*/ 6 h 180"/>
                <a:gd name="T16" fmla="*/ 108 w 323"/>
                <a:gd name="T17" fmla="*/ 16 h 180"/>
                <a:gd name="T18" fmla="*/ 114 w 323"/>
                <a:gd name="T19" fmla="*/ 28 h 180"/>
                <a:gd name="T20" fmla="*/ 122 w 323"/>
                <a:gd name="T21" fmla="*/ 44 h 180"/>
                <a:gd name="T22" fmla="*/ 132 w 323"/>
                <a:gd name="T23" fmla="*/ 59 h 180"/>
                <a:gd name="T24" fmla="*/ 141 w 323"/>
                <a:gd name="T25" fmla="*/ 75 h 180"/>
                <a:gd name="T26" fmla="*/ 150 w 323"/>
                <a:gd name="T27" fmla="*/ 90 h 180"/>
                <a:gd name="T28" fmla="*/ 157 w 323"/>
                <a:gd name="T29" fmla="*/ 102 h 180"/>
                <a:gd name="T30" fmla="*/ 161 w 323"/>
                <a:gd name="T31" fmla="*/ 112 h 180"/>
                <a:gd name="T32" fmla="*/ 161 w 323"/>
                <a:gd name="T33" fmla="*/ 119 h 180"/>
                <a:gd name="T34" fmla="*/ 158 w 323"/>
                <a:gd name="T35" fmla="*/ 124 h 180"/>
                <a:gd name="T36" fmla="*/ 156 w 323"/>
                <a:gd name="T37" fmla="*/ 129 h 180"/>
                <a:gd name="T38" fmla="*/ 152 w 323"/>
                <a:gd name="T39" fmla="*/ 134 h 180"/>
                <a:gd name="T40" fmla="*/ 149 w 323"/>
                <a:gd name="T41" fmla="*/ 139 h 180"/>
                <a:gd name="T42" fmla="*/ 146 w 323"/>
                <a:gd name="T43" fmla="*/ 145 h 180"/>
                <a:gd name="T44" fmla="*/ 142 w 323"/>
                <a:gd name="T45" fmla="*/ 149 h 180"/>
                <a:gd name="T46" fmla="*/ 137 w 323"/>
                <a:gd name="T47" fmla="*/ 151 h 180"/>
                <a:gd name="T48" fmla="*/ 132 w 323"/>
                <a:gd name="T49" fmla="*/ 152 h 180"/>
                <a:gd name="T50" fmla="*/ 126 w 323"/>
                <a:gd name="T51" fmla="*/ 150 h 180"/>
                <a:gd name="T52" fmla="*/ 117 w 323"/>
                <a:gd name="T53" fmla="*/ 146 h 180"/>
                <a:gd name="T54" fmla="*/ 107 w 323"/>
                <a:gd name="T55" fmla="*/ 139 h 180"/>
                <a:gd name="T56" fmla="*/ 97 w 323"/>
                <a:gd name="T57" fmla="*/ 131 h 180"/>
                <a:gd name="T58" fmla="*/ 89 w 323"/>
                <a:gd name="T59" fmla="*/ 124 h 180"/>
                <a:gd name="T60" fmla="*/ 80 w 323"/>
                <a:gd name="T61" fmla="*/ 118 h 180"/>
                <a:gd name="T62" fmla="*/ 75 w 323"/>
                <a:gd name="T63" fmla="*/ 113 h 180"/>
                <a:gd name="T64" fmla="*/ 74 w 323"/>
                <a:gd name="T65" fmla="*/ 111 h 180"/>
                <a:gd name="T66" fmla="*/ 76 w 323"/>
                <a:gd name="T67" fmla="*/ 122 h 180"/>
                <a:gd name="T68" fmla="*/ 82 w 323"/>
                <a:gd name="T69" fmla="*/ 144 h 180"/>
                <a:gd name="T70" fmla="*/ 87 w 323"/>
                <a:gd name="T71" fmla="*/ 167 h 180"/>
                <a:gd name="T72" fmla="*/ 86 w 323"/>
                <a:gd name="T73" fmla="*/ 178 h 180"/>
                <a:gd name="T74" fmla="*/ 80 w 323"/>
                <a:gd name="T75" fmla="*/ 180 h 180"/>
                <a:gd name="T76" fmla="*/ 75 w 323"/>
                <a:gd name="T77" fmla="*/ 177 h 180"/>
                <a:gd name="T78" fmla="*/ 71 w 323"/>
                <a:gd name="T79" fmla="*/ 171 h 180"/>
                <a:gd name="T80" fmla="*/ 67 w 323"/>
                <a:gd name="T81" fmla="*/ 161 h 180"/>
                <a:gd name="T82" fmla="*/ 62 w 323"/>
                <a:gd name="T83" fmla="*/ 150 h 180"/>
                <a:gd name="T84" fmla="*/ 58 w 323"/>
                <a:gd name="T85" fmla="*/ 136 h 180"/>
                <a:gd name="T86" fmla="*/ 53 w 323"/>
                <a:gd name="T87" fmla="*/ 123 h 180"/>
                <a:gd name="T88" fmla="*/ 47 w 323"/>
                <a:gd name="T89" fmla="*/ 107 h 180"/>
                <a:gd name="T90" fmla="*/ 2 w 323"/>
                <a:gd name="T91" fmla="*/ 87 h 180"/>
                <a:gd name="T92" fmla="*/ 1 w 323"/>
                <a:gd name="T93" fmla="*/ 85 h 180"/>
                <a:gd name="T94" fmla="*/ 0 w 323"/>
                <a:gd name="T95" fmla="*/ 79 h 180"/>
                <a:gd name="T96" fmla="*/ 0 w 323"/>
                <a:gd name="T97" fmla="*/ 70 h 180"/>
                <a:gd name="T98" fmla="*/ 0 w 323"/>
                <a:gd name="T99" fmla="*/ 59 h 180"/>
                <a:gd name="T100" fmla="*/ 3 w 323"/>
                <a:gd name="T101" fmla="*/ 47 h 180"/>
                <a:gd name="T102" fmla="*/ 7 w 323"/>
                <a:gd name="T103" fmla="*/ 33 h 180"/>
                <a:gd name="T104" fmla="*/ 15 w 323"/>
                <a:gd name="T105" fmla="*/ 21 h 180"/>
                <a:gd name="T106" fmla="*/ 26 w 323"/>
                <a:gd name="T107" fmla="*/ 9 h 1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3"/>
                <a:gd name="T163" fmla="*/ 0 h 180"/>
                <a:gd name="T164" fmla="*/ 323 w 323"/>
                <a:gd name="T165" fmla="*/ 180 h 1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3" h="180">
                  <a:moveTo>
                    <a:pt x="52" y="9"/>
                  </a:moveTo>
                  <a:lnTo>
                    <a:pt x="59" y="8"/>
                  </a:lnTo>
                  <a:lnTo>
                    <a:pt x="75" y="6"/>
                  </a:lnTo>
                  <a:lnTo>
                    <a:pt x="98" y="3"/>
                  </a:lnTo>
                  <a:lnTo>
                    <a:pt x="125" y="1"/>
                  </a:lnTo>
                  <a:lnTo>
                    <a:pt x="154" y="0"/>
                  </a:lnTo>
                  <a:lnTo>
                    <a:pt x="181" y="2"/>
                  </a:lnTo>
                  <a:lnTo>
                    <a:pt x="203" y="6"/>
                  </a:lnTo>
                  <a:lnTo>
                    <a:pt x="217" y="16"/>
                  </a:lnTo>
                  <a:lnTo>
                    <a:pt x="228" y="28"/>
                  </a:lnTo>
                  <a:lnTo>
                    <a:pt x="244" y="44"/>
                  </a:lnTo>
                  <a:lnTo>
                    <a:pt x="264" y="59"/>
                  </a:lnTo>
                  <a:lnTo>
                    <a:pt x="283" y="75"/>
                  </a:lnTo>
                  <a:lnTo>
                    <a:pt x="300" y="90"/>
                  </a:lnTo>
                  <a:lnTo>
                    <a:pt x="314" y="102"/>
                  </a:lnTo>
                  <a:lnTo>
                    <a:pt x="323" y="112"/>
                  </a:lnTo>
                  <a:lnTo>
                    <a:pt x="322" y="119"/>
                  </a:lnTo>
                  <a:lnTo>
                    <a:pt x="317" y="124"/>
                  </a:lnTo>
                  <a:lnTo>
                    <a:pt x="312" y="129"/>
                  </a:lnTo>
                  <a:lnTo>
                    <a:pt x="305" y="134"/>
                  </a:lnTo>
                  <a:lnTo>
                    <a:pt x="299" y="139"/>
                  </a:lnTo>
                  <a:lnTo>
                    <a:pt x="292" y="145"/>
                  </a:lnTo>
                  <a:lnTo>
                    <a:pt x="284" y="149"/>
                  </a:lnTo>
                  <a:lnTo>
                    <a:pt x="275" y="151"/>
                  </a:lnTo>
                  <a:lnTo>
                    <a:pt x="265" y="152"/>
                  </a:lnTo>
                  <a:lnTo>
                    <a:pt x="252" y="150"/>
                  </a:lnTo>
                  <a:lnTo>
                    <a:pt x="235" y="146"/>
                  </a:lnTo>
                  <a:lnTo>
                    <a:pt x="215" y="139"/>
                  </a:lnTo>
                  <a:lnTo>
                    <a:pt x="195" y="131"/>
                  </a:lnTo>
                  <a:lnTo>
                    <a:pt x="178" y="124"/>
                  </a:lnTo>
                  <a:lnTo>
                    <a:pt x="161" y="118"/>
                  </a:lnTo>
                  <a:lnTo>
                    <a:pt x="151" y="113"/>
                  </a:lnTo>
                  <a:lnTo>
                    <a:pt x="148" y="111"/>
                  </a:lnTo>
                  <a:lnTo>
                    <a:pt x="153" y="122"/>
                  </a:lnTo>
                  <a:lnTo>
                    <a:pt x="164" y="144"/>
                  </a:lnTo>
                  <a:lnTo>
                    <a:pt x="174" y="167"/>
                  </a:lnTo>
                  <a:lnTo>
                    <a:pt x="173" y="178"/>
                  </a:lnTo>
                  <a:lnTo>
                    <a:pt x="161" y="180"/>
                  </a:lnTo>
                  <a:lnTo>
                    <a:pt x="151" y="177"/>
                  </a:lnTo>
                  <a:lnTo>
                    <a:pt x="143" y="171"/>
                  </a:lnTo>
                  <a:lnTo>
                    <a:pt x="134" y="161"/>
                  </a:lnTo>
                  <a:lnTo>
                    <a:pt x="125" y="150"/>
                  </a:lnTo>
                  <a:lnTo>
                    <a:pt x="116" y="136"/>
                  </a:lnTo>
                  <a:lnTo>
                    <a:pt x="106" y="123"/>
                  </a:lnTo>
                  <a:lnTo>
                    <a:pt x="95" y="107"/>
                  </a:lnTo>
                  <a:lnTo>
                    <a:pt x="4" y="87"/>
                  </a:lnTo>
                  <a:lnTo>
                    <a:pt x="2" y="85"/>
                  </a:lnTo>
                  <a:lnTo>
                    <a:pt x="1" y="79"/>
                  </a:lnTo>
                  <a:lnTo>
                    <a:pt x="0" y="70"/>
                  </a:lnTo>
                  <a:lnTo>
                    <a:pt x="1" y="59"/>
                  </a:lnTo>
                  <a:lnTo>
                    <a:pt x="6" y="47"/>
                  </a:lnTo>
                  <a:lnTo>
                    <a:pt x="15" y="33"/>
                  </a:lnTo>
                  <a:lnTo>
                    <a:pt x="30" y="21"/>
                  </a:lnTo>
                  <a:lnTo>
                    <a:pt x="5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6" name="Freeform 70"/>
            <p:cNvSpPr>
              <a:spLocks/>
            </p:cNvSpPr>
            <p:nvPr/>
          </p:nvSpPr>
          <p:spPr bwMode="auto">
            <a:xfrm>
              <a:off x="6018" y="3725"/>
              <a:ext cx="87" cy="29"/>
            </a:xfrm>
            <a:custGeom>
              <a:avLst/>
              <a:gdLst>
                <a:gd name="T0" fmla="*/ 87 w 174"/>
                <a:gd name="T1" fmla="*/ 20 h 29"/>
                <a:gd name="T2" fmla="*/ 87 w 174"/>
                <a:gd name="T3" fmla="*/ 20 h 29"/>
                <a:gd name="T4" fmla="*/ 78 w 174"/>
                <a:gd name="T5" fmla="*/ 7 h 29"/>
                <a:gd name="T6" fmla="*/ 66 w 174"/>
                <a:gd name="T7" fmla="*/ 3 h 29"/>
                <a:gd name="T8" fmla="*/ 51 w 174"/>
                <a:gd name="T9" fmla="*/ 0 h 29"/>
                <a:gd name="T10" fmla="*/ 37 w 174"/>
                <a:gd name="T11" fmla="*/ 2 h 29"/>
                <a:gd name="T12" fmla="*/ 22 w 174"/>
                <a:gd name="T13" fmla="*/ 4 h 29"/>
                <a:gd name="T14" fmla="*/ 11 w 174"/>
                <a:gd name="T15" fmla="*/ 7 h 29"/>
                <a:gd name="T16" fmla="*/ 3 w 174"/>
                <a:gd name="T17" fmla="*/ 9 h 29"/>
                <a:gd name="T18" fmla="*/ 0 w 174"/>
                <a:gd name="T19" fmla="*/ 10 h 29"/>
                <a:gd name="T20" fmla="*/ 1 w 174"/>
                <a:gd name="T21" fmla="*/ 27 h 29"/>
                <a:gd name="T22" fmla="*/ 5 w 174"/>
                <a:gd name="T23" fmla="*/ 26 h 29"/>
                <a:gd name="T24" fmla="*/ 12 w 174"/>
                <a:gd name="T25" fmla="*/ 24 h 29"/>
                <a:gd name="T26" fmla="*/ 24 w 174"/>
                <a:gd name="T27" fmla="*/ 20 h 29"/>
                <a:gd name="T28" fmla="*/ 37 w 174"/>
                <a:gd name="T29" fmla="*/ 18 h 29"/>
                <a:gd name="T30" fmla="*/ 51 w 174"/>
                <a:gd name="T31" fmla="*/ 18 h 29"/>
                <a:gd name="T32" fmla="*/ 65 w 174"/>
                <a:gd name="T33" fmla="*/ 19 h 29"/>
                <a:gd name="T34" fmla="*/ 74 w 174"/>
                <a:gd name="T35" fmla="*/ 24 h 29"/>
                <a:gd name="T36" fmla="*/ 79 w 174"/>
                <a:gd name="T37" fmla="*/ 29 h 29"/>
                <a:gd name="T38" fmla="*/ 79 w 174"/>
                <a:gd name="T39" fmla="*/ 29 h 29"/>
                <a:gd name="T40" fmla="*/ 87 w 174"/>
                <a:gd name="T41" fmla="*/ 20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4"/>
                <a:gd name="T64" fmla="*/ 0 h 29"/>
                <a:gd name="T65" fmla="*/ 174 w 174"/>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4" h="29">
                  <a:moveTo>
                    <a:pt x="174" y="20"/>
                  </a:moveTo>
                  <a:lnTo>
                    <a:pt x="174" y="20"/>
                  </a:lnTo>
                  <a:lnTo>
                    <a:pt x="155" y="7"/>
                  </a:lnTo>
                  <a:lnTo>
                    <a:pt x="132" y="3"/>
                  </a:lnTo>
                  <a:lnTo>
                    <a:pt x="103" y="0"/>
                  </a:lnTo>
                  <a:lnTo>
                    <a:pt x="74" y="2"/>
                  </a:lnTo>
                  <a:lnTo>
                    <a:pt x="45" y="4"/>
                  </a:lnTo>
                  <a:lnTo>
                    <a:pt x="23" y="7"/>
                  </a:lnTo>
                  <a:lnTo>
                    <a:pt x="6" y="9"/>
                  </a:lnTo>
                  <a:lnTo>
                    <a:pt x="0" y="10"/>
                  </a:lnTo>
                  <a:lnTo>
                    <a:pt x="3" y="27"/>
                  </a:lnTo>
                  <a:lnTo>
                    <a:pt x="9" y="26"/>
                  </a:lnTo>
                  <a:lnTo>
                    <a:pt x="25" y="24"/>
                  </a:lnTo>
                  <a:lnTo>
                    <a:pt x="48" y="20"/>
                  </a:lnTo>
                  <a:lnTo>
                    <a:pt x="74" y="18"/>
                  </a:lnTo>
                  <a:lnTo>
                    <a:pt x="103" y="18"/>
                  </a:lnTo>
                  <a:lnTo>
                    <a:pt x="129" y="19"/>
                  </a:lnTo>
                  <a:lnTo>
                    <a:pt x="148" y="24"/>
                  </a:lnTo>
                  <a:lnTo>
                    <a:pt x="157" y="29"/>
                  </a:lnTo>
                  <a:lnTo>
                    <a:pt x="17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7" name="Freeform 71"/>
            <p:cNvSpPr>
              <a:spLocks/>
            </p:cNvSpPr>
            <p:nvPr/>
          </p:nvSpPr>
          <p:spPr bwMode="auto">
            <a:xfrm>
              <a:off x="6096" y="3745"/>
              <a:ext cx="63" cy="114"/>
            </a:xfrm>
            <a:custGeom>
              <a:avLst/>
              <a:gdLst>
                <a:gd name="T0" fmla="*/ 61 w 125"/>
                <a:gd name="T1" fmla="*/ 114 h 114"/>
                <a:gd name="T2" fmla="*/ 61 w 125"/>
                <a:gd name="T3" fmla="*/ 114 h 114"/>
                <a:gd name="T4" fmla="*/ 63 w 125"/>
                <a:gd name="T5" fmla="*/ 98 h 114"/>
                <a:gd name="T6" fmla="*/ 57 w 125"/>
                <a:gd name="T7" fmla="*/ 86 h 114"/>
                <a:gd name="T8" fmla="*/ 50 w 125"/>
                <a:gd name="T9" fmla="*/ 72 h 114"/>
                <a:gd name="T10" fmla="*/ 41 w 125"/>
                <a:gd name="T11" fmla="*/ 58 h 114"/>
                <a:gd name="T12" fmla="*/ 32 w 125"/>
                <a:gd name="T13" fmla="*/ 42 h 114"/>
                <a:gd name="T14" fmla="*/ 22 w 125"/>
                <a:gd name="T15" fmla="*/ 27 h 114"/>
                <a:gd name="T16" fmla="*/ 14 w 125"/>
                <a:gd name="T17" fmla="*/ 12 h 114"/>
                <a:gd name="T18" fmla="*/ 9 w 125"/>
                <a:gd name="T19" fmla="*/ 0 h 114"/>
                <a:gd name="T20" fmla="*/ 0 w 125"/>
                <a:gd name="T21" fmla="*/ 9 h 114"/>
                <a:gd name="T22" fmla="*/ 6 w 125"/>
                <a:gd name="T23" fmla="*/ 22 h 114"/>
                <a:gd name="T24" fmla="*/ 15 w 125"/>
                <a:gd name="T25" fmla="*/ 39 h 114"/>
                <a:gd name="T26" fmla="*/ 25 w 125"/>
                <a:gd name="T27" fmla="*/ 55 h 114"/>
                <a:gd name="T28" fmla="*/ 34 w 125"/>
                <a:gd name="T29" fmla="*/ 70 h 114"/>
                <a:gd name="T30" fmla="*/ 43 w 125"/>
                <a:gd name="T31" fmla="*/ 85 h 114"/>
                <a:gd name="T32" fmla="*/ 50 w 125"/>
                <a:gd name="T33" fmla="*/ 96 h 114"/>
                <a:gd name="T34" fmla="*/ 53 w 125"/>
                <a:gd name="T35" fmla="*/ 105 h 114"/>
                <a:gd name="T36" fmla="*/ 53 w 125"/>
                <a:gd name="T37" fmla="*/ 101 h 114"/>
                <a:gd name="T38" fmla="*/ 53 w 125"/>
                <a:gd name="T39" fmla="*/ 101 h 114"/>
                <a:gd name="T40" fmla="*/ 61 w 125"/>
                <a:gd name="T41" fmla="*/ 114 h 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
                <a:gd name="T64" fmla="*/ 0 h 114"/>
                <a:gd name="T65" fmla="*/ 125 w 125"/>
                <a:gd name="T66" fmla="*/ 114 h 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 h="114">
                  <a:moveTo>
                    <a:pt x="121" y="114"/>
                  </a:moveTo>
                  <a:lnTo>
                    <a:pt x="121" y="114"/>
                  </a:lnTo>
                  <a:lnTo>
                    <a:pt x="125" y="98"/>
                  </a:lnTo>
                  <a:lnTo>
                    <a:pt x="114" y="86"/>
                  </a:lnTo>
                  <a:lnTo>
                    <a:pt x="100" y="72"/>
                  </a:lnTo>
                  <a:lnTo>
                    <a:pt x="82" y="58"/>
                  </a:lnTo>
                  <a:lnTo>
                    <a:pt x="64" y="42"/>
                  </a:lnTo>
                  <a:lnTo>
                    <a:pt x="44" y="27"/>
                  </a:lnTo>
                  <a:lnTo>
                    <a:pt x="27" y="12"/>
                  </a:lnTo>
                  <a:lnTo>
                    <a:pt x="17" y="0"/>
                  </a:lnTo>
                  <a:lnTo>
                    <a:pt x="0" y="9"/>
                  </a:lnTo>
                  <a:lnTo>
                    <a:pt x="12" y="22"/>
                  </a:lnTo>
                  <a:lnTo>
                    <a:pt x="29" y="39"/>
                  </a:lnTo>
                  <a:lnTo>
                    <a:pt x="49" y="55"/>
                  </a:lnTo>
                  <a:lnTo>
                    <a:pt x="67" y="70"/>
                  </a:lnTo>
                  <a:lnTo>
                    <a:pt x="85" y="85"/>
                  </a:lnTo>
                  <a:lnTo>
                    <a:pt x="99" y="96"/>
                  </a:lnTo>
                  <a:lnTo>
                    <a:pt x="105" y="105"/>
                  </a:lnTo>
                  <a:lnTo>
                    <a:pt x="106" y="101"/>
                  </a:lnTo>
                  <a:lnTo>
                    <a:pt x="12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8" name="Freeform 72"/>
            <p:cNvSpPr>
              <a:spLocks/>
            </p:cNvSpPr>
            <p:nvPr/>
          </p:nvSpPr>
          <p:spPr bwMode="auto">
            <a:xfrm>
              <a:off x="6125" y="3846"/>
              <a:ext cx="32" cy="49"/>
            </a:xfrm>
            <a:custGeom>
              <a:avLst/>
              <a:gdLst>
                <a:gd name="T0" fmla="*/ 0 w 64"/>
                <a:gd name="T1" fmla="*/ 49 h 49"/>
                <a:gd name="T2" fmla="*/ 0 w 64"/>
                <a:gd name="T3" fmla="*/ 49 h 49"/>
                <a:gd name="T4" fmla="*/ 6 w 64"/>
                <a:gd name="T5" fmla="*/ 47 h 49"/>
                <a:gd name="T6" fmla="*/ 11 w 64"/>
                <a:gd name="T7" fmla="*/ 45 h 49"/>
                <a:gd name="T8" fmla="*/ 16 w 64"/>
                <a:gd name="T9" fmla="*/ 40 h 49"/>
                <a:gd name="T10" fmla="*/ 21 w 64"/>
                <a:gd name="T11" fmla="*/ 34 h 49"/>
                <a:gd name="T12" fmla="*/ 24 w 64"/>
                <a:gd name="T13" fmla="*/ 29 h 49"/>
                <a:gd name="T14" fmla="*/ 27 w 64"/>
                <a:gd name="T15" fmla="*/ 23 h 49"/>
                <a:gd name="T16" fmla="*/ 29 w 64"/>
                <a:gd name="T17" fmla="*/ 17 h 49"/>
                <a:gd name="T18" fmla="*/ 32 w 64"/>
                <a:gd name="T19" fmla="*/ 13 h 49"/>
                <a:gd name="T20" fmla="*/ 24 w 64"/>
                <a:gd name="T21" fmla="*/ 0 h 49"/>
                <a:gd name="T22" fmla="*/ 22 w 64"/>
                <a:gd name="T23" fmla="*/ 7 h 49"/>
                <a:gd name="T24" fmla="*/ 19 w 64"/>
                <a:gd name="T25" fmla="*/ 11 h 49"/>
                <a:gd name="T26" fmla="*/ 16 w 64"/>
                <a:gd name="T27" fmla="*/ 16 h 49"/>
                <a:gd name="T28" fmla="*/ 13 w 64"/>
                <a:gd name="T29" fmla="*/ 21 h 49"/>
                <a:gd name="T30" fmla="*/ 10 w 64"/>
                <a:gd name="T31" fmla="*/ 25 h 49"/>
                <a:gd name="T32" fmla="*/ 7 w 64"/>
                <a:gd name="T33" fmla="*/ 29 h 49"/>
                <a:gd name="T34" fmla="*/ 4 w 64"/>
                <a:gd name="T35" fmla="*/ 31 h 49"/>
                <a:gd name="T36" fmla="*/ 0 w 64"/>
                <a:gd name="T37" fmla="*/ 31 h 49"/>
                <a:gd name="T38" fmla="*/ 0 w 64"/>
                <a:gd name="T39" fmla="*/ 31 h 49"/>
                <a:gd name="T40" fmla="*/ 0 w 64"/>
                <a:gd name="T41" fmla="*/ 49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49"/>
                <a:gd name="T65" fmla="*/ 64 w 64"/>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49">
                  <a:moveTo>
                    <a:pt x="0" y="49"/>
                  </a:moveTo>
                  <a:lnTo>
                    <a:pt x="0" y="49"/>
                  </a:lnTo>
                  <a:lnTo>
                    <a:pt x="12" y="47"/>
                  </a:lnTo>
                  <a:lnTo>
                    <a:pt x="23" y="45"/>
                  </a:lnTo>
                  <a:lnTo>
                    <a:pt x="33" y="40"/>
                  </a:lnTo>
                  <a:lnTo>
                    <a:pt x="42" y="34"/>
                  </a:lnTo>
                  <a:lnTo>
                    <a:pt x="48" y="29"/>
                  </a:lnTo>
                  <a:lnTo>
                    <a:pt x="54" y="23"/>
                  </a:lnTo>
                  <a:lnTo>
                    <a:pt x="59" y="17"/>
                  </a:lnTo>
                  <a:lnTo>
                    <a:pt x="64" y="13"/>
                  </a:lnTo>
                  <a:lnTo>
                    <a:pt x="49" y="0"/>
                  </a:lnTo>
                  <a:lnTo>
                    <a:pt x="44" y="7"/>
                  </a:lnTo>
                  <a:lnTo>
                    <a:pt x="39" y="11"/>
                  </a:lnTo>
                  <a:lnTo>
                    <a:pt x="33" y="16"/>
                  </a:lnTo>
                  <a:lnTo>
                    <a:pt x="27" y="21"/>
                  </a:lnTo>
                  <a:lnTo>
                    <a:pt x="20" y="25"/>
                  </a:lnTo>
                  <a:lnTo>
                    <a:pt x="15" y="29"/>
                  </a:lnTo>
                  <a:lnTo>
                    <a:pt x="9" y="31"/>
                  </a:lnTo>
                  <a:lnTo>
                    <a:pt x="0" y="31"/>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9" name="Freeform 73"/>
            <p:cNvSpPr>
              <a:spLocks/>
            </p:cNvSpPr>
            <p:nvPr/>
          </p:nvSpPr>
          <p:spPr bwMode="auto">
            <a:xfrm>
              <a:off x="6061" y="3837"/>
              <a:ext cx="64" cy="58"/>
            </a:xfrm>
            <a:custGeom>
              <a:avLst/>
              <a:gdLst>
                <a:gd name="T0" fmla="*/ 10 w 127"/>
                <a:gd name="T1" fmla="*/ 5 h 58"/>
                <a:gd name="T2" fmla="*/ 3 w 127"/>
                <a:gd name="T3" fmla="*/ 16 h 58"/>
                <a:gd name="T4" fmla="*/ 4 w 127"/>
                <a:gd name="T5" fmla="*/ 18 h 58"/>
                <a:gd name="T6" fmla="*/ 10 w 127"/>
                <a:gd name="T7" fmla="*/ 23 h 58"/>
                <a:gd name="T8" fmla="*/ 18 w 127"/>
                <a:gd name="T9" fmla="*/ 29 h 58"/>
                <a:gd name="T10" fmla="*/ 26 w 127"/>
                <a:gd name="T11" fmla="*/ 36 h 58"/>
                <a:gd name="T12" fmla="*/ 37 w 127"/>
                <a:gd name="T13" fmla="*/ 45 h 58"/>
                <a:gd name="T14" fmla="*/ 48 w 127"/>
                <a:gd name="T15" fmla="*/ 51 h 58"/>
                <a:gd name="T16" fmla="*/ 56 w 127"/>
                <a:gd name="T17" fmla="*/ 55 h 58"/>
                <a:gd name="T18" fmla="*/ 64 w 127"/>
                <a:gd name="T19" fmla="*/ 58 h 58"/>
                <a:gd name="T20" fmla="*/ 64 w 127"/>
                <a:gd name="T21" fmla="*/ 40 h 58"/>
                <a:gd name="T22" fmla="*/ 58 w 127"/>
                <a:gd name="T23" fmla="*/ 39 h 58"/>
                <a:gd name="T24" fmla="*/ 50 w 127"/>
                <a:gd name="T25" fmla="*/ 34 h 58"/>
                <a:gd name="T26" fmla="*/ 41 w 127"/>
                <a:gd name="T27" fmla="*/ 28 h 58"/>
                <a:gd name="T28" fmla="*/ 31 w 127"/>
                <a:gd name="T29" fmla="*/ 20 h 58"/>
                <a:gd name="T30" fmla="*/ 22 w 127"/>
                <a:gd name="T31" fmla="*/ 13 h 58"/>
                <a:gd name="T32" fmla="*/ 14 w 127"/>
                <a:gd name="T33" fmla="*/ 6 h 58"/>
                <a:gd name="T34" fmla="*/ 9 w 127"/>
                <a:gd name="T35" fmla="*/ 3 h 58"/>
                <a:gd name="T36" fmla="*/ 8 w 127"/>
                <a:gd name="T37" fmla="*/ 1 h 58"/>
                <a:gd name="T38" fmla="*/ 0 w 127"/>
                <a:gd name="T39" fmla="*/ 12 h 58"/>
                <a:gd name="T40" fmla="*/ 8 w 127"/>
                <a:gd name="T41" fmla="*/ 1 h 58"/>
                <a:gd name="T42" fmla="*/ 4 w 127"/>
                <a:gd name="T43" fmla="*/ 0 h 58"/>
                <a:gd name="T44" fmla="*/ 1 w 127"/>
                <a:gd name="T45" fmla="*/ 4 h 58"/>
                <a:gd name="T46" fmla="*/ 0 w 127"/>
                <a:gd name="T47" fmla="*/ 10 h 58"/>
                <a:gd name="T48" fmla="*/ 3 w 127"/>
                <a:gd name="T49" fmla="*/ 16 h 58"/>
                <a:gd name="T50" fmla="*/ 10 w 127"/>
                <a:gd name="T51" fmla="*/ 5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7"/>
                <a:gd name="T79" fmla="*/ 0 h 58"/>
                <a:gd name="T80" fmla="*/ 127 w 127"/>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7" h="58">
                  <a:moveTo>
                    <a:pt x="20" y="5"/>
                  </a:moveTo>
                  <a:lnTo>
                    <a:pt x="5" y="16"/>
                  </a:lnTo>
                  <a:lnTo>
                    <a:pt x="8" y="18"/>
                  </a:lnTo>
                  <a:lnTo>
                    <a:pt x="20" y="23"/>
                  </a:lnTo>
                  <a:lnTo>
                    <a:pt x="36" y="29"/>
                  </a:lnTo>
                  <a:lnTo>
                    <a:pt x="52" y="36"/>
                  </a:lnTo>
                  <a:lnTo>
                    <a:pt x="74" y="45"/>
                  </a:lnTo>
                  <a:lnTo>
                    <a:pt x="95" y="51"/>
                  </a:lnTo>
                  <a:lnTo>
                    <a:pt x="111" y="55"/>
                  </a:lnTo>
                  <a:lnTo>
                    <a:pt x="127" y="58"/>
                  </a:lnTo>
                  <a:lnTo>
                    <a:pt x="127" y="40"/>
                  </a:lnTo>
                  <a:lnTo>
                    <a:pt x="116" y="39"/>
                  </a:lnTo>
                  <a:lnTo>
                    <a:pt x="100" y="34"/>
                  </a:lnTo>
                  <a:lnTo>
                    <a:pt x="81" y="28"/>
                  </a:lnTo>
                  <a:lnTo>
                    <a:pt x="62" y="20"/>
                  </a:lnTo>
                  <a:lnTo>
                    <a:pt x="43" y="13"/>
                  </a:lnTo>
                  <a:lnTo>
                    <a:pt x="27" y="6"/>
                  </a:lnTo>
                  <a:lnTo>
                    <a:pt x="18" y="3"/>
                  </a:lnTo>
                  <a:lnTo>
                    <a:pt x="15" y="1"/>
                  </a:lnTo>
                  <a:lnTo>
                    <a:pt x="0" y="12"/>
                  </a:lnTo>
                  <a:lnTo>
                    <a:pt x="15" y="1"/>
                  </a:lnTo>
                  <a:lnTo>
                    <a:pt x="7" y="0"/>
                  </a:lnTo>
                  <a:lnTo>
                    <a:pt x="1" y="4"/>
                  </a:lnTo>
                  <a:lnTo>
                    <a:pt x="0" y="10"/>
                  </a:lnTo>
                  <a:lnTo>
                    <a:pt x="5" y="16"/>
                  </a:lnTo>
                  <a:lnTo>
                    <a:pt x="2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0" name="Freeform 74"/>
            <p:cNvSpPr>
              <a:spLocks/>
            </p:cNvSpPr>
            <p:nvPr/>
          </p:nvSpPr>
          <p:spPr bwMode="auto">
            <a:xfrm>
              <a:off x="6061" y="3842"/>
              <a:ext cx="23" cy="78"/>
            </a:xfrm>
            <a:custGeom>
              <a:avLst/>
              <a:gdLst>
                <a:gd name="T0" fmla="*/ 19 w 46"/>
                <a:gd name="T1" fmla="*/ 78 h 78"/>
                <a:gd name="T2" fmla="*/ 19 w 46"/>
                <a:gd name="T3" fmla="*/ 78 h 78"/>
                <a:gd name="T4" fmla="*/ 23 w 46"/>
                <a:gd name="T5" fmla="*/ 57 h 78"/>
                <a:gd name="T6" fmla="*/ 18 w 46"/>
                <a:gd name="T7" fmla="*/ 33 h 78"/>
                <a:gd name="T8" fmla="*/ 12 w 46"/>
                <a:gd name="T9" fmla="*/ 11 h 78"/>
                <a:gd name="T10" fmla="*/ 10 w 46"/>
                <a:gd name="T11" fmla="*/ 0 h 78"/>
                <a:gd name="T12" fmla="*/ 0 w 46"/>
                <a:gd name="T13" fmla="*/ 7 h 78"/>
                <a:gd name="T14" fmla="*/ 3 w 46"/>
                <a:gd name="T15" fmla="*/ 17 h 78"/>
                <a:gd name="T16" fmla="*/ 8 w 46"/>
                <a:gd name="T17" fmla="*/ 39 h 78"/>
                <a:gd name="T18" fmla="*/ 13 w 46"/>
                <a:gd name="T19" fmla="*/ 60 h 78"/>
                <a:gd name="T20" fmla="*/ 16 w 46"/>
                <a:gd name="T21" fmla="*/ 62 h 78"/>
                <a:gd name="T22" fmla="*/ 15 w 46"/>
                <a:gd name="T23" fmla="*/ 62 h 78"/>
                <a:gd name="T24" fmla="*/ 19 w 46"/>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78"/>
                <a:gd name="T41" fmla="*/ 46 w 46"/>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78">
                  <a:moveTo>
                    <a:pt x="38" y="78"/>
                  </a:moveTo>
                  <a:lnTo>
                    <a:pt x="37" y="78"/>
                  </a:lnTo>
                  <a:lnTo>
                    <a:pt x="46" y="57"/>
                  </a:lnTo>
                  <a:lnTo>
                    <a:pt x="36" y="33"/>
                  </a:lnTo>
                  <a:lnTo>
                    <a:pt x="25" y="11"/>
                  </a:lnTo>
                  <a:lnTo>
                    <a:pt x="20" y="0"/>
                  </a:lnTo>
                  <a:lnTo>
                    <a:pt x="0" y="7"/>
                  </a:lnTo>
                  <a:lnTo>
                    <a:pt x="5" y="17"/>
                  </a:lnTo>
                  <a:lnTo>
                    <a:pt x="16" y="39"/>
                  </a:lnTo>
                  <a:lnTo>
                    <a:pt x="26" y="60"/>
                  </a:lnTo>
                  <a:lnTo>
                    <a:pt x="32" y="62"/>
                  </a:lnTo>
                  <a:lnTo>
                    <a:pt x="31" y="62"/>
                  </a:lnTo>
                  <a:lnTo>
                    <a:pt x="3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1" name="Freeform 75"/>
            <p:cNvSpPr>
              <a:spLocks/>
            </p:cNvSpPr>
            <p:nvPr/>
          </p:nvSpPr>
          <p:spPr bwMode="auto">
            <a:xfrm>
              <a:off x="6035" y="3833"/>
              <a:ext cx="45" cy="90"/>
            </a:xfrm>
            <a:custGeom>
              <a:avLst/>
              <a:gdLst>
                <a:gd name="T0" fmla="*/ 3 w 90"/>
                <a:gd name="T1" fmla="*/ 17 h 90"/>
                <a:gd name="T2" fmla="*/ 0 w 90"/>
                <a:gd name="T3" fmla="*/ 12 h 90"/>
                <a:gd name="T4" fmla="*/ 6 w 90"/>
                <a:gd name="T5" fmla="*/ 28 h 90"/>
                <a:gd name="T6" fmla="*/ 11 w 90"/>
                <a:gd name="T7" fmla="*/ 42 h 90"/>
                <a:gd name="T8" fmla="*/ 15 w 90"/>
                <a:gd name="T9" fmla="*/ 55 h 90"/>
                <a:gd name="T10" fmla="*/ 20 w 90"/>
                <a:gd name="T11" fmla="*/ 68 h 90"/>
                <a:gd name="T12" fmla="*/ 24 w 90"/>
                <a:gd name="T13" fmla="*/ 78 h 90"/>
                <a:gd name="T14" fmla="*/ 30 w 90"/>
                <a:gd name="T15" fmla="*/ 85 h 90"/>
                <a:gd name="T16" fmla="*/ 38 w 90"/>
                <a:gd name="T17" fmla="*/ 90 h 90"/>
                <a:gd name="T18" fmla="*/ 45 w 90"/>
                <a:gd name="T19" fmla="*/ 87 h 90"/>
                <a:gd name="T20" fmla="*/ 42 w 90"/>
                <a:gd name="T21" fmla="*/ 71 h 90"/>
                <a:gd name="T22" fmla="*/ 38 w 90"/>
                <a:gd name="T23" fmla="*/ 72 h 90"/>
                <a:gd name="T24" fmla="*/ 35 w 90"/>
                <a:gd name="T25" fmla="*/ 71 h 90"/>
                <a:gd name="T26" fmla="*/ 32 w 90"/>
                <a:gd name="T27" fmla="*/ 65 h 90"/>
                <a:gd name="T28" fmla="*/ 28 w 90"/>
                <a:gd name="T29" fmla="*/ 57 h 90"/>
                <a:gd name="T30" fmla="*/ 24 w 90"/>
                <a:gd name="T31" fmla="*/ 47 h 90"/>
                <a:gd name="T32" fmla="*/ 20 w 90"/>
                <a:gd name="T33" fmla="*/ 33 h 90"/>
                <a:gd name="T34" fmla="*/ 14 w 90"/>
                <a:gd name="T35" fmla="*/ 20 h 90"/>
                <a:gd name="T36" fmla="*/ 9 w 90"/>
                <a:gd name="T37" fmla="*/ 4 h 90"/>
                <a:gd name="T38" fmla="*/ 6 w 90"/>
                <a:gd name="T39" fmla="*/ 0 h 90"/>
                <a:gd name="T40" fmla="*/ 3 w 90"/>
                <a:gd name="T41" fmla="*/ 17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90"/>
                <a:gd name="T65" fmla="*/ 90 w 90"/>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90">
                  <a:moveTo>
                    <a:pt x="7" y="17"/>
                  </a:moveTo>
                  <a:lnTo>
                    <a:pt x="0" y="12"/>
                  </a:lnTo>
                  <a:lnTo>
                    <a:pt x="12" y="28"/>
                  </a:lnTo>
                  <a:lnTo>
                    <a:pt x="22" y="42"/>
                  </a:lnTo>
                  <a:lnTo>
                    <a:pt x="30" y="55"/>
                  </a:lnTo>
                  <a:lnTo>
                    <a:pt x="39" y="68"/>
                  </a:lnTo>
                  <a:lnTo>
                    <a:pt x="49" y="78"/>
                  </a:lnTo>
                  <a:lnTo>
                    <a:pt x="60" y="85"/>
                  </a:lnTo>
                  <a:lnTo>
                    <a:pt x="75" y="90"/>
                  </a:lnTo>
                  <a:lnTo>
                    <a:pt x="90" y="87"/>
                  </a:lnTo>
                  <a:lnTo>
                    <a:pt x="83" y="71"/>
                  </a:lnTo>
                  <a:lnTo>
                    <a:pt x="75" y="72"/>
                  </a:lnTo>
                  <a:lnTo>
                    <a:pt x="70" y="71"/>
                  </a:lnTo>
                  <a:lnTo>
                    <a:pt x="64" y="65"/>
                  </a:lnTo>
                  <a:lnTo>
                    <a:pt x="57" y="57"/>
                  </a:lnTo>
                  <a:lnTo>
                    <a:pt x="48" y="47"/>
                  </a:lnTo>
                  <a:lnTo>
                    <a:pt x="39" y="33"/>
                  </a:lnTo>
                  <a:lnTo>
                    <a:pt x="29" y="20"/>
                  </a:lnTo>
                  <a:lnTo>
                    <a:pt x="18" y="4"/>
                  </a:lnTo>
                  <a:lnTo>
                    <a:pt x="12" y="0"/>
                  </a:lnTo>
                  <a:lnTo>
                    <a:pt x="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2" name="Freeform 76"/>
            <p:cNvSpPr>
              <a:spLocks/>
            </p:cNvSpPr>
            <p:nvPr/>
          </p:nvSpPr>
          <p:spPr bwMode="auto">
            <a:xfrm>
              <a:off x="5989" y="3813"/>
              <a:ext cx="52" cy="37"/>
            </a:xfrm>
            <a:custGeom>
              <a:avLst/>
              <a:gdLst>
                <a:gd name="T0" fmla="*/ 0 w 104"/>
                <a:gd name="T1" fmla="*/ 12 h 37"/>
                <a:gd name="T2" fmla="*/ 3 w 104"/>
                <a:gd name="T3" fmla="*/ 17 h 37"/>
                <a:gd name="T4" fmla="*/ 50 w 104"/>
                <a:gd name="T5" fmla="*/ 37 h 37"/>
                <a:gd name="T6" fmla="*/ 52 w 104"/>
                <a:gd name="T7" fmla="*/ 20 h 37"/>
                <a:gd name="T8" fmla="*/ 6 w 104"/>
                <a:gd name="T9" fmla="*/ 0 h 37"/>
                <a:gd name="T10" fmla="*/ 10 w 104"/>
                <a:gd name="T11" fmla="*/ 5 h 37"/>
                <a:gd name="T12" fmla="*/ 6 w 104"/>
                <a:gd name="T13" fmla="*/ 0 h 37"/>
                <a:gd name="T14" fmla="*/ 3 w 104"/>
                <a:gd name="T15" fmla="*/ 1 h 37"/>
                <a:gd name="T16" fmla="*/ 1 w 104"/>
                <a:gd name="T17" fmla="*/ 6 h 37"/>
                <a:gd name="T18" fmla="*/ 1 w 104"/>
                <a:gd name="T19" fmla="*/ 13 h 37"/>
                <a:gd name="T20" fmla="*/ 3 w 104"/>
                <a:gd name="T21" fmla="*/ 17 h 37"/>
                <a:gd name="T22" fmla="*/ 0 w 104"/>
                <a:gd name="T23" fmla="*/ 12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37"/>
                <a:gd name="T38" fmla="*/ 104 w 104"/>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37">
                  <a:moveTo>
                    <a:pt x="0" y="12"/>
                  </a:moveTo>
                  <a:lnTo>
                    <a:pt x="7" y="17"/>
                  </a:lnTo>
                  <a:lnTo>
                    <a:pt x="99" y="37"/>
                  </a:lnTo>
                  <a:lnTo>
                    <a:pt x="104" y="20"/>
                  </a:lnTo>
                  <a:lnTo>
                    <a:pt x="12" y="0"/>
                  </a:lnTo>
                  <a:lnTo>
                    <a:pt x="20" y="5"/>
                  </a:lnTo>
                  <a:lnTo>
                    <a:pt x="12" y="0"/>
                  </a:lnTo>
                  <a:lnTo>
                    <a:pt x="5" y="1"/>
                  </a:lnTo>
                  <a:lnTo>
                    <a:pt x="1" y="6"/>
                  </a:lnTo>
                  <a:lnTo>
                    <a:pt x="1" y="13"/>
                  </a:lnTo>
                  <a:lnTo>
                    <a:pt x="7" y="17"/>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3" name="Freeform 77"/>
            <p:cNvSpPr>
              <a:spLocks/>
            </p:cNvSpPr>
            <p:nvPr/>
          </p:nvSpPr>
          <p:spPr bwMode="auto">
            <a:xfrm>
              <a:off x="5986" y="3735"/>
              <a:ext cx="37" cy="90"/>
            </a:xfrm>
            <a:custGeom>
              <a:avLst/>
              <a:gdLst>
                <a:gd name="T0" fmla="*/ 31 w 73"/>
                <a:gd name="T1" fmla="*/ 0 h 90"/>
                <a:gd name="T2" fmla="*/ 30 w 73"/>
                <a:gd name="T3" fmla="*/ 0 h 90"/>
                <a:gd name="T4" fmla="*/ 18 w 73"/>
                <a:gd name="T5" fmla="*/ 13 h 90"/>
                <a:gd name="T6" fmla="*/ 9 w 73"/>
                <a:gd name="T7" fmla="*/ 27 h 90"/>
                <a:gd name="T8" fmla="*/ 4 w 73"/>
                <a:gd name="T9" fmla="*/ 43 h 90"/>
                <a:gd name="T10" fmla="*/ 1 w 73"/>
                <a:gd name="T11" fmla="*/ 57 h 90"/>
                <a:gd name="T12" fmla="*/ 0 w 73"/>
                <a:gd name="T13" fmla="*/ 69 h 90"/>
                <a:gd name="T14" fmla="*/ 1 w 73"/>
                <a:gd name="T15" fmla="*/ 79 h 90"/>
                <a:gd name="T16" fmla="*/ 2 w 73"/>
                <a:gd name="T17" fmla="*/ 86 h 90"/>
                <a:gd name="T18" fmla="*/ 3 w 73"/>
                <a:gd name="T19" fmla="*/ 90 h 90"/>
                <a:gd name="T20" fmla="*/ 13 w 73"/>
                <a:gd name="T21" fmla="*/ 83 h 90"/>
                <a:gd name="T22" fmla="*/ 12 w 73"/>
                <a:gd name="T23" fmla="*/ 82 h 90"/>
                <a:gd name="T24" fmla="*/ 11 w 73"/>
                <a:gd name="T25" fmla="*/ 77 h 90"/>
                <a:gd name="T26" fmla="*/ 11 w 73"/>
                <a:gd name="T27" fmla="*/ 69 h 90"/>
                <a:gd name="T28" fmla="*/ 11 w 73"/>
                <a:gd name="T29" fmla="*/ 59 h 90"/>
                <a:gd name="T30" fmla="*/ 14 w 73"/>
                <a:gd name="T31" fmla="*/ 49 h 90"/>
                <a:gd name="T32" fmla="*/ 18 w 73"/>
                <a:gd name="T33" fmla="*/ 38 h 90"/>
                <a:gd name="T34" fmla="*/ 24 w 73"/>
                <a:gd name="T35" fmla="*/ 27 h 90"/>
                <a:gd name="T36" fmla="*/ 34 w 73"/>
                <a:gd name="T37" fmla="*/ 17 h 90"/>
                <a:gd name="T38" fmla="*/ 33 w 73"/>
                <a:gd name="T39" fmla="*/ 17 h 90"/>
                <a:gd name="T40" fmla="*/ 34 w 73"/>
                <a:gd name="T41" fmla="*/ 17 h 90"/>
                <a:gd name="T42" fmla="*/ 37 w 73"/>
                <a:gd name="T43" fmla="*/ 12 h 90"/>
                <a:gd name="T44" fmla="*/ 37 w 73"/>
                <a:gd name="T45" fmla="*/ 5 h 90"/>
                <a:gd name="T46" fmla="*/ 34 w 73"/>
                <a:gd name="T47" fmla="*/ 0 h 90"/>
                <a:gd name="T48" fmla="*/ 30 w 73"/>
                <a:gd name="T49" fmla="*/ 0 h 90"/>
                <a:gd name="T50" fmla="*/ 31 w 73"/>
                <a:gd name="T51" fmla="*/ 0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90"/>
                <a:gd name="T80" fmla="*/ 73 w 73"/>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90">
                  <a:moveTo>
                    <a:pt x="62" y="0"/>
                  </a:moveTo>
                  <a:lnTo>
                    <a:pt x="60" y="0"/>
                  </a:lnTo>
                  <a:lnTo>
                    <a:pt x="35" y="13"/>
                  </a:lnTo>
                  <a:lnTo>
                    <a:pt x="17" y="27"/>
                  </a:lnTo>
                  <a:lnTo>
                    <a:pt x="7" y="43"/>
                  </a:lnTo>
                  <a:lnTo>
                    <a:pt x="2" y="57"/>
                  </a:lnTo>
                  <a:lnTo>
                    <a:pt x="0" y="69"/>
                  </a:lnTo>
                  <a:lnTo>
                    <a:pt x="2" y="79"/>
                  </a:lnTo>
                  <a:lnTo>
                    <a:pt x="3" y="86"/>
                  </a:lnTo>
                  <a:lnTo>
                    <a:pt x="5" y="90"/>
                  </a:lnTo>
                  <a:lnTo>
                    <a:pt x="25" y="83"/>
                  </a:lnTo>
                  <a:lnTo>
                    <a:pt x="23" y="82"/>
                  </a:lnTo>
                  <a:lnTo>
                    <a:pt x="22" y="77"/>
                  </a:lnTo>
                  <a:lnTo>
                    <a:pt x="22" y="69"/>
                  </a:lnTo>
                  <a:lnTo>
                    <a:pt x="22" y="59"/>
                  </a:lnTo>
                  <a:lnTo>
                    <a:pt x="27" y="49"/>
                  </a:lnTo>
                  <a:lnTo>
                    <a:pt x="35" y="38"/>
                  </a:lnTo>
                  <a:lnTo>
                    <a:pt x="47" y="27"/>
                  </a:lnTo>
                  <a:lnTo>
                    <a:pt x="67" y="17"/>
                  </a:lnTo>
                  <a:lnTo>
                    <a:pt x="65" y="17"/>
                  </a:lnTo>
                  <a:lnTo>
                    <a:pt x="67" y="17"/>
                  </a:lnTo>
                  <a:lnTo>
                    <a:pt x="73" y="12"/>
                  </a:lnTo>
                  <a:lnTo>
                    <a:pt x="73" y="5"/>
                  </a:lnTo>
                  <a:lnTo>
                    <a:pt x="68" y="0"/>
                  </a:lnTo>
                  <a:lnTo>
                    <a:pt x="60" y="0"/>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4" name="Freeform 78"/>
            <p:cNvSpPr>
              <a:spLocks/>
            </p:cNvSpPr>
            <p:nvPr/>
          </p:nvSpPr>
          <p:spPr bwMode="auto">
            <a:xfrm>
              <a:off x="7050" y="3136"/>
              <a:ext cx="413" cy="1753"/>
            </a:xfrm>
            <a:custGeom>
              <a:avLst/>
              <a:gdLst>
                <a:gd name="T0" fmla="*/ 209 w 825"/>
                <a:gd name="T1" fmla="*/ 1371 h 1753"/>
                <a:gd name="T2" fmla="*/ 197 w 825"/>
                <a:gd name="T3" fmla="*/ 1667 h 1753"/>
                <a:gd name="T4" fmla="*/ 412 w 825"/>
                <a:gd name="T5" fmla="*/ 606 h 1753"/>
                <a:gd name="T6" fmla="*/ 393 w 825"/>
                <a:gd name="T7" fmla="*/ 519 h 1753"/>
                <a:gd name="T8" fmla="*/ 356 w 825"/>
                <a:gd name="T9" fmla="*/ 434 h 1753"/>
                <a:gd name="T10" fmla="*/ 347 w 825"/>
                <a:gd name="T11" fmla="*/ 309 h 1753"/>
                <a:gd name="T12" fmla="*/ 349 w 825"/>
                <a:gd name="T13" fmla="*/ 221 h 1753"/>
                <a:gd name="T14" fmla="*/ 339 w 825"/>
                <a:gd name="T15" fmla="*/ 161 h 1753"/>
                <a:gd name="T16" fmla="*/ 311 w 825"/>
                <a:gd name="T17" fmla="*/ 82 h 1753"/>
                <a:gd name="T18" fmla="*/ 262 w 825"/>
                <a:gd name="T19" fmla="*/ 18 h 1753"/>
                <a:gd name="T20" fmla="*/ 196 w 825"/>
                <a:gd name="T21" fmla="*/ 0 h 1753"/>
                <a:gd name="T22" fmla="*/ 142 w 825"/>
                <a:gd name="T23" fmla="*/ 13 h 1753"/>
                <a:gd name="T24" fmla="*/ 109 w 825"/>
                <a:gd name="T25" fmla="*/ 58 h 1753"/>
                <a:gd name="T26" fmla="*/ 98 w 825"/>
                <a:gd name="T27" fmla="*/ 117 h 1753"/>
                <a:gd name="T28" fmla="*/ 103 w 825"/>
                <a:gd name="T29" fmla="*/ 166 h 1753"/>
                <a:gd name="T30" fmla="*/ 106 w 825"/>
                <a:gd name="T31" fmla="*/ 226 h 1753"/>
                <a:gd name="T32" fmla="*/ 99 w 825"/>
                <a:gd name="T33" fmla="*/ 260 h 1753"/>
                <a:gd name="T34" fmla="*/ 86 w 825"/>
                <a:gd name="T35" fmla="*/ 287 h 1753"/>
                <a:gd name="T36" fmla="*/ 86 w 825"/>
                <a:gd name="T37" fmla="*/ 306 h 1753"/>
                <a:gd name="T38" fmla="*/ 100 w 825"/>
                <a:gd name="T39" fmla="*/ 317 h 1753"/>
                <a:gd name="T40" fmla="*/ 95 w 825"/>
                <a:gd name="T41" fmla="*/ 346 h 1753"/>
                <a:gd name="T42" fmla="*/ 95 w 825"/>
                <a:gd name="T43" fmla="*/ 362 h 1753"/>
                <a:gd name="T44" fmla="*/ 100 w 825"/>
                <a:gd name="T45" fmla="*/ 376 h 1753"/>
                <a:gd name="T46" fmla="*/ 98 w 825"/>
                <a:gd name="T47" fmla="*/ 400 h 1753"/>
                <a:gd name="T48" fmla="*/ 115 w 825"/>
                <a:gd name="T49" fmla="*/ 417 h 1753"/>
                <a:gd name="T50" fmla="*/ 147 w 825"/>
                <a:gd name="T51" fmla="*/ 420 h 1753"/>
                <a:gd name="T52" fmla="*/ 154 w 825"/>
                <a:gd name="T53" fmla="*/ 449 h 1753"/>
                <a:gd name="T54" fmla="*/ 145 w 825"/>
                <a:gd name="T55" fmla="*/ 489 h 1753"/>
                <a:gd name="T56" fmla="*/ 147 w 825"/>
                <a:gd name="T57" fmla="*/ 556 h 1753"/>
                <a:gd name="T58" fmla="*/ 169 w 825"/>
                <a:gd name="T59" fmla="*/ 587 h 1753"/>
                <a:gd name="T60" fmla="*/ 209 w 825"/>
                <a:gd name="T61" fmla="*/ 579 h 1753"/>
                <a:gd name="T62" fmla="*/ 191 w 825"/>
                <a:gd name="T63" fmla="*/ 589 h 1753"/>
                <a:gd name="T64" fmla="*/ 175 w 825"/>
                <a:gd name="T65" fmla="*/ 612 h 1753"/>
                <a:gd name="T66" fmla="*/ 161 w 825"/>
                <a:gd name="T67" fmla="*/ 650 h 1753"/>
                <a:gd name="T68" fmla="*/ 152 w 825"/>
                <a:gd name="T69" fmla="*/ 684 h 1753"/>
                <a:gd name="T70" fmla="*/ 138 w 825"/>
                <a:gd name="T71" fmla="*/ 746 h 1753"/>
                <a:gd name="T72" fmla="*/ 126 w 825"/>
                <a:gd name="T73" fmla="*/ 805 h 1753"/>
                <a:gd name="T74" fmla="*/ 110 w 825"/>
                <a:gd name="T75" fmla="*/ 891 h 1753"/>
                <a:gd name="T76" fmla="*/ 96 w 825"/>
                <a:gd name="T77" fmla="*/ 897 h 1753"/>
                <a:gd name="T78" fmla="*/ 72 w 825"/>
                <a:gd name="T79" fmla="*/ 901 h 1753"/>
                <a:gd name="T80" fmla="*/ 38 w 825"/>
                <a:gd name="T81" fmla="*/ 920 h 1753"/>
                <a:gd name="T82" fmla="*/ 15 w 825"/>
                <a:gd name="T83" fmla="*/ 945 h 1753"/>
                <a:gd name="T84" fmla="*/ 0 w 825"/>
                <a:gd name="T85" fmla="*/ 982 h 1753"/>
                <a:gd name="T86" fmla="*/ 15 w 825"/>
                <a:gd name="T87" fmla="*/ 987 h 1753"/>
                <a:gd name="T88" fmla="*/ 30 w 825"/>
                <a:gd name="T89" fmla="*/ 993 h 1753"/>
                <a:gd name="T90" fmla="*/ 44 w 825"/>
                <a:gd name="T91" fmla="*/ 1064 h 1753"/>
                <a:gd name="T92" fmla="*/ 63 w 825"/>
                <a:gd name="T93" fmla="*/ 1139 h 1753"/>
                <a:gd name="T94" fmla="*/ 78 w 825"/>
                <a:gd name="T95" fmla="*/ 1173 h 1753"/>
                <a:gd name="T96" fmla="*/ 100 w 825"/>
                <a:gd name="T97" fmla="*/ 1210 h 1753"/>
                <a:gd name="T98" fmla="*/ 133 w 825"/>
                <a:gd name="T99" fmla="*/ 1227 h 1753"/>
                <a:gd name="T100" fmla="*/ 177 w 825"/>
                <a:gd name="T101" fmla="*/ 1198 h 1753"/>
                <a:gd name="T102" fmla="*/ 187 w 825"/>
                <a:gd name="T103" fmla="*/ 1238 h 1753"/>
                <a:gd name="T104" fmla="*/ 198 w 825"/>
                <a:gd name="T105" fmla="*/ 1284 h 17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25"/>
                <a:gd name="T160" fmla="*/ 0 h 1753"/>
                <a:gd name="T161" fmla="*/ 825 w 825"/>
                <a:gd name="T162" fmla="*/ 1753 h 17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25" h="1753">
                  <a:moveTo>
                    <a:pt x="395" y="1284"/>
                  </a:moveTo>
                  <a:lnTo>
                    <a:pt x="399" y="1294"/>
                  </a:lnTo>
                  <a:lnTo>
                    <a:pt x="408" y="1324"/>
                  </a:lnTo>
                  <a:lnTo>
                    <a:pt x="417" y="1371"/>
                  </a:lnTo>
                  <a:lnTo>
                    <a:pt x="424" y="1433"/>
                  </a:lnTo>
                  <a:lnTo>
                    <a:pt x="424" y="1503"/>
                  </a:lnTo>
                  <a:lnTo>
                    <a:pt x="415" y="1582"/>
                  </a:lnTo>
                  <a:lnTo>
                    <a:pt x="393" y="1667"/>
                  </a:lnTo>
                  <a:lnTo>
                    <a:pt x="353" y="1753"/>
                  </a:lnTo>
                  <a:lnTo>
                    <a:pt x="825" y="1753"/>
                  </a:lnTo>
                  <a:lnTo>
                    <a:pt x="825" y="621"/>
                  </a:lnTo>
                  <a:lnTo>
                    <a:pt x="824" y="606"/>
                  </a:lnTo>
                  <a:lnTo>
                    <a:pt x="819" y="589"/>
                  </a:lnTo>
                  <a:lnTo>
                    <a:pt x="811" y="567"/>
                  </a:lnTo>
                  <a:lnTo>
                    <a:pt x="800" y="544"/>
                  </a:lnTo>
                  <a:lnTo>
                    <a:pt x="786" y="519"/>
                  </a:lnTo>
                  <a:lnTo>
                    <a:pt x="769" y="495"/>
                  </a:lnTo>
                  <a:lnTo>
                    <a:pt x="747" y="471"/>
                  </a:lnTo>
                  <a:lnTo>
                    <a:pt x="724" y="450"/>
                  </a:lnTo>
                  <a:lnTo>
                    <a:pt x="711" y="434"/>
                  </a:lnTo>
                  <a:lnTo>
                    <a:pt x="702" y="408"/>
                  </a:lnTo>
                  <a:lnTo>
                    <a:pt x="696" y="376"/>
                  </a:lnTo>
                  <a:lnTo>
                    <a:pt x="693" y="343"/>
                  </a:lnTo>
                  <a:lnTo>
                    <a:pt x="693" y="309"/>
                  </a:lnTo>
                  <a:lnTo>
                    <a:pt x="695" y="277"/>
                  </a:lnTo>
                  <a:lnTo>
                    <a:pt x="696" y="249"/>
                  </a:lnTo>
                  <a:lnTo>
                    <a:pt x="698" y="231"/>
                  </a:lnTo>
                  <a:lnTo>
                    <a:pt x="698" y="221"/>
                  </a:lnTo>
                  <a:lnTo>
                    <a:pt x="696" y="210"/>
                  </a:lnTo>
                  <a:lnTo>
                    <a:pt x="692" y="195"/>
                  </a:lnTo>
                  <a:lnTo>
                    <a:pt x="686" y="179"/>
                  </a:lnTo>
                  <a:lnTo>
                    <a:pt x="677" y="161"/>
                  </a:lnTo>
                  <a:lnTo>
                    <a:pt x="666" y="141"/>
                  </a:lnTo>
                  <a:lnTo>
                    <a:pt x="653" y="122"/>
                  </a:lnTo>
                  <a:lnTo>
                    <a:pt x="638" y="102"/>
                  </a:lnTo>
                  <a:lnTo>
                    <a:pt x="621" y="82"/>
                  </a:lnTo>
                  <a:lnTo>
                    <a:pt x="600" y="63"/>
                  </a:lnTo>
                  <a:lnTo>
                    <a:pt x="577" y="47"/>
                  </a:lnTo>
                  <a:lnTo>
                    <a:pt x="552" y="31"/>
                  </a:lnTo>
                  <a:lnTo>
                    <a:pt x="524" y="18"/>
                  </a:lnTo>
                  <a:lnTo>
                    <a:pt x="494" y="9"/>
                  </a:lnTo>
                  <a:lnTo>
                    <a:pt x="462" y="2"/>
                  </a:lnTo>
                  <a:lnTo>
                    <a:pt x="425" y="0"/>
                  </a:lnTo>
                  <a:lnTo>
                    <a:pt x="392" y="0"/>
                  </a:lnTo>
                  <a:lnTo>
                    <a:pt x="360" y="1"/>
                  </a:lnTo>
                  <a:lnTo>
                    <a:pt x="333" y="3"/>
                  </a:lnTo>
                  <a:lnTo>
                    <a:pt x="308" y="7"/>
                  </a:lnTo>
                  <a:lnTo>
                    <a:pt x="284" y="13"/>
                  </a:lnTo>
                  <a:lnTo>
                    <a:pt x="263" y="22"/>
                  </a:lnTo>
                  <a:lnTo>
                    <a:pt x="244" y="32"/>
                  </a:lnTo>
                  <a:lnTo>
                    <a:pt x="226" y="47"/>
                  </a:lnTo>
                  <a:lnTo>
                    <a:pt x="218" y="58"/>
                  </a:lnTo>
                  <a:lnTo>
                    <a:pt x="209" y="72"/>
                  </a:lnTo>
                  <a:lnTo>
                    <a:pt x="202" y="86"/>
                  </a:lnTo>
                  <a:lnTo>
                    <a:pt x="199" y="102"/>
                  </a:lnTo>
                  <a:lnTo>
                    <a:pt x="196" y="117"/>
                  </a:lnTo>
                  <a:lnTo>
                    <a:pt x="197" y="131"/>
                  </a:lnTo>
                  <a:lnTo>
                    <a:pt x="202" y="141"/>
                  </a:lnTo>
                  <a:lnTo>
                    <a:pt x="211" y="150"/>
                  </a:lnTo>
                  <a:lnTo>
                    <a:pt x="206" y="166"/>
                  </a:lnTo>
                  <a:lnTo>
                    <a:pt x="204" y="185"/>
                  </a:lnTo>
                  <a:lnTo>
                    <a:pt x="202" y="203"/>
                  </a:lnTo>
                  <a:lnTo>
                    <a:pt x="206" y="216"/>
                  </a:lnTo>
                  <a:lnTo>
                    <a:pt x="211" y="226"/>
                  </a:lnTo>
                  <a:lnTo>
                    <a:pt x="213" y="234"/>
                  </a:lnTo>
                  <a:lnTo>
                    <a:pt x="210" y="242"/>
                  </a:lnTo>
                  <a:lnTo>
                    <a:pt x="204" y="253"/>
                  </a:lnTo>
                  <a:lnTo>
                    <a:pt x="197" y="260"/>
                  </a:lnTo>
                  <a:lnTo>
                    <a:pt x="191" y="268"/>
                  </a:lnTo>
                  <a:lnTo>
                    <a:pt x="184" y="275"/>
                  </a:lnTo>
                  <a:lnTo>
                    <a:pt x="176" y="282"/>
                  </a:lnTo>
                  <a:lnTo>
                    <a:pt x="171" y="287"/>
                  </a:lnTo>
                  <a:lnTo>
                    <a:pt x="169" y="291"/>
                  </a:lnTo>
                  <a:lnTo>
                    <a:pt x="167" y="296"/>
                  </a:lnTo>
                  <a:lnTo>
                    <a:pt x="169" y="300"/>
                  </a:lnTo>
                  <a:lnTo>
                    <a:pt x="172" y="306"/>
                  </a:lnTo>
                  <a:lnTo>
                    <a:pt x="179" y="309"/>
                  </a:lnTo>
                  <a:lnTo>
                    <a:pt x="187" y="312"/>
                  </a:lnTo>
                  <a:lnTo>
                    <a:pt x="199" y="314"/>
                  </a:lnTo>
                  <a:lnTo>
                    <a:pt x="199" y="317"/>
                  </a:lnTo>
                  <a:lnTo>
                    <a:pt x="199" y="324"/>
                  </a:lnTo>
                  <a:lnTo>
                    <a:pt x="197" y="334"/>
                  </a:lnTo>
                  <a:lnTo>
                    <a:pt x="192" y="341"/>
                  </a:lnTo>
                  <a:lnTo>
                    <a:pt x="189" y="346"/>
                  </a:lnTo>
                  <a:lnTo>
                    <a:pt x="189" y="350"/>
                  </a:lnTo>
                  <a:lnTo>
                    <a:pt x="191" y="354"/>
                  </a:lnTo>
                  <a:lnTo>
                    <a:pt x="192" y="355"/>
                  </a:lnTo>
                  <a:lnTo>
                    <a:pt x="190" y="362"/>
                  </a:lnTo>
                  <a:lnTo>
                    <a:pt x="191" y="363"/>
                  </a:lnTo>
                  <a:lnTo>
                    <a:pt x="195" y="366"/>
                  </a:lnTo>
                  <a:lnTo>
                    <a:pt x="199" y="371"/>
                  </a:lnTo>
                  <a:lnTo>
                    <a:pt x="199" y="376"/>
                  </a:lnTo>
                  <a:lnTo>
                    <a:pt x="197" y="381"/>
                  </a:lnTo>
                  <a:lnTo>
                    <a:pt x="196" y="386"/>
                  </a:lnTo>
                  <a:lnTo>
                    <a:pt x="195" y="393"/>
                  </a:lnTo>
                  <a:lnTo>
                    <a:pt x="196" y="400"/>
                  </a:lnTo>
                  <a:lnTo>
                    <a:pt x="200" y="407"/>
                  </a:lnTo>
                  <a:lnTo>
                    <a:pt x="206" y="413"/>
                  </a:lnTo>
                  <a:lnTo>
                    <a:pt x="216" y="416"/>
                  </a:lnTo>
                  <a:lnTo>
                    <a:pt x="230" y="417"/>
                  </a:lnTo>
                  <a:lnTo>
                    <a:pt x="246" y="416"/>
                  </a:lnTo>
                  <a:lnTo>
                    <a:pt x="264" y="416"/>
                  </a:lnTo>
                  <a:lnTo>
                    <a:pt x="279" y="417"/>
                  </a:lnTo>
                  <a:lnTo>
                    <a:pt x="294" y="420"/>
                  </a:lnTo>
                  <a:lnTo>
                    <a:pt x="304" y="424"/>
                  </a:lnTo>
                  <a:lnTo>
                    <a:pt x="311" y="429"/>
                  </a:lnTo>
                  <a:lnTo>
                    <a:pt x="313" y="438"/>
                  </a:lnTo>
                  <a:lnTo>
                    <a:pt x="308" y="449"/>
                  </a:lnTo>
                  <a:lnTo>
                    <a:pt x="303" y="458"/>
                  </a:lnTo>
                  <a:lnTo>
                    <a:pt x="298" y="467"/>
                  </a:lnTo>
                  <a:lnTo>
                    <a:pt x="293" y="477"/>
                  </a:lnTo>
                  <a:lnTo>
                    <a:pt x="290" y="489"/>
                  </a:lnTo>
                  <a:lnTo>
                    <a:pt x="288" y="504"/>
                  </a:lnTo>
                  <a:lnTo>
                    <a:pt x="285" y="520"/>
                  </a:lnTo>
                  <a:lnTo>
                    <a:pt x="286" y="537"/>
                  </a:lnTo>
                  <a:lnTo>
                    <a:pt x="293" y="556"/>
                  </a:lnTo>
                  <a:lnTo>
                    <a:pt x="300" y="569"/>
                  </a:lnTo>
                  <a:lnTo>
                    <a:pt x="310" y="577"/>
                  </a:lnTo>
                  <a:lnTo>
                    <a:pt x="321" y="583"/>
                  </a:lnTo>
                  <a:lnTo>
                    <a:pt x="337" y="587"/>
                  </a:lnTo>
                  <a:lnTo>
                    <a:pt x="352" y="587"/>
                  </a:lnTo>
                  <a:lnTo>
                    <a:pt x="370" y="586"/>
                  </a:lnTo>
                  <a:lnTo>
                    <a:pt x="393" y="583"/>
                  </a:lnTo>
                  <a:lnTo>
                    <a:pt x="417" y="579"/>
                  </a:lnTo>
                  <a:lnTo>
                    <a:pt x="407" y="581"/>
                  </a:lnTo>
                  <a:lnTo>
                    <a:pt x="398" y="583"/>
                  </a:lnTo>
                  <a:lnTo>
                    <a:pt x="389" y="586"/>
                  </a:lnTo>
                  <a:lnTo>
                    <a:pt x="382" y="589"/>
                  </a:lnTo>
                  <a:lnTo>
                    <a:pt x="373" y="592"/>
                  </a:lnTo>
                  <a:lnTo>
                    <a:pt x="365" y="597"/>
                  </a:lnTo>
                  <a:lnTo>
                    <a:pt x="357" y="603"/>
                  </a:lnTo>
                  <a:lnTo>
                    <a:pt x="349" y="612"/>
                  </a:lnTo>
                  <a:lnTo>
                    <a:pt x="342" y="621"/>
                  </a:lnTo>
                  <a:lnTo>
                    <a:pt x="334" y="630"/>
                  </a:lnTo>
                  <a:lnTo>
                    <a:pt x="328" y="641"/>
                  </a:lnTo>
                  <a:lnTo>
                    <a:pt x="321" y="650"/>
                  </a:lnTo>
                  <a:lnTo>
                    <a:pt x="316" y="659"/>
                  </a:lnTo>
                  <a:lnTo>
                    <a:pt x="311" y="669"/>
                  </a:lnTo>
                  <a:lnTo>
                    <a:pt x="308" y="677"/>
                  </a:lnTo>
                  <a:lnTo>
                    <a:pt x="304" y="684"/>
                  </a:lnTo>
                  <a:lnTo>
                    <a:pt x="300" y="694"/>
                  </a:lnTo>
                  <a:lnTo>
                    <a:pt x="293" y="708"/>
                  </a:lnTo>
                  <a:lnTo>
                    <a:pt x="285" y="726"/>
                  </a:lnTo>
                  <a:lnTo>
                    <a:pt x="276" y="746"/>
                  </a:lnTo>
                  <a:lnTo>
                    <a:pt x="268" y="765"/>
                  </a:lnTo>
                  <a:lnTo>
                    <a:pt x="260" y="782"/>
                  </a:lnTo>
                  <a:lnTo>
                    <a:pt x="255" y="796"/>
                  </a:lnTo>
                  <a:lnTo>
                    <a:pt x="251" y="805"/>
                  </a:lnTo>
                  <a:lnTo>
                    <a:pt x="241" y="837"/>
                  </a:lnTo>
                  <a:lnTo>
                    <a:pt x="233" y="862"/>
                  </a:lnTo>
                  <a:lnTo>
                    <a:pt x="225" y="880"/>
                  </a:lnTo>
                  <a:lnTo>
                    <a:pt x="219" y="891"/>
                  </a:lnTo>
                  <a:lnTo>
                    <a:pt x="211" y="898"/>
                  </a:lnTo>
                  <a:lnTo>
                    <a:pt x="205" y="900"/>
                  </a:lnTo>
                  <a:lnTo>
                    <a:pt x="199" y="900"/>
                  </a:lnTo>
                  <a:lnTo>
                    <a:pt x="192" y="897"/>
                  </a:lnTo>
                  <a:lnTo>
                    <a:pt x="184" y="897"/>
                  </a:lnTo>
                  <a:lnTo>
                    <a:pt x="172" y="898"/>
                  </a:lnTo>
                  <a:lnTo>
                    <a:pt x="159" y="899"/>
                  </a:lnTo>
                  <a:lnTo>
                    <a:pt x="144" y="901"/>
                  </a:lnTo>
                  <a:lnTo>
                    <a:pt x="127" y="904"/>
                  </a:lnTo>
                  <a:lnTo>
                    <a:pt x="110" y="908"/>
                  </a:lnTo>
                  <a:lnTo>
                    <a:pt x="94" y="913"/>
                  </a:lnTo>
                  <a:lnTo>
                    <a:pt x="76" y="920"/>
                  </a:lnTo>
                  <a:lnTo>
                    <a:pt x="63" y="925"/>
                  </a:lnTo>
                  <a:lnTo>
                    <a:pt x="51" y="930"/>
                  </a:lnTo>
                  <a:lnTo>
                    <a:pt x="40" y="937"/>
                  </a:lnTo>
                  <a:lnTo>
                    <a:pt x="30" y="945"/>
                  </a:lnTo>
                  <a:lnTo>
                    <a:pt x="20" y="953"/>
                  </a:lnTo>
                  <a:lnTo>
                    <a:pt x="12" y="961"/>
                  </a:lnTo>
                  <a:lnTo>
                    <a:pt x="5" y="972"/>
                  </a:lnTo>
                  <a:lnTo>
                    <a:pt x="0" y="982"/>
                  </a:lnTo>
                  <a:lnTo>
                    <a:pt x="7" y="983"/>
                  </a:lnTo>
                  <a:lnTo>
                    <a:pt x="15" y="984"/>
                  </a:lnTo>
                  <a:lnTo>
                    <a:pt x="22" y="986"/>
                  </a:lnTo>
                  <a:lnTo>
                    <a:pt x="30" y="987"/>
                  </a:lnTo>
                  <a:lnTo>
                    <a:pt x="38" y="989"/>
                  </a:lnTo>
                  <a:lnTo>
                    <a:pt x="46" y="991"/>
                  </a:lnTo>
                  <a:lnTo>
                    <a:pt x="53" y="992"/>
                  </a:lnTo>
                  <a:lnTo>
                    <a:pt x="60" y="993"/>
                  </a:lnTo>
                  <a:lnTo>
                    <a:pt x="65" y="1007"/>
                  </a:lnTo>
                  <a:lnTo>
                    <a:pt x="71" y="1024"/>
                  </a:lnTo>
                  <a:lnTo>
                    <a:pt x="78" y="1043"/>
                  </a:lnTo>
                  <a:lnTo>
                    <a:pt x="87" y="1064"/>
                  </a:lnTo>
                  <a:lnTo>
                    <a:pt x="96" y="1086"/>
                  </a:lnTo>
                  <a:lnTo>
                    <a:pt x="105" y="1107"/>
                  </a:lnTo>
                  <a:lnTo>
                    <a:pt x="116" y="1125"/>
                  </a:lnTo>
                  <a:lnTo>
                    <a:pt x="126" y="1139"/>
                  </a:lnTo>
                  <a:lnTo>
                    <a:pt x="132" y="1146"/>
                  </a:lnTo>
                  <a:lnTo>
                    <a:pt x="139" y="1155"/>
                  </a:lnTo>
                  <a:lnTo>
                    <a:pt x="146" y="1163"/>
                  </a:lnTo>
                  <a:lnTo>
                    <a:pt x="155" y="1173"/>
                  </a:lnTo>
                  <a:lnTo>
                    <a:pt x="165" y="1183"/>
                  </a:lnTo>
                  <a:lnTo>
                    <a:pt x="175" y="1193"/>
                  </a:lnTo>
                  <a:lnTo>
                    <a:pt x="187" y="1202"/>
                  </a:lnTo>
                  <a:lnTo>
                    <a:pt x="200" y="1210"/>
                  </a:lnTo>
                  <a:lnTo>
                    <a:pt x="214" y="1217"/>
                  </a:lnTo>
                  <a:lnTo>
                    <a:pt x="230" y="1222"/>
                  </a:lnTo>
                  <a:lnTo>
                    <a:pt x="246" y="1225"/>
                  </a:lnTo>
                  <a:lnTo>
                    <a:pt x="265" y="1227"/>
                  </a:lnTo>
                  <a:lnTo>
                    <a:pt x="285" y="1224"/>
                  </a:lnTo>
                  <a:lnTo>
                    <a:pt x="305" y="1219"/>
                  </a:lnTo>
                  <a:lnTo>
                    <a:pt x="329" y="1211"/>
                  </a:lnTo>
                  <a:lnTo>
                    <a:pt x="353" y="1198"/>
                  </a:lnTo>
                  <a:lnTo>
                    <a:pt x="358" y="1208"/>
                  </a:lnTo>
                  <a:lnTo>
                    <a:pt x="363" y="1218"/>
                  </a:lnTo>
                  <a:lnTo>
                    <a:pt x="368" y="1228"/>
                  </a:lnTo>
                  <a:lnTo>
                    <a:pt x="374" y="1238"/>
                  </a:lnTo>
                  <a:lnTo>
                    <a:pt x="379" y="1249"/>
                  </a:lnTo>
                  <a:lnTo>
                    <a:pt x="384" y="1260"/>
                  </a:lnTo>
                  <a:lnTo>
                    <a:pt x="390" y="1272"/>
                  </a:lnTo>
                  <a:lnTo>
                    <a:pt x="395" y="12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5" name="Freeform 79"/>
            <p:cNvSpPr>
              <a:spLocks/>
            </p:cNvSpPr>
            <p:nvPr/>
          </p:nvSpPr>
          <p:spPr bwMode="auto">
            <a:xfrm>
              <a:off x="7075" y="3715"/>
              <a:ext cx="226" cy="625"/>
            </a:xfrm>
            <a:custGeom>
              <a:avLst/>
              <a:gdLst>
                <a:gd name="T0" fmla="*/ 146 w 453"/>
                <a:gd name="T1" fmla="*/ 74 h 625"/>
                <a:gd name="T2" fmla="*/ 131 w 453"/>
                <a:gd name="T3" fmla="*/ 142 h 625"/>
                <a:gd name="T4" fmla="*/ 114 w 453"/>
                <a:gd name="T5" fmla="*/ 223 h 625"/>
                <a:gd name="T6" fmla="*/ 100 w 453"/>
                <a:gd name="T7" fmla="*/ 293 h 625"/>
                <a:gd name="T8" fmla="*/ 92 w 453"/>
                <a:gd name="T9" fmla="*/ 329 h 625"/>
                <a:gd name="T10" fmla="*/ 87 w 453"/>
                <a:gd name="T11" fmla="*/ 353 h 625"/>
                <a:gd name="T12" fmla="*/ 81 w 453"/>
                <a:gd name="T13" fmla="*/ 368 h 625"/>
                <a:gd name="T14" fmla="*/ 74 w 453"/>
                <a:gd name="T15" fmla="*/ 374 h 625"/>
                <a:gd name="T16" fmla="*/ 64 w 453"/>
                <a:gd name="T17" fmla="*/ 374 h 625"/>
                <a:gd name="T18" fmla="*/ 61 w 453"/>
                <a:gd name="T19" fmla="*/ 370 h 625"/>
                <a:gd name="T20" fmla="*/ 62 w 453"/>
                <a:gd name="T21" fmla="*/ 363 h 625"/>
                <a:gd name="T22" fmla="*/ 69 w 453"/>
                <a:gd name="T23" fmla="*/ 358 h 625"/>
                <a:gd name="T24" fmla="*/ 81 w 453"/>
                <a:gd name="T25" fmla="*/ 355 h 625"/>
                <a:gd name="T26" fmla="*/ 79 w 453"/>
                <a:gd name="T27" fmla="*/ 347 h 625"/>
                <a:gd name="T28" fmla="*/ 63 w 453"/>
                <a:gd name="T29" fmla="*/ 343 h 625"/>
                <a:gd name="T30" fmla="*/ 45 w 453"/>
                <a:gd name="T31" fmla="*/ 348 h 625"/>
                <a:gd name="T32" fmla="*/ 24 w 453"/>
                <a:gd name="T33" fmla="*/ 359 h 625"/>
                <a:gd name="T34" fmla="*/ 6 w 453"/>
                <a:gd name="T35" fmla="*/ 378 h 625"/>
                <a:gd name="T36" fmla="*/ 1 w 453"/>
                <a:gd name="T37" fmla="*/ 391 h 625"/>
                <a:gd name="T38" fmla="*/ 6 w 453"/>
                <a:gd name="T39" fmla="*/ 392 h 625"/>
                <a:gd name="T40" fmla="*/ 14 w 453"/>
                <a:gd name="T41" fmla="*/ 397 h 625"/>
                <a:gd name="T42" fmla="*/ 20 w 453"/>
                <a:gd name="T43" fmla="*/ 406 h 625"/>
                <a:gd name="T44" fmla="*/ 24 w 453"/>
                <a:gd name="T45" fmla="*/ 427 h 625"/>
                <a:gd name="T46" fmla="*/ 31 w 453"/>
                <a:gd name="T47" fmla="*/ 468 h 625"/>
                <a:gd name="T48" fmla="*/ 43 w 453"/>
                <a:gd name="T49" fmla="*/ 517 h 625"/>
                <a:gd name="T50" fmla="*/ 56 w 453"/>
                <a:gd name="T51" fmla="*/ 560 h 625"/>
                <a:gd name="T52" fmla="*/ 68 w 453"/>
                <a:gd name="T53" fmla="*/ 586 h 625"/>
                <a:gd name="T54" fmla="*/ 85 w 453"/>
                <a:gd name="T55" fmla="*/ 611 h 625"/>
                <a:gd name="T56" fmla="*/ 104 w 453"/>
                <a:gd name="T57" fmla="*/ 625 h 625"/>
                <a:gd name="T58" fmla="*/ 127 w 453"/>
                <a:gd name="T59" fmla="*/ 612 h 625"/>
                <a:gd name="T60" fmla="*/ 152 w 453"/>
                <a:gd name="T61" fmla="*/ 559 h 625"/>
                <a:gd name="T62" fmla="*/ 175 w 453"/>
                <a:gd name="T63" fmla="*/ 478 h 625"/>
                <a:gd name="T64" fmla="*/ 192 w 453"/>
                <a:gd name="T65" fmla="*/ 395 h 625"/>
                <a:gd name="T66" fmla="*/ 202 w 453"/>
                <a:gd name="T67" fmla="*/ 340 h 625"/>
                <a:gd name="T68" fmla="*/ 201 w 453"/>
                <a:gd name="T69" fmla="*/ 336 h 625"/>
                <a:gd name="T70" fmla="*/ 187 w 453"/>
                <a:gd name="T71" fmla="*/ 369 h 625"/>
                <a:gd name="T72" fmla="*/ 168 w 453"/>
                <a:gd name="T73" fmla="*/ 414 h 625"/>
                <a:gd name="T74" fmla="*/ 153 w 453"/>
                <a:gd name="T75" fmla="*/ 454 h 625"/>
                <a:gd name="T76" fmla="*/ 150 w 453"/>
                <a:gd name="T77" fmla="*/ 457 h 625"/>
                <a:gd name="T78" fmla="*/ 163 w 453"/>
                <a:gd name="T79" fmla="*/ 413 h 625"/>
                <a:gd name="T80" fmla="*/ 180 w 453"/>
                <a:gd name="T81" fmla="*/ 355 h 625"/>
                <a:gd name="T82" fmla="*/ 190 w 453"/>
                <a:gd name="T83" fmla="*/ 310 h 625"/>
                <a:gd name="T84" fmla="*/ 190 w 453"/>
                <a:gd name="T85" fmla="*/ 297 h 625"/>
                <a:gd name="T86" fmla="*/ 197 w 453"/>
                <a:gd name="T87" fmla="*/ 265 h 625"/>
                <a:gd name="T88" fmla="*/ 204 w 453"/>
                <a:gd name="T89" fmla="*/ 222 h 625"/>
                <a:gd name="T90" fmla="*/ 204 w 453"/>
                <a:gd name="T91" fmla="*/ 189 h 625"/>
                <a:gd name="T92" fmla="*/ 192 w 453"/>
                <a:gd name="T93" fmla="*/ 180 h 625"/>
                <a:gd name="T94" fmla="*/ 188 w 453"/>
                <a:gd name="T95" fmla="*/ 168 h 625"/>
                <a:gd name="T96" fmla="*/ 192 w 453"/>
                <a:gd name="T97" fmla="*/ 150 h 625"/>
                <a:gd name="T98" fmla="*/ 200 w 453"/>
                <a:gd name="T99" fmla="*/ 134 h 625"/>
                <a:gd name="T100" fmla="*/ 212 w 453"/>
                <a:gd name="T101" fmla="*/ 119 h 625"/>
                <a:gd name="T102" fmla="*/ 223 w 453"/>
                <a:gd name="T103" fmla="*/ 83 h 625"/>
                <a:gd name="T104" fmla="*/ 225 w 453"/>
                <a:gd name="T105" fmla="*/ 38 h 625"/>
                <a:gd name="T106" fmla="*/ 208 w 453"/>
                <a:gd name="T107" fmla="*/ 6 h 625"/>
                <a:gd name="T108" fmla="*/ 185 w 453"/>
                <a:gd name="T109" fmla="*/ 1 h 625"/>
                <a:gd name="T110" fmla="*/ 175 w 453"/>
                <a:gd name="T111" fmla="*/ 11 h 625"/>
                <a:gd name="T112" fmla="*/ 164 w 453"/>
                <a:gd name="T113" fmla="*/ 25 h 625"/>
                <a:gd name="T114" fmla="*/ 155 w 453"/>
                <a:gd name="T115" fmla="*/ 44 h 6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3"/>
                <a:gd name="T175" fmla="*/ 0 h 625"/>
                <a:gd name="T176" fmla="*/ 453 w 453"/>
                <a:gd name="T177" fmla="*/ 625 h 6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3" h="625">
                  <a:moveTo>
                    <a:pt x="304" y="53"/>
                  </a:moveTo>
                  <a:lnTo>
                    <a:pt x="292" y="74"/>
                  </a:lnTo>
                  <a:lnTo>
                    <a:pt x="277" y="104"/>
                  </a:lnTo>
                  <a:lnTo>
                    <a:pt x="262" y="142"/>
                  </a:lnTo>
                  <a:lnTo>
                    <a:pt x="245" y="182"/>
                  </a:lnTo>
                  <a:lnTo>
                    <a:pt x="228" y="223"/>
                  </a:lnTo>
                  <a:lnTo>
                    <a:pt x="213" y="261"/>
                  </a:lnTo>
                  <a:lnTo>
                    <a:pt x="201" y="293"/>
                  </a:lnTo>
                  <a:lnTo>
                    <a:pt x="191" y="315"/>
                  </a:lnTo>
                  <a:lnTo>
                    <a:pt x="185" y="329"/>
                  </a:lnTo>
                  <a:lnTo>
                    <a:pt x="178" y="342"/>
                  </a:lnTo>
                  <a:lnTo>
                    <a:pt x="175" y="353"/>
                  </a:lnTo>
                  <a:lnTo>
                    <a:pt x="170" y="361"/>
                  </a:lnTo>
                  <a:lnTo>
                    <a:pt x="163" y="368"/>
                  </a:lnTo>
                  <a:lnTo>
                    <a:pt x="157" y="372"/>
                  </a:lnTo>
                  <a:lnTo>
                    <a:pt x="149" y="374"/>
                  </a:lnTo>
                  <a:lnTo>
                    <a:pt x="138" y="375"/>
                  </a:lnTo>
                  <a:lnTo>
                    <a:pt x="129" y="374"/>
                  </a:lnTo>
                  <a:lnTo>
                    <a:pt x="124" y="372"/>
                  </a:lnTo>
                  <a:lnTo>
                    <a:pt x="122" y="370"/>
                  </a:lnTo>
                  <a:lnTo>
                    <a:pt x="122" y="367"/>
                  </a:lnTo>
                  <a:lnTo>
                    <a:pt x="124" y="363"/>
                  </a:lnTo>
                  <a:lnTo>
                    <a:pt x="131" y="360"/>
                  </a:lnTo>
                  <a:lnTo>
                    <a:pt x="138" y="358"/>
                  </a:lnTo>
                  <a:lnTo>
                    <a:pt x="149" y="357"/>
                  </a:lnTo>
                  <a:lnTo>
                    <a:pt x="162" y="355"/>
                  </a:lnTo>
                  <a:lnTo>
                    <a:pt x="166" y="351"/>
                  </a:lnTo>
                  <a:lnTo>
                    <a:pt x="158" y="347"/>
                  </a:lnTo>
                  <a:lnTo>
                    <a:pt x="138" y="343"/>
                  </a:lnTo>
                  <a:lnTo>
                    <a:pt x="126" y="343"/>
                  </a:lnTo>
                  <a:lnTo>
                    <a:pt x="109" y="345"/>
                  </a:lnTo>
                  <a:lnTo>
                    <a:pt x="91" y="348"/>
                  </a:lnTo>
                  <a:lnTo>
                    <a:pt x="71" y="352"/>
                  </a:lnTo>
                  <a:lnTo>
                    <a:pt x="49" y="359"/>
                  </a:lnTo>
                  <a:lnTo>
                    <a:pt x="30" y="368"/>
                  </a:lnTo>
                  <a:lnTo>
                    <a:pt x="13" y="378"/>
                  </a:lnTo>
                  <a:lnTo>
                    <a:pt x="0" y="391"/>
                  </a:lnTo>
                  <a:lnTo>
                    <a:pt x="2" y="391"/>
                  </a:lnTo>
                  <a:lnTo>
                    <a:pt x="7" y="391"/>
                  </a:lnTo>
                  <a:lnTo>
                    <a:pt x="13" y="392"/>
                  </a:lnTo>
                  <a:lnTo>
                    <a:pt x="20" y="394"/>
                  </a:lnTo>
                  <a:lnTo>
                    <a:pt x="28" y="397"/>
                  </a:lnTo>
                  <a:lnTo>
                    <a:pt x="34" y="401"/>
                  </a:lnTo>
                  <a:lnTo>
                    <a:pt x="41" y="406"/>
                  </a:lnTo>
                  <a:lnTo>
                    <a:pt x="44" y="414"/>
                  </a:lnTo>
                  <a:lnTo>
                    <a:pt x="48" y="427"/>
                  </a:lnTo>
                  <a:lnTo>
                    <a:pt x="54" y="446"/>
                  </a:lnTo>
                  <a:lnTo>
                    <a:pt x="63" y="468"/>
                  </a:lnTo>
                  <a:lnTo>
                    <a:pt x="74" y="492"/>
                  </a:lnTo>
                  <a:lnTo>
                    <a:pt x="87" y="517"/>
                  </a:lnTo>
                  <a:lnTo>
                    <a:pt x="99" y="540"/>
                  </a:lnTo>
                  <a:lnTo>
                    <a:pt x="112" y="560"/>
                  </a:lnTo>
                  <a:lnTo>
                    <a:pt x="124" y="575"/>
                  </a:lnTo>
                  <a:lnTo>
                    <a:pt x="137" y="586"/>
                  </a:lnTo>
                  <a:lnTo>
                    <a:pt x="152" y="600"/>
                  </a:lnTo>
                  <a:lnTo>
                    <a:pt x="170" y="611"/>
                  </a:lnTo>
                  <a:lnTo>
                    <a:pt x="188" y="620"/>
                  </a:lnTo>
                  <a:lnTo>
                    <a:pt x="208" y="625"/>
                  </a:lnTo>
                  <a:lnTo>
                    <a:pt x="231" y="623"/>
                  </a:lnTo>
                  <a:lnTo>
                    <a:pt x="255" y="612"/>
                  </a:lnTo>
                  <a:lnTo>
                    <a:pt x="280" y="591"/>
                  </a:lnTo>
                  <a:lnTo>
                    <a:pt x="305" y="559"/>
                  </a:lnTo>
                  <a:lnTo>
                    <a:pt x="329" y="521"/>
                  </a:lnTo>
                  <a:lnTo>
                    <a:pt x="350" y="478"/>
                  </a:lnTo>
                  <a:lnTo>
                    <a:pt x="369" y="434"/>
                  </a:lnTo>
                  <a:lnTo>
                    <a:pt x="385" y="395"/>
                  </a:lnTo>
                  <a:lnTo>
                    <a:pt x="396" y="361"/>
                  </a:lnTo>
                  <a:lnTo>
                    <a:pt x="404" y="340"/>
                  </a:lnTo>
                  <a:lnTo>
                    <a:pt x="406" y="331"/>
                  </a:lnTo>
                  <a:lnTo>
                    <a:pt x="402" y="336"/>
                  </a:lnTo>
                  <a:lnTo>
                    <a:pt x="391" y="350"/>
                  </a:lnTo>
                  <a:lnTo>
                    <a:pt x="375" y="369"/>
                  </a:lnTo>
                  <a:lnTo>
                    <a:pt x="357" y="392"/>
                  </a:lnTo>
                  <a:lnTo>
                    <a:pt x="337" y="414"/>
                  </a:lnTo>
                  <a:lnTo>
                    <a:pt x="320" y="436"/>
                  </a:lnTo>
                  <a:lnTo>
                    <a:pt x="306" y="454"/>
                  </a:lnTo>
                  <a:lnTo>
                    <a:pt x="297" y="464"/>
                  </a:lnTo>
                  <a:lnTo>
                    <a:pt x="301" y="457"/>
                  </a:lnTo>
                  <a:lnTo>
                    <a:pt x="312" y="439"/>
                  </a:lnTo>
                  <a:lnTo>
                    <a:pt x="327" y="413"/>
                  </a:lnTo>
                  <a:lnTo>
                    <a:pt x="345" y="384"/>
                  </a:lnTo>
                  <a:lnTo>
                    <a:pt x="361" y="355"/>
                  </a:lnTo>
                  <a:lnTo>
                    <a:pt x="374" y="329"/>
                  </a:lnTo>
                  <a:lnTo>
                    <a:pt x="380" y="310"/>
                  </a:lnTo>
                  <a:lnTo>
                    <a:pt x="377" y="302"/>
                  </a:lnTo>
                  <a:lnTo>
                    <a:pt x="380" y="297"/>
                  </a:lnTo>
                  <a:lnTo>
                    <a:pt x="386" y="283"/>
                  </a:lnTo>
                  <a:lnTo>
                    <a:pt x="395" y="265"/>
                  </a:lnTo>
                  <a:lnTo>
                    <a:pt x="402" y="244"/>
                  </a:lnTo>
                  <a:lnTo>
                    <a:pt x="409" y="222"/>
                  </a:lnTo>
                  <a:lnTo>
                    <a:pt x="411" y="203"/>
                  </a:lnTo>
                  <a:lnTo>
                    <a:pt x="409" y="189"/>
                  </a:lnTo>
                  <a:lnTo>
                    <a:pt x="397" y="183"/>
                  </a:lnTo>
                  <a:lnTo>
                    <a:pt x="385" y="180"/>
                  </a:lnTo>
                  <a:lnTo>
                    <a:pt x="379" y="175"/>
                  </a:lnTo>
                  <a:lnTo>
                    <a:pt x="376" y="168"/>
                  </a:lnTo>
                  <a:lnTo>
                    <a:pt x="379" y="158"/>
                  </a:lnTo>
                  <a:lnTo>
                    <a:pt x="384" y="150"/>
                  </a:lnTo>
                  <a:lnTo>
                    <a:pt x="391" y="141"/>
                  </a:lnTo>
                  <a:lnTo>
                    <a:pt x="401" y="134"/>
                  </a:lnTo>
                  <a:lnTo>
                    <a:pt x="411" y="128"/>
                  </a:lnTo>
                  <a:lnTo>
                    <a:pt x="424" y="119"/>
                  </a:lnTo>
                  <a:lnTo>
                    <a:pt x="436" y="103"/>
                  </a:lnTo>
                  <a:lnTo>
                    <a:pt x="446" y="83"/>
                  </a:lnTo>
                  <a:lnTo>
                    <a:pt x="453" y="60"/>
                  </a:lnTo>
                  <a:lnTo>
                    <a:pt x="451" y="38"/>
                  </a:lnTo>
                  <a:lnTo>
                    <a:pt x="440" y="19"/>
                  </a:lnTo>
                  <a:lnTo>
                    <a:pt x="416" y="6"/>
                  </a:lnTo>
                  <a:lnTo>
                    <a:pt x="379" y="0"/>
                  </a:lnTo>
                  <a:lnTo>
                    <a:pt x="370" y="1"/>
                  </a:lnTo>
                  <a:lnTo>
                    <a:pt x="360" y="4"/>
                  </a:lnTo>
                  <a:lnTo>
                    <a:pt x="350" y="11"/>
                  </a:lnTo>
                  <a:lnTo>
                    <a:pt x="340" y="17"/>
                  </a:lnTo>
                  <a:lnTo>
                    <a:pt x="329" y="25"/>
                  </a:lnTo>
                  <a:lnTo>
                    <a:pt x="320" y="34"/>
                  </a:lnTo>
                  <a:lnTo>
                    <a:pt x="311" y="44"/>
                  </a:lnTo>
                  <a:lnTo>
                    <a:pt x="304"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76" name="Freeform 80"/>
            <p:cNvSpPr>
              <a:spLocks/>
            </p:cNvSpPr>
            <p:nvPr/>
          </p:nvSpPr>
          <p:spPr bwMode="auto">
            <a:xfrm>
              <a:off x="7139" y="3293"/>
              <a:ext cx="113" cy="278"/>
            </a:xfrm>
            <a:custGeom>
              <a:avLst/>
              <a:gdLst>
                <a:gd name="T0" fmla="*/ 68 w 227"/>
                <a:gd name="T1" fmla="*/ 271 h 278"/>
                <a:gd name="T2" fmla="*/ 63 w 227"/>
                <a:gd name="T3" fmla="*/ 261 h 278"/>
                <a:gd name="T4" fmla="*/ 56 w 227"/>
                <a:gd name="T5" fmla="*/ 253 h 278"/>
                <a:gd name="T6" fmla="*/ 48 w 227"/>
                <a:gd name="T7" fmla="*/ 250 h 278"/>
                <a:gd name="T8" fmla="*/ 36 w 227"/>
                <a:gd name="T9" fmla="*/ 252 h 278"/>
                <a:gd name="T10" fmla="*/ 26 w 227"/>
                <a:gd name="T11" fmla="*/ 253 h 278"/>
                <a:gd name="T12" fmla="*/ 19 w 227"/>
                <a:gd name="T13" fmla="*/ 251 h 278"/>
                <a:gd name="T14" fmla="*/ 16 w 227"/>
                <a:gd name="T15" fmla="*/ 244 h 278"/>
                <a:gd name="T16" fmla="*/ 16 w 227"/>
                <a:gd name="T17" fmla="*/ 231 h 278"/>
                <a:gd name="T18" fmla="*/ 19 w 227"/>
                <a:gd name="T19" fmla="*/ 214 h 278"/>
                <a:gd name="T20" fmla="*/ 16 w 227"/>
                <a:gd name="T21" fmla="*/ 207 h 278"/>
                <a:gd name="T22" fmla="*/ 14 w 227"/>
                <a:gd name="T23" fmla="*/ 202 h 278"/>
                <a:gd name="T24" fmla="*/ 15 w 227"/>
                <a:gd name="T25" fmla="*/ 197 h 278"/>
                <a:gd name="T26" fmla="*/ 13 w 227"/>
                <a:gd name="T27" fmla="*/ 189 h 278"/>
                <a:gd name="T28" fmla="*/ 12 w 227"/>
                <a:gd name="T29" fmla="*/ 187 h 278"/>
                <a:gd name="T30" fmla="*/ 13 w 227"/>
                <a:gd name="T31" fmla="*/ 183 h 278"/>
                <a:gd name="T32" fmla="*/ 16 w 227"/>
                <a:gd name="T33" fmla="*/ 174 h 278"/>
                <a:gd name="T34" fmla="*/ 16 w 227"/>
                <a:gd name="T35" fmla="*/ 156 h 278"/>
                <a:gd name="T36" fmla="*/ 12 w 227"/>
                <a:gd name="T37" fmla="*/ 152 h 278"/>
                <a:gd name="T38" fmla="*/ 3 w 227"/>
                <a:gd name="T39" fmla="*/ 149 h 278"/>
                <a:gd name="T40" fmla="*/ 0 w 227"/>
                <a:gd name="T41" fmla="*/ 141 h 278"/>
                <a:gd name="T42" fmla="*/ 1 w 227"/>
                <a:gd name="T43" fmla="*/ 134 h 278"/>
                <a:gd name="T44" fmla="*/ 7 w 227"/>
                <a:gd name="T45" fmla="*/ 125 h 278"/>
                <a:gd name="T46" fmla="*/ 12 w 227"/>
                <a:gd name="T47" fmla="*/ 113 h 278"/>
                <a:gd name="T48" fmla="*/ 17 w 227"/>
                <a:gd name="T49" fmla="*/ 100 h 278"/>
                <a:gd name="T50" fmla="*/ 21 w 227"/>
                <a:gd name="T51" fmla="*/ 87 h 278"/>
                <a:gd name="T52" fmla="*/ 23 w 227"/>
                <a:gd name="T53" fmla="*/ 76 h 278"/>
                <a:gd name="T54" fmla="*/ 22 w 227"/>
                <a:gd name="T55" fmla="*/ 62 h 278"/>
                <a:gd name="T56" fmla="*/ 21 w 227"/>
                <a:gd name="T57" fmla="*/ 50 h 278"/>
                <a:gd name="T58" fmla="*/ 19 w 227"/>
                <a:gd name="T59" fmla="*/ 29 h 278"/>
                <a:gd name="T60" fmla="*/ 21 w 227"/>
                <a:gd name="T61" fmla="*/ 14 h 278"/>
                <a:gd name="T62" fmla="*/ 22 w 227"/>
                <a:gd name="T63" fmla="*/ 3 h 278"/>
                <a:gd name="T64" fmla="*/ 31 w 227"/>
                <a:gd name="T65" fmla="*/ 2 h 278"/>
                <a:gd name="T66" fmla="*/ 41 w 227"/>
                <a:gd name="T67" fmla="*/ 3 h 278"/>
                <a:gd name="T68" fmla="*/ 50 w 227"/>
                <a:gd name="T69" fmla="*/ 4 h 278"/>
                <a:gd name="T70" fmla="*/ 61 w 227"/>
                <a:gd name="T71" fmla="*/ 10 h 278"/>
                <a:gd name="T72" fmla="*/ 69 w 227"/>
                <a:gd name="T73" fmla="*/ 27 h 278"/>
                <a:gd name="T74" fmla="*/ 74 w 227"/>
                <a:gd name="T75" fmla="*/ 51 h 278"/>
                <a:gd name="T76" fmla="*/ 86 w 227"/>
                <a:gd name="T77" fmla="*/ 69 h 278"/>
                <a:gd name="T78" fmla="*/ 96 w 227"/>
                <a:gd name="T79" fmla="*/ 78 h 278"/>
                <a:gd name="T80" fmla="*/ 104 w 227"/>
                <a:gd name="T81" fmla="*/ 88 h 278"/>
                <a:gd name="T82" fmla="*/ 111 w 227"/>
                <a:gd name="T83" fmla="*/ 103 h 278"/>
                <a:gd name="T84" fmla="*/ 113 w 227"/>
                <a:gd name="T85" fmla="*/ 134 h 278"/>
                <a:gd name="T86" fmla="*/ 105 w 227"/>
                <a:gd name="T87" fmla="*/ 190 h 278"/>
                <a:gd name="T88" fmla="*/ 94 w 227"/>
                <a:gd name="T89" fmla="*/ 214 h 278"/>
                <a:gd name="T90" fmla="*/ 86 w 227"/>
                <a:gd name="T91" fmla="*/ 232 h 278"/>
                <a:gd name="T92" fmla="*/ 78 w 227"/>
                <a:gd name="T93" fmla="*/ 252 h 278"/>
                <a:gd name="T94" fmla="*/ 73 w 227"/>
                <a:gd name="T95" fmla="*/ 268 h 278"/>
                <a:gd name="T96" fmla="*/ 70 w 227"/>
                <a:gd name="T97" fmla="*/ 278 h 2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7"/>
                <a:gd name="T148" fmla="*/ 0 h 278"/>
                <a:gd name="T149" fmla="*/ 227 w 227"/>
                <a:gd name="T150" fmla="*/ 278 h 2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7" h="278">
                  <a:moveTo>
                    <a:pt x="140" y="278"/>
                  </a:moveTo>
                  <a:lnTo>
                    <a:pt x="137" y="271"/>
                  </a:lnTo>
                  <a:lnTo>
                    <a:pt x="133" y="266"/>
                  </a:lnTo>
                  <a:lnTo>
                    <a:pt x="127" y="261"/>
                  </a:lnTo>
                  <a:lnTo>
                    <a:pt x="120" y="256"/>
                  </a:lnTo>
                  <a:lnTo>
                    <a:pt x="113" y="253"/>
                  </a:lnTo>
                  <a:lnTo>
                    <a:pt x="104" y="251"/>
                  </a:lnTo>
                  <a:lnTo>
                    <a:pt x="97" y="250"/>
                  </a:lnTo>
                  <a:lnTo>
                    <a:pt x="89" y="250"/>
                  </a:lnTo>
                  <a:lnTo>
                    <a:pt x="73" y="252"/>
                  </a:lnTo>
                  <a:lnTo>
                    <a:pt x="60" y="253"/>
                  </a:lnTo>
                  <a:lnTo>
                    <a:pt x="52" y="253"/>
                  </a:lnTo>
                  <a:lnTo>
                    <a:pt x="44" y="253"/>
                  </a:lnTo>
                  <a:lnTo>
                    <a:pt x="38" y="251"/>
                  </a:lnTo>
                  <a:lnTo>
                    <a:pt x="34" y="248"/>
                  </a:lnTo>
                  <a:lnTo>
                    <a:pt x="32" y="244"/>
                  </a:lnTo>
                  <a:lnTo>
                    <a:pt x="30" y="240"/>
                  </a:lnTo>
                  <a:lnTo>
                    <a:pt x="32" y="231"/>
                  </a:lnTo>
                  <a:lnTo>
                    <a:pt x="35" y="222"/>
                  </a:lnTo>
                  <a:lnTo>
                    <a:pt x="38" y="214"/>
                  </a:lnTo>
                  <a:lnTo>
                    <a:pt x="37" y="210"/>
                  </a:lnTo>
                  <a:lnTo>
                    <a:pt x="33" y="207"/>
                  </a:lnTo>
                  <a:lnTo>
                    <a:pt x="29" y="204"/>
                  </a:lnTo>
                  <a:lnTo>
                    <a:pt x="28" y="202"/>
                  </a:lnTo>
                  <a:lnTo>
                    <a:pt x="29" y="200"/>
                  </a:lnTo>
                  <a:lnTo>
                    <a:pt x="30" y="197"/>
                  </a:lnTo>
                  <a:lnTo>
                    <a:pt x="29" y="192"/>
                  </a:lnTo>
                  <a:lnTo>
                    <a:pt x="26" y="189"/>
                  </a:lnTo>
                  <a:lnTo>
                    <a:pt x="25" y="188"/>
                  </a:lnTo>
                  <a:lnTo>
                    <a:pt x="25" y="187"/>
                  </a:lnTo>
                  <a:lnTo>
                    <a:pt x="25" y="186"/>
                  </a:lnTo>
                  <a:lnTo>
                    <a:pt x="26" y="183"/>
                  </a:lnTo>
                  <a:lnTo>
                    <a:pt x="29" y="180"/>
                  </a:lnTo>
                  <a:lnTo>
                    <a:pt x="32" y="174"/>
                  </a:lnTo>
                  <a:lnTo>
                    <a:pt x="33" y="164"/>
                  </a:lnTo>
                  <a:lnTo>
                    <a:pt x="33" y="156"/>
                  </a:lnTo>
                  <a:lnTo>
                    <a:pt x="33" y="153"/>
                  </a:lnTo>
                  <a:lnTo>
                    <a:pt x="24" y="152"/>
                  </a:lnTo>
                  <a:lnTo>
                    <a:pt x="15" y="151"/>
                  </a:lnTo>
                  <a:lnTo>
                    <a:pt x="6" y="149"/>
                  </a:lnTo>
                  <a:lnTo>
                    <a:pt x="1" y="145"/>
                  </a:lnTo>
                  <a:lnTo>
                    <a:pt x="0" y="141"/>
                  </a:lnTo>
                  <a:lnTo>
                    <a:pt x="0" y="138"/>
                  </a:lnTo>
                  <a:lnTo>
                    <a:pt x="3" y="134"/>
                  </a:lnTo>
                  <a:lnTo>
                    <a:pt x="8" y="129"/>
                  </a:lnTo>
                  <a:lnTo>
                    <a:pt x="14" y="125"/>
                  </a:lnTo>
                  <a:lnTo>
                    <a:pt x="19" y="120"/>
                  </a:lnTo>
                  <a:lnTo>
                    <a:pt x="25" y="113"/>
                  </a:lnTo>
                  <a:lnTo>
                    <a:pt x="30" y="106"/>
                  </a:lnTo>
                  <a:lnTo>
                    <a:pt x="35" y="100"/>
                  </a:lnTo>
                  <a:lnTo>
                    <a:pt x="40" y="92"/>
                  </a:lnTo>
                  <a:lnTo>
                    <a:pt x="43" y="87"/>
                  </a:lnTo>
                  <a:lnTo>
                    <a:pt x="45" y="82"/>
                  </a:lnTo>
                  <a:lnTo>
                    <a:pt x="47" y="76"/>
                  </a:lnTo>
                  <a:lnTo>
                    <a:pt x="45" y="69"/>
                  </a:lnTo>
                  <a:lnTo>
                    <a:pt x="44" y="62"/>
                  </a:lnTo>
                  <a:lnTo>
                    <a:pt x="43" y="57"/>
                  </a:lnTo>
                  <a:lnTo>
                    <a:pt x="42" y="50"/>
                  </a:lnTo>
                  <a:lnTo>
                    <a:pt x="40" y="40"/>
                  </a:lnTo>
                  <a:lnTo>
                    <a:pt x="39" y="29"/>
                  </a:lnTo>
                  <a:lnTo>
                    <a:pt x="40" y="21"/>
                  </a:lnTo>
                  <a:lnTo>
                    <a:pt x="42" y="14"/>
                  </a:lnTo>
                  <a:lnTo>
                    <a:pt x="43" y="8"/>
                  </a:lnTo>
                  <a:lnTo>
                    <a:pt x="45" y="3"/>
                  </a:lnTo>
                  <a:lnTo>
                    <a:pt x="52" y="0"/>
                  </a:lnTo>
                  <a:lnTo>
                    <a:pt x="62" y="2"/>
                  </a:lnTo>
                  <a:lnTo>
                    <a:pt x="72" y="3"/>
                  </a:lnTo>
                  <a:lnTo>
                    <a:pt x="82" y="3"/>
                  </a:lnTo>
                  <a:lnTo>
                    <a:pt x="92" y="3"/>
                  </a:lnTo>
                  <a:lnTo>
                    <a:pt x="100" y="4"/>
                  </a:lnTo>
                  <a:lnTo>
                    <a:pt x="110" y="6"/>
                  </a:lnTo>
                  <a:lnTo>
                    <a:pt x="122" y="10"/>
                  </a:lnTo>
                  <a:lnTo>
                    <a:pt x="132" y="18"/>
                  </a:lnTo>
                  <a:lnTo>
                    <a:pt x="138" y="27"/>
                  </a:lnTo>
                  <a:lnTo>
                    <a:pt x="142" y="38"/>
                  </a:lnTo>
                  <a:lnTo>
                    <a:pt x="148" y="51"/>
                  </a:lnTo>
                  <a:lnTo>
                    <a:pt x="162" y="63"/>
                  </a:lnTo>
                  <a:lnTo>
                    <a:pt x="172" y="69"/>
                  </a:lnTo>
                  <a:lnTo>
                    <a:pt x="182" y="74"/>
                  </a:lnTo>
                  <a:lnTo>
                    <a:pt x="192" y="78"/>
                  </a:lnTo>
                  <a:lnTo>
                    <a:pt x="202" y="83"/>
                  </a:lnTo>
                  <a:lnTo>
                    <a:pt x="209" y="88"/>
                  </a:lnTo>
                  <a:lnTo>
                    <a:pt x="217" y="95"/>
                  </a:lnTo>
                  <a:lnTo>
                    <a:pt x="222" y="103"/>
                  </a:lnTo>
                  <a:lnTo>
                    <a:pt x="226" y="112"/>
                  </a:lnTo>
                  <a:lnTo>
                    <a:pt x="227" y="134"/>
                  </a:lnTo>
                  <a:lnTo>
                    <a:pt x="221" y="162"/>
                  </a:lnTo>
                  <a:lnTo>
                    <a:pt x="211" y="190"/>
                  </a:lnTo>
                  <a:lnTo>
                    <a:pt x="197" y="208"/>
                  </a:lnTo>
                  <a:lnTo>
                    <a:pt x="189" y="214"/>
                  </a:lnTo>
                  <a:lnTo>
                    <a:pt x="182" y="223"/>
                  </a:lnTo>
                  <a:lnTo>
                    <a:pt x="173" y="232"/>
                  </a:lnTo>
                  <a:lnTo>
                    <a:pt x="164" y="242"/>
                  </a:lnTo>
                  <a:lnTo>
                    <a:pt x="157" y="252"/>
                  </a:lnTo>
                  <a:lnTo>
                    <a:pt x="150" y="261"/>
                  </a:lnTo>
                  <a:lnTo>
                    <a:pt x="147" y="268"/>
                  </a:lnTo>
                  <a:lnTo>
                    <a:pt x="145" y="272"/>
                  </a:lnTo>
                  <a:lnTo>
                    <a:pt x="140" y="2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2" name="عنصر نائب للتذييل 1"/>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4145837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a:cs typeface="Arial"/>
              </a:rPr>
              <a:t>كيف ننشر المرح في بيئة العمل ؟</a:t>
            </a:r>
            <a:br>
              <a:rPr lang="ar-SA"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a:cs typeface="Arial"/>
              </a:rPr>
            </a:br>
            <a:endParaRPr lang="ar-SA" dirty="0"/>
          </a:p>
        </p:txBody>
      </p:sp>
      <p:sp>
        <p:nvSpPr>
          <p:cNvPr id="3" name="عنصر نائب للمحتوى 2"/>
          <p:cNvSpPr>
            <a:spLocks noGrp="1"/>
          </p:cNvSpPr>
          <p:nvPr>
            <p:ph idx="1"/>
          </p:nvPr>
        </p:nvSpPr>
        <p:spPr>
          <a:xfrm>
            <a:off x="1463040" y="1556792"/>
            <a:ext cx="6196405" cy="4166277"/>
          </a:xfrm>
        </p:spPr>
        <p:txBody>
          <a:bodyPr>
            <a:normAutofit fontScale="92500" lnSpcReduction="10000"/>
          </a:bodyPr>
          <a:lstStyle/>
          <a:p>
            <a:pPr marL="0" indent="0">
              <a:buNone/>
            </a:pPr>
            <a:r>
              <a:rPr lang="ar-SA" altLang="ar-SA" b="1" dirty="0">
                <a:solidFill>
                  <a:schemeClr val="bg2">
                    <a:lumMod val="50000"/>
                  </a:schemeClr>
                </a:solidFill>
                <a:latin typeface="Arabic Typesetting" pitchFamily="66" charset="-78"/>
                <a:cs typeface="Úáæí ÇáÜÜåÏì ãÕãÊ ÞÇÆã ÚÇÏí" pitchFamily="2" charset="-78"/>
              </a:rPr>
              <a:t>إن نشر المرح داخل بيئة العمل يمكن أن يتحقق بأمور بسيطة منها:-</a:t>
            </a:r>
            <a:endParaRPr lang="en-US" altLang="ar-SA" b="1" dirty="0">
              <a:solidFill>
                <a:schemeClr val="bg2">
                  <a:lumMod val="50000"/>
                </a:schemeClr>
              </a:solidFill>
              <a:latin typeface="Arabic Typesetting" pitchFamily="66" charset="-78"/>
              <a:cs typeface="Úáæí ÇáÜÜåÏì ãÕãÊ ÞÇÆã ÚÇÏí" pitchFamily="2" charset="-78"/>
            </a:endParaRPr>
          </a:p>
          <a:p>
            <a:pPr>
              <a:lnSpc>
                <a:spcPct val="110000"/>
              </a:lnSpc>
              <a:spcBef>
                <a:spcPct val="10000"/>
              </a:spcBef>
            </a:pPr>
            <a:r>
              <a:rPr lang="ar-SA" altLang="ar-SA" dirty="0">
                <a:solidFill>
                  <a:srgbClr val="006600"/>
                </a:solidFill>
              </a:rPr>
              <a:t>عمل إفطار جماعي احتفالاً بتحقيق أحد الأهداف .</a:t>
            </a:r>
            <a:endParaRPr lang="en-US" altLang="ar-SA" dirty="0">
              <a:solidFill>
                <a:srgbClr val="006600"/>
              </a:solidFill>
            </a:endParaRPr>
          </a:p>
          <a:p>
            <a:pPr>
              <a:lnSpc>
                <a:spcPct val="110000"/>
              </a:lnSpc>
              <a:spcBef>
                <a:spcPct val="10000"/>
              </a:spcBef>
            </a:pPr>
            <a:r>
              <a:rPr lang="ar-EG" altLang="ar-SA" dirty="0">
                <a:solidFill>
                  <a:srgbClr val="006600"/>
                </a:solidFill>
              </a:rPr>
              <a:t>- </a:t>
            </a:r>
            <a:r>
              <a:rPr lang="ar-SA" altLang="ar-SA" dirty="0">
                <a:solidFill>
                  <a:srgbClr val="006600"/>
                </a:solidFill>
              </a:rPr>
              <a:t>تغيير مواعيد العمل في حالة حدوث تقلبات جوية .</a:t>
            </a:r>
            <a:endParaRPr lang="en-US" altLang="ar-SA" dirty="0">
              <a:solidFill>
                <a:srgbClr val="006600"/>
              </a:solidFill>
            </a:endParaRPr>
          </a:p>
          <a:p>
            <a:pPr>
              <a:lnSpc>
                <a:spcPct val="110000"/>
              </a:lnSpc>
              <a:spcBef>
                <a:spcPct val="10000"/>
              </a:spcBef>
            </a:pPr>
            <a:r>
              <a:rPr lang="ar-EG" altLang="ar-SA" dirty="0">
                <a:solidFill>
                  <a:srgbClr val="006600"/>
                </a:solidFill>
              </a:rPr>
              <a:t>- </a:t>
            </a:r>
            <a:r>
              <a:rPr lang="ar-SA" altLang="ar-SA" dirty="0">
                <a:solidFill>
                  <a:srgbClr val="006600"/>
                </a:solidFill>
              </a:rPr>
              <a:t>منح بعض الموظفين مرونة في مواعيد الحضور والانصراف</a:t>
            </a:r>
            <a:r>
              <a:rPr lang="ar-EG" altLang="ar-SA" dirty="0">
                <a:solidFill>
                  <a:srgbClr val="006600"/>
                </a:solidFill>
              </a:rPr>
              <a:t>.</a:t>
            </a:r>
            <a:endParaRPr lang="en-US" altLang="ar-SA" dirty="0">
              <a:solidFill>
                <a:srgbClr val="006600"/>
              </a:solidFill>
            </a:endParaRPr>
          </a:p>
          <a:p>
            <a:pPr>
              <a:lnSpc>
                <a:spcPct val="110000"/>
              </a:lnSpc>
              <a:spcBef>
                <a:spcPct val="10000"/>
              </a:spcBef>
            </a:pPr>
            <a:r>
              <a:rPr lang="ar-EG" altLang="ar-SA" dirty="0">
                <a:solidFill>
                  <a:srgbClr val="006600"/>
                </a:solidFill>
              </a:rPr>
              <a:t>- </a:t>
            </a:r>
            <a:r>
              <a:rPr lang="ar-SA" altLang="ar-SA" dirty="0">
                <a:solidFill>
                  <a:srgbClr val="006600"/>
                </a:solidFill>
              </a:rPr>
              <a:t>مكافأة " الموظف المجتهد " .</a:t>
            </a:r>
            <a:endParaRPr lang="en-US" altLang="ar-SA" dirty="0">
              <a:solidFill>
                <a:srgbClr val="006600"/>
              </a:solidFill>
            </a:endParaRPr>
          </a:p>
          <a:p>
            <a:pPr>
              <a:lnSpc>
                <a:spcPct val="110000"/>
              </a:lnSpc>
              <a:spcBef>
                <a:spcPct val="10000"/>
              </a:spcBef>
            </a:pPr>
            <a:r>
              <a:rPr lang="ar-EG" altLang="ar-SA" dirty="0">
                <a:solidFill>
                  <a:srgbClr val="006600"/>
                </a:solidFill>
              </a:rPr>
              <a:t>- </a:t>
            </a:r>
            <a:r>
              <a:rPr lang="ar-SA" altLang="ar-SA" dirty="0">
                <a:solidFill>
                  <a:srgbClr val="006600"/>
                </a:solidFill>
              </a:rPr>
              <a:t>تخصيص غرفة لفترات الراحة حتى يشعر الموظفون بالحرية .</a:t>
            </a:r>
            <a:endParaRPr lang="ar-EG" altLang="ar-SA" dirty="0">
              <a:solidFill>
                <a:srgbClr val="006600"/>
              </a:solidFill>
            </a:endParaRPr>
          </a:p>
          <a:p>
            <a:pPr>
              <a:lnSpc>
                <a:spcPct val="110000"/>
              </a:lnSpc>
              <a:spcBef>
                <a:spcPct val="10000"/>
              </a:spcBef>
              <a:buFontTx/>
              <a:buChar char="-"/>
            </a:pPr>
            <a:r>
              <a:rPr lang="ar-EG" altLang="ar-SA" sz="2000" b="1" dirty="0">
                <a:solidFill>
                  <a:srgbClr val="006600"/>
                </a:solidFill>
              </a:rPr>
              <a:t> </a:t>
            </a:r>
            <a:r>
              <a:rPr lang="ar-SA" altLang="ar-SA" sz="2000" b="1" dirty="0">
                <a:solidFill>
                  <a:srgbClr val="006600"/>
                </a:solidFill>
              </a:rPr>
              <a:t>إدخال عنصر المرح على البرامج التدريبية مع إقامة مسابقات داخل البرنامج أو حفلات </a:t>
            </a:r>
            <a:endParaRPr lang="ar-EG" altLang="ar-SA" sz="2000" b="1" dirty="0">
              <a:solidFill>
                <a:srgbClr val="006600"/>
              </a:solidFill>
            </a:endParaRPr>
          </a:p>
          <a:p>
            <a:pPr>
              <a:lnSpc>
                <a:spcPct val="110000"/>
              </a:lnSpc>
              <a:spcBef>
                <a:spcPct val="10000"/>
              </a:spcBef>
            </a:pPr>
            <a:r>
              <a:rPr lang="ar-EG" altLang="ar-SA" dirty="0">
                <a:solidFill>
                  <a:srgbClr val="006600"/>
                </a:solidFill>
              </a:rPr>
              <a:t>- </a:t>
            </a:r>
            <a:r>
              <a:rPr lang="ar-SA" altLang="ar-SA" dirty="0">
                <a:solidFill>
                  <a:srgbClr val="006600"/>
                </a:solidFill>
              </a:rPr>
              <a:t>تكوين " ألبوم " أو سجل يحتوي على صور فريق العمل أثناء أدائهم للأعمال </a:t>
            </a:r>
            <a:r>
              <a:rPr lang="ar-EG" altLang="ar-SA" dirty="0">
                <a:solidFill>
                  <a:srgbClr val="006600"/>
                </a:solidFill>
              </a:rPr>
              <a:t>.</a:t>
            </a:r>
            <a:endParaRPr lang="en-US" altLang="ar-SA" dirty="0">
              <a:solidFill>
                <a:srgbClr val="006600"/>
              </a:solidFill>
            </a:endParaRPr>
          </a:p>
          <a:p>
            <a:pPr>
              <a:lnSpc>
                <a:spcPct val="110000"/>
              </a:lnSpc>
              <a:spcBef>
                <a:spcPct val="10000"/>
              </a:spcBef>
            </a:pPr>
            <a:r>
              <a:rPr lang="ar-EG" altLang="ar-SA" dirty="0">
                <a:solidFill>
                  <a:srgbClr val="006600"/>
                </a:solidFill>
              </a:rPr>
              <a:t>  </a:t>
            </a:r>
            <a:r>
              <a:rPr lang="ar-SA" altLang="ar-SA" dirty="0">
                <a:solidFill>
                  <a:srgbClr val="006600"/>
                </a:solidFill>
              </a:rPr>
              <a:t>ترفيهية قصيرة .</a:t>
            </a:r>
          </a:p>
          <a:p>
            <a:endParaRPr lang="ar-SA" dirty="0"/>
          </a:p>
        </p:txBody>
      </p:sp>
      <p:pic>
        <p:nvPicPr>
          <p:cNvPr id="4" name="Picture 10" descr="ANd9GcRusl5ZuQYs0BH0HmUbu8_8oQol55ICvkL9oCw0LbJyyuAQWIOhS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9512" y="4780643"/>
            <a:ext cx="2286000" cy="2057400"/>
          </a:xfrm>
          <a:prstGeom prst="rect">
            <a:avLst/>
          </a:prstGeom>
          <a:noFill/>
        </p:spPr>
      </p:pic>
      <p:sp>
        <p:nvSpPr>
          <p:cNvPr id="5" name="عنصر نائب للتذييل 4"/>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2236046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1484784"/>
            <a:ext cx="6965245" cy="1008112"/>
          </a:xfrm>
        </p:spPr>
        <p:txBody>
          <a:bodyPr>
            <a:normAutofit fontScale="90000"/>
          </a:bodyPr>
          <a:lstStyle/>
          <a:p>
            <a:r>
              <a:rPr lang="ar-SA" sz="7300"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a:cs typeface="Arial"/>
              </a:rPr>
              <a:t>السعادة...من هم السعداء؟</a:t>
            </a:r>
            <a:r>
              <a:rPr lang="ar-SA"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a:cs typeface="Arial"/>
              </a:rPr>
              <a:t/>
            </a:r>
            <a:br>
              <a:rPr lang="ar-SA"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a:cs typeface="Arial"/>
              </a:rPr>
            </a:br>
            <a:endParaRPr lang="ar-SA" dirty="0"/>
          </a:p>
        </p:txBody>
      </p:sp>
      <p:pic>
        <p:nvPicPr>
          <p:cNvPr id="4" name="Picture 15" descr="ANd9GcSlsQqlCd_inJuniigkYePRlg_DL82ofG4KailNr-zdnR6rbXz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27784" y="2420889"/>
            <a:ext cx="3600400" cy="3384376"/>
          </a:xfrm>
          <a:noFill/>
          <a:ln>
            <a:solidFill>
              <a:schemeClr val="tx1"/>
            </a:solidFill>
            <a:miter lim="800000"/>
            <a:headEnd/>
            <a:tailEnd/>
          </a:ln>
        </p:spPr>
      </p:pic>
      <p:sp>
        <p:nvSpPr>
          <p:cNvPr id="3" name="عنصر نائب للتذييل 2"/>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1039907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63040" y="2276872"/>
            <a:ext cx="6196405" cy="3816423"/>
          </a:xfrm>
        </p:spPr>
        <p:txBody>
          <a:bodyPr/>
          <a:lstStyle/>
          <a:p>
            <a:pPr algn="just">
              <a:lnSpc>
                <a:spcPct val="105000"/>
              </a:lnSpc>
            </a:pPr>
            <a:r>
              <a:rPr lang="ar-SA" altLang="ar-SA" dirty="0">
                <a:solidFill>
                  <a:schemeClr val="bg2">
                    <a:lumMod val="50000"/>
                  </a:schemeClr>
                </a:solidFill>
              </a:rPr>
              <a:t>السعيد منْ وُعِظ بغيره .. والشقي من اتعظ به غيره . </a:t>
            </a:r>
            <a:endParaRPr lang="en-US" altLang="ar-SA" dirty="0">
              <a:solidFill>
                <a:schemeClr val="bg2">
                  <a:lumMod val="50000"/>
                </a:schemeClr>
              </a:solidFill>
            </a:endParaRPr>
          </a:p>
          <a:p>
            <a:pPr algn="just">
              <a:lnSpc>
                <a:spcPct val="105000"/>
              </a:lnSpc>
            </a:pPr>
            <a:r>
              <a:rPr lang="ar-SA" altLang="ar-SA" dirty="0">
                <a:solidFill>
                  <a:schemeClr val="bg2">
                    <a:lumMod val="50000"/>
                  </a:schemeClr>
                </a:solidFill>
              </a:rPr>
              <a:t>* قوام السعادة في الفضيلة. </a:t>
            </a:r>
            <a:endParaRPr lang="en-US" altLang="ar-SA" dirty="0">
              <a:solidFill>
                <a:schemeClr val="bg2">
                  <a:lumMod val="50000"/>
                </a:schemeClr>
              </a:solidFill>
            </a:endParaRPr>
          </a:p>
          <a:p>
            <a:pPr algn="just">
              <a:lnSpc>
                <a:spcPct val="105000"/>
              </a:lnSpc>
            </a:pPr>
            <a:r>
              <a:rPr lang="ar-SA" altLang="ar-SA" dirty="0">
                <a:solidFill>
                  <a:schemeClr val="bg2">
                    <a:lumMod val="50000"/>
                  </a:schemeClr>
                </a:solidFill>
              </a:rPr>
              <a:t>* السعادة في أن تحب ما تعمل، لا أن تعمل ما تحب . </a:t>
            </a:r>
            <a:endParaRPr lang="en-US" altLang="ar-SA" dirty="0">
              <a:solidFill>
                <a:schemeClr val="bg2">
                  <a:lumMod val="50000"/>
                </a:schemeClr>
              </a:solidFill>
            </a:endParaRPr>
          </a:p>
          <a:p>
            <a:pPr algn="just">
              <a:lnSpc>
                <a:spcPct val="105000"/>
              </a:lnSpc>
            </a:pPr>
            <a:r>
              <a:rPr lang="ar-SA" altLang="ar-SA" dirty="0">
                <a:solidFill>
                  <a:schemeClr val="bg2">
                    <a:lumMod val="50000"/>
                  </a:schemeClr>
                </a:solidFill>
              </a:rPr>
              <a:t>* السعيد من اعتبر بأمسه واستظهر لنفسه، والشقي من جمع لغيره وبخل على نفسه بخيره. </a:t>
            </a:r>
            <a:endParaRPr lang="en-US" altLang="ar-SA" dirty="0">
              <a:solidFill>
                <a:schemeClr val="bg2">
                  <a:lumMod val="50000"/>
                </a:schemeClr>
              </a:solidFill>
            </a:endParaRPr>
          </a:p>
          <a:p>
            <a:pPr algn="just">
              <a:lnSpc>
                <a:spcPct val="105000"/>
              </a:lnSpc>
            </a:pPr>
            <a:r>
              <a:rPr lang="ar-SA" altLang="ar-SA" dirty="0">
                <a:solidFill>
                  <a:schemeClr val="bg2">
                    <a:lumMod val="50000"/>
                  </a:schemeClr>
                </a:solidFill>
              </a:rPr>
              <a:t>* السعيد هو المستفيد من ماضيه ، المتحمس لحاضره ، المتفائل بمستقبله . </a:t>
            </a:r>
            <a:endParaRPr lang="en-US" altLang="ar-SA" dirty="0">
              <a:solidFill>
                <a:schemeClr val="bg2">
                  <a:lumMod val="50000"/>
                </a:schemeClr>
              </a:solidFill>
            </a:endParaRPr>
          </a:p>
          <a:p>
            <a:pPr algn="just">
              <a:lnSpc>
                <a:spcPct val="105000"/>
              </a:lnSpc>
            </a:pPr>
            <a:r>
              <a:rPr lang="ar-SA" altLang="ar-SA" dirty="0">
                <a:solidFill>
                  <a:schemeClr val="bg2">
                    <a:lumMod val="50000"/>
                  </a:schemeClr>
                </a:solidFill>
              </a:rPr>
              <a:t>* سعادة الإنسان في حفظ اللسان . </a:t>
            </a:r>
            <a:endParaRPr lang="en-US" altLang="ar-SA" dirty="0">
              <a:solidFill>
                <a:schemeClr val="bg2">
                  <a:lumMod val="50000"/>
                </a:schemeClr>
              </a:solidFill>
            </a:endParaRPr>
          </a:p>
          <a:p>
            <a:endParaRPr lang="ar-SA" dirty="0"/>
          </a:p>
        </p:txBody>
      </p:sp>
      <p:pic>
        <p:nvPicPr>
          <p:cNvPr id="4" name="Picture 19" descr="ANd9GcSSKMuCgiH03tsn1jowKeeciTvxQiMhKR2WU-qt4fZQa_UlEmeRKQ"/>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429000" y="692696"/>
            <a:ext cx="2286000" cy="1368152"/>
          </a:xfrm>
          <a:noFill/>
          <a:ln>
            <a:solidFill>
              <a:schemeClr val="tx1"/>
            </a:solidFill>
            <a:miter lim="800000"/>
            <a:headEnd/>
            <a:tailEnd/>
          </a:ln>
        </p:spPr>
      </p:pic>
      <p:pic>
        <p:nvPicPr>
          <p:cNvPr id="5" name="Picture 19" descr="ANd9GcSSKMuCgiH03tsn1jowKeeciTvxQiMhKR2WU-qt4fZQa_UlEmeR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987824" y="692696"/>
            <a:ext cx="3096344" cy="1368152"/>
          </a:xfrm>
          <a:prstGeom prst="rect">
            <a:avLst/>
          </a:prstGeom>
          <a:noFill/>
          <a:ln>
            <a:solidFill>
              <a:schemeClr val="tx1"/>
            </a:solidFill>
            <a:miter lim="800000"/>
            <a:headEnd/>
            <a:tailEnd/>
          </a:ln>
        </p:spPr>
      </p:pic>
      <p:sp>
        <p:nvSpPr>
          <p:cNvPr id="2" name="عنصر نائب للتذييل 1"/>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2491145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63040" y="2132856"/>
            <a:ext cx="6196405" cy="4536503"/>
          </a:xfrm>
        </p:spPr>
        <p:txBody>
          <a:bodyPr>
            <a:normAutofit fontScale="55000" lnSpcReduction="20000"/>
          </a:bodyPr>
          <a:lstStyle/>
          <a:p>
            <a:pPr marL="0" indent="0" algn="just">
              <a:lnSpc>
                <a:spcPct val="135000"/>
              </a:lnSpc>
              <a:buNone/>
            </a:pPr>
            <a:r>
              <a:rPr lang="ar-SA" altLang="ar-SA" sz="3600" b="1" dirty="0">
                <a:solidFill>
                  <a:schemeClr val="bg2">
                    <a:lumMod val="50000"/>
                  </a:schemeClr>
                </a:solidFill>
              </a:rPr>
              <a:t>* لا سبيل إلى السعادة في الحياة إلا إذا عاش الإنسان فيها حرّاً طليقاً </a:t>
            </a:r>
            <a:r>
              <a:rPr lang="ar-EG" altLang="ar-SA" sz="3600" b="1" dirty="0">
                <a:solidFill>
                  <a:schemeClr val="bg2">
                    <a:lumMod val="50000"/>
                  </a:schemeClr>
                </a:solidFill>
              </a:rPr>
              <a:t>عفيفاً.</a:t>
            </a:r>
            <a:endParaRPr lang="en-US" altLang="ar-SA" sz="3600" b="1" dirty="0">
              <a:solidFill>
                <a:schemeClr val="bg2">
                  <a:lumMod val="50000"/>
                </a:schemeClr>
              </a:solidFill>
            </a:endParaRPr>
          </a:p>
          <a:p>
            <a:pPr marL="0" indent="0" algn="just">
              <a:lnSpc>
                <a:spcPct val="135000"/>
              </a:lnSpc>
              <a:buNone/>
            </a:pPr>
            <a:r>
              <a:rPr lang="ar-SA" altLang="ar-SA" sz="3600" b="1" dirty="0">
                <a:solidFill>
                  <a:schemeClr val="bg2">
                    <a:lumMod val="50000"/>
                  </a:schemeClr>
                </a:solidFill>
              </a:rPr>
              <a:t>* </a:t>
            </a:r>
            <a:r>
              <a:rPr lang="ar-EG" altLang="ar-SA" sz="3600" b="1" dirty="0">
                <a:solidFill>
                  <a:schemeClr val="bg2">
                    <a:lumMod val="50000"/>
                  </a:schemeClr>
                </a:solidFill>
              </a:rPr>
              <a:t>السعادة في </a:t>
            </a:r>
            <a:r>
              <a:rPr lang="ar-SA" altLang="ar-SA" sz="3600" b="1" dirty="0">
                <a:solidFill>
                  <a:schemeClr val="bg2">
                    <a:lumMod val="50000"/>
                  </a:schemeClr>
                </a:solidFill>
              </a:rPr>
              <a:t>شدة حبّك للطاعة، وإقبال قلبك على مولاك، وحضورك في العبادة </a:t>
            </a:r>
            <a:r>
              <a:rPr lang="ar-EG" altLang="ar-SA" sz="3600" b="1" dirty="0">
                <a:solidFill>
                  <a:schemeClr val="bg2">
                    <a:lumMod val="50000"/>
                  </a:schemeClr>
                </a:solidFill>
              </a:rPr>
              <a:t>.</a:t>
            </a:r>
            <a:endParaRPr lang="en-US" altLang="ar-SA" sz="3600" b="1" dirty="0">
              <a:solidFill>
                <a:schemeClr val="bg2">
                  <a:lumMod val="50000"/>
                </a:schemeClr>
              </a:solidFill>
            </a:endParaRPr>
          </a:p>
          <a:p>
            <a:pPr marL="0" indent="0" algn="just">
              <a:lnSpc>
                <a:spcPct val="135000"/>
              </a:lnSpc>
              <a:buNone/>
            </a:pPr>
            <a:r>
              <a:rPr lang="ar-SA" altLang="ar-SA" sz="3600" b="1" dirty="0">
                <a:solidFill>
                  <a:schemeClr val="bg2">
                    <a:lumMod val="50000"/>
                  </a:schemeClr>
                </a:solidFill>
              </a:rPr>
              <a:t>* السعادة لا تشترى بالمال ولكنها تباع به . </a:t>
            </a:r>
            <a:endParaRPr lang="en-US" altLang="ar-SA" sz="3600" b="1" dirty="0">
              <a:solidFill>
                <a:schemeClr val="bg2">
                  <a:lumMod val="50000"/>
                </a:schemeClr>
              </a:solidFill>
            </a:endParaRPr>
          </a:p>
          <a:p>
            <a:pPr marL="0" indent="0" algn="just">
              <a:lnSpc>
                <a:spcPct val="135000"/>
              </a:lnSpc>
              <a:buNone/>
            </a:pPr>
            <a:r>
              <a:rPr lang="ar-SA" altLang="ar-SA" sz="3600" b="1" dirty="0">
                <a:solidFill>
                  <a:schemeClr val="bg2">
                    <a:lumMod val="50000"/>
                  </a:schemeClr>
                </a:solidFill>
              </a:rPr>
              <a:t>* السعادة في الإقبال على الله تعالى، والإنابة إليه، والرضا به وعنه، وامتلاء القلب </a:t>
            </a:r>
            <a:endParaRPr lang="ar-EG" altLang="ar-SA" sz="3600" b="1" dirty="0">
              <a:solidFill>
                <a:schemeClr val="bg2">
                  <a:lumMod val="50000"/>
                </a:schemeClr>
              </a:solidFill>
            </a:endParaRPr>
          </a:p>
          <a:p>
            <a:pPr marL="0" indent="0" algn="just">
              <a:lnSpc>
                <a:spcPct val="135000"/>
              </a:lnSpc>
              <a:buNone/>
            </a:pPr>
            <a:r>
              <a:rPr lang="ar-EG" altLang="ar-SA" sz="3600" b="1" dirty="0">
                <a:solidFill>
                  <a:schemeClr val="bg2">
                    <a:lumMod val="50000"/>
                  </a:schemeClr>
                </a:solidFill>
              </a:rPr>
              <a:t>  </a:t>
            </a:r>
            <a:r>
              <a:rPr lang="ar-SA" altLang="ar-SA" sz="3600" b="1" dirty="0">
                <a:solidFill>
                  <a:schemeClr val="bg2">
                    <a:lumMod val="50000"/>
                  </a:schemeClr>
                </a:solidFill>
              </a:rPr>
              <a:t>بمحبته، والفرح والسرور بمعرفته.</a:t>
            </a:r>
            <a:endParaRPr lang="en-US" altLang="ar-SA" sz="3600" b="1" dirty="0">
              <a:solidFill>
                <a:schemeClr val="bg2">
                  <a:lumMod val="50000"/>
                </a:schemeClr>
              </a:solidFill>
            </a:endParaRPr>
          </a:p>
          <a:p>
            <a:pPr marL="0" indent="0" algn="just">
              <a:lnSpc>
                <a:spcPct val="135000"/>
              </a:lnSpc>
              <a:buNone/>
            </a:pPr>
            <a:r>
              <a:rPr lang="ar-SA" altLang="ar-SA" sz="3600" b="1" dirty="0">
                <a:solidFill>
                  <a:schemeClr val="bg2">
                    <a:lumMod val="50000"/>
                  </a:schemeClr>
                </a:solidFill>
              </a:rPr>
              <a:t>* أكثر الناس يظنون السعادة فيما يتم به شقاؤهم . </a:t>
            </a:r>
            <a:endParaRPr lang="en-US" altLang="ar-SA" sz="3600" b="1" dirty="0">
              <a:solidFill>
                <a:schemeClr val="bg2">
                  <a:lumMod val="50000"/>
                </a:schemeClr>
              </a:solidFill>
            </a:endParaRPr>
          </a:p>
          <a:p>
            <a:pPr marL="0" indent="0" algn="just">
              <a:lnSpc>
                <a:spcPct val="135000"/>
              </a:lnSpc>
              <a:buNone/>
            </a:pPr>
            <a:r>
              <a:rPr lang="ar-SA" altLang="ar-SA" sz="3600" b="1" dirty="0">
                <a:solidFill>
                  <a:schemeClr val="bg2">
                    <a:lumMod val="50000"/>
                  </a:schemeClr>
                </a:solidFill>
              </a:rPr>
              <a:t>* بين الشقاء والسعادة تذكر عواقب الأمور . </a:t>
            </a:r>
          </a:p>
          <a:p>
            <a:endParaRPr lang="ar-SA" dirty="0"/>
          </a:p>
        </p:txBody>
      </p:sp>
      <p:pic>
        <p:nvPicPr>
          <p:cNvPr id="4" name="Picture 6" descr="ANd9GcSSKMuCgiH03tsn1jowKeeciTvxQiMhKR2WU-qt4fZQa_UlEmeR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059832" y="620688"/>
            <a:ext cx="2426568" cy="1368152"/>
          </a:xfrm>
          <a:prstGeom prst="rect">
            <a:avLst/>
          </a:prstGeom>
          <a:noFill/>
          <a:ln>
            <a:solidFill>
              <a:schemeClr val="tx1"/>
            </a:solidFill>
            <a:miter lim="800000"/>
            <a:headEnd/>
            <a:tailEnd/>
          </a:ln>
        </p:spPr>
      </p:pic>
      <p:sp>
        <p:nvSpPr>
          <p:cNvPr id="2" name="عنصر نائب للتذييل 1"/>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2785898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1052736"/>
            <a:ext cx="6965245" cy="967331"/>
          </a:xfrm>
        </p:spPr>
        <p:txBody>
          <a:bodyPr>
            <a:noAutofit/>
          </a:bodyPr>
          <a:lstStyle/>
          <a:p>
            <a:r>
              <a:rPr lang="ar-SA" sz="5400"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a:cs typeface="Arial"/>
              </a:rPr>
              <a:t>فوائد السعادة في حياة الإنسان:-</a:t>
            </a:r>
            <a:r>
              <a:rPr lang="ar-SA" sz="4800"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r>
            <a:br>
              <a:rPr lang="ar-SA" sz="4800"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br>
            <a:endParaRPr lang="ar-SA" sz="4800" dirty="0"/>
          </a:p>
        </p:txBody>
      </p:sp>
      <p:sp>
        <p:nvSpPr>
          <p:cNvPr id="3" name="عنصر نائب للمحتوى 2"/>
          <p:cNvSpPr>
            <a:spLocks noGrp="1"/>
          </p:cNvSpPr>
          <p:nvPr>
            <p:ph idx="1"/>
          </p:nvPr>
        </p:nvSpPr>
        <p:spPr/>
        <p:txBody>
          <a:bodyPr/>
          <a:lstStyle/>
          <a:p>
            <a:pPr algn="just">
              <a:lnSpc>
                <a:spcPct val="125000"/>
              </a:lnSpc>
              <a:buFontTx/>
              <a:buChar char="•"/>
            </a:pPr>
            <a:r>
              <a:rPr lang="ar-EG" altLang="ar-SA" b="1" dirty="0"/>
              <a:t> </a:t>
            </a:r>
            <a:r>
              <a:rPr lang="ar-SA" altLang="ar-SA" b="1" dirty="0"/>
              <a:t>السعادة تمنح الإنسان راحة نفسية وقبولاً ذاتياً ..</a:t>
            </a:r>
            <a:endParaRPr lang="en-US" altLang="ar-SA" b="1" dirty="0"/>
          </a:p>
          <a:p>
            <a:pPr algn="just">
              <a:lnSpc>
                <a:spcPct val="125000"/>
              </a:lnSpc>
              <a:buFontTx/>
              <a:buChar char="•"/>
            </a:pPr>
            <a:r>
              <a:rPr lang="ar-EG" altLang="ar-SA" b="1" dirty="0"/>
              <a:t> </a:t>
            </a:r>
            <a:r>
              <a:rPr lang="ar-SA" altLang="ar-SA" b="1" dirty="0"/>
              <a:t>السعادة تدخل على الأسرة السرور والروح والهدوء . </a:t>
            </a:r>
            <a:endParaRPr lang="en-US" altLang="ar-SA" b="1" dirty="0"/>
          </a:p>
          <a:p>
            <a:pPr algn="just">
              <a:lnSpc>
                <a:spcPct val="125000"/>
              </a:lnSpc>
              <a:buFontTx/>
              <a:buChar char="•"/>
            </a:pPr>
            <a:r>
              <a:rPr lang="ar-EG" altLang="ar-SA" b="1" dirty="0"/>
              <a:t> </a:t>
            </a:r>
            <a:r>
              <a:rPr lang="ar-SA" altLang="ar-SA" b="1" dirty="0"/>
              <a:t>السعادة تربي الأولاد على طبيعة الحياة الإيجابية . </a:t>
            </a:r>
            <a:endParaRPr lang="en-US" altLang="ar-SA" b="1" dirty="0"/>
          </a:p>
          <a:p>
            <a:pPr algn="just">
              <a:lnSpc>
                <a:spcPct val="125000"/>
              </a:lnSpc>
              <a:buFontTx/>
              <a:buChar char="•"/>
            </a:pPr>
            <a:r>
              <a:rPr lang="ar-EG" altLang="ar-SA" b="1" dirty="0"/>
              <a:t> </a:t>
            </a:r>
            <a:r>
              <a:rPr lang="ar-SA" altLang="ar-SA" b="1" dirty="0"/>
              <a:t>السعادة تساعد الإنسان على الاهتمام بالأهداف السامية </a:t>
            </a:r>
            <a:r>
              <a:rPr lang="ar-EG" altLang="ar-SA" b="1" dirty="0" smtClean="0"/>
              <a:t>  </a:t>
            </a:r>
            <a:r>
              <a:rPr lang="ar-SA" altLang="ar-SA" b="1" dirty="0"/>
              <a:t>بدلاً من الانشغال بالنفس والمظهر . </a:t>
            </a:r>
          </a:p>
          <a:p>
            <a:pPr algn="ctr"/>
            <a:r>
              <a:rPr lang="ar-SA" altLang="ar-SA" b="1" dirty="0">
                <a:solidFill>
                  <a:srgbClr val="800000"/>
                </a:solidFill>
              </a:rPr>
              <a:t>ازرع البسمة في وجهك</a:t>
            </a:r>
            <a:r>
              <a:rPr lang="ar-EG" altLang="ar-SA" b="1" dirty="0">
                <a:solidFill>
                  <a:srgbClr val="800000"/>
                </a:solidFill>
              </a:rPr>
              <a:t>، </a:t>
            </a:r>
            <a:r>
              <a:rPr lang="ar-SA" altLang="ar-SA" b="1" dirty="0">
                <a:solidFill>
                  <a:srgbClr val="800000"/>
                </a:solidFill>
              </a:rPr>
              <a:t>تحصد السعادة في قلوب الناس</a:t>
            </a:r>
            <a:r>
              <a:rPr lang="ar-EG" altLang="ar-SA" b="1" dirty="0">
                <a:solidFill>
                  <a:srgbClr val="800000"/>
                </a:solidFill>
              </a:rPr>
              <a:t>  </a:t>
            </a:r>
            <a:endParaRPr lang="ar-SA" altLang="ar-SA" b="1" dirty="0" smtClean="0">
              <a:solidFill>
                <a:srgbClr val="800000"/>
              </a:solidFill>
            </a:endParaRPr>
          </a:p>
          <a:p>
            <a:pPr marL="0" indent="0" algn="ctr">
              <a:buNone/>
            </a:pPr>
            <a:r>
              <a:rPr lang="ar-EG" altLang="ar-SA" b="1" dirty="0" smtClean="0">
                <a:solidFill>
                  <a:srgbClr val="800000"/>
                </a:solidFill>
              </a:rPr>
              <a:t>                                                         </a:t>
            </a:r>
            <a:r>
              <a:rPr lang="ar-SA" altLang="ar-SA" b="1" dirty="0" err="1">
                <a:solidFill>
                  <a:srgbClr val="000099"/>
                </a:solidFill>
              </a:rPr>
              <a:t>راندل</a:t>
            </a:r>
            <a:endParaRPr lang="ar-SA" dirty="0"/>
          </a:p>
        </p:txBody>
      </p:sp>
      <p:sp>
        <p:nvSpPr>
          <p:cNvPr id="4" name="عنصر نائب للتذييل 3"/>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3426990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1124743"/>
            <a:ext cx="7149385" cy="648073"/>
          </a:xfrm>
        </p:spPr>
        <p:txBody>
          <a:bodyPr>
            <a:normAutofit fontScale="90000"/>
          </a:bodyPr>
          <a:lstStyle/>
          <a:p>
            <a:r>
              <a:rPr lang="ar-SA" kern="10" dirty="0">
                <a:ln w="9525">
                  <a:solidFill>
                    <a:schemeClr val="tx2"/>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أنماط المرؤوسين في العمل وطريقة التعامل مع كل نمط</a:t>
            </a:r>
            <a:br>
              <a:rPr lang="ar-SA" kern="10" dirty="0">
                <a:ln w="9525">
                  <a:solidFill>
                    <a:schemeClr val="tx2"/>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b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744505033"/>
              </p:ext>
            </p:extLst>
          </p:nvPr>
        </p:nvGraphicFramePr>
        <p:xfrm>
          <a:off x="1475656" y="1844824"/>
          <a:ext cx="6196014" cy="4323062"/>
        </p:xfrm>
        <a:graphic>
          <a:graphicData uri="http://schemas.openxmlformats.org/drawingml/2006/table">
            <a:tbl>
              <a:tblPr rtl="1" firstRow="1" bandRow="1">
                <a:tableStyleId>{5C22544A-7EE6-4342-B048-85BDC9FD1C3A}</a:tableStyleId>
              </a:tblPr>
              <a:tblGrid>
                <a:gridCol w="3098007"/>
                <a:gridCol w="3098007"/>
              </a:tblGrid>
              <a:tr h="517599">
                <a:tc grid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0" i="0" u="none" strike="noStrike" cap="none" normalizeH="0" baseline="0" dirty="0" smtClean="0">
                          <a:ln>
                            <a:noFill/>
                          </a:ln>
                          <a:solidFill>
                            <a:schemeClr val="bg1"/>
                          </a:solidFill>
                          <a:effectLst/>
                          <a:latin typeface="Times New Roman" pitchFamily="18" charset="0"/>
                          <a:ea typeface="Calibri" pitchFamily="34" charset="0"/>
                          <a:cs typeface="Monotype Koufi" pitchFamily="2" charset="-78"/>
                        </a:rPr>
                        <a:t>نمط المرؤوس المفكر</a:t>
                      </a:r>
                      <a:endParaRPr kumimoji="0" lang="ar-SA" sz="1600" b="0" i="0" u="none" strike="noStrike" cap="none" normalizeH="0" baseline="0" dirty="0" smtClean="0">
                        <a:ln>
                          <a:noFill/>
                        </a:ln>
                        <a:solidFill>
                          <a:schemeClr val="bg1"/>
                        </a:solidFill>
                        <a:effectLst/>
                        <a:latin typeface="Arial" pitchFamily="34" charset="0"/>
                        <a:ea typeface="Calibri" pitchFamily="34" charset="0"/>
                        <a:cs typeface="Monotype Koufi" pitchFamily="2" charset="-78"/>
                      </a:endParaRPr>
                    </a:p>
                    <a:p>
                      <a:pPr rtl="1"/>
                      <a:endParaRPr lang="ar-SA" dirty="0"/>
                    </a:p>
                  </a:txBody>
                  <a:tcPr/>
                </a:tc>
                <a:tc hMerge="1">
                  <a:txBody>
                    <a:bodyPr/>
                    <a:lstStyle/>
                    <a:p>
                      <a:pPr rtl="1"/>
                      <a:endParaRPr lang="ar-SA" dirty="0"/>
                    </a:p>
                  </a:txBody>
                  <a:tcPr/>
                </a:tc>
              </a:tr>
              <a:tr h="370840">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404938" algn="ctr"/>
                          <a:tab pos="2001838" algn="l"/>
                          <a:tab pos="2727325" algn="r"/>
                        </a:tabLst>
                      </a:pPr>
                      <a:r>
                        <a:rPr kumimoji="0" lang="ar-SA" sz="1800" b="0" i="0" u="none" strike="noStrike" cap="none" normalizeH="0" baseline="0" dirty="0" smtClean="0">
                          <a:ln>
                            <a:noFill/>
                          </a:ln>
                          <a:solidFill>
                            <a:srgbClr val="000099"/>
                          </a:solidFill>
                          <a:effectLst/>
                          <a:latin typeface="Times New Roman" pitchFamily="18" charset="0"/>
                          <a:ea typeface="Calibri" pitchFamily="34" charset="0"/>
                          <a:cs typeface="Monotype Koufi" pitchFamily="2" charset="-78"/>
                        </a:rPr>
                        <a:t>صفاته</a:t>
                      </a:r>
                      <a:endParaRPr kumimoji="0" lang="ar-EG" sz="1800" b="0" i="0" u="none" strike="noStrike" cap="none" normalizeH="0" baseline="0" dirty="0" smtClean="0">
                        <a:ln>
                          <a:noFill/>
                        </a:ln>
                        <a:solidFill>
                          <a:srgbClr val="000099"/>
                        </a:solidFill>
                        <a:effectLst/>
                        <a:latin typeface="Arial" pitchFamily="34" charset="0"/>
                        <a:ea typeface="Calibri" pitchFamily="34" charset="0"/>
                        <a:cs typeface="Monotype Koufi" pitchFamily="2" charset="-78"/>
                      </a:endParaRPr>
                    </a:p>
                  </a:txBody>
                  <a:tcPr marT="45717" marB="45717"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99"/>
                          </a:solidFill>
                          <a:effectLst/>
                          <a:latin typeface="Times New Roman" pitchFamily="18" charset="0"/>
                          <a:ea typeface="Calibri" pitchFamily="34" charset="0"/>
                          <a:cs typeface="Monotype Koufi" pitchFamily="2" charset="-78"/>
                        </a:rPr>
                        <a:t>طريقة التعامل معه</a:t>
                      </a:r>
                      <a:endParaRPr kumimoji="0" lang="ar-SA" sz="1800" b="0" i="0" u="none" strike="noStrike" cap="none" normalizeH="0" baseline="0" dirty="0" smtClean="0">
                        <a:ln>
                          <a:noFill/>
                        </a:ln>
                        <a:solidFill>
                          <a:srgbClr val="000099"/>
                        </a:solidFill>
                        <a:effectLst/>
                        <a:latin typeface="Arial" pitchFamily="34" charset="0"/>
                        <a:ea typeface="Calibri" pitchFamily="34" charset="0"/>
                        <a:cs typeface="Monotype Koufi" pitchFamily="2" charset="-78"/>
                      </a:endParaRPr>
                    </a:p>
                  </a:txBody>
                  <a:tcPr marT="45717" marB="45717" horzOverflow="overflow"/>
                </a:tc>
              </a:tr>
              <a:tr h="370840">
                <a:tc>
                  <a:txBody>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مرؤوس يلزم الصمت والتحفظ</a:t>
                      </a:r>
                      <a:r>
                        <a:rPr kumimoji="0" lang="en-US" sz="1900" b="0" i="0" u="none" strike="noStrike" cap="none" normalizeH="0" baseline="0" dirty="0" smtClean="0">
                          <a:ln>
                            <a:noFill/>
                          </a:ln>
                          <a:solidFill>
                            <a:schemeClr val="tx1"/>
                          </a:solidFill>
                          <a:effectLst/>
                          <a:latin typeface="Times New Roman" pitchFamily="18" charset="0"/>
                          <a:ea typeface="Calibri" pitchFamily="34" charset="0"/>
                          <a:cs typeface="Lotus Linotype" charset="0"/>
                        </a:rPr>
                        <a:t> </a:t>
                      </a:r>
                      <a:r>
                        <a:rPr kumimoji="0" lang="ar-EG" sz="1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ar-EG"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Times New Roman" pitchFamily="18" charset="0"/>
                          <a:cs typeface="Times New Roman" pitchFamily="18" charset="0"/>
                        </a:rPr>
                        <a:t>ينصت تماماً عند كلامك.</a:t>
                      </a:r>
                      <a:r>
                        <a:rPr kumimoji="0" lang="en-US" sz="1900" b="0" i="0" u="none" strike="noStrike" cap="none" normalizeH="0" baseline="0" dirty="0" smtClean="0">
                          <a:ln>
                            <a:noFill/>
                          </a:ln>
                          <a:solidFill>
                            <a:schemeClr val="tx1"/>
                          </a:solidFill>
                          <a:effectLst/>
                          <a:latin typeface="Times New Roman" pitchFamily="18" charset="0"/>
                          <a:cs typeface="Arial" pitchFamily="34" charset="0"/>
                        </a:rPr>
                        <a:t> </a:t>
                      </a:r>
                      <a:endParaRPr kumimoji="0" lang="ar-EG"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Times New Roman" pitchFamily="18" charset="0"/>
                          <a:cs typeface="Times New Roman" pitchFamily="18" charset="0"/>
                        </a:rPr>
                        <a:t>يقوم بتحليلك.</a:t>
                      </a:r>
                      <a:endParaRPr kumimoji="0" lang="ar-SA"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Times New Roman" pitchFamily="18" charset="0"/>
                          <a:cs typeface="Times New Roman" pitchFamily="18" charset="0"/>
                        </a:rPr>
                        <a:t>يمكن العمل معه بنجاح.</a:t>
                      </a:r>
                      <a:r>
                        <a:rPr kumimoji="0" lang="en-US" sz="1900" b="0" i="0" u="none" strike="noStrike" cap="none" normalizeH="0" baseline="0" dirty="0" smtClean="0">
                          <a:ln>
                            <a:noFill/>
                          </a:ln>
                          <a:solidFill>
                            <a:schemeClr val="tx1"/>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T="45717" marB="45717" horzOverflow="overflow"/>
                </a:tc>
                <a:tc>
                  <a:txBody>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حاول أن تحصل على </a:t>
                      </a:r>
                      <a:r>
                        <a:rPr kumimoji="0" lang="ar-SA" sz="19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ثفته</a:t>
                      </a:r>
                      <a:r>
                        <a:rPr kumimoji="0" lang="ar-SA" sz="1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وهذا يتأتى من ثقتك في نفسك وفي معرفتك بدقائق العمل فيلزم أن تكون على معرفة تامة بكل أعمالك.</a:t>
                      </a:r>
                      <a:endParaRPr kumimoji="0" lang="ar-SA" sz="1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T="45717" marB="45717" horzOverflow="overflow"/>
                </a:tc>
              </a:tr>
              <a:tr h="370840">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100" b="0" i="0" u="none" strike="noStrike" cap="none" normalizeH="0" baseline="0" dirty="0" smtClean="0">
                          <a:ln>
                            <a:noFill/>
                          </a:ln>
                          <a:solidFill>
                            <a:schemeClr val="bg2">
                              <a:lumMod val="50000"/>
                            </a:schemeClr>
                          </a:solidFill>
                          <a:effectLst/>
                          <a:latin typeface="Times New Roman" pitchFamily="18" charset="0"/>
                          <a:ea typeface="Calibri" pitchFamily="34" charset="0"/>
                          <a:cs typeface="Monotype Koufi" pitchFamily="2" charset="-78"/>
                        </a:rPr>
                        <a:t>نمط المرؤوس الإيجابي</a:t>
                      </a:r>
                    </a:p>
                  </a:txBody>
                  <a:tcPr marT="45717" marB="45717" horzOverflow="overflow"/>
                </a:tc>
                <a:tc hMerge="1">
                  <a:txBody>
                    <a:bodyPr/>
                    <a:lstStyle/>
                    <a:p>
                      <a:pPr rtl="1"/>
                      <a:endParaRPr lang="ar-EG"/>
                    </a:p>
                  </a:txBody>
                  <a:tcPr/>
                </a:tc>
              </a:tr>
              <a:tr h="370840">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404938" algn="ctr"/>
                          <a:tab pos="2001838" algn="l"/>
                          <a:tab pos="2727325" algn="r"/>
                        </a:tabLst>
                      </a:pPr>
                      <a:r>
                        <a:rPr kumimoji="0" lang="ar-SA" sz="1800" b="0" i="0" u="none" strike="noStrike" cap="none" normalizeH="0" baseline="0" dirty="0" smtClean="0">
                          <a:ln>
                            <a:noFill/>
                          </a:ln>
                          <a:solidFill>
                            <a:srgbClr val="000099"/>
                          </a:solidFill>
                          <a:effectLst/>
                          <a:latin typeface="Times New Roman" pitchFamily="18" charset="0"/>
                          <a:ea typeface="Calibri" pitchFamily="34" charset="0"/>
                          <a:cs typeface="Monotype Koufi" pitchFamily="2" charset="-78"/>
                        </a:rPr>
                        <a:t>صفاته</a:t>
                      </a:r>
                      <a:endParaRPr kumimoji="0" lang="ar-EG" sz="1800" b="0" i="0" u="none" strike="noStrike" cap="none" normalizeH="0" baseline="0" dirty="0" smtClean="0">
                        <a:ln>
                          <a:noFill/>
                        </a:ln>
                        <a:solidFill>
                          <a:srgbClr val="000099"/>
                        </a:solidFill>
                        <a:effectLst/>
                        <a:latin typeface="Arial" pitchFamily="34" charset="0"/>
                        <a:ea typeface="Calibri" pitchFamily="34" charset="0"/>
                        <a:cs typeface="Monotype Koufi" pitchFamily="2" charset="-78"/>
                      </a:endParaRPr>
                    </a:p>
                  </a:txBody>
                  <a:tcPr marT="45717" marB="45717"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99"/>
                          </a:solidFill>
                          <a:effectLst/>
                          <a:latin typeface="Times New Roman" pitchFamily="18" charset="0"/>
                          <a:ea typeface="Calibri" pitchFamily="34" charset="0"/>
                          <a:cs typeface="Monotype Koufi" pitchFamily="2" charset="-78"/>
                        </a:rPr>
                        <a:t>طريقة التعامل معه</a:t>
                      </a:r>
                      <a:endParaRPr kumimoji="0" lang="ar-SA" sz="1800" b="0" i="0" u="none" strike="noStrike" cap="none" normalizeH="0" baseline="0" dirty="0" smtClean="0">
                        <a:ln>
                          <a:noFill/>
                        </a:ln>
                        <a:solidFill>
                          <a:srgbClr val="000099"/>
                        </a:solidFill>
                        <a:effectLst/>
                        <a:latin typeface="Arial" pitchFamily="34" charset="0"/>
                        <a:ea typeface="Calibri" pitchFamily="34" charset="0"/>
                        <a:cs typeface="Monotype Koufi" pitchFamily="2" charset="-78"/>
                      </a:endParaRPr>
                    </a:p>
                  </a:txBody>
                  <a:tcPr marT="45717" marB="45717" horzOverflow="overflow"/>
                </a:tc>
              </a:tr>
              <a:tr h="370840">
                <a:tc>
                  <a:txBody>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يتفق معك أثناء عرضك وتقديمك.</a:t>
                      </a:r>
                      <a:endParaRPr kumimoji="0" lang="ar-SA"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يبتسم ويحرك رأسه موافقا.</a:t>
                      </a:r>
                      <a:endParaRPr kumimoji="0" lang="ar-SA"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يبدو عليه الاهتمام بما تقوله حتى تنتهي من كلامك.</a:t>
                      </a:r>
                      <a:r>
                        <a:rPr kumimoji="0" lang="en-US" sz="1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T="45717" marB="45717" horzOverflow="overflow"/>
                </a:tc>
                <a:tc>
                  <a:txBody>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كن مباشراً</a:t>
                      </a:r>
                      <a:r>
                        <a:rPr kumimoji="0" lang="en-US" sz="1900" b="0" i="0" u="none" strike="noStrike" cap="none" normalizeH="0" baseline="0" dirty="0" smtClean="0">
                          <a:ln>
                            <a:noFill/>
                          </a:ln>
                          <a:solidFill>
                            <a:schemeClr val="tx1"/>
                          </a:solidFill>
                          <a:effectLst/>
                          <a:latin typeface="Times New Roman" pitchFamily="18" charset="0"/>
                          <a:ea typeface="Calibri" pitchFamily="34" charset="0"/>
                          <a:cs typeface="Lotus Linotype" charset="0"/>
                        </a:rPr>
                        <a:t> .</a:t>
                      </a:r>
                      <a:endParaRPr kumimoji="0" lang="ar-EG"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Times New Roman" pitchFamily="18" charset="0"/>
                          <a:cs typeface="Times New Roman" pitchFamily="18" charset="0"/>
                        </a:rPr>
                        <a:t>تحدث عن مزايا ما تعرضه عليه</a:t>
                      </a:r>
                      <a:endParaRPr kumimoji="0" lang="ar-SA"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Times New Roman" pitchFamily="18" charset="0"/>
                          <a:cs typeface="Times New Roman" pitchFamily="18" charset="0"/>
                        </a:rPr>
                        <a:t>لكي تستثير حماسته</a:t>
                      </a:r>
                      <a:endParaRPr kumimoji="0" lang="ar-SA"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Times New Roman" pitchFamily="18" charset="0"/>
                          <a:cs typeface="Times New Roman" pitchFamily="18" charset="0"/>
                        </a:rPr>
                        <a:t>اجعله يتأثر بعرضك وينشغل معه</a:t>
                      </a:r>
                      <a:r>
                        <a:rPr kumimoji="0" lang="en-US" sz="1900" b="0" i="0" u="none" strike="noStrike" cap="none" normalizeH="0" baseline="0" dirty="0" smtClean="0">
                          <a:ln>
                            <a:noFill/>
                          </a:ln>
                          <a:solidFill>
                            <a:schemeClr val="tx1"/>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T="45717" marB="45717" horzOverflow="overflow"/>
                </a:tc>
              </a:tr>
            </a:tbl>
          </a:graphicData>
        </a:graphic>
      </p:graphicFrame>
      <p:sp>
        <p:nvSpPr>
          <p:cNvPr id="3" name="عنصر نائب للتذييل 2"/>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2141806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727737669"/>
              </p:ext>
            </p:extLst>
          </p:nvPr>
        </p:nvGraphicFramePr>
        <p:xfrm>
          <a:off x="1619672" y="692696"/>
          <a:ext cx="6196014" cy="5501676"/>
        </p:xfrm>
        <a:graphic>
          <a:graphicData uri="http://schemas.openxmlformats.org/drawingml/2006/table">
            <a:tbl>
              <a:tblPr rtl="1" firstRow="1" bandRow="1">
                <a:tableStyleId>{5C22544A-7EE6-4342-B048-85BDC9FD1C3A}</a:tableStyleId>
              </a:tblPr>
              <a:tblGrid>
                <a:gridCol w="3098007"/>
                <a:gridCol w="3098007"/>
              </a:tblGrid>
              <a:tr h="387055">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100" b="0" i="0" u="none" strike="noStrike" cap="none" normalizeH="0" baseline="0" dirty="0" smtClean="0">
                          <a:ln>
                            <a:noFill/>
                          </a:ln>
                          <a:solidFill>
                            <a:schemeClr val="bg1"/>
                          </a:solidFill>
                          <a:effectLst/>
                          <a:latin typeface="Times New Roman" pitchFamily="18" charset="0"/>
                          <a:ea typeface="Calibri" pitchFamily="34" charset="0"/>
                          <a:cs typeface="Monotype Koufi" pitchFamily="2" charset="-78"/>
                        </a:rPr>
                        <a:t>نمط المرؤوس السلبي</a:t>
                      </a:r>
                    </a:p>
                  </a:txBody>
                  <a:tcPr marT="45723" marB="45723" horzOverflow="overflow"/>
                </a:tc>
                <a:tc hMerge="1">
                  <a:txBody>
                    <a:bodyPr/>
                    <a:lstStyle/>
                    <a:p>
                      <a:pPr rtl="1"/>
                      <a:endParaRPr lang="ar-EG"/>
                    </a:p>
                  </a:txBody>
                  <a:tcPr/>
                </a:tc>
              </a:tr>
              <a:tr h="348822">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404938" algn="ctr"/>
                          <a:tab pos="2001838" algn="l"/>
                          <a:tab pos="2727325" algn="r"/>
                        </a:tabLst>
                      </a:pPr>
                      <a:r>
                        <a:rPr kumimoji="0" lang="ar-SA" sz="1800" b="0" i="0" u="none" strike="noStrike" cap="none" normalizeH="0" baseline="0" smtClean="0">
                          <a:ln>
                            <a:noFill/>
                          </a:ln>
                          <a:solidFill>
                            <a:srgbClr val="000099"/>
                          </a:solidFill>
                          <a:effectLst/>
                          <a:latin typeface="Times New Roman" pitchFamily="18" charset="0"/>
                          <a:ea typeface="Calibri" pitchFamily="34" charset="0"/>
                          <a:cs typeface="Monotype Koufi" pitchFamily="2" charset="-78"/>
                        </a:rPr>
                        <a:t>صفاته</a:t>
                      </a:r>
                      <a:endParaRPr kumimoji="0" lang="ar-EG" sz="1800" b="0" i="0" u="none" strike="noStrike" cap="none" normalizeH="0" baseline="0" smtClean="0">
                        <a:ln>
                          <a:noFill/>
                        </a:ln>
                        <a:solidFill>
                          <a:srgbClr val="000099"/>
                        </a:solidFill>
                        <a:effectLst/>
                        <a:latin typeface="Arial" pitchFamily="34" charset="0"/>
                        <a:ea typeface="Calibri" pitchFamily="34" charset="0"/>
                        <a:cs typeface="Monotype Koufi" pitchFamily="2" charset="-78"/>
                      </a:endParaRPr>
                    </a:p>
                  </a:txBody>
                  <a:tcPr marT="45723" marB="45723"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99"/>
                          </a:solidFill>
                          <a:effectLst/>
                          <a:latin typeface="Times New Roman" pitchFamily="18" charset="0"/>
                          <a:ea typeface="Calibri" pitchFamily="34" charset="0"/>
                          <a:cs typeface="Monotype Koufi" pitchFamily="2" charset="-78"/>
                        </a:rPr>
                        <a:t>طريقة التعامل معه</a:t>
                      </a:r>
                      <a:endParaRPr kumimoji="0" lang="ar-SA" sz="1800" b="0" i="0" u="none" strike="noStrike" cap="none" normalizeH="0" baseline="0" dirty="0" smtClean="0">
                        <a:ln>
                          <a:noFill/>
                        </a:ln>
                        <a:solidFill>
                          <a:srgbClr val="000099"/>
                        </a:solidFill>
                        <a:effectLst/>
                        <a:latin typeface="Arial" pitchFamily="34" charset="0"/>
                        <a:ea typeface="Calibri" pitchFamily="34" charset="0"/>
                        <a:cs typeface="Monotype Koufi" pitchFamily="2" charset="-78"/>
                      </a:endParaRPr>
                    </a:p>
                  </a:txBody>
                  <a:tcPr marT="45723" marB="45723" horzOverflow="overflow"/>
                </a:tc>
              </a:tr>
              <a:tr h="1992594">
                <a:tc>
                  <a:txBody>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ea typeface="Lotus Linotype" charset="0"/>
                          <a:cs typeface="Times New Roman" pitchFamily="18" charset="0"/>
                        </a:rPr>
                        <a:t>لا يتفق مع كل ما تقوله</a:t>
                      </a:r>
                      <a:r>
                        <a:rPr kumimoji="0" lang="en-US" sz="1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ar-EG"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cs typeface="Times New Roman" pitchFamily="18" charset="0"/>
                        </a:rPr>
                        <a:t>هو شكاك بطبعه .. فتجده يشك في معلوماتك</a:t>
                      </a: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ar-EG"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cs typeface="Times New Roman" pitchFamily="18" charset="0"/>
                        </a:rPr>
                        <a:t>يعقد مقارنه بينك وبين المشرفين الآخرين</a:t>
                      </a: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ar-EG"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cs typeface="Times New Roman" pitchFamily="18" charset="0"/>
                        </a:rPr>
                        <a:t>يجادلك لأي سبب من الأسباب</a:t>
                      </a: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ar-EG"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cs typeface="Times New Roman" pitchFamily="18" charset="0"/>
                        </a:rPr>
                        <a:t>سيقول ( لا ) دائماً</a:t>
                      </a: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tc>
                <a:tc>
                  <a:txBody>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ea typeface="Lotus Linotype" charset="0"/>
                          <a:cs typeface="Times New Roman" pitchFamily="18" charset="0"/>
                        </a:rPr>
                        <a:t>تفهم أن هذا النمط لديه مشكلات شخصية تدفعه نحو هذا السلوك</a:t>
                      </a:r>
                      <a:endParaRPr kumimoji="0" lang="ar-SA" sz="1000" b="0" i="0" u="none" strike="noStrike" cap="none" normalizeH="0" baseline="0" dirty="0" smtClean="0">
                        <a:ln>
                          <a:noFill/>
                        </a:ln>
                        <a:solidFill>
                          <a:schemeClr val="tx1"/>
                        </a:solidFill>
                        <a:effectLst/>
                        <a:latin typeface="Arial" pitchFamily="34" charset="0"/>
                        <a:ea typeface="Lotus Linotype"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ea typeface="Lotus Linotype" charset="0"/>
                          <a:cs typeface="Times New Roman" pitchFamily="18" charset="0"/>
                        </a:rPr>
                        <a:t>امنحه دعمك الكامل ، وأجعله يشعر بأنك منحاز لجانبه.</a:t>
                      </a:r>
                      <a:r>
                        <a:rPr kumimoji="0" lang="en-US" sz="1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ar-EG" sz="10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cs typeface="Times New Roman" pitchFamily="18" charset="0"/>
                        </a:rPr>
                        <a:t>حاول أن تقدم له معلومات دقيقة</a:t>
                      </a:r>
                      <a:r>
                        <a:rPr kumimoji="0" lang="en-US" sz="19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ar-EG" sz="1000" b="0" i="0" u="none" strike="noStrike" cap="none" normalizeH="0" baseline="0" dirty="0" smtClean="0">
                        <a:ln>
                          <a:noFill/>
                        </a:ln>
                        <a:solidFill>
                          <a:schemeClr val="tx1"/>
                        </a:solidFill>
                        <a:effectLst/>
                        <a:latin typeface="Arial" pitchFamily="34" charset="0"/>
                        <a:cs typeface="Times New Roman" pitchFamily="18" charset="0"/>
                      </a:endParaRPr>
                    </a:p>
                  </a:txBody>
                  <a:tcPr marT="45723" marB="45723" horzOverflow="overflow"/>
                </a:tc>
              </a:tr>
              <a:tr h="387055">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100" b="0" i="0" u="none" strike="noStrike" cap="none" normalizeH="0" baseline="0" dirty="0" smtClean="0">
                          <a:ln>
                            <a:noFill/>
                          </a:ln>
                          <a:solidFill>
                            <a:schemeClr val="bg2">
                              <a:lumMod val="50000"/>
                            </a:schemeClr>
                          </a:solidFill>
                          <a:effectLst/>
                          <a:latin typeface="Times New Roman" pitchFamily="18" charset="0"/>
                          <a:ea typeface="Calibri" pitchFamily="34" charset="0"/>
                          <a:cs typeface="Monotype Koufi" pitchFamily="2" charset="-78"/>
                        </a:rPr>
                        <a:t>نمط المرؤوس اللطيف</a:t>
                      </a:r>
                    </a:p>
                  </a:txBody>
                  <a:tcPr marT="45723" marB="45723" horzOverflow="overflow"/>
                </a:tc>
                <a:tc hMerge="1">
                  <a:txBody>
                    <a:bodyPr/>
                    <a:lstStyle/>
                    <a:p>
                      <a:pPr rtl="1"/>
                      <a:endParaRPr lang="ar-EG"/>
                    </a:p>
                  </a:txBody>
                  <a:tcPr/>
                </a:tc>
              </a:tr>
              <a:tr h="348822">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404938" algn="ctr"/>
                          <a:tab pos="2001838" algn="l"/>
                          <a:tab pos="2727325" algn="r"/>
                        </a:tabLst>
                      </a:pPr>
                      <a:r>
                        <a:rPr kumimoji="0" lang="ar-SA" sz="1800" b="0" i="0" u="none" strike="noStrike" cap="none" normalizeH="0" baseline="0" smtClean="0">
                          <a:ln>
                            <a:noFill/>
                          </a:ln>
                          <a:solidFill>
                            <a:srgbClr val="000099"/>
                          </a:solidFill>
                          <a:effectLst/>
                          <a:latin typeface="Times New Roman" pitchFamily="18" charset="0"/>
                          <a:ea typeface="Calibri" pitchFamily="34" charset="0"/>
                          <a:cs typeface="Monotype Koufi" pitchFamily="2" charset="-78"/>
                        </a:rPr>
                        <a:t>صفاته</a:t>
                      </a:r>
                      <a:endParaRPr kumimoji="0" lang="ar-EG" sz="1800" b="0" i="0" u="none" strike="noStrike" cap="none" normalizeH="0" baseline="0" smtClean="0">
                        <a:ln>
                          <a:noFill/>
                        </a:ln>
                        <a:solidFill>
                          <a:srgbClr val="000099"/>
                        </a:solidFill>
                        <a:effectLst/>
                        <a:latin typeface="Arial" pitchFamily="34" charset="0"/>
                        <a:ea typeface="Calibri" pitchFamily="34" charset="0"/>
                        <a:cs typeface="Monotype Koufi" pitchFamily="2" charset="-78"/>
                      </a:endParaRPr>
                    </a:p>
                  </a:txBody>
                  <a:tcPr marT="45723" marB="45723"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99"/>
                          </a:solidFill>
                          <a:effectLst/>
                          <a:latin typeface="Times New Roman" pitchFamily="18" charset="0"/>
                          <a:ea typeface="Calibri" pitchFamily="34" charset="0"/>
                          <a:cs typeface="Monotype Koufi" pitchFamily="2" charset="-78"/>
                        </a:rPr>
                        <a:t>طريقة التعامل معه</a:t>
                      </a:r>
                      <a:endParaRPr kumimoji="0" lang="ar-SA" sz="1800" b="0" i="0" u="none" strike="noStrike" cap="none" normalizeH="0" baseline="0" dirty="0" smtClean="0">
                        <a:ln>
                          <a:noFill/>
                        </a:ln>
                        <a:solidFill>
                          <a:srgbClr val="000099"/>
                        </a:solidFill>
                        <a:effectLst/>
                        <a:latin typeface="Arial" pitchFamily="34" charset="0"/>
                        <a:ea typeface="Calibri" pitchFamily="34" charset="0"/>
                        <a:cs typeface="Monotype Koufi" pitchFamily="2" charset="-78"/>
                      </a:endParaRPr>
                    </a:p>
                  </a:txBody>
                  <a:tcPr marT="45723" marB="45723" horzOverflow="overflow"/>
                </a:tc>
              </a:tr>
              <a:tr h="1720226">
                <a:tc>
                  <a:txBody>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ea typeface="Lotus Linotype" charset="0"/>
                          <a:cs typeface="Times New Roman" pitchFamily="18" charset="0"/>
                        </a:rPr>
                        <a:t>إنسان مهذب وودود</a:t>
                      </a:r>
                      <a:r>
                        <a:rPr kumimoji="0" lang="en-US" sz="1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ar-EG" sz="10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cs typeface="Times New Roman" pitchFamily="18" charset="0"/>
                        </a:rPr>
                        <a:t>لديه ابتسامة ظريفة</a:t>
                      </a:r>
                      <a:r>
                        <a:rPr kumimoji="0" lang="en-US" sz="19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ar-EG" sz="10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cs typeface="Times New Roman" pitchFamily="18" charset="0"/>
                        </a:rPr>
                        <a:t>يمتلك عقل متفتح</a:t>
                      </a:r>
                      <a:r>
                        <a:rPr kumimoji="0" lang="en-US" sz="19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ar-EG" sz="10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cs typeface="Times New Roman" pitchFamily="18" charset="0"/>
                        </a:rPr>
                        <a:t>يرغب في أن يعامل باحترام</a:t>
                      </a:r>
                      <a:endParaRPr kumimoji="0" lang="ar-SA" sz="10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cs typeface="Times New Roman" pitchFamily="18" charset="0"/>
                        </a:rPr>
                        <a:t>لا يحب أن يشعر بالضغط عليه</a:t>
                      </a:r>
                      <a:r>
                        <a:rPr kumimoji="0" lang="en-US" sz="19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ar-EG" sz="10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cs typeface="Times New Roman" pitchFamily="18" charset="0"/>
                        </a:rPr>
                        <a:t>موظف ممتاز يمكن إتمام البيع له</a:t>
                      </a:r>
                      <a:r>
                        <a:rPr kumimoji="0" lang="en-US" sz="1900" b="0" i="0" u="none" strike="noStrike" cap="none" normalizeH="0" baseline="0" dirty="0" smtClean="0">
                          <a:ln>
                            <a:noFill/>
                          </a:ln>
                          <a:solidFill>
                            <a:schemeClr val="tx1"/>
                          </a:solidFill>
                          <a:effectLst/>
                          <a:latin typeface="Times New Roman" pitchFamily="18" charset="0"/>
                          <a:cs typeface="Times New Roman" pitchFamily="18" charset="0"/>
                        </a:rPr>
                        <a:t> .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tc>
                <a:tc>
                  <a:txBody>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ea typeface="Lotus Linotype" charset="0"/>
                          <a:cs typeface="Times New Roman" pitchFamily="18" charset="0"/>
                        </a:rPr>
                        <a:t>تعامل معه بكل ود ولطف</a:t>
                      </a:r>
                      <a:r>
                        <a:rPr kumimoji="0" lang="en-US" sz="1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ar-EG" sz="10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cs typeface="Times New Roman" pitchFamily="18" charset="0"/>
                        </a:rPr>
                        <a:t>تحلى معه بالأدب</a:t>
                      </a:r>
                      <a:r>
                        <a:rPr kumimoji="0" lang="en-US" sz="19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ar-EG" sz="10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cs typeface="Times New Roman" pitchFamily="18" charset="0"/>
                        </a:rPr>
                        <a:t>كن منطقياً في عرض معلوماتك وحاول أن تجعله يشعر بمعرفتك</a:t>
                      </a:r>
                      <a:r>
                        <a:rPr kumimoji="0" lang="en-US" sz="19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EG" sz="1900" b="0" i="0" u="none" strike="noStrike" cap="none" normalizeH="0" baseline="0" dirty="0" smtClean="0">
                          <a:ln>
                            <a:noFill/>
                          </a:ln>
                          <a:solidFill>
                            <a:schemeClr val="tx1"/>
                          </a:solidFill>
                          <a:effectLst/>
                          <a:latin typeface="Lotus Linotype" charset="0"/>
                          <a:cs typeface="Times New Roman" pitchFamily="18" charset="0"/>
                        </a:rPr>
                        <a:t>.</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tc>
              </a:tr>
            </a:tbl>
          </a:graphicData>
        </a:graphic>
      </p:graphicFrame>
      <p:sp>
        <p:nvSpPr>
          <p:cNvPr id="2" name="عنصر نائب للتذييل 1"/>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4066853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241795281"/>
              </p:ext>
            </p:extLst>
          </p:nvPr>
        </p:nvGraphicFramePr>
        <p:xfrm>
          <a:off x="1463674" y="836613"/>
          <a:ext cx="6196014" cy="5184674"/>
        </p:xfrm>
        <a:graphic>
          <a:graphicData uri="http://schemas.openxmlformats.org/drawingml/2006/table">
            <a:tbl>
              <a:tblPr rtl="1" firstRow="1" bandRow="1">
                <a:tableStyleId>{5C22544A-7EE6-4342-B048-85BDC9FD1C3A}</a:tableStyleId>
              </a:tblPr>
              <a:tblGrid>
                <a:gridCol w="3098007"/>
                <a:gridCol w="3098007"/>
              </a:tblGrid>
              <a:tr h="459469">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100" b="0" i="0" u="none" strike="noStrike" cap="none" normalizeH="0" baseline="0" dirty="0" smtClean="0">
                          <a:ln>
                            <a:noFill/>
                          </a:ln>
                          <a:solidFill>
                            <a:schemeClr val="bg1"/>
                          </a:solidFill>
                          <a:effectLst/>
                          <a:latin typeface="Times New Roman" pitchFamily="18" charset="0"/>
                          <a:ea typeface="Calibri" pitchFamily="34" charset="0"/>
                          <a:cs typeface="Monotype Koufi" pitchFamily="2" charset="-78"/>
                        </a:rPr>
                        <a:t>نمط المرؤوس الشمولي</a:t>
                      </a:r>
                      <a:endParaRPr kumimoji="0" lang="ar-SA" sz="1800" b="0" i="0" u="none" strike="noStrike" cap="none" normalizeH="0" baseline="0" dirty="0" smtClean="0">
                        <a:ln>
                          <a:noFill/>
                        </a:ln>
                        <a:solidFill>
                          <a:schemeClr val="bg1"/>
                        </a:solidFill>
                        <a:effectLst/>
                        <a:latin typeface="Arial" pitchFamily="34" charset="0"/>
                        <a:ea typeface="Calibri" pitchFamily="34" charset="0"/>
                        <a:cs typeface="Monotype Koufi" pitchFamily="2" charset="-78"/>
                      </a:endParaRPr>
                    </a:p>
                  </a:txBody>
                  <a:tcPr marT="45717" marB="45717" horzOverflow="overflow"/>
                </a:tc>
                <a:tc hMerge="1">
                  <a:txBody>
                    <a:bodyPr/>
                    <a:lstStyle/>
                    <a:p>
                      <a:pPr rtl="1"/>
                      <a:endParaRPr lang="ar-EG"/>
                    </a:p>
                  </a:txBody>
                  <a:tcPr/>
                </a:tc>
              </a:tr>
              <a:tr h="414095">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404938" algn="ctr"/>
                          <a:tab pos="2001838" algn="l"/>
                          <a:tab pos="2727325" algn="r"/>
                        </a:tabLst>
                      </a:pPr>
                      <a:r>
                        <a:rPr kumimoji="0" lang="ar-SA" sz="1800" b="0" i="0" u="none" strike="noStrike" cap="none" normalizeH="0" baseline="0" smtClean="0">
                          <a:ln>
                            <a:noFill/>
                          </a:ln>
                          <a:solidFill>
                            <a:srgbClr val="000099"/>
                          </a:solidFill>
                          <a:effectLst/>
                          <a:latin typeface="Times New Roman" pitchFamily="18" charset="0"/>
                          <a:ea typeface="Calibri" pitchFamily="34" charset="0"/>
                          <a:cs typeface="Monotype Koufi" pitchFamily="2" charset="-78"/>
                        </a:rPr>
                        <a:t>صفاته</a:t>
                      </a:r>
                      <a:endParaRPr kumimoji="0" lang="ar-EG" sz="1800" b="0" i="0" u="none" strike="noStrike" cap="none" normalizeH="0" baseline="0" smtClean="0">
                        <a:ln>
                          <a:noFill/>
                        </a:ln>
                        <a:solidFill>
                          <a:srgbClr val="000099"/>
                        </a:solidFill>
                        <a:effectLst/>
                        <a:latin typeface="Arial" pitchFamily="34" charset="0"/>
                        <a:ea typeface="Calibri" pitchFamily="34" charset="0"/>
                        <a:cs typeface="Monotype Koufi" pitchFamily="2" charset="-78"/>
                      </a:endParaRPr>
                    </a:p>
                  </a:txBody>
                  <a:tcPr marT="45717" marB="45717"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99"/>
                          </a:solidFill>
                          <a:effectLst/>
                          <a:latin typeface="Times New Roman" pitchFamily="18" charset="0"/>
                          <a:ea typeface="Calibri" pitchFamily="34" charset="0"/>
                          <a:cs typeface="Monotype Koufi" pitchFamily="2" charset="-78"/>
                        </a:rPr>
                        <a:t>طريقة التعامل معه</a:t>
                      </a:r>
                      <a:endParaRPr kumimoji="0" lang="ar-SA" sz="1800" b="0" i="0" u="none" strike="noStrike" cap="none" normalizeH="0" baseline="0" dirty="0" smtClean="0">
                        <a:ln>
                          <a:noFill/>
                        </a:ln>
                        <a:solidFill>
                          <a:srgbClr val="000099"/>
                        </a:solidFill>
                        <a:effectLst/>
                        <a:latin typeface="Arial" pitchFamily="34" charset="0"/>
                        <a:ea typeface="Calibri" pitchFamily="34" charset="0"/>
                        <a:cs typeface="Monotype Koufi" pitchFamily="2" charset="-78"/>
                      </a:endParaRPr>
                    </a:p>
                  </a:txBody>
                  <a:tcPr marT="45717" marB="45717" horzOverflow="overflow"/>
                </a:tc>
              </a:tr>
              <a:tr h="2042108">
                <a:tc>
                  <a:txBody>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ea typeface="Lotus Linotype" charset="0"/>
                          <a:cs typeface="Times New Roman" pitchFamily="18" charset="0"/>
                        </a:rPr>
                        <a:t>ينظر للصورة بأكملها ولا يهتم بالتفاصيل</a:t>
                      </a:r>
                      <a:r>
                        <a:rPr kumimoji="0" lang="en-US" sz="1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ar-EG"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cs typeface="Times New Roman" pitchFamily="18" charset="0"/>
                        </a:rPr>
                        <a:t>يبدو عليه عدم الاهتمام بكلامك</a:t>
                      </a: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ar-EG"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cs typeface="Times New Roman" pitchFamily="18" charset="0"/>
                        </a:rPr>
                        <a:t>لا يحب الضغط عليه</a:t>
                      </a: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ar-EG"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cs typeface="Times New Roman" pitchFamily="18" charset="0"/>
                        </a:rPr>
                        <a:t>يريد أن تسير الأمور وفقاً لرغبته وفي الاتجاه الذي يريده</a:t>
                      </a: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marT="45717" marB="45717" horzOverflow="overflow"/>
                </a:tc>
                <a:tc>
                  <a:txBody>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ea typeface="Lotus Linotype" charset="0"/>
                          <a:cs typeface="Times New Roman" pitchFamily="18" charset="0"/>
                        </a:rPr>
                        <a:t>لا تكثر من الكلام والتفاصيل عند توجيهه</a:t>
                      </a:r>
                      <a:r>
                        <a:rPr kumimoji="0" lang="en-US" sz="1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endParaRPr kumimoji="0" lang="ar-EG" sz="10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cs typeface="Times New Roman" pitchFamily="18" charset="0"/>
                        </a:rPr>
                        <a:t>حاول إثارة فضوله</a:t>
                      </a:r>
                      <a:r>
                        <a:rPr kumimoji="0" lang="en-US" sz="1900" b="0" i="0" u="none" strike="noStrike" cap="none" normalizeH="0" baseline="0" dirty="0" smtClean="0">
                          <a:ln>
                            <a:noFill/>
                          </a:ln>
                          <a:solidFill>
                            <a:schemeClr val="tx1"/>
                          </a:solidFill>
                          <a:effectLst/>
                          <a:latin typeface="Times New Roman" pitchFamily="18" charset="0"/>
                          <a:cs typeface="Times New Roman" pitchFamily="18" charset="0"/>
                        </a:rPr>
                        <a:t> . </a:t>
                      </a:r>
                      <a:endParaRPr kumimoji="0" lang="ar-EG" sz="1000" b="0" i="0" u="none" strike="noStrike" cap="none" normalizeH="0" baseline="0" dirty="0" smtClean="0">
                        <a:ln>
                          <a:noFill/>
                        </a:ln>
                        <a:solidFill>
                          <a:schemeClr val="tx1"/>
                        </a:solidFill>
                        <a:effectLst/>
                        <a:latin typeface="Arial" pitchFamily="34" charset="0"/>
                        <a:cs typeface="Times New Roman" pitchFamily="18" charset="0"/>
                      </a:endParaRPr>
                    </a:p>
                  </a:txBody>
                  <a:tcPr marT="45717" marB="45717" horzOverflow="overflow"/>
                </a:tc>
              </a:tr>
              <a:tr h="459469">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100" b="0" i="0" u="none" strike="noStrike" cap="none" normalizeH="0" baseline="0" dirty="0" smtClean="0">
                          <a:ln>
                            <a:noFill/>
                          </a:ln>
                          <a:solidFill>
                            <a:schemeClr val="bg2">
                              <a:lumMod val="50000"/>
                            </a:schemeClr>
                          </a:solidFill>
                          <a:effectLst/>
                          <a:latin typeface="Times New Roman" pitchFamily="18" charset="0"/>
                          <a:ea typeface="Calibri" pitchFamily="34" charset="0"/>
                          <a:cs typeface="Monotype Koufi" pitchFamily="2" charset="-78"/>
                        </a:rPr>
                        <a:t>نمط المرؤوس المتحدي</a:t>
                      </a:r>
                    </a:p>
                  </a:txBody>
                  <a:tcPr marT="45717" marB="45717" horzOverflow="overflow"/>
                </a:tc>
                <a:tc hMerge="1">
                  <a:txBody>
                    <a:bodyPr/>
                    <a:lstStyle/>
                    <a:p>
                      <a:pPr rtl="1"/>
                      <a:endParaRPr lang="ar-EG"/>
                    </a:p>
                  </a:txBody>
                  <a:tcPr/>
                </a:tc>
              </a:tr>
              <a:tr h="414095">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404938" algn="ctr"/>
                          <a:tab pos="2001838" algn="l"/>
                          <a:tab pos="2727325" algn="r"/>
                        </a:tabLst>
                      </a:pPr>
                      <a:r>
                        <a:rPr kumimoji="0" lang="ar-SA" sz="1800" b="0" i="0" u="none" strike="noStrike" cap="none" normalizeH="0" baseline="0" smtClean="0">
                          <a:ln>
                            <a:noFill/>
                          </a:ln>
                          <a:solidFill>
                            <a:srgbClr val="000099"/>
                          </a:solidFill>
                          <a:effectLst/>
                          <a:latin typeface="Times New Roman" pitchFamily="18" charset="0"/>
                          <a:ea typeface="Calibri" pitchFamily="34" charset="0"/>
                          <a:cs typeface="Monotype Koufi" pitchFamily="2" charset="-78"/>
                        </a:rPr>
                        <a:t>صفاته</a:t>
                      </a:r>
                      <a:endParaRPr kumimoji="0" lang="ar-EG" sz="1800" b="0" i="0" u="none" strike="noStrike" cap="none" normalizeH="0" baseline="0" smtClean="0">
                        <a:ln>
                          <a:noFill/>
                        </a:ln>
                        <a:solidFill>
                          <a:srgbClr val="000099"/>
                        </a:solidFill>
                        <a:effectLst/>
                        <a:latin typeface="Arial" pitchFamily="34" charset="0"/>
                        <a:ea typeface="Calibri" pitchFamily="34" charset="0"/>
                        <a:cs typeface="Monotype Koufi" pitchFamily="2" charset="-78"/>
                      </a:endParaRPr>
                    </a:p>
                  </a:txBody>
                  <a:tcPr marT="45717" marB="45717"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99"/>
                          </a:solidFill>
                          <a:effectLst/>
                          <a:latin typeface="Times New Roman" pitchFamily="18" charset="0"/>
                          <a:ea typeface="Calibri" pitchFamily="34" charset="0"/>
                          <a:cs typeface="Monotype Koufi" pitchFamily="2" charset="-78"/>
                        </a:rPr>
                        <a:t>طريقة التعامل معه</a:t>
                      </a:r>
                      <a:endParaRPr kumimoji="0" lang="ar-SA" sz="1800" b="0" i="0" u="none" strike="noStrike" cap="none" normalizeH="0" baseline="0" dirty="0" smtClean="0">
                        <a:ln>
                          <a:noFill/>
                        </a:ln>
                        <a:solidFill>
                          <a:srgbClr val="000099"/>
                        </a:solidFill>
                        <a:effectLst/>
                        <a:latin typeface="Arial" pitchFamily="34" charset="0"/>
                        <a:ea typeface="Calibri" pitchFamily="34" charset="0"/>
                        <a:cs typeface="Monotype Koufi" pitchFamily="2" charset="-78"/>
                      </a:endParaRPr>
                    </a:p>
                  </a:txBody>
                  <a:tcPr marT="45717" marB="45717" horzOverflow="overflow"/>
                </a:tc>
              </a:tr>
              <a:tr h="1395438">
                <a:tc>
                  <a:txBody>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ea typeface="Lotus Linotype" charset="0"/>
                          <a:cs typeface="Times New Roman" pitchFamily="18" charset="0"/>
                        </a:rPr>
                        <a:t>دائم البحث عن المعلومات.</a:t>
                      </a:r>
                      <a:endParaRPr kumimoji="0" lang="ar-SA" sz="1000" b="0" i="0" u="none" strike="noStrike" cap="none" normalizeH="0" baseline="0" smtClean="0">
                        <a:ln>
                          <a:noFill/>
                        </a:ln>
                        <a:solidFill>
                          <a:schemeClr val="tx1"/>
                        </a:solidFill>
                        <a:effectLst/>
                        <a:latin typeface="Arial" pitchFamily="34" charset="0"/>
                        <a:ea typeface="Lotus Linotype"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ea typeface="Lotus Linotype" charset="0"/>
                          <a:cs typeface="Times New Roman" pitchFamily="18" charset="0"/>
                        </a:rPr>
                        <a:t>يشعرك أنك لا تمتلك معلومات كافية ولا تعرف معلوماتك حق المعرفة</a:t>
                      </a:r>
                      <a:r>
                        <a:rPr kumimoji="0" lang="en-US" sz="1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ar-EG"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cs typeface="Times New Roman" pitchFamily="18" charset="0"/>
                        </a:rPr>
                        <a:t>يريد أن يختبر ثقتك في نفسك</a:t>
                      </a: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 . </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marT="45717" marB="45717" horzOverflow="overflow"/>
                </a:tc>
                <a:tc>
                  <a:txBody>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ea typeface="Lotus Linotype" charset="0"/>
                          <a:cs typeface="Times New Roman" pitchFamily="18" charset="0"/>
                        </a:rPr>
                        <a:t>اجعل عرضك مفصلاً ومليئاً بالمعلومات</a:t>
                      </a:r>
                      <a:r>
                        <a:rPr kumimoji="0" lang="en-US" sz="1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ar-EG" sz="10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cs typeface="Times New Roman" pitchFamily="18" charset="0"/>
                        </a:rPr>
                        <a:t>تحل بالصبر في إجابتك على تساؤلاته</a:t>
                      </a:r>
                      <a:r>
                        <a:rPr kumimoji="0" lang="en-US" sz="19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T="45717" marB="45717" horzOverflow="overflow"/>
                </a:tc>
              </a:tr>
            </a:tbl>
          </a:graphicData>
        </a:graphic>
      </p:graphicFrame>
      <p:sp>
        <p:nvSpPr>
          <p:cNvPr id="2" name="عنصر نائب للتذييل 1"/>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3324746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1772816"/>
            <a:ext cx="6965245" cy="576064"/>
          </a:xfrm>
        </p:spPr>
        <p:txBody>
          <a:bodyPr>
            <a:normAutofit fontScale="90000"/>
          </a:bodyPr>
          <a:lstStyle/>
          <a:p>
            <a:r>
              <a:rPr lang="en-US" altLang="ar-SA" sz="4900" dirty="0">
                <a:solidFill>
                  <a:srgbClr val="C00000"/>
                </a:solidFill>
              </a:rPr>
              <a:t>-1</a:t>
            </a:r>
            <a:r>
              <a:rPr lang="ar-SA" sz="4900" dirty="0">
                <a:solidFill>
                  <a:srgbClr val="C00000"/>
                </a:solidFill>
              </a:rPr>
              <a:t>الكلمات المحفزة والتشجيع المستمر </a:t>
            </a:r>
            <a:r>
              <a:rPr lang="ar-SA" kern="10" dirty="0">
                <a:ln w="12700">
                  <a:solidFill>
                    <a:schemeClr val="tx2"/>
                  </a:solidFill>
                  <a:round/>
                  <a:headEnd/>
                  <a:tailEnd/>
                </a:ln>
                <a:solidFill>
                  <a:srgbClr val="FF9933"/>
                </a:solidFill>
                <a:effectLst>
                  <a:outerShdw dist="35921" dir="2700000" sy="50000" kx="2115830" algn="bl" rotWithShape="0">
                    <a:srgbClr val="C0C0C0">
                      <a:alpha val="79999"/>
                    </a:srgbClr>
                  </a:outerShdw>
                </a:effectLst>
                <a:latin typeface="Arial"/>
                <a:cs typeface="Arial"/>
              </a:rPr>
              <a:t/>
            </a:r>
            <a:br>
              <a:rPr lang="ar-SA" kern="10" dirty="0">
                <a:ln w="12700">
                  <a:solidFill>
                    <a:schemeClr val="tx2"/>
                  </a:solidFill>
                  <a:round/>
                  <a:headEnd/>
                  <a:tailEnd/>
                </a:ln>
                <a:solidFill>
                  <a:srgbClr val="FF9933"/>
                </a:solidFill>
                <a:effectLst>
                  <a:outerShdw dist="35921" dir="2700000" sy="50000" kx="2115830" algn="bl" rotWithShape="0">
                    <a:srgbClr val="C0C0C0">
                      <a:alpha val="79999"/>
                    </a:srgbClr>
                  </a:outerShdw>
                </a:effectLst>
                <a:latin typeface="Arial"/>
                <a:cs typeface="Arial"/>
              </a:rPr>
            </a:br>
            <a:r>
              <a:rPr lang="ar-EG" altLang="ar-SA" dirty="0">
                <a:solidFill>
                  <a:srgbClr val="C00000"/>
                </a:solidFill>
              </a:rPr>
              <a:t/>
            </a:r>
            <a:br>
              <a:rPr lang="ar-EG" altLang="ar-SA" dirty="0">
                <a:solidFill>
                  <a:srgbClr val="C00000"/>
                </a:solidFill>
              </a:rPr>
            </a:br>
            <a:endParaRPr lang="ar-SA" dirty="0"/>
          </a:p>
        </p:txBody>
      </p:sp>
      <p:pic>
        <p:nvPicPr>
          <p:cNvPr id="4" name="Picture 7" descr="images6656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2636912"/>
            <a:ext cx="4608512" cy="28083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 name="عنصر نائب للتذييل 2"/>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3361656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05385594"/>
              </p:ext>
            </p:extLst>
          </p:nvPr>
        </p:nvGraphicFramePr>
        <p:xfrm>
          <a:off x="1547664" y="692696"/>
          <a:ext cx="6204670" cy="5501568"/>
        </p:xfrm>
        <a:graphic>
          <a:graphicData uri="http://schemas.openxmlformats.org/drawingml/2006/table">
            <a:tbl>
              <a:tblPr rtl="1" firstRow="1" bandRow="1">
                <a:tableStyleId>{5C22544A-7EE6-4342-B048-85BDC9FD1C3A}</a:tableStyleId>
              </a:tblPr>
              <a:tblGrid>
                <a:gridCol w="3102335"/>
                <a:gridCol w="3102335"/>
              </a:tblGrid>
              <a:tr h="387767">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100" b="0" i="0" u="none" strike="noStrike" cap="none" normalizeH="0" baseline="0" dirty="0" smtClean="0">
                          <a:ln>
                            <a:noFill/>
                          </a:ln>
                          <a:solidFill>
                            <a:schemeClr val="bg1"/>
                          </a:solidFill>
                          <a:effectLst/>
                          <a:latin typeface="Times New Roman" pitchFamily="18" charset="0"/>
                          <a:ea typeface="Calibri" pitchFamily="34" charset="0"/>
                          <a:cs typeface="Monotype Koufi" pitchFamily="2" charset="-78"/>
                        </a:rPr>
                        <a:t>نمط المرؤوس المغامر</a:t>
                      </a:r>
                      <a:endParaRPr kumimoji="0" lang="ar-SA" sz="1800" b="0" i="0" u="none" strike="noStrike" cap="none" normalizeH="0" baseline="0" dirty="0" smtClean="0">
                        <a:ln>
                          <a:noFill/>
                        </a:ln>
                        <a:solidFill>
                          <a:schemeClr val="bg1"/>
                        </a:solidFill>
                        <a:effectLst/>
                        <a:latin typeface="Arial" pitchFamily="34" charset="0"/>
                        <a:ea typeface="Calibri" pitchFamily="34" charset="0"/>
                        <a:cs typeface="Monotype Koufi" pitchFamily="2" charset="-78"/>
                      </a:endParaRPr>
                    </a:p>
                  </a:txBody>
                  <a:tcPr marT="45714" marB="45714" horzOverflow="overflow"/>
                </a:tc>
                <a:tc hMerge="1">
                  <a:txBody>
                    <a:bodyPr/>
                    <a:lstStyle/>
                    <a:p>
                      <a:pPr rtl="1"/>
                      <a:endParaRPr lang="ar-EG"/>
                    </a:p>
                  </a:txBody>
                  <a:tcPr/>
                </a:tc>
              </a:tr>
              <a:tr h="344681">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404938" algn="ctr"/>
                          <a:tab pos="2001838" algn="l"/>
                          <a:tab pos="2727325" algn="r"/>
                        </a:tabLst>
                      </a:pPr>
                      <a:r>
                        <a:rPr kumimoji="0" lang="ar-SA" sz="1800" b="0" i="0" u="none" strike="noStrike" cap="none" normalizeH="0" baseline="0" smtClean="0">
                          <a:ln>
                            <a:noFill/>
                          </a:ln>
                          <a:solidFill>
                            <a:srgbClr val="000099"/>
                          </a:solidFill>
                          <a:effectLst/>
                          <a:latin typeface="Times New Roman" pitchFamily="18" charset="0"/>
                          <a:ea typeface="Calibri" pitchFamily="34" charset="0"/>
                          <a:cs typeface="Monotype Koufi" pitchFamily="2" charset="-78"/>
                        </a:rPr>
                        <a:t>صفاته</a:t>
                      </a:r>
                      <a:endParaRPr kumimoji="0" lang="ar-EG" sz="1800" b="0" i="0" u="none" strike="noStrike" cap="none" normalizeH="0" baseline="0" smtClean="0">
                        <a:ln>
                          <a:noFill/>
                        </a:ln>
                        <a:solidFill>
                          <a:srgbClr val="000099"/>
                        </a:solidFill>
                        <a:effectLst/>
                        <a:latin typeface="Arial" pitchFamily="34" charset="0"/>
                        <a:ea typeface="Calibri" pitchFamily="34" charset="0"/>
                        <a:cs typeface="Monotype Koufi" pitchFamily="2" charset="-78"/>
                      </a:endParaRPr>
                    </a:p>
                  </a:txBody>
                  <a:tcPr marT="45714" marB="45714"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99"/>
                          </a:solidFill>
                          <a:effectLst/>
                          <a:latin typeface="Times New Roman" pitchFamily="18" charset="0"/>
                          <a:ea typeface="Calibri" pitchFamily="34" charset="0"/>
                          <a:cs typeface="Monotype Koufi" pitchFamily="2" charset="-78"/>
                        </a:rPr>
                        <a:t>طريقة التعامل معه</a:t>
                      </a:r>
                      <a:endParaRPr kumimoji="0" lang="ar-SA" sz="1800" b="0" i="0" u="none" strike="noStrike" cap="none" normalizeH="0" baseline="0" dirty="0" smtClean="0">
                        <a:ln>
                          <a:noFill/>
                        </a:ln>
                        <a:solidFill>
                          <a:srgbClr val="000099"/>
                        </a:solidFill>
                        <a:effectLst/>
                        <a:latin typeface="Arial" pitchFamily="34" charset="0"/>
                        <a:ea typeface="Calibri" pitchFamily="34" charset="0"/>
                        <a:cs typeface="Monotype Koufi" pitchFamily="2" charset="-78"/>
                      </a:endParaRPr>
                    </a:p>
                  </a:txBody>
                  <a:tcPr marT="45714" marB="45714" horzOverflow="overflow"/>
                </a:tc>
              </a:tr>
              <a:tr h="1996330">
                <a:tc>
                  <a:txBody>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ea typeface="Lotus Linotype" charset="0"/>
                          <a:cs typeface="Times New Roman" pitchFamily="18" charset="0"/>
                        </a:rPr>
                        <a:t>تسمع بين كلماته عن الإنجاز والأهداف</a:t>
                      </a:r>
                      <a:r>
                        <a:rPr kumimoji="0" lang="en-US" sz="1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ar-EG"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cs typeface="Times New Roman" pitchFamily="18" charset="0"/>
                        </a:rPr>
                        <a:t>غالباً ما يقول – أريد – أحتاج</a:t>
                      </a: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ar-EG"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cs typeface="Times New Roman" pitchFamily="18" charset="0"/>
                        </a:rPr>
                        <a:t>هو نمط جاد</a:t>
                      </a: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ar-EG"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cs typeface="Times New Roman" pitchFamily="18" charset="0"/>
                        </a:rPr>
                        <a:t>يبحث عن الحقائق</a:t>
                      </a: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ar-EG"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cs typeface="Times New Roman" pitchFamily="18" charset="0"/>
                        </a:rPr>
                        <a:t>لديه قدرة على سرعة اتخاذ القرارات.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marT="45714" marB="45714" horzOverflow="overflow"/>
                </a:tc>
                <a:tc>
                  <a:txBody>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ea typeface="Lotus Linotype" charset="0"/>
                          <a:cs typeface="Times New Roman" pitchFamily="18" charset="0"/>
                        </a:rPr>
                        <a:t>اظهر ثقتك في نفسك</a:t>
                      </a:r>
                      <a:r>
                        <a:rPr kumimoji="0" lang="en-US" sz="1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endParaRPr kumimoji="0" lang="ar-EG" sz="10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cs typeface="Times New Roman" pitchFamily="18" charset="0"/>
                        </a:rPr>
                        <a:t>استخدم كلمات تعبر عن الإنجازات</a:t>
                      </a:r>
                      <a:r>
                        <a:rPr kumimoji="0" lang="en-US" sz="19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SA" sz="1900" b="0" i="0" u="none" strike="noStrike" cap="none" normalizeH="0" baseline="0" dirty="0" smtClean="0">
                          <a:ln>
                            <a:noFill/>
                          </a:ln>
                          <a:solidFill>
                            <a:schemeClr val="tx1"/>
                          </a:solidFill>
                          <a:effectLst/>
                          <a:latin typeface="Lotus Linotype" charset="0"/>
                          <a:cs typeface="Times New Roman" pitchFamily="18" charset="0"/>
                        </a:rPr>
                        <a:t>مثلاً تقول ( إن هذا العمل سوف يساعدك على التخلص من متاعبك فوراً</a:t>
                      </a:r>
                      <a:r>
                        <a:rPr kumimoji="0" lang="en-US" sz="19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T="45714" marB="45714" horzOverflow="overflow"/>
                </a:tc>
              </a:tr>
              <a:tr h="387767">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100" b="0" i="0" u="none" strike="noStrike" cap="none" normalizeH="0" baseline="0" dirty="0" smtClean="0">
                          <a:ln>
                            <a:noFill/>
                          </a:ln>
                          <a:solidFill>
                            <a:schemeClr val="bg2">
                              <a:lumMod val="50000"/>
                            </a:schemeClr>
                          </a:solidFill>
                          <a:effectLst/>
                          <a:latin typeface="Times New Roman" pitchFamily="18" charset="0"/>
                          <a:ea typeface="Calibri" pitchFamily="34" charset="0"/>
                          <a:cs typeface="Monotype Koufi" pitchFamily="2" charset="-78"/>
                        </a:rPr>
                        <a:t>نمط المرؤوس الحذر</a:t>
                      </a:r>
                      <a:endParaRPr kumimoji="0" lang="ar-SA" sz="1800" b="0" i="0" u="none" strike="noStrike" cap="none" normalizeH="0" baseline="0" dirty="0" smtClean="0">
                        <a:ln>
                          <a:noFill/>
                        </a:ln>
                        <a:solidFill>
                          <a:schemeClr val="bg2">
                            <a:lumMod val="50000"/>
                          </a:schemeClr>
                        </a:solidFill>
                        <a:effectLst/>
                        <a:latin typeface="Arial" pitchFamily="34" charset="0"/>
                        <a:ea typeface="Calibri" pitchFamily="34" charset="0"/>
                        <a:cs typeface="Monotype Koufi" pitchFamily="2" charset="-78"/>
                      </a:endParaRPr>
                    </a:p>
                  </a:txBody>
                  <a:tcPr marT="45714" marB="45714" horzOverflow="overflow"/>
                </a:tc>
                <a:tc hMerge="1">
                  <a:txBody>
                    <a:bodyPr/>
                    <a:lstStyle/>
                    <a:p>
                      <a:pPr rtl="1"/>
                      <a:endParaRPr lang="ar-EG"/>
                    </a:p>
                  </a:txBody>
                  <a:tcPr/>
                </a:tc>
              </a:tr>
              <a:tr h="344681">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404938" algn="ctr"/>
                          <a:tab pos="2001838" algn="l"/>
                          <a:tab pos="2727325" algn="r"/>
                        </a:tabLst>
                      </a:pPr>
                      <a:r>
                        <a:rPr kumimoji="0" lang="ar-SA" sz="1800" b="0" i="0" u="none" strike="noStrike" cap="none" normalizeH="0" baseline="0" smtClean="0">
                          <a:ln>
                            <a:noFill/>
                          </a:ln>
                          <a:solidFill>
                            <a:srgbClr val="000099"/>
                          </a:solidFill>
                          <a:effectLst/>
                          <a:latin typeface="Times New Roman" pitchFamily="18" charset="0"/>
                          <a:ea typeface="Calibri" pitchFamily="34" charset="0"/>
                          <a:cs typeface="Monotype Koufi" pitchFamily="2" charset="-78"/>
                        </a:rPr>
                        <a:t>صفاته</a:t>
                      </a:r>
                      <a:endParaRPr kumimoji="0" lang="ar-EG" sz="1800" b="0" i="0" u="none" strike="noStrike" cap="none" normalizeH="0" baseline="0" smtClean="0">
                        <a:ln>
                          <a:noFill/>
                        </a:ln>
                        <a:solidFill>
                          <a:srgbClr val="000099"/>
                        </a:solidFill>
                        <a:effectLst/>
                        <a:latin typeface="Arial" pitchFamily="34" charset="0"/>
                        <a:ea typeface="Calibri" pitchFamily="34" charset="0"/>
                        <a:cs typeface="Monotype Koufi" pitchFamily="2" charset="-78"/>
                      </a:endParaRPr>
                    </a:p>
                  </a:txBody>
                  <a:tcPr marT="45714" marB="45714"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99"/>
                          </a:solidFill>
                          <a:effectLst/>
                          <a:latin typeface="Times New Roman" pitchFamily="18" charset="0"/>
                          <a:ea typeface="Calibri" pitchFamily="34" charset="0"/>
                          <a:cs typeface="Monotype Koufi" pitchFamily="2" charset="-78"/>
                        </a:rPr>
                        <a:t>طريقة التعامل معه</a:t>
                      </a:r>
                      <a:endParaRPr kumimoji="0" lang="ar-SA" sz="1800" b="0" i="0" u="none" strike="noStrike" cap="none" normalizeH="0" baseline="0" dirty="0" smtClean="0">
                        <a:ln>
                          <a:noFill/>
                        </a:ln>
                        <a:solidFill>
                          <a:srgbClr val="000099"/>
                        </a:solidFill>
                        <a:effectLst/>
                        <a:latin typeface="Arial" pitchFamily="34" charset="0"/>
                        <a:ea typeface="Calibri" pitchFamily="34" charset="0"/>
                        <a:cs typeface="Monotype Koufi" pitchFamily="2" charset="-78"/>
                      </a:endParaRPr>
                    </a:p>
                  </a:txBody>
                  <a:tcPr marT="45714" marB="45714" horzOverflow="overflow"/>
                </a:tc>
              </a:tr>
              <a:tr h="1723449">
                <a:tc>
                  <a:txBody>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ea typeface="Lotus Linotype" charset="0"/>
                          <a:cs typeface="Times New Roman" pitchFamily="18" charset="0"/>
                        </a:rPr>
                        <a:t>يسعى دائماً لتجنب المشاكل</a:t>
                      </a:r>
                      <a:r>
                        <a:rPr kumimoji="0" lang="en-US" sz="1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a:t>
                      </a:r>
                      <a:endParaRPr kumimoji="0" lang="ar-EG"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cs typeface="Times New Roman" pitchFamily="18" charset="0"/>
                        </a:rPr>
                        <a:t>كثير الشكوك والهواجس .</a:t>
                      </a:r>
                      <a:endParaRPr kumimoji="0" lang="ar-SA"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cs typeface="Times New Roman" pitchFamily="18" charset="0"/>
                        </a:rPr>
                        <a:t>لا يستطيع أن يتخذ قراراً بنفسه .</a:t>
                      </a:r>
                      <a:endParaRPr kumimoji="0" lang="ar-SA"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cs typeface="Times New Roman" pitchFamily="18" charset="0"/>
                        </a:rPr>
                        <a:t>يسعى دائماً لطلب النصيحة من الآخرين</a:t>
                      </a: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marT="45714" marB="45714" horzOverflow="overflow"/>
                </a:tc>
                <a:tc>
                  <a:txBody>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ea typeface="Lotus Linotype" charset="0"/>
                          <a:cs typeface="Times New Roman" pitchFamily="18" charset="0"/>
                        </a:rPr>
                        <a:t>كن صادقاً ويقظاً</a:t>
                      </a:r>
                      <a:r>
                        <a:rPr kumimoji="0" lang="en-US" sz="1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ar-EG" sz="10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cs typeface="Times New Roman" pitchFamily="18" charset="0"/>
                        </a:rPr>
                        <a:t>تحدث ببطء</a:t>
                      </a:r>
                      <a:r>
                        <a:rPr kumimoji="0" lang="en-US" sz="19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ar-EG" sz="10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cs typeface="Times New Roman" pitchFamily="18" charset="0"/>
                        </a:rPr>
                        <a:t>حاول استخدام كلمة </a:t>
                      </a:r>
                      <a:r>
                        <a:rPr kumimoji="0" lang="ar-EG" sz="1900" b="0" i="0" u="none" strike="noStrike" cap="none" normalizeH="0" baseline="0" dirty="0" smtClean="0">
                          <a:ln>
                            <a:noFill/>
                          </a:ln>
                          <a:solidFill>
                            <a:schemeClr val="tx1"/>
                          </a:solidFill>
                          <a:effectLst/>
                          <a:latin typeface="Lotus Linotype" charset="0"/>
                          <a:cs typeface="Times New Roman" pitchFamily="18" charset="0"/>
                        </a:rPr>
                        <a:t>( </a:t>
                      </a:r>
                      <a:r>
                        <a:rPr kumimoji="0" lang="ar-SA" sz="1900" b="0" i="0" u="none" strike="noStrike" cap="none" normalizeH="0" baseline="0" dirty="0" smtClean="0">
                          <a:ln>
                            <a:noFill/>
                          </a:ln>
                          <a:solidFill>
                            <a:schemeClr val="tx1"/>
                          </a:solidFill>
                          <a:effectLst/>
                          <a:latin typeface="Lotus Linotype" charset="0"/>
                          <a:cs typeface="Times New Roman" pitchFamily="18" charset="0"/>
                        </a:rPr>
                        <a:t>تجنب ) مثل </a:t>
                      </a:r>
                      <a:r>
                        <a:rPr kumimoji="0" lang="ar-EG" sz="1900" b="0" i="0" u="none" strike="noStrike" cap="none" normalizeH="0" baseline="0" dirty="0" smtClean="0">
                          <a:ln>
                            <a:noFill/>
                          </a:ln>
                          <a:solidFill>
                            <a:schemeClr val="tx1"/>
                          </a:solidFill>
                          <a:effectLst/>
                          <a:latin typeface="Lotus Linotype" charset="0"/>
                          <a:cs typeface="Times New Roman" pitchFamily="18" charset="0"/>
                        </a:rPr>
                        <a:t>(</a:t>
                      </a:r>
                      <a:r>
                        <a:rPr kumimoji="0" lang="ar-SA" sz="1900" b="0" i="0" u="none" strike="noStrike" cap="none" normalizeH="0" baseline="0" dirty="0" smtClean="0">
                          <a:ln>
                            <a:noFill/>
                          </a:ln>
                          <a:solidFill>
                            <a:schemeClr val="tx1"/>
                          </a:solidFill>
                          <a:effectLst/>
                          <a:latin typeface="Lotus Linotype" charset="0"/>
                          <a:cs typeface="Times New Roman" pitchFamily="18" charset="0"/>
                        </a:rPr>
                        <a:t>إن الامتثال للأوامر التالية سوف يساعدك على تجنب الوقوع في ضرر).</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marT="45714" marB="45714" horzOverflow="overflow"/>
                </a:tc>
              </a:tr>
            </a:tbl>
          </a:graphicData>
        </a:graphic>
      </p:graphicFrame>
      <p:sp>
        <p:nvSpPr>
          <p:cNvPr id="2" name="عنصر نائب للتذييل 1"/>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418559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81844496"/>
              </p:ext>
            </p:extLst>
          </p:nvPr>
        </p:nvGraphicFramePr>
        <p:xfrm>
          <a:off x="1463674" y="620713"/>
          <a:ext cx="6196014" cy="5227248"/>
        </p:xfrm>
        <a:graphic>
          <a:graphicData uri="http://schemas.openxmlformats.org/drawingml/2006/table">
            <a:tbl>
              <a:tblPr rtl="1" firstRow="1" bandRow="1">
                <a:tableStyleId>{5C22544A-7EE6-4342-B048-85BDC9FD1C3A}</a:tableStyleId>
              </a:tblPr>
              <a:tblGrid>
                <a:gridCol w="3098007"/>
                <a:gridCol w="3098007"/>
              </a:tblGrid>
              <a:tr h="370840">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100" b="0" i="0" u="none" strike="noStrike" cap="none" normalizeH="0" baseline="0" dirty="0" smtClean="0">
                          <a:ln>
                            <a:noFill/>
                          </a:ln>
                          <a:solidFill>
                            <a:schemeClr val="bg1"/>
                          </a:solidFill>
                          <a:effectLst/>
                          <a:latin typeface="Times New Roman" pitchFamily="18" charset="0"/>
                          <a:ea typeface="Calibri" pitchFamily="34" charset="0"/>
                          <a:cs typeface="Monotype Koufi" pitchFamily="2" charset="-78"/>
                        </a:rPr>
                        <a:t>نمط المرؤوس الشاب</a:t>
                      </a:r>
                      <a:endParaRPr kumimoji="0" lang="ar-SA" sz="1800" b="0" i="0" u="none" strike="noStrike" cap="none" normalizeH="0" baseline="0" dirty="0" smtClean="0">
                        <a:ln>
                          <a:noFill/>
                        </a:ln>
                        <a:solidFill>
                          <a:schemeClr val="bg1"/>
                        </a:solidFill>
                        <a:effectLst/>
                        <a:latin typeface="Arial" pitchFamily="34" charset="0"/>
                        <a:ea typeface="Calibri" pitchFamily="34" charset="0"/>
                        <a:cs typeface="Monotype Koufi" pitchFamily="2" charset="-78"/>
                      </a:endParaRPr>
                    </a:p>
                  </a:txBody>
                  <a:tcPr marT="45714" marB="45714" horzOverflow="overflow"/>
                </a:tc>
                <a:tc hMerge="1">
                  <a:txBody>
                    <a:bodyPr/>
                    <a:lstStyle/>
                    <a:p>
                      <a:pPr rtl="1"/>
                      <a:endParaRPr lang="ar-EG"/>
                    </a:p>
                  </a:txBody>
                  <a:tcPr/>
                </a:tc>
              </a:tr>
              <a:tr h="370840">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1404938" algn="ctr"/>
                          <a:tab pos="2001838" algn="l"/>
                          <a:tab pos="2727325" algn="r"/>
                        </a:tabLst>
                      </a:pPr>
                      <a:r>
                        <a:rPr kumimoji="0" lang="ar-SA" sz="1800" b="0" i="0" u="none" strike="noStrike" cap="none" normalizeH="0" baseline="0" smtClean="0">
                          <a:ln>
                            <a:noFill/>
                          </a:ln>
                          <a:solidFill>
                            <a:srgbClr val="000099"/>
                          </a:solidFill>
                          <a:effectLst/>
                          <a:latin typeface="Times New Roman" pitchFamily="18" charset="0"/>
                          <a:ea typeface="Calibri" pitchFamily="34" charset="0"/>
                          <a:cs typeface="Monotype Koufi" pitchFamily="2" charset="-78"/>
                        </a:rPr>
                        <a:t>صفاته</a:t>
                      </a:r>
                      <a:endParaRPr kumimoji="0" lang="ar-EG" sz="1800" b="0" i="0" u="none" strike="noStrike" cap="none" normalizeH="0" baseline="0" smtClean="0">
                        <a:ln>
                          <a:noFill/>
                        </a:ln>
                        <a:solidFill>
                          <a:srgbClr val="000099"/>
                        </a:solidFill>
                        <a:effectLst/>
                        <a:latin typeface="Arial" pitchFamily="34" charset="0"/>
                        <a:ea typeface="Calibri" pitchFamily="34" charset="0"/>
                        <a:cs typeface="Monotype Koufi" pitchFamily="2" charset="-78"/>
                      </a:endParaRPr>
                    </a:p>
                  </a:txBody>
                  <a:tcPr marT="45714" marB="45714"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rgbClr val="000099"/>
                          </a:solidFill>
                          <a:effectLst/>
                          <a:latin typeface="Times New Roman" pitchFamily="18" charset="0"/>
                          <a:ea typeface="Calibri" pitchFamily="34" charset="0"/>
                          <a:cs typeface="Monotype Koufi" pitchFamily="2" charset="-78"/>
                        </a:rPr>
                        <a:t>طريقة التعامل معه</a:t>
                      </a:r>
                      <a:endParaRPr kumimoji="0" lang="ar-SA" sz="1800" b="0" i="0" u="none" strike="noStrike" cap="none" normalizeH="0" baseline="0" smtClean="0">
                        <a:ln>
                          <a:noFill/>
                        </a:ln>
                        <a:solidFill>
                          <a:srgbClr val="000099"/>
                        </a:solidFill>
                        <a:effectLst/>
                        <a:latin typeface="Arial" pitchFamily="34" charset="0"/>
                        <a:ea typeface="Calibri" pitchFamily="34" charset="0"/>
                        <a:cs typeface="Monotype Koufi" pitchFamily="2" charset="-78"/>
                      </a:endParaRPr>
                    </a:p>
                  </a:txBody>
                  <a:tcPr marT="45714" marB="45714" horzOverflow="overflow"/>
                </a:tc>
              </a:tr>
              <a:tr h="370840">
                <a:tc>
                  <a:txBody>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ea typeface="Lotus Linotype" charset="0"/>
                          <a:cs typeface="Times New Roman" pitchFamily="18" charset="0"/>
                        </a:rPr>
                        <a:t>هو نمط مخاطر وحماسي</a:t>
                      </a:r>
                      <a:r>
                        <a:rPr kumimoji="0" lang="en-US" sz="1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ar-EG"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cs typeface="Times New Roman" pitchFamily="18" charset="0"/>
                        </a:rPr>
                        <a:t>يهمه أن يصبح الأفضل دائما .</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marT="45714" marB="45714" horzOverflow="overflow"/>
                </a:tc>
                <a:tc>
                  <a:txBody>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ea typeface="Lotus Linotype" charset="0"/>
                          <a:cs typeface="Times New Roman" pitchFamily="18" charset="0"/>
                        </a:rPr>
                        <a:t>اظهر له الحماس والإقدام</a:t>
                      </a:r>
                      <a:r>
                        <a:rPr kumimoji="0" lang="en-US" sz="1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a:t>
                      </a:r>
                      <a:endParaRPr kumimoji="0" lang="ar-EG"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cs typeface="Times New Roman" pitchFamily="18" charset="0"/>
                        </a:rPr>
                        <a:t>حاول أن يكون كلامك جذاب</a:t>
                      </a: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ar-EG"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cs typeface="Times New Roman" pitchFamily="18" charset="0"/>
                        </a:rPr>
                        <a:t>أجعله يشعر بأنه يمتلك فرصة العمر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marT="45714" marB="45714" horzOverflow="overflow"/>
                </a:tc>
              </a:tr>
              <a:tr h="370840">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100" b="0" i="0" u="none" strike="noStrike" cap="none" normalizeH="0" baseline="0" dirty="0" smtClean="0">
                          <a:ln>
                            <a:noFill/>
                          </a:ln>
                          <a:solidFill>
                            <a:schemeClr val="bg2">
                              <a:lumMod val="50000"/>
                            </a:schemeClr>
                          </a:solidFill>
                          <a:effectLst/>
                          <a:latin typeface="Times New Roman" pitchFamily="18" charset="0"/>
                          <a:ea typeface="Calibri" pitchFamily="34" charset="0"/>
                          <a:cs typeface="Monotype Koufi" pitchFamily="2" charset="-78"/>
                        </a:rPr>
                        <a:t>نمط المرؤوس الناضج</a:t>
                      </a:r>
                    </a:p>
                  </a:txBody>
                  <a:tcPr marT="45714" marB="45714" horzOverflow="overflow"/>
                </a:tc>
                <a:tc hMerge="1">
                  <a:txBody>
                    <a:bodyPr/>
                    <a:lstStyle/>
                    <a:p>
                      <a:pPr rtl="1"/>
                      <a:endParaRPr lang="ar-EG"/>
                    </a:p>
                  </a:txBody>
                  <a:tcPr/>
                </a:tc>
              </a:tr>
              <a:tr h="370840">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404938" algn="ctr"/>
                          <a:tab pos="2001838" algn="l"/>
                          <a:tab pos="2727325" algn="r"/>
                        </a:tabLst>
                      </a:pPr>
                      <a:r>
                        <a:rPr kumimoji="0" lang="ar-EG" sz="1800" b="0" i="0" u="none" strike="noStrike" cap="none" normalizeH="0" baseline="0" smtClean="0">
                          <a:ln>
                            <a:noFill/>
                          </a:ln>
                          <a:solidFill>
                            <a:srgbClr val="000099"/>
                          </a:solidFill>
                          <a:effectLst/>
                          <a:latin typeface="Times New Roman" pitchFamily="18" charset="0"/>
                          <a:ea typeface="Calibri" pitchFamily="34" charset="0"/>
                          <a:cs typeface="Monotype Koufi" pitchFamily="2" charset="-78"/>
                        </a:rPr>
                        <a:t>		</a:t>
                      </a:r>
                      <a:r>
                        <a:rPr kumimoji="0" lang="ar-SA" sz="1800" b="0" i="0" u="none" strike="noStrike" cap="none" normalizeH="0" baseline="0" smtClean="0">
                          <a:ln>
                            <a:noFill/>
                          </a:ln>
                          <a:solidFill>
                            <a:srgbClr val="000099"/>
                          </a:solidFill>
                          <a:effectLst/>
                          <a:latin typeface="Times New Roman" pitchFamily="18" charset="0"/>
                          <a:ea typeface="Calibri" pitchFamily="34" charset="0"/>
                          <a:cs typeface="Monotype Koufi" pitchFamily="2" charset="-78"/>
                        </a:rPr>
                        <a:t>صفاته		</a:t>
                      </a:r>
                      <a:endParaRPr kumimoji="0" lang="ar-EG" sz="1800" b="0" i="0" u="none" strike="noStrike" cap="none" normalizeH="0" baseline="0" smtClean="0">
                        <a:ln>
                          <a:noFill/>
                        </a:ln>
                        <a:solidFill>
                          <a:srgbClr val="000099"/>
                        </a:solidFill>
                        <a:effectLst/>
                        <a:latin typeface="Times New Roman" pitchFamily="18" charset="0"/>
                        <a:ea typeface="Calibri" pitchFamily="34" charset="0"/>
                        <a:cs typeface="Monotype Koufi" pitchFamily="2" charset="-78"/>
                      </a:endParaRPr>
                    </a:p>
                  </a:txBody>
                  <a:tcPr marT="45714" marB="45714" horzOverflow="overflow"/>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rgbClr val="000099"/>
                          </a:solidFill>
                          <a:effectLst/>
                          <a:latin typeface="Times New Roman" pitchFamily="18" charset="0"/>
                          <a:ea typeface="Calibri" pitchFamily="34" charset="0"/>
                          <a:cs typeface="Monotype Koufi" pitchFamily="2" charset="-78"/>
                        </a:rPr>
                        <a:t>طريقة التعامل معه</a:t>
                      </a:r>
                    </a:p>
                  </a:txBody>
                  <a:tcPr marT="45714" marB="45714" horzOverflow="overflow"/>
                </a:tc>
              </a:tr>
              <a:tr h="370840">
                <a:tc>
                  <a:txBody>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ea typeface="Lotus Linotype" charset="0"/>
                          <a:cs typeface="Times New Roman" pitchFamily="18" charset="0"/>
                        </a:rPr>
                        <a:t>هو مرؤوس في منتصف العمر، طموح ويخطط للمستقبل.</a:t>
                      </a:r>
                      <a:endParaRPr kumimoji="0" lang="ar-SA" sz="1000" b="0" i="0" u="none" strike="noStrike" cap="none" normalizeH="0" baseline="0" smtClean="0">
                        <a:ln>
                          <a:noFill/>
                        </a:ln>
                        <a:solidFill>
                          <a:schemeClr val="tx1"/>
                        </a:solidFill>
                        <a:effectLst/>
                        <a:latin typeface="Arial" pitchFamily="34" charset="0"/>
                        <a:ea typeface="Lotus Linotype"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ea typeface="Lotus Linotype" charset="0"/>
                          <a:cs typeface="Times New Roman" pitchFamily="18" charset="0"/>
                        </a:rPr>
                        <a:t>يشعر بأنه يتخذ القرارات الصائبة</a:t>
                      </a:r>
                      <a:r>
                        <a:rPr kumimoji="0" lang="en-US" sz="1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marT="45714" marB="45714" horzOverflow="overflow"/>
                </a:tc>
                <a:tc>
                  <a:txBody>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ea typeface="Lotus Linotype" charset="0"/>
                          <a:cs typeface="Times New Roman" pitchFamily="18" charset="0"/>
                        </a:rPr>
                        <a:t>إمتدح قراراته</a:t>
                      </a:r>
                      <a:r>
                        <a:rPr kumimoji="0" lang="en-US" sz="1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a:t>
                      </a:r>
                      <a:endParaRPr kumimoji="0" lang="ar-EG"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cs typeface="Times New Roman" pitchFamily="18" charset="0"/>
                        </a:rPr>
                        <a:t>حاول أن تصبح صديقاً له</a:t>
                      </a: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 . </a:t>
                      </a:r>
                      <a:endParaRPr kumimoji="0" lang="ar-EG"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cs typeface="Times New Roman" pitchFamily="18" charset="0"/>
                        </a:rPr>
                        <a:t>اجعله يثق فيك وفي قيادتك للفريق.</a:t>
                      </a:r>
                      <a:endParaRPr kumimoji="0" lang="ar-SA" sz="1000" b="0" i="0" u="none" strike="noStrike" cap="none" normalizeH="0" baseline="0" smtClean="0">
                        <a:ln>
                          <a:noFill/>
                        </a:ln>
                        <a:solidFill>
                          <a:schemeClr val="tx1"/>
                        </a:solidFill>
                        <a:effectLst/>
                        <a:latin typeface="Arial" pitchFamily="34" charset="0"/>
                        <a:cs typeface="Times New Roman" pitchFamily="18" charset="0"/>
                      </a:endParaRPr>
                    </a:p>
                  </a:txBody>
                  <a:tcPr marT="45714" marB="45714" horzOverflow="overflow"/>
                </a:tc>
              </a:tr>
              <a:tr h="370840">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100" b="0" i="0" u="none" strike="noStrike" cap="none" normalizeH="0" baseline="0" dirty="0" smtClean="0">
                          <a:ln>
                            <a:noFill/>
                          </a:ln>
                          <a:solidFill>
                            <a:schemeClr val="bg2">
                              <a:lumMod val="50000"/>
                            </a:schemeClr>
                          </a:solidFill>
                          <a:effectLst/>
                          <a:latin typeface="Times New Roman" pitchFamily="18" charset="0"/>
                          <a:ea typeface="Calibri" pitchFamily="34" charset="0"/>
                          <a:cs typeface="Monotype Koufi" pitchFamily="2" charset="-78"/>
                        </a:rPr>
                        <a:t>نمط المرؤوس كبير السن</a:t>
                      </a:r>
                    </a:p>
                  </a:txBody>
                  <a:tcPr marT="45714" marB="45714" horzOverflow="overflow"/>
                </a:tc>
                <a:tc hMerge="1">
                  <a:txBody>
                    <a:bodyPr/>
                    <a:lstStyle/>
                    <a:p>
                      <a:pPr rtl="1"/>
                      <a:endParaRPr lang="ar-EG"/>
                    </a:p>
                  </a:txBody>
                  <a:tcPr/>
                </a:tc>
              </a:tr>
              <a:tr h="370840">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404938" algn="ctr"/>
                          <a:tab pos="2001838" algn="l"/>
                          <a:tab pos="2727325" algn="r"/>
                        </a:tabLst>
                      </a:pPr>
                      <a:r>
                        <a:rPr kumimoji="0" lang="ar-EG" sz="1800" b="0" i="0" u="none" strike="noStrike" cap="none" normalizeH="0" baseline="0" smtClean="0">
                          <a:ln>
                            <a:noFill/>
                          </a:ln>
                          <a:solidFill>
                            <a:srgbClr val="000099"/>
                          </a:solidFill>
                          <a:effectLst/>
                          <a:latin typeface="Times New Roman" pitchFamily="18" charset="0"/>
                          <a:ea typeface="Calibri" pitchFamily="34" charset="0"/>
                          <a:cs typeface="Monotype Koufi" pitchFamily="2" charset="-78"/>
                        </a:rPr>
                        <a:t>		</a:t>
                      </a:r>
                      <a:r>
                        <a:rPr kumimoji="0" lang="ar-SA" sz="1800" b="0" i="0" u="none" strike="noStrike" cap="none" normalizeH="0" baseline="0" smtClean="0">
                          <a:ln>
                            <a:noFill/>
                          </a:ln>
                          <a:solidFill>
                            <a:srgbClr val="000099"/>
                          </a:solidFill>
                          <a:effectLst/>
                          <a:latin typeface="Times New Roman" pitchFamily="18" charset="0"/>
                          <a:ea typeface="Calibri" pitchFamily="34" charset="0"/>
                          <a:cs typeface="Monotype Koufi" pitchFamily="2" charset="-78"/>
                        </a:rPr>
                        <a:t>صفاته		</a:t>
                      </a:r>
                      <a:endParaRPr kumimoji="0" lang="ar-EG" sz="1800" b="0" i="0" u="none" strike="noStrike" cap="none" normalizeH="0" baseline="0" smtClean="0">
                        <a:ln>
                          <a:noFill/>
                        </a:ln>
                        <a:solidFill>
                          <a:srgbClr val="000099"/>
                        </a:solidFill>
                        <a:effectLst/>
                        <a:latin typeface="Arial" pitchFamily="34" charset="0"/>
                        <a:ea typeface="Calibri" pitchFamily="34" charset="0"/>
                        <a:cs typeface="Monotype Koufi" pitchFamily="2" charset="-78"/>
                      </a:endParaRPr>
                    </a:p>
                  </a:txBody>
                  <a:tcPr marT="45714" marB="45714" horzOverflow="overflow"/>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rgbClr val="000099"/>
                          </a:solidFill>
                          <a:effectLst/>
                          <a:latin typeface="Times New Roman" pitchFamily="18" charset="0"/>
                          <a:ea typeface="Calibri" pitchFamily="34" charset="0"/>
                          <a:cs typeface="Monotype Koufi" pitchFamily="2" charset="-78"/>
                        </a:rPr>
                        <a:t>طريقة التعامل معه</a:t>
                      </a:r>
                      <a:endParaRPr kumimoji="0" lang="ar-SA" sz="1800" b="0" i="0" u="none" strike="noStrike" cap="none" normalizeH="0" baseline="0" smtClean="0">
                        <a:ln>
                          <a:noFill/>
                        </a:ln>
                        <a:solidFill>
                          <a:srgbClr val="000099"/>
                        </a:solidFill>
                        <a:effectLst/>
                        <a:latin typeface="Arial" pitchFamily="34" charset="0"/>
                        <a:ea typeface="Calibri" pitchFamily="34" charset="0"/>
                        <a:cs typeface="Monotype Koufi" pitchFamily="2" charset="-78"/>
                      </a:endParaRPr>
                    </a:p>
                  </a:txBody>
                  <a:tcPr marT="45714" marB="45714" horzOverflow="overflow"/>
                </a:tc>
              </a:tr>
              <a:tr h="370840">
                <a:tc>
                  <a:txBody>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ea typeface="Lotus Linotype" charset="0"/>
                          <a:cs typeface="Times New Roman" pitchFamily="18" charset="0"/>
                        </a:rPr>
                        <a:t>يمتلك خبرة واسعة</a:t>
                      </a:r>
                      <a:r>
                        <a:rPr kumimoji="0" lang="en-US" sz="19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a:t>
                      </a:r>
                      <a:endParaRPr kumimoji="0" lang="ar-EG"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cs typeface="Times New Roman" pitchFamily="18" charset="0"/>
                        </a:rPr>
                        <a:t>يمتلك الكثير من الوقت</a:t>
                      </a: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 . </a:t>
                      </a:r>
                      <a:endParaRPr kumimoji="0" lang="ar-EG"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smtClean="0">
                          <a:ln>
                            <a:noFill/>
                          </a:ln>
                          <a:solidFill>
                            <a:schemeClr val="tx1"/>
                          </a:solidFill>
                          <a:effectLst/>
                          <a:latin typeface="Lotus Linotype" charset="0"/>
                          <a:cs typeface="Times New Roman" pitchFamily="18" charset="0"/>
                        </a:rPr>
                        <a:t>يشعر دائماً أنك تريد استغلاله</a:t>
                      </a: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 . </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marT="45714" marB="45714" horzOverflow="overflow"/>
                </a:tc>
                <a:tc>
                  <a:txBody>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ea typeface="Lotus Linotype" charset="0"/>
                          <a:cs typeface="Times New Roman" pitchFamily="18" charset="0"/>
                        </a:rPr>
                        <a:t>تحلى بالصبر</a:t>
                      </a:r>
                      <a:r>
                        <a:rPr kumimoji="0" lang="en-US" sz="1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1900" b="0" i="0" u="none" strike="noStrike" cap="none" normalizeH="0" baseline="0" dirty="0" smtClean="0">
                          <a:ln>
                            <a:noFill/>
                          </a:ln>
                          <a:solidFill>
                            <a:schemeClr val="tx1"/>
                          </a:solidFill>
                          <a:effectLst/>
                          <a:latin typeface="Lotus Linotype" charset="0"/>
                          <a:ea typeface="Lotus Linotype" charset="0"/>
                          <a:cs typeface="Times New Roman" pitchFamily="18" charset="0"/>
                        </a:rPr>
                        <a:t>وكن ودودا معه</a:t>
                      </a:r>
                      <a:r>
                        <a:rPr kumimoji="0" lang="ar-EG" sz="1900" b="0" i="0" u="none" strike="noStrike" cap="none" normalizeH="0" baseline="0" dirty="0" smtClean="0">
                          <a:ln>
                            <a:noFill/>
                          </a:ln>
                          <a:solidFill>
                            <a:schemeClr val="tx1"/>
                          </a:solidFill>
                          <a:effectLst/>
                          <a:latin typeface="Lotus Linotype" charset="0"/>
                          <a:ea typeface="Lotus Linotype" charset="0"/>
                          <a:cs typeface="Times New Roman" pitchFamily="18" charset="0"/>
                        </a:rPr>
                        <a:t>.</a:t>
                      </a:r>
                      <a:r>
                        <a:rPr kumimoji="0" lang="en-US" sz="1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ar-EG" sz="10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cs typeface="Times New Roman" pitchFamily="18" charset="0"/>
                        </a:rPr>
                        <a:t>اظهر رغبة في الاستماع إليه </a:t>
                      </a:r>
                      <a:r>
                        <a:rPr kumimoji="0" lang="en-US" sz="19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ar-EG" sz="10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ar-SA" sz="1900" b="0" i="0" u="none" strike="noStrike" cap="none" normalizeH="0" baseline="0" dirty="0" smtClean="0">
                          <a:ln>
                            <a:noFill/>
                          </a:ln>
                          <a:solidFill>
                            <a:schemeClr val="tx1"/>
                          </a:solidFill>
                          <a:effectLst/>
                          <a:latin typeface="Lotus Linotype" charset="0"/>
                          <a:cs typeface="Times New Roman" pitchFamily="18" charset="0"/>
                        </a:rPr>
                        <a:t>حاول أن تزوده بحقائق كافيه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marT="45714" marB="45714" horzOverflow="overflow"/>
                </a:tc>
              </a:tr>
            </a:tbl>
          </a:graphicData>
        </a:graphic>
      </p:graphicFrame>
      <p:sp>
        <p:nvSpPr>
          <p:cNvPr id="2" name="عنصر نائب للتذييل 1"/>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2371629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1124743"/>
            <a:ext cx="6501313" cy="648073"/>
          </a:xfrm>
        </p:spPr>
        <p:txBody>
          <a:bodyPr>
            <a:normAutofit fontScale="90000"/>
          </a:bodyPr>
          <a:lstStyle/>
          <a:p>
            <a:r>
              <a:rPr lang="ar-SA" kern="10" dirty="0">
                <a:ln w="12700">
                  <a:solidFill>
                    <a:schemeClr val="tx1"/>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2700000" scaled="1"/>
                </a:gradFill>
                <a:latin typeface="Arial"/>
                <a:cs typeface="Arial"/>
              </a:rPr>
              <a:t>طرق معالجة ضغوط العمل</a:t>
            </a:r>
            <a:br>
              <a:rPr lang="ar-SA" kern="10" dirty="0">
                <a:ln w="12700">
                  <a:solidFill>
                    <a:schemeClr val="tx1"/>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2700000" scaled="1"/>
                </a:gradFill>
                <a:latin typeface="Arial"/>
                <a:cs typeface="Arial"/>
              </a:rPr>
            </a:br>
            <a:endParaRPr lang="ar-SA" dirty="0"/>
          </a:p>
        </p:txBody>
      </p:sp>
      <p:sp>
        <p:nvSpPr>
          <p:cNvPr id="3" name="عنصر نائب للمحتوى 2"/>
          <p:cNvSpPr>
            <a:spLocks noGrp="1"/>
          </p:cNvSpPr>
          <p:nvPr>
            <p:ph idx="1"/>
          </p:nvPr>
        </p:nvSpPr>
        <p:spPr>
          <a:xfrm>
            <a:off x="1187624" y="1484785"/>
            <a:ext cx="6840760" cy="4392488"/>
          </a:xfrm>
        </p:spPr>
        <p:txBody>
          <a:bodyPr>
            <a:normAutofit fontScale="92500" lnSpcReduction="10000"/>
          </a:bodyPr>
          <a:lstStyle/>
          <a:p>
            <a:endParaRPr lang="ar-EG" altLang="ar-SA" sz="2000" dirty="0">
              <a:solidFill>
                <a:srgbClr val="663300"/>
              </a:solidFill>
            </a:endParaRPr>
          </a:p>
          <a:p>
            <a:pPr>
              <a:buFontTx/>
              <a:buChar char="•"/>
            </a:pPr>
            <a:r>
              <a:rPr lang="ar-EG" altLang="ar-SA" dirty="0">
                <a:solidFill>
                  <a:srgbClr val="663300"/>
                </a:solidFill>
              </a:rPr>
              <a:t> </a:t>
            </a:r>
            <a:r>
              <a:rPr lang="ar-SA" altLang="ar-SA" dirty="0"/>
              <a:t>تسلحْ بسلاح الإيمان</a:t>
            </a:r>
            <a:r>
              <a:rPr lang="ar-EG" altLang="ar-SA" dirty="0"/>
              <a:t>: </a:t>
            </a:r>
            <a:r>
              <a:rPr lang="ar-SA" altLang="ar-SA" dirty="0"/>
              <a:t>فالإيمان بالله سبحانه وتعالى هو مصدر التوازن النفسي </a:t>
            </a:r>
            <a:r>
              <a:rPr lang="ar-EG" altLang="ar-SA" dirty="0"/>
              <a:t>.</a:t>
            </a:r>
            <a:endParaRPr lang="en-US" altLang="ar-SA" dirty="0"/>
          </a:p>
          <a:p>
            <a:pPr>
              <a:buFontTx/>
              <a:buChar char="•"/>
            </a:pPr>
            <a:r>
              <a:rPr lang="ar-EG" altLang="ar-SA" dirty="0"/>
              <a:t> </a:t>
            </a:r>
            <a:r>
              <a:rPr lang="ar-SA" altLang="ar-SA" dirty="0"/>
              <a:t>اعمل بمبدأ الوقاية خير من العلاج</a:t>
            </a:r>
            <a:r>
              <a:rPr lang="ar-EG" altLang="ar-SA" dirty="0"/>
              <a:t>: </a:t>
            </a:r>
            <a:r>
              <a:rPr lang="ar-SA" altLang="ar-SA" dirty="0"/>
              <a:t>قم بدراسة الظروف العملية المحيطة بك </a:t>
            </a:r>
            <a:r>
              <a:rPr lang="ar-SA" altLang="ar-SA" dirty="0" smtClean="0"/>
              <a:t>دراسة</a:t>
            </a:r>
            <a:r>
              <a:rPr lang="ar-EG" altLang="ar-SA" dirty="0" smtClean="0"/>
              <a:t> </a:t>
            </a:r>
            <a:r>
              <a:rPr lang="ar-SA" altLang="ar-SA" dirty="0"/>
              <a:t>وافية تمكنك من توقع الضغوط قبل حدوثها، ومن ثم وضع الحلول التي </a:t>
            </a:r>
            <a:r>
              <a:rPr lang="ar-SA" altLang="ar-SA" dirty="0" err="1"/>
              <a:t>تقيك</a:t>
            </a:r>
            <a:r>
              <a:rPr lang="ar-SA" altLang="ar-SA" dirty="0"/>
              <a:t> </a:t>
            </a:r>
            <a:r>
              <a:rPr lang="ar-SA" altLang="ar-SA" dirty="0" smtClean="0"/>
              <a:t>التعرض</a:t>
            </a:r>
            <a:r>
              <a:rPr lang="ar-EG" altLang="ar-SA" dirty="0" smtClean="0"/>
              <a:t> </a:t>
            </a:r>
            <a:r>
              <a:rPr lang="ar-SA" altLang="ar-SA" dirty="0"/>
              <a:t>لهذه الضغوط </a:t>
            </a:r>
            <a:r>
              <a:rPr lang="ar-EG" altLang="ar-SA" dirty="0"/>
              <a:t>.</a:t>
            </a:r>
          </a:p>
          <a:p>
            <a:pPr>
              <a:buFontTx/>
              <a:buChar char="•"/>
            </a:pPr>
            <a:r>
              <a:rPr lang="ar-EG" altLang="ar-SA" dirty="0"/>
              <a:t> </a:t>
            </a:r>
            <a:r>
              <a:rPr lang="ar-SA" altLang="ar-SA" dirty="0"/>
              <a:t>إذا واجهتك مشكلة في عملك لا تعطها حجماً أكبر من حجمها الطبيعي </a:t>
            </a:r>
            <a:r>
              <a:rPr lang="ar-EG" altLang="ar-SA" dirty="0"/>
              <a:t>.</a:t>
            </a:r>
          </a:p>
          <a:p>
            <a:pPr>
              <a:buFontTx/>
              <a:buChar char="•"/>
            </a:pPr>
            <a:r>
              <a:rPr lang="ar-EG" altLang="ar-SA" dirty="0"/>
              <a:t> </a:t>
            </a:r>
            <a:r>
              <a:rPr lang="ar-SA" altLang="ar-SA" dirty="0"/>
              <a:t>كنْ اجتماعياً متسامحاً داخل محيط عملك، وخارجه </a:t>
            </a:r>
            <a:r>
              <a:rPr lang="ar-EG" altLang="ar-SA" dirty="0"/>
              <a:t>.</a:t>
            </a:r>
          </a:p>
          <a:p>
            <a:pPr>
              <a:buFontTx/>
              <a:buChar char="•"/>
            </a:pPr>
            <a:r>
              <a:rPr lang="ar-EG" altLang="ar-SA" dirty="0"/>
              <a:t> </a:t>
            </a:r>
            <a:r>
              <a:rPr lang="ar-SA" altLang="ar-SA" dirty="0"/>
              <a:t>اعلمْ أن لك قدرات محدودة أياً كان حجمها فهي محدودة </a:t>
            </a:r>
            <a:r>
              <a:rPr lang="ar-EG" altLang="ar-SA" dirty="0"/>
              <a:t>.</a:t>
            </a:r>
          </a:p>
          <a:p>
            <a:pPr>
              <a:buFontTx/>
              <a:buChar char="•"/>
            </a:pPr>
            <a:r>
              <a:rPr lang="ar-SA" altLang="ar-SA" dirty="0"/>
              <a:t>أ</a:t>
            </a:r>
            <a:r>
              <a:rPr lang="ar-EG" altLang="ar-SA" dirty="0"/>
              <a:t> </a:t>
            </a:r>
            <a:r>
              <a:rPr lang="ar-SA" altLang="ar-SA" dirty="0"/>
              <a:t>كسِبْ نفسك روح المبادرة </a:t>
            </a:r>
            <a:r>
              <a:rPr lang="ar-EG" altLang="ar-SA" dirty="0"/>
              <a:t>.</a:t>
            </a:r>
          </a:p>
          <a:p>
            <a:pPr>
              <a:buFontTx/>
              <a:buChar char="•"/>
            </a:pPr>
            <a:r>
              <a:rPr lang="ar-EG" altLang="ar-SA" dirty="0"/>
              <a:t> </a:t>
            </a:r>
            <a:r>
              <a:rPr lang="ar-SA" altLang="ar-SA" dirty="0"/>
              <a:t>اعمل على اكتساب مهارات جديدة </a:t>
            </a:r>
            <a:r>
              <a:rPr lang="ar-EG" altLang="ar-SA" dirty="0"/>
              <a:t>.</a:t>
            </a:r>
          </a:p>
          <a:p>
            <a:pPr>
              <a:buFontTx/>
              <a:buChar char="•"/>
            </a:pPr>
            <a:r>
              <a:rPr lang="ar-EG" altLang="ar-SA" dirty="0"/>
              <a:t> </a:t>
            </a:r>
            <a:r>
              <a:rPr lang="ar-SA" altLang="ar-SA" dirty="0"/>
              <a:t>اعلمْ بأن إقدامك على العمل وعدم الخوف من الضغوط يحقق لك النجاح </a:t>
            </a:r>
            <a:endParaRPr lang="ar-EG" altLang="ar-SA" dirty="0"/>
          </a:p>
          <a:p>
            <a:endParaRPr lang="ar-SA"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5661248"/>
            <a:ext cx="1904068" cy="1083568"/>
          </a:xfrm>
          <a:prstGeom prst="rect">
            <a:avLst/>
          </a:prstGeom>
          <a:noFill/>
          <a:ln>
            <a:solidFill>
              <a:schemeClr val="tx1"/>
            </a:solidFill>
            <a:miter lim="800000"/>
            <a:headEnd/>
            <a:tailEnd/>
          </a:ln>
        </p:spPr>
      </p:pic>
      <p:sp>
        <p:nvSpPr>
          <p:cNvPr id="5" name="عنصر نائب للتذييل 4"/>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1022180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kern="10" dirty="0">
                <a:ln w="12700">
                  <a:solidFill>
                    <a:srgbClr val="0000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a:cs typeface="Arial"/>
              </a:rPr>
              <a:t>ونصيحة لك</a:t>
            </a:r>
            <a:r>
              <a:rPr lang="ar-SA" kern="10" dirty="0">
                <a:ln w="12700">
                  <a:solidFill>
                    <a:srgbClr val="0000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r>
            <a:br>
              <a:rPr lang="ar-SA" kern="10" dirty="0">
                <a:ln w="12700">
                  <a:solidFill>
                    <a:srgbClr val="0000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br>
            <a:endParaRPr lang="ar-SA" dirty="0"/>
          </a:p>
        </p:txBody>
      </p:sp>
      <p:sp>
        <p:nvSpPr>
          <p:cNvPr id="3" name="عنصر نائب للمحتوى 2"/>
          <p:cNvSpPr>
            <a:spLocks noGrp="1"/>
          </p:cNvSpPr>
          <p:nvPr>
            <p:ph idx="1"/>
          </p:nvPr>
        </p:nvSpPr>
        <p:spPr/>
        <p:txBody>
          <a:bodyPr/>
          <a:lstStyle/>
          <a:p>
            <a:pPr>
              <a:spcBef>
                <a:spcPts val="1200"/>
              </a:spcBef>
              <a:spcAft>
                <a:spcPts val="1200"/>
              </a:spcAft>
              <a:buClr>
                <a:srgbClr val="000000"/>
              </a:buClr>
              <a:buFont typeface="Symbol" pitchFamily="18" charset="2"/>
              <a:buChar char="·"/>
            </a:pPr>
            <a:r>
              <a:rPr lang="ar-SA" altLang="zh-CN" b="1" dirty="0">
                <a:solidFill>
                  <a:srgbClr val="000066"/>
                </a:solidFill>
                <a:latin typeface="Times New Roman" pitchFamily="18" charset="0"/>
                <a:ea typeface="SimSun" pitchFamily="2" charset="-122"/>
              </a:rPr>
              <a:t>لا تنظر إلى</a:t>
            </a:r>
            <a:r>
              <a:rPr lang="ar-SA" altLang="zh-CN" b="1" dirty="0">
                <a:solidFill>
                  <a:srgbClr val="000066"/>
                </a:solidFill>
                <a:latin typeface="Lotus Linotype" charset="0"/>
                <a:ea typeface="SimSun" pitchFamily="2" charset="-122"/>
              </a:rPr>
              <a:t> </a:t>
            </a:r>
            <a:r>
              <a:rPr lang="ar-SA" altLang="zh-CN" b="1" dirty="0">
                <a:solidFill>
                  <a:srgbClr val="000066"/>
                </a:solidFill>
                <a:latin typeface="Times New Roman" pitchFamily="18" charset="0"/>
                <a:ea typeface="SimSun" pitchFamily="2" charset="-122"/>
              </a:rPr>
              <a:t>الماضي فالماضي لا يعود</a:t>
            </a:r>
            <a:r>
              <a:rPr lang="ar-SA" altLang="zh-CN" b="1" dirty="0">
                <a:solidFill>
                  <a:srgbClr val="000066"/>
                </a:solidFill>
                <a:latin typeface="Lotus Linotype" charset="0"/>
                <a:ea typeface="SimSun" pitchFamily="2" charset="-122"/>
              </a:rPr>
              <a:t> .</a:t>
            </a:r>
          </a:p>
          <a:p>
            <a:pPr algn="just">
              <a:buClr>
                <a:srgbClr val="000000"/>
              </a:buClr>
              <a:buFont typeface="Symbol" pitchFamily="18" charset="2"/>
              <a:buChar char="·"/>
            </a:pPr>
            <a:r>
              <a:rPr lang="ar-EG" altLang="zh-CN" b="1" dirty="0">
                <a:solidFill>
                  <a:srgbClr val="000066"/>
                </a:solidFill>
                <a:latin typeface="Times New Roman" pitchFamily="18" charset="0"/>
                <a:ea typeface="SimSun" pitchFamily="2" charset="-122"/>
              </a:rPr>
              <a:t> </a:t>
            </a:r>
            <a:r>
              <a:rPr lang="ar-SA" altLang="zh-CN" b="1" dirty="0">
                <a:solidFill>
                  <a:srgbClr val="000066"/>
                </a:solidFill>
                <a:latin typeface="Times New Roman" pitchFamily="18" charset="0"/>
                <a:ea typeface="SimSun" pitchFamily="2" charset="-122"/>
              </a:rPr>
              <a:t>لا تندب حظك ولا تبك على الماء المسكوب</a:t>
            </a:r>
            <a:r>
              <a:rPr lang="ar-SA" altLang="zh-CN" b="1" dirty="0">
                <a:solidFill>
                  <a:srgbClr val="000066"/>
                </a:solidFill>
                <a:latin typeface="Lotus Linotype" charset="0"/>
                <a:ea typeface="SimSun" pitchFamily="2" charset="-122"/>
              </a:rPr>
              <a:t> .</a:t>
            </a:r>
          </a:p>
          <a:p>
            <a:pPr algn="just">
              <a:spcBef>
                <a:spcPts val="1200"/>
              </a:spcBef>
              <a:spcAft>
                <a:spcPts val="1200"/>
              </a:spcAft>
              <a:buClr>
                <a:srgbClr val="000000"/>
              </a:buClr>
              <a:buFont typeface="Symbol" pitchFamily="18" charset="2"/>
              <a:buChar char="·"/>
            </a:pPr>
            <a:r>
              <a:rPr lang="ar-EG" altLang="zh-CN" b="1" dirty="0">
                <a:solidFill>
                  <a:srgbClr val="000066"/>
                </a:solidFill>
                <a:latin typeface="Times New Roman" pitchFamily="18" charset="0"/>
                <a:ea typeface="SimSun" pitchFamily="2" charset="-122"/>
              </a:rPr>
              <a:t> </a:t>
            </a:r>
            <a:r>
              <a:rPr lang="ar-SA" altLang="zh-CN" b="1" dirty="0">
                <a:solidFill>
                  <a:srgbClr val="000066"/>
                </a:solidFill>
                <a:latin typeface="Times New Roman" pitchFamily="18" charset="0"/>
                <a:ea typeface="SimSun" pitchFamily="2" charset="-122"/>
              </a:rPr>
              <a:t>لا تتحسر على شيء فالتحسر لا ينتشل سفينة من أعما</a:t>
            </a:r>
            <a:r>
              <a:rPr lang="ar-EG" altLang="zh-CN" b="1" dirty="0">
                <a:solidFill>
                  <a:srgbClr val="000066"/>
                </a:solidFill>
                <a:latin typeface="Times New Roman" pitchFamily="18" charset="0"/>
                <a:ea typeface="SimSun" pitchFamily="2" charset="-122"/>
              </a:rPr>
              <a:t>ق </a:t>
            </a:r>
            <a:r>
              <a:rPr lang="ar-SA" altLang="zh-CN" b="1" dirty="0">
                <a:solidFill>
                  <a:srgbClr val="000066"/>
                </a:solidFill>
                <a:latin typeface="Times New Roman" pitchFamily="18" charset="0"/>
                <a:ea typeface="SimSun" pitchFamily="2" charset="-122"/>
              </a:rPr>
              <a:t>البحار</a:t>
            </a:r>
            <a:r>
              <a:rPr lang="ar-SA" altLang="zh-CN" b="1" dirty="0">
                <a:solidFill>
                  <a:srgbClr val="000066"/>
                </a:solidFill>
                <a:latin typeface="Lotus Linotype" charset="0"/>
                <a:ea typeface="SimSun" pitchFamily="2" charset="-122"/>
              </a:rPr>
              <a:t> .</a:t>
            </a:r>
          </a:p>
          <a:p>
            <a:pPr algn="just">
              <a:buClr>
                <a:srgbClr val="000000"/>
              </a:buClr>
              <a:buFont typeface="Symbol" pitchFamily="18" charset="2"/>
              <a:buChar char="·"/>
            </a:pPr>
            <a:r>
              <a:rPr lang="ar-EG" altLang="zh-CN" b="1" dirty="0">
                <a:solidFill>
                  <a:srgbClr val="000066"/>
                </a:solidFill>
                <a:latin typeface="Times New Roman" pitchFamily="18" charset="0"/>
                <a:ea typeface="SimSun" pitchFamily="2" charset="-122"/>
              </a:rPr>
              <a:t> </a:t>
            </a:r>
            <a:r>
              <a:rPr lang="ar-SA" altLang="zh-CN" b="1" dirty="0">
                <a:solidFill>
                  <a:srgbClr val="000066"/>
                </a:solidFill>
                <a:latin typeface="Times New Roman" pitchFamily="18" charset="0"/>
                <a:ea typeface="SimSun" pitchFamily="2" charset="-122"/>
              </a:rPr>
              <a:t>لا تنتقم من</a:t>
            </a:r>
            <a:r>
              <a:rPr lang="ar-SA" altLang="zh-CN" b="1" dirty="0">
                <a:solidFill>
                  <a:srgbClr val="000066"/>
                </a:solidFill>
                <a:latin typeface="Lotus Linotype" charset="0"/>
                <a:ea typeface="SimSun" pitchFamily="2" charset="-122"/>
              </a:rPr>
              <a:t> </a:t>
            </a:r>
            <a:r>
              <a:rPr lang="ar-SA" altLang="zh-CN" b="1" dirty="0">
                <a:solidFill>
                  <a:srgbClr val="000066"/>
                </a:solidFill>
                <a:latin typeface="Times New Roman" pitchFamily="18" charset="0"/>
                <a:ea typeface="SimSun" pitchFamily="2" charset="-122"/>
              </a:rPr>
              <a:t>نفسك مهما كانت ظروفك معقدة</a:t>
            </a:r>
            <a:r>
              <a:rPr lang="ar-SA" altLang="zh-CN" b="1" dirty="0">
                <a:solidFill>
                  <a:srgbClr val="000066"/>
                </a:solidFill>
                <a:latin typeface="Lotus Linotype" charset="0"/>
                <a:ea typeface="SimSun" pitchFamily="2" charset="-122"/>
              </a:rPr>
              <a:t> .</a:t>
            </a:r>
          </a:p>
          <a:p>
            <a:pPr algn="just">
              <a:spcBef>
                <a:spcPts val="1200"/>
              </a:spcBef>
              <a:spcAft>
                <a:spcPts val="1200"/>
              </a:spcAft>
              <a:buClr>
                <a:srgbClr val="000000"/>
              </a:buClr>
              <a:buFont typeface="Symbol" pitchFamily="18" charset="2"/>
              <a:buChar char="·"/>
            </a:pPr>
            <a:r>
              <a:rPr lang="ar-EG" altLang="zh-CN" b="1" dirty="0">
                <a:solidFill>
                  <a:srgbClr val="000066"/>
                </a:solidFill>
                <a:latin typeface="Times New Roman" pitchFamily="18" charset="0"/>
                <a:ea typeface="SimSun" pitchFamily="2" charset="-122"/>
                <a:cs typeface="Times New Roman" pitchFamily="18" charset="0"/>
              </a:rPr>
              <a:t> </a:t>
            </a:r>
            <a:r>
              <a:rPr lang="ar-SA" altLang="zh-CN" b="1" dirty="0">
                <a:solidFill>
                  <a:srgbClr val="000066"/>
                </a:solidFill>
                <a:latin typeface="Times New Roman" pitchFamily="18" charset="0"/>
                <a:ea typeface="SimSun" pitchFamily="2" charset="-122"/>
                <a:cs typeface="Times New Roman" pitchFamily="18" charset="0"/>
              </a:rPr>
              <a:t>وأبتسم</a:t>
            </a:r>
            <a:r>
              <a:rPr lang="ar-SA" altLang="zh-CN" b="1" dirty="0" smtClean="0">
                <a:solidFill>
                  <a:srgbClr val="000066"/>
                </a:solidFill>
                <a:latin typeface="Times New Roman" pitchFamily="18" charset="0"/>
                <a:ea typeface="SimSun" pitchFamily="2" charset="-122"/>
                <a:cs typeface="Times New Roman" pitchFamily="18" charset="0"/>
              </a:rPr>
              <a:t>... فالابتسامة </a:t>
            </a:r>
            <a:r>
              <a:rPr lang="ar-SA" altLang="zh-CN" b="1" dirty="0">
                <a:solidFill>
                  <a:srgbClr val="000066"/>
                </a:solidFill>
                <a:latin typeface="Times New Roman" pitchFamily="18" charset="0"/>
                <a:ea typeface="SimSun" pitchFamily="2" charset="-122"/>
                <a:cs typeface="Times New Roman" pitchFamily="18" charset="0"/>
              </a:rPr>
              <a:t>هي مفتاح القلوب وشفاء الأرواح وبداية </a:t>
            </a:r>
            <a:r>
              <a:rPr lang="ar-EG" altLang="zh-CN" b="1" dirty="0">
                <a:solidFill>
                  <a:srgbClr val="000066"/>
                </a:solidFill>
                <a:latin typeface="Times New Roman" pitchFamily="18" charset="0"/>
                <a:ea typeface="SimSun" pitchFamily="2" charset="-122"/>
                <a:cs typeface="Times New Roman" pitchFamily="18" charset="0"/>
              </a:rPr>
              <a:t>الوصول</a:t>
            </a:r>
            <a:r>
              <a:rPr lang="ar-SA" altLang="zh-CN" b="1" dirty="0">
                <a:solidFill>
                  <a:srgbClr val="000066"/>
                </a:solidFill>
                <a:latin typeface="Times New Roman" pitchFamily="18" charset="0"/>
                <a:ea typeface="SimSun" pitchFamily="2" charset="-122"/>
                <a:cs typeface="Times New Roman" pitchFamily="18" charset="0"/>
              </a:rPr>
              <a:t> </a:t>
            </a:r>
            <a:r>
              <a:rPr lang="ar-EG" altLang="zh-CN" b="1" dirty="0">
                <a:solidFill>
                  <a:srgbClr val="000066"/>
                </a:solidFill>
                <a:latin typeface="Times New Roman" pitchFamily="18" charset="0"/>
                <a:ea typeface="SimSun" pitchFamily="2" charset="-122"/>
                <a:cs typeface="Times New Roman" pitchFamily="18" charset="0"/>
              </a:rPr>
              <a:t>إلى</a:t>
            </a:r>
            <a:r>
              <a:rPr lang="ar-SA" altLang="zh-CN" b="1" dirty="0">
                <a:solidFill>
                  <a:srgbClr val="000066"/>
                </a:solidFill>
                <a:latin typeface="Times New Roman" pitchFamily="18" charset="0"/>
                <a:ea typeface="SimSun" pitchFamily="2" charset="-122"/>
                <a:cs typeface="Times New Roman" pitchFamily="18" charset="0"/>
              </a:rPr>
              <a:t> القمة.</a:t>
            </a:r>
            <a:endParaRPr lang="ar-SA" altLang="zh-CN" b="1" dirty="0">
              <a:solidFill>
                <a:srgbClr val="000066"/>
              </a:solidFill>
              <a:latin typeface="Lotus Linotype" charset="0"/>
              <a:ea typeface="SimSun" pitchFamily="2" charset="-122"/>
            </a:endParaRPr>
          </a:p>
          <a:p>
            <a:pPr marL="0" indent="0">
              <a:buNone/>
            </a:pPr>
            <a:endParaRPr lang="ar-SA" dirty="0"/>
          </a:p>
        </p:txBody>
      </p:sp>
      <p:pic>
        <p:nvPicPr>
          <p:cNvPr id="4" name="Picture 11" descr="ANd9GcSX-XCTaUXrlbDRu6gLoDFmopnBrV9HclF6KB-n8Syt8E9vU7SZ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3568" y="631596"/>
            <a:ext cx="2466975" cy="1847850"/>
          </a:xfrm>
          <a:prstGeom prst="rect">
            <a:avLst/>
          </a:prstGeom>
          <a:noFill/>
          <a:ln>
            <a:solidFill>
              <a:schemeClr val="tx1"/>
            </a:solidFill>
            <a:miter lim="800000"/>
            <a:headEnd/>
            <a:tailEnd/>
          </a:ln>
        </p:spPr>
      </p:pic>
      <p:sp>
        <p:nvSpPr>
          <p:cNvPr id="5" name="عنصر نائب للتذييل 4"/>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543327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1844824"/>
            <a:ext cx="6965245" cy="175243"/>
          </a:xfrm>
        </p:spPr>
        <p:txBody>
          <a:bodyPr>
            <a:noAutofit/>
          </a:bodyPr>
          <a:lstStyle/>
          <a:p>
            <a:r>
              <a:rPr lang="ar-SA" sz="7200"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a:cs typeface="Arial"/>
              </a:rPr>
              <a:t>وأخيراً</a:t>
            </a:r>
            <a:br>
              <a:rPr lang="ar-SA" sz="7200"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a:cs typeface="Arial"/>
              </a:rPr>
            </a:br>
            <a:endParaRPr lang="ar-SA" sz="7200" dirty="0"/>
          </a:p>
        </p:txBody>
      </p:sp>
      <p:sp>
        <p:nvSpPr>
          <p:cNvPr id="3" name="عنصر نائب للمحتوى 2"/>
          <p:cNvSpPr>
            <a:spLocks noGrp="1"/>
          </p:cNvSpPr>
          <p:nvPr>
            <p:ph idx="1"/>
          </p:nvPr>
        </p:nvSpPr>
        <p:spPr>
          <a:xfrm>
            <a:off x="1547664" y="2204864"/>
            <a:ext cx="6196405" cy="2798125"/>
          </a:xfrm>
        </p:spPr>
        <p:txBody>
          <a:bodyPr>
            <a:normAutofit fontScale="92500" lnSpcReduction="20000"/>
          </a:bodyPr>
          <a:lstStyle/>
          <a:p>
            <a:pPr marL="0" indent="0" algn="ctr">
              <a:buNone/>
            </a:pPr>
            <a:r>
              <a:rPr lang="ar-SA" altLang="ar-SA" sz="5400" b="1" dirty="0">
                <a:solidFill>
                  <a:schemeClr val="accent2">
                    <a:lumMod val="40000"/>
                    <a:lumOff val="60000"/>
                  </a:schemeClr>
                </a:solidFill>
              </a:rPr>
              <a:t>فلا تكن سيفاً ليناً ولا قلباً جامداً ولكن استخدم الأسلوب العلمي الصحيح في مكانه الصحيح.</a:t>
            </a:r>
          </a:p>
          <a:p>
            <a:pPr marL="0" indent="0">
              <a:buNone/>
            </a:pPr>
            <a:endParaRPr lang="ar-SA" dirty="0"/>
          </a:p>
        </p:txBody>
      </p:sp>
      <p:sp>
        <p:nvSpPr>
          <p:cNvPr id="4" name="عنصر نائب للتذييل 3"/>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872500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1556792"/>
            <a:ext cx="6984776" cy="2160240"/>
          </a:xfrm>
        </p:spPr>
        <p:txBody>
          <a:bodyPr>
            <a:normAutofit fontScale="90000"/>
          </a:bodyPr>
          <a:lstStyle/>
          <a:p>
            <a:pPr>
              <a:defRPr/>
            </a:pPr>
            <a:r>
              <a:rPr lang="ar-SA" sz="6600" b="1" kern="10" dirty="0">
                <a:ln w="9525">
                  <a:solidFill>
                    <a:srgbClr val="000000"/>
                  </a:solidFill>
                  <a:round/>
                  <a:headEnd/>
                  <a:tailEnd/>
                </a:ln>
                <a:solidFill>
                  <a:srgbClr val="333399"/>
                </a:solidFill>
                <a:effectLst>
                  <a:outerShdw dist="35921" dir="2700000" algn="ctr" rotWithShape="0">
                    <a:srgbClr val="C0C0C0">
                      <a:alpha val="79999"/>
                    </a:srgbClr>
                  </a:outerShdw>
                </a:effectLst>
                <a:latin typeface=""/>
                <a:ea typeface="+mn-cs"/>
              </a:rPr>
              <a:t>وشكرا لحســن </a:t>
            </a:r>
            <a:r>
              <a:rPr lang="ar-SA" sz="6600" b="1" kern="10" dirty="0" smtClean="0">
                <a:ln w="9525">
                  <a:solidFill>
                    <a:srgbClr val="000000"/>
                  </a:solidFill>
                  <a:round/>
                  <a:headEnd/>
                  <a:tailEnd/>
                </a:ln>
                <a:solidFill>
                  <a:srgbClr val="333399"/>
                </a:solidFill>
                <a:effectLst>
                  <a:outerShdw dist="35921" dir="2700000" algn="ctr" rotWithShape="0">
                    <a:srgbClr val="C0C0C0">
                      <a:alpha val="79999"/>
                    </a:srgbClr>
                  </a:outerShdw>
                </a:effectLst>
                <a:latin typeface=""/>
                <a:ea typeface="+mn-cs"/>
              </a:rPr>
              <a:t>استمـاعـــكم</a:t>
            </a:r>
            <a:br>
              <a:rPr lang="ar-SA" sz="6600" b="1" kern="10" dirty="0" smtClean="0">
                <a:ln w="9525">
                  <a:solidFill>
                    <a:srgbClr val="000000"/>
                  </a:solidFill>
                  <a:round/>
                  <a:headEnd/>
                  <a:tailEnd/>
                </a:ln>
                <a:solidFill>
                  <a:srgbClr val="333399"/>
                </a:solidFill>
                <a:effectLst>
                  <a:outerShdw dist="35921" dir="2700000" algn="ctr" rotWithShape="0">
                    <a:srgbClr val="C0C0C0">
                      <a:alpha val="79999"/>
                    </a:srgbClr>
                  </a:outerShdw>
                </a:effectLst>
                <a:latin typeface=""/>
                <a:ea typeface="+mn-cs"/>
              </a:rPr>
            </a:br>
            <a:r>
              <a:rPr lang="ar-SA" dirty="0"/>
              <a:t/>
            </a:r>
            <a:br>
              <a:rPr lang="ar-SA" dirty="0"/>
            </a:br>
            <a:r>
              <a:rPr lang="ar-SA" b="1" dirty="0">
                <a:solidFill>
                  <a:schemeClr val="accent6">
                    <a:lumMod val="75000"/>
                  </a:schemeClr>
                </a:solidFill>
              </a:rPr>
              <a:t>كلية العلوم والدراسات الإنسانية برماح </a:t>
            </a:r>
            <a:br>
              <a:rPr lang="ar-SA" b="1" dirty="0">
                <a:solidFill>
                  <a:schemeClr val="accent6">
                    <a:lumMod val="75000"/>
                  </a:schemeClr>
                </a:solidFill>
              </a:rPr>
            </a:br>
            <a:r>
              <a:rPr lang="ar-SA" b="1" dirty="0">
                <a:solidFill>
                  <a:schemeClr val="accent6">
                    <a:lumMod val="75000"/>
                  </a:schemeClr>
                </a:solidFill>
              </a:rPr>
              <a:t>أ/ منيرة علي الحصان </a:t>
            </a:r>
            <a:br>
              <a:rPr lang="ar-SA" b="1" dirty="0">
                <a:solidFill>
                  <a:schemeClr val="accent6">
                    <a:lumMod val="75000"/>
                  </a:schemeClr>
                </a:solidFill>
              </a:rPr>
            </a:br>
            <a:r>
              <a:rPr lang="en-US" b="1" dirty="0">
                <a:solidFill>
                  <a:schemeClr val="accent6">
                    <a:lumMod val="75000"/>
                  </a:schemeClr>
                </a:solidFill>
              </a:rPr>
              <a:t>m.alhossan@mu.edu.sa</a:t>
            </a:r>
            <a:r>
              <a:rPr lang="ar-SA" dirty="0"/>
              <a:t/>
            </a:r>
            <a:br>
              <a:rPr lang="ar-SA" dirty="0"/>
            </a:br>
            <a:endParaRPr lang="ar-SA" dirty="0"/>
          </a:p>
        </p:txBody>
      </p:sp>
      <p:pic>
        <p:nvPicPr>
          <p:cNvPr id="4" name="صورة 0" descr="الشعار111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4293096"/>
            <a:ext cx="5544616"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عنصر نائب للتذييل 2"/>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2230834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1268760"/>
            <a:ext cx="6965245" cy="751307"/>
          </a:xfrm>
        </p:spPr>
        <p:txBody>
          <a:bodyPr>
            <a:normAutofit fontScale="90000"/>
          </a:bodyPr>
          <a:lstStyle/>
          <a:p>
            <a:r>
              <a:rPr lang="ar-SA" sz="6000" dirty="0">
                <a:solidFill>
                  <a:srgbClr val="C00000"/>
                </a:solidFill>
              </a:rPr>
              <a:t>2- التخطيط الجيد</a:t>
            </a:r>
            <a:r>
              <a:rPr lang="ar-SA" kern="10" dirty="0">
                <a:ln w="12700">
                  <a:solidFill>
                    <a:schemeClr val="tx2"/>
                  </a:solidFill>
                  <a:round/>
                  <a:headEnd/>
                  <a:tailEnd/>
                </a:ln>
                <a:solidFill>
                  <a:srgbClr val="FF9933"/>
                </a:solidFill>
                <a:effectLst>
                  <a:outerShdw dist="35921" dir="2700000" sy="50000" kx="2115830" algn="bl" rotWithShape="0">
                    <a:srgbClr val="C0C0C0">
                      <a:alpha val="79999"/>
                    </a:srgbClr>
                  </a:outerShdw>
                </a:effectLst>
                <a:latin typeface="Arial"/>
                <a:cs typeface="Arial"/>
              </a:rPr>
              <a:t/>
            </a:r>
            <a:br>
              <a:rPr lang="ar-SA" kern="10" dirty="0">
                <a:ln w="12700">
                  <a:solidFill>
                    <a:schemeClr val="tx2"/>
                  </a:solidFill>
                  <a:round/>
                  <a:headEnd/>
                  <a:tailEnd/>
                </a:ln>
                <a:solidFill>
                  <a:srgbClr val="FF9933"/>
                </a:solidFill>
                <a:effectLst>
                  <a:outerShdw dist="35921" dir="2700000" sy="50000" kx="2115830" algn="bl" rotWithShape="0">
                    <a:srgbClr val="C0C0C0">
                      <a:alpha val="79999"/>
                    </a:srgbClr>
                  </a:outerShdw>
                </a:effectLst>
                <a:latin typeface="Arial"/>
                <a:cs typeface="Arial"/>
              </a:rPr>
            </a:br>
            <a:endParaRPr lang="ar-SA" dirty="0"/>
          </a:p>
        </p:txBody>
      </p:sp>
      <p:pic>
        <p:nvPicPr>
          <p:cNvPr id="4" name="Picture 7" descr="9btc7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348880"/>
            <a:ext cx="6192687" cy="331236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 name="عنصر نائب للتذييل 2"/>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1168666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1268760"/>
            <a:ext cx="6965245" cy="751307"/>
          </a:xfrm>
        </p:spPr>
        <p:txBody>
          <a:bodyPr>
            <a:normAutofit fontScale="90000"/>
          </a:bodyPr>
          <a:lstStyle/>
          <a:p>
            <a:r>
              <a:rPr lang="ar-SA" sz="6000" dirty="0">
                <a:solidFill>
                  <a:srgbClr val="C00000"/>
                </a:solidFill>
              </a:rPr>
              <a:t>3- البناء الفعال لفريق العمل</a:t>
            </a:r>
            <a:r>
              <a:rPr lang="ar-SA" kern="10" dirty="0">
                <a:ln w="12700">
                  <a:solidFill>
                    <a:schemeClr val="tx2"/>
                  </a:solidFill>
                  <a:round/>
                  <a:headEnd/>
                  <a:tailEnd/>
                </a:ln>
                <a:solidFill>
                  <a:srgbClr val="C00000"/>
                </a:solidFill>
                <a:latin typeface="Arial"/>
                <a:cs typeface="Arial"/>
              </a:rPr>
              <a:t/>
            </a:r>
            <a:br>
              <a:rPr lang="ar-SA" kern="10" dirty="0">
                <a:ln w="12700">
                  <a:solidFill>
                    <a:schemeClr val="tx2"/>
                  </a:solidFill>
                  <a:round/>
                  <a:headEnd/>
                  <a:tailEnd/>
                </a:ln>
                <a:solidFill>
                  <a:srgbClr val="C00000"/>
                </a:solidFill>
                <a:latin typeface="Arial"/>
                <a:cs typeface="Arial"/>
              </a:rPr>
            </a:br>
            <a:endParaRPr lang="ar-SA" dirty="0">
              <a:solidFill>
                <a:srgbClr val="C00000"/>
              </a:solidFill>
            </a:endParaRPr>
          </a:p>
        </p:txBody>
      </p:sp>
      <p:pic>
        <p:nvPicPr>
          <p:cNvPr id="4" name="Picture 4" descr="image02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7169" y="2349500"/>
            <a:ext cx="3629025" cy="314325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3" name="عنصر نائب للتذييل 2"/>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14990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1268760"/>
            <a:ext cx="6965245" cy="751307"/>
          </a:xfrm>
        </p:spPr>
        <p:txBody>
          <a:bodyPr>
            <a:normAutofit fontScale="90000"/>
          </a:bodyPr>
          <a:lstStyle/>
          <a:p>
            <a:r>
              <a:rPr lang="ar-SA" sz="6000" dirty="0">
                <a:solidFill>
                  <a:srgbClr val="C00000"/>
                </a:solidFill>
              </a:rPr>
              <a:t>4- التفويض...فنون ومهارات</a:t>
            </a:r>
            <a:r>
              <a:rPr lang="ar-SA" kern="10" dirty="0">
                <a:ln w="12700">
                  <a:solidFill>
                    <a:schemeClr val="tx2"/>
                  </a:solidFill>
                  <a:round/>
                  <a:headEnd/>
                  <a:tailEnd/>
                </a:ln>
                <a:solidFill>
                  <a:srgbClr val="FF9933"/>
                </a:solidFill>
                <a:effectLst>
                  <a:outerShdw dist="35921" dir="2700000" sy="50000" kx="2115830" algn="bl" rotWithShape="0">
                    <a:srgbClr val="C0C0C0">
                      <a:alpha val="79999"/>
                    </a:srgbClr>
                  </a:outerShdw>
                </a:effectLst>
                <a:latin typeface="Arial"/>
                <a:cs typeface="Arial"/>
              </a:rPr>
              <a:t/>
            </a:r>
            <a:br>
              <a:rPr lang="ar-SA" kern="10" dirty="0">
                <a:ln w="12700">
                  <a:solidFill>
                    <a:schemeClr val="tx2"/>
                  </a:solidFill>
                  <a:round/>
                  <a:headEnd/>
                  <a:tailEnd/>
                </a:ln>
                <a:solidFill>
                  <a:srgbClr val="FF9933"/>
                </a:solidFill>
                <a:effectLst>
                  <a:outerShdw dist="35921" dir="2700000" sy="50000" kx="2115830" algn="bl" rotWithShape="0">
                    <a:srgbClr val="C0C0C0">
                      <a:alpha val="79999"/>
                    </a:srgbClr>
                  </a:outerShdw>
                </a:effectLst>
                <a:latin typeface="Arial"/>
                <a:cs typeface="Arial"/>
              </a:rPr>
            </a:br>
            <a:endParaRPr lang="ar-SA" dirty="0"/>
          </a:p>
        </p:txBody>
      </p:sp>
      <p:pic>
        <p:nvPicPr>
          <p:cNvPr id="4" name="Picture 4" descr="meeting-etiquette212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2297113"/>
            <a:ext cx="4392487" cy="32480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 name="عنصر نائب للتذييل 2"/>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452969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1974348"/>
            <a:ext cx="6965245" cy="45719"/>
          </a:xfrm>
        </p:spPr>
        <p:txBody>
          <a:bodyPr>
            <a:normAutofit fontScale="90000"/>
          </a:bodyPr>
          <a:lstStyle/>
          <a:p>
            <a:r>
              <a:rPr lang="ar-SA" sz="6000" dirty="0">
                <a:solidFill>
                  <a:srgbClr val="C00000"/>
                </a:solidFill>
              </a:rPr>
              <a:t>5- قوة التغيير وضـرورة التكيف عليه </a:t>
            </a:r>
            <a:r>
              <a:rPr lang="ar-SA" kern="10" dirty="0">
                <a:ln w="12700">
                  <a:solidFill>
                    <a:schemeClr val="tx2"/>
                  </a:solidFill>
                  <a:round/>
                  <a:headEnd/>
                  <a:tailEnd/>
                </a:ln>
                <a:solidFill>
                  <a:srgbClr val="FF9933"/>
                </a:solidFill>
                <a:effectLst>
                  <a:outerShdw dist="35921" dir="2700000" sy="50000" kx="2115830" algn="bl" rotWithShape="0">
                    <a:srgbClr val="C0C0C0">
                      <a:alpha val="79999"/>
                    </a:srgbClr>
                  </a:outerShdw>
                </a:effectLst>
                <a:latin typeface="Arial"/>
                <a:cs typeface="Arial"/>
              </a:rPr>
              <a:t/>
            </a:r>
            <a:br>
              <a:rPr lang="ar-SA" kern="10" dirty="0">
                <a:ln w="12700">
                  <a:solidFill>
                    <a:schemeClr val="tx2"/>
                  </a:solidFill>
                  <a:round/>
                  <a:headEnd/>
                  <a:tailEnd/>
                </a:ln>
                <a:solidFill>
                  <a:srgbClr val="FF9933"/>
                </a:solidFill>
                <a:effectLst>
                  <a:outerShdw dist="35921" dir="2700000" sy="50000" kx="2115830" algn="bl" rotWithShape="0">
                    <a:srgbClr val="C0C0C0">
                      <a:alpha val="79999"/>
                    </a:srgbClr>
                  </a:outerShdw>
                </a:effectLst>
                <a:latin typeface="Arial"/>
                <a:cs typeface="Arial"/>
              </a:rPr>
            </a:br>
            <a:endParaRPr lang="ar-SA" dirty="0"/>
          </a:p>
        </p:txBody>
      </p:sp>
      <p:pic>
        <p:nvPicPr>
          <p:cNvPr id="4" name="rg_hi" descr="ANd9GcSzyV7JuF6QuZIU5LJNyeudk7k2E5xhcYBJHtCCkpbwwtu2CZ2vQ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2780928"/>
            <a:ext cx="5040560" cy="2808312"/>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3" name="عنصر نائب للتذييل 2"/>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3174570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1340768"/>
            <a:ext cx="6965245" cy="679299"/>
          </a:xfrm>
        </p:spPr>
        <p:txBody>
          <a:bodyPr>
            <a:normAutofit fontScale="90000"/>
          </a:bodyPr>
          <a:lstStyle/>
          <a:p>
            <a:r>
              <a:rPr lang="ar-SA" kern="10" dirty="0">
                <a:ln w="9525">
                  <a:solidFill>
                    <a:schemeClr val="tx2"/>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0" scaled="1"/>
                </a:gradFill>
                <a:cs typeface="DecoType Naskh Extensions"/>
              </a:rPr>
              <a:t>كيف تتعامل مع مرؤوسيك وتكسب حبهم؟</a:t>
            </a:r>
            <a:br>
              <a:rPr lang="ar-SA" kern="10" dirty="0">
                <a:ln w="9525">
                  <a:solidFill>
                    <a:schemeClr val="tx2"/>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0" scaled="1"/>
                </a:gradFill>
                <a:cs typeface="DecoType Naskh Extensions"/>
              </a:rPr>
            </a:br>
            <a:endParaRPr lang="ar-SA" dirty="0"/>
          </a:p>
        </p:txBody>
      </p:sp>
      <p:pic>
        <p:nvPicPr>
          <p:cNvPr id="4" name="Picture 30" descr="images77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5616" y="2276872"/>
            <a:ext cx="2431157" cy="3312368"/>
          </a:xfrm>
          <a:noFill/>
          <a:ln>
            <a:solidFill>
              <a:schemeClr val="tx2"/>
            </a:solidFill>
            <a:miter lim="800000"/>
            <a:headEnd/>
            <a:tailEnd/>
          </a:ln>
        </p:spPr>
      </p:pic>
      <p:sp>
        <p:nvSpPr>
          <p:cNvPr id="5" name="مستطيل 4"/>
          <p:cNvSpPr/>
          <p:nvPr/>
        </p:nvSpPr>
        <p:spPr>
          <a:xfrm>
            <a:off x="3635896" y="2276872"/>
            <a:ext cx="4572000" cy="3416320"/>
          </a:xfrm>
          <a:prstGeom prst="rect">
            <a:avLst/>
          </a:prstGeom>
        </p:spPr>
        <p:txBody>
          <a:bodyPr>
            <a:spAutoFit/>
          </a:bodyPr>
          <a:lstStyle/>
          <a:p>
            <a:r>
              <a:rPr lang="ar-SA" altLang="ar-SA" b="1" dirty="0" smtClean="0">
                <a:solidFill>
                  <a:srgbClr val="000066"/>
                </a:solidFill>
              </a:rPr>
              <a:t> </a:t>
            </a:r>
            <a:r>
              <a:rPr lang="ar-SA" altLang="ar-SA" sz="2400" b="1" dirty="0" smtClean="0">
                <a:solidFill>
                  <a:srgbClr val="000066"/>
                </a:solidFill>
              </a:rPr>
              <a:t>يتطلب التعامل مع الناس مهارات مختلفة ومتعددة لا يستطيع المرء بدونها أن يطور نفسه أو يجمع الناس من حوله، وقد وجدت الأبحاث العلمية الحديثة أن نجاح الإنسان في القيادة مرهون بقدرته</a:t>
            </a:r>
            <a:r>
              <a:rPr lang="ar-EG" altLang="ar-SA" sz="2400" b="1" dirty="0" smtClean="0">
                <a:solidFill>
                  <a:srgbClr val="000066"/>
                </a:solidFill>
              </a:rPr>
              <a:t> </a:t>
            </a:r>
            <a:r>
              <a:rPr lang="ar-SA" altLang="ar-SA" sz="2400" b="1" dirty="0" smtClean="0">
                <a:solidFill>
                  <a:srgbClr val="000066"/>
                </a:solidFill>
              </a:rPr>
              <a:t>على إتقان مهارات التعامل، وأن 85% من النجاح في القيادة يعزى إلى مهارات التعامل، وإن لم يكن من الضروري استعمالها جميعاً، فهي تستخدم حسب الموقف والشخص المقابل.</a:t>
            </a:r>
            <a:endParaRPr lang="ar-SA" sz="2400" dirty="0"/>
          </a:p>
        </p:txBody>
      </p:sp>
      <p:sp>
        <p:nvSpPr>
          <p:cNvPr id="3" name="عنصر نائب للتذييل 2"/>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4144429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63040" y="1556792"/>
            <a:ext cx="6196405" cy="4166277"/>
          </a:xfrm>
        </p:spPr>
        <p:txBody>
          <a:bodyPr>
            <a:normAutofit/>
          </a:bodyPr>
          <a:lstStyle/>
          <a:p>
            <a:pPr algn="just"/>
            <a:endParaRPr lang="en-US" altLang="ar-SA" sz="500" b="1" dirty="0"/>
          </a:p>
          <a:p>
            <a:pPr algn="just"/>
            <a:r>
              <a:rPr lang="ar-EG" altLang="ar-SA" b="1" dirty="0"/>
              <a:t>     </a:t>
            </a:r>
            <a:r>
              <a:rPr lang="ar-SA" altLang="ar-SA" b="1" dirty="0"/>
              <a:t>إذا سلمنا بأن </a:t>
            </a:r>
            <a:r>
              <a:rPr lang="ar-EG" altLang="ar-SA" b="1" dirty="0"/>
              <a:t>الإدارة</a:t>
            </a:r>
            <a:r>
              <a:rPr lang="ar-SA" altLang="ar-SA" b="1" dirty="0"/>
              <a:t> هي فن إدارة الناس وتوجيههم نحو الهدف، يصبح من المهم التأثير في الناس لتحريكهم نحو الهدف المراد تحقيقه، وتعتبر العاطفة هي صمام أمان العلاقات مع الآخرين، ويستلزم تحريكها معرفة القائد بالطبيعة الإنسانية وفهم الحاجات والاحتياجات، ومن المهم تحريك العاطفة وقت الأزمات بالذات.</a:t>
            </a:r>
            <a:endParaRPr lang="en-US" altLang="ar-SA" b="1" dirty="0"/>
          </a:p>
          <a:p>
            <a:pPr marL="0" indent="0" algn="just">
              <a:buNone/>
            </a:pPr>
            <a:r>
              <a:rPr lang="ar-SA" altLang="ar-SA" b="1" dirty="0" smtClean="0"/>
              <a:t>إن </a:t>
            </a:r>
            <a:r>
              <a:rPr lang="ar-SA" altLang="ar-SA" b="1" dirty="0"/>
              <a:t>الاهتمام بالكائن البشري من أكثر الأمور تأثيراً في القلوب، ونحن نريد مجتمعاً يحمل كل المعاني الإنسانية، مجتمعاً يحترم إنسانية الإنسان. </a:t>
            </a:r>
            <a:endParaRPr lang="en-US" altLang="ar-SA" b="1" dirty="0"/>
          </a:p>
          <a:p>
            <a:endParaRPr lang="ar-SA" dirty="0"/>
          </a:p>
        </p:txBody>
      </p:sp>
      <p:sp>
        <p:nvSpPr>
          <p:cNvPr id="2" name="عنصر نائب للتذييل 1"/>
          <p:cNvSpPr>
            <a:spLocks noGrp="1"/>
          </p:cNvSpPr>
          <p:nvPr>
            <p:ph type="ftr" sz="quarter" idx="11"/>
          </p:nvPr>
        </p:nvSpPr>
        <p:spPr/>
        <p:txBody>
          <a:bodyPr/>
          <a:lstStyle/>
          <a:p>
            <a:r>
              <a:rPr lang="ar-SA" smtClean="0"/>
              <a:t>أعداد - منيرة الحصان </a:t>
            </a:r>
            <a:endParaRPr lang="ar-SA"/>
          </a:p>
        </p:txBody>
      </p:sp>
    </p:spTree>
    <p:extLst>
      <p:ext uri="{BB962C8B-B14F-4D97-AF65-F5344CB8AC3E}">
        <p14:creationId xmlns:p14="http://schemas.microsoft.com/office/powerpoint/2010/main" val="9328320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دبوس تثبيت">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71</TotalTime>
  <Words>2050</Words>
  <Application>Microsoft Office PowerPoint</Application>
  <PresentationFormat>عرض على الشاشة (3:4)‏</PresentationFormat>
  <Paragraphs>294</Paragraphs>
  <Slides>35</Slides>
  <Notes>3</Notes>
  <HiddenSlides>0</HiddenSlides>
  <MMClips>0</MMClips>
  <ScaleCrop>false</ScaleCrop>
  <HeadingPairs>
    <vt:vector size="4" baseType="variant">
      <vt:variant>
        <vt:lpstr>نسق</vt:lpstr>
      </vt:variant>
      <vt:variant>
        <vt:i4>1</vt:i4>
      </vt:variant>
      <vt:variant>
        <vt:lpstr>عناوين الشرائح</vt:lpstr>
      </vt:variant>
      <vt:variant>
        <vt:i4>35</vt:i4>
      </vt:variant>
    </vt:vector>
  </HeadingPairs>
  <TitlesOfParts>
    <vt:vector size="36" baseType="lpstr">
      <vt:lpstr>دبوس تثبيت</vt:lpstr>
      <vt:lpstr>الإدارة بالحب والمرح</vt:lpstr>
      <vt:lpstr>الأسرار الخمسة للإدارة المتميزة  </vt:lpstr>
      <vt:lpstr>-1الكلمات المحفزة والتشجيع المستمر   </vt:lpstr>
      <vt:lpstr>2- التخطيط الجيد </vt:lpstr>
      <vt:lpstr>3- البناء الفعال لفريق العمل </vt:lpstr>
      <vt:lpstr>4- التفويض...فنون ومهارات </vt:lpstr>
      <vt:lpstr>5- قوة التغيير وضـرورة التكيف عليه  </vt:lpstr>
      <vt:lpstr>كيف تتعامل مع مرؤوسيك وتكسب حبهم؟ </vt:lpstr>
      <vt:lpstr>عرض تقديمي في PowerPoint</vt:lpstr>
      <vt:lpstr>وهناك بعض الأمور المعينة على نجاح عملية التحفيز منها ما يلي:- </vt:lpstr>
      <vt:lpstr>الأسباب الداعية إلى الاهتمام بالرضا الوظيفي</vt:lpstr>
      <vt:lpstr>أنواع الحوافز </vt:lpstr>
      <vt:lpstr>تعريف الروح المعنوية:- </vt:lpstr>
      <vt:lpstr>متطلبات توافر نظام الحوافز الفعـال </vt:lpstr>
      <vt:lpstr>كيف تكسب ولاء موظفيك وتحصل على أعلى النتائج؟ </vt:lpstr>
      <vt:lpstr>خصائص يجب أن تعرفها عن الموظفين الأذكياء  </vt:lpstr>
      <vt:lpstr>ولتكن مديرا ناجحا.. فعليك بالأتي:- </vt:lpstr>
      <vt:lpstr>الحب وإدارة المنظمات والمؤسسات والشركات </vt:lpstr>
      <vt:lpstr> إن الإحباط عكس الحماس، وهو نتيجة من نتائج عدم الرضا، وإذا تمكن الإحباط من النفوس فلن تتحمس للقيام بأداء الأعمال بكفاءة أعلى وتكلفة اقل ووقت أسرع.</vt:lpstr>
      <vt:lpstr>10 عناصر لتحمل المسئولية </vt:lpstr>
      <vt:lpstr>عرض تقديمي في PowerPoint</vt:lpstr>
      <vt:lpstr>كيف ننشر المرح في بيئة العمل ؟ </vt:lpstr>
      <vt:lpstr>السعادة...من هم السعداء؟ </vt:lpstr>
      <vt:lpstr>عرض تقديمي في PowerPoint</vt:lpstr>
      <vt:lpstr>عرض تقديمي في PowerPoint</vt:lpstr>
      <vt:lpstr>فوائد السعادة في حياة الإنسان:- </vt:lpstr>
      <vt:lpstr>أنماط المرؤوسين في العمل وطريقة التعامل مع كل نمط </vt:lpstr>
      <vt:lpstr>عرض تقديمي في PowerPoint</vt:lpstr>
      <vt:lpstr>عرض تقديمي في PowerPoint</vt:lpstr>
      <vt:lpstr>عرض تقديمي في PowerPoint</vt:lpstr>
      <vt:lpstr>عرض تقديمي في PowerPoint</vt:lpstr>
      <vt:lpstr>طرق معالجة ضغوط العمل </vt:lpstr>
      <vt:lpstr>ونصيحة لك </vt:lpstr>
      <vt:lpstr>وأخيراً </vt:lpstr>
      <vt:lpstr>وشكرا لحســن استمـاعـــكم  كلية العلوم والدراسات الإنسانية برماح  أ/ منيرة علي الحصان  m.alhossan@mu.edu.sa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الإدارة بالحب والمرح</dc:title>
  <dc:creator>Nida alabduljabbar</dc:creator>
  <cp:lastModifiedBy>Nida alabduljabbar</cp:lastModifiedBy>
  <cp:revision>10</cp:revision>
  <dcterms:created xsi:type="dcterms:W3CDTF">2014-08-12T10:02:17Z</dcterms:created>
  <dcterms:modified xsi:type="dcterms:W3CDTF">2014-08-13T08:53:15Z</dcterms:modified>
</cp:coreProperties>
</file>