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BC5F9FAC-7A8E-43ED-AB65-F0B49A77E8AB}" type="datetimeFigureOut">
              <a:rPr lang="ar-SA" smtClean="0"/>
              <a:pPr/>
              <a:t>09/05/35</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2862E5F3-35FD-4027-94C2-B3B6651489AF}"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C5F9FAC-7A8E-43ED-AB65-F0B49A77E8AB}" type="datetimeFigureOut">
              <a:rPr lang="ar-SA" smtClean="0"/>
              <a:pPr/>
              <a:t>09/05/35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862E5F3-35FD-4027-94C2-B3B6651489AF}"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C5F9FAC-7A8E-43ED-AB65-F0B49A77E8AB}" type="datetimeFigureOut">
              <a:rPr lang="ar-SA" smtClean="0"/>
              <a:pPr/>
              <a:t>09/05/35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862E5F3-35FD-4027-94C2-B3B6651489AF}"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BC5F9FAC-7A8E-43ED-AB65-F0B49A77E8AB}" type="datetimeFigureOut">
              <a:rPr lang="ar-SA" smtClean="0"/>
              <a:pPr/>
              <a:t>09/05/35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862E5F3-35FD-4027-94C2-B3B6651489AF}"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BC5F9FAC-7A8E-43ED-AB65-F0B49A77E8AB}" type="datetimeFigureOut">
              <a:rPr lang="ar-SA" smtClean="0"/>
              <a:pPr/>
              <a:t>09/05/35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2862E5F3-35FD-4027-94C2-B3B6651489AF}"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C5F9FAC-7A8E-43ED-AB65-F0B49A77E8AB}" type="datetimeFigureOut">
              <a:rPr lang="ar-SA" smtClean="0"/>
              <a:pPr/>
              <a:t>09/05/35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862E5F3-35FD-4027-94C2-B3B6651489AF}"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BC5F9FAC-7A8E-43ED-AB65-F0B49A77E8AB}" type="datetimeFigureOut">
              <a:rPr lang="ar-SA" smtClean="0"/>
              <a:pPr/>
              <a:t>09/05/35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2862E5F3-35FD-4027-94C2-B3B6651489AF}"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BC5F9FAC-7A8E-43ED-AB65-F0B49A77E8AB}" type="datetimeFigureOut">
              <a:rPr lang="ar-SA" smtClean="0"/>
              <a:pPr/>
              <a:t>09/05/35</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2862E5F3-35FD-4027-94C2-B3B6651489AF}"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BC5F9FAC-7A8E-43ED-AB65-F0B49A77E8AB}" type="datetimeFigureOut">
              <a:rPr lang="ar-SA" smtClean="0"/>
              <a:pPr/>
              <a:t>09/05/35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2862E5F3-35FD-4027-94C2-B3B6651489AF}"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BC5F9FAC-7A8E-43ED-AB65-F0B49A77E8AB}" type="datetimeFigureOut">
              <a:rPr lang="ar-SA" smtClean="0"/>
              <a:pPr/>
              <a:t>09/05/35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2862E5F3-35FD-4027-94C2-B3B6651489AF}"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BC5F9FAC-7A8E-43ED-AB65-F0B49A77E8AB}" type="datetimeFigureOut">
              <a:rPr lang="ar-SA" smtClean="0"/>
              <a:pPr/>
              <a:t>09/05/35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2862E5F3-35FD-4027-94C2-B3B6651489AF}"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C5F9FAC-7A8E-43ED-AB65-F0B49A77E8AB}" type="datetimeFigureOut">
              <a:rPr lang="ar-SA" smtClean="0"/>
              <a:pPr/>
              <a:t>09/05/35</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862E5F3-35FD-4027-94C2-B3B6651489AF}"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799" y="908720"/>
            <a:ext cx="7772400" cy="1828800"/>
          </a:xfrm>
        </p:spPr>
        <p:txBody>
          <a:bodyPr>
            <a:normAutofit/>
          </a:bodyPr>
          <a:lstStyle/>
          <a:p>
            <a:pPr algn="ctr"/>
            <a:r>
              <a:rPr lang="ar-SA" sz="4800" dirty="0" smtClean="0"/>
              <a:t>عشرون طريقة لتطوير الذات في الأسرة والعمل </a:t>
            </a:r>
            <a:endParaRPr lang="ar-SA" sz="4800" dirty="0"/>
          </a:p>
        </p:txBody>
      </p:sp>
      <p:sp>
        <p:nvSpPr>
          <p:cNvPr id="3" name="عنوان فرعي 2"/>
          <p:cNvSpPr>
            <a:spLocks noGrp="1"/>
          </p:cNvSpPr>
          <p:nvPr>
            <p:ph type="subTitle" idx="1"/>
          </p:nvPr>
        </p:nvSpPr>
        <p:spPr>
          <a:xfrm>
            <a:off x="755576" y="3645024"/>
            <a:ext cx="7772400" cy="2642592"/>
          </a:xfrm>
        </p:spPr>
        <p:txBody>
          <a:bodyPr>
            <a:normAutofit/>
          </a:bodyPr>
          <a:lstStyle/>
          <a:p>
            <a:pPr algn="ctr"/>
            <a:r>
              <a:rPr lang="ar-SA" sz="2400" b="1" dirty="0" smtClean="0"/>
              <a:t>اعداد / منيرة علي الحصان </a:t>
            </a:r>
          </a:p>
          <a:p>
            <a:pPr algn="ctr"/>
            <a:endParaRPr lang="ar-SA" sz="2400" b="1" dirty="0"/>
          </a:p>
        </p:txBody>
      </p:sp>
      <p:pic>
        <p:nvPicPr>
          <p:cNvPr id="4" name="صورة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115616" y="4365104"/>
            <a:ext cx="6912767" cy="2088232"/>
          </a:xfrm>
          <a:prstGeom prst="rect">
            <a:avLst/>
          </a:prstGeom>
        </p:spPr>
      </p:pic>
    </p:spTree>
    <p:extLst>
      <p:ext uri="{BB962C8B-B14F-4D97-AF65-F5344CB8AC3E}">
        <p14:creationId xmlns:p14="http://schemas.microsoft.com/office/powerpoint/2010/main" xmlns="" val="1374312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428604"/>
            <a:ext cx="8183880" cy="1051560"/>
          </a:xfrm>
        </p:spPr>
        <p:txBody>
          <a:bodyPr/>
          <a:lstStyle/>
          <a:p>
            <a:pPr algn="ctr"/>
            <a:r>
              <a:rPr lang="ar-SA" dirty="0" smtClean="0"/>
              <a:t>المحطة الخامسة : كن متفائلاً </a:t>
            </a:r>
            <a:endParaRPr lang="ar-SA" dirty="0"/>
          </a:p>
        </p:txBody>
      </p:sp>
      <p:sp>
        <p:nvSpPr>
          <p:cNvPr id="3" name="عنصر نائب للمحتوى 2"/>
          <p:cNvSpPr>
            <a:spLocks noGrp="1"/>
          </p:cNvSpPr>
          <p:nvPr>
            <p:ph idx="1"/>
          </p:nvPr>
        </p:nvSpPr>
        <p:spPr>
          <a:xfrm>
            <a:off x="500034" y="1643050"/>
            <a:ext cx="8183880" cy="4187952"/>
          </a:xfrm>
        </p:spPr>
        <p:txBody>
          <a:bodyPr>
            <a:normAutofit lnSpcReduction="10000"/>
          </a:bodyPr>
          <a:lstStyle/>
          <a:p>
            <a:r>
              <a:rPr lang="ar-SA" dirty="0" smtClean="0"/>
              <a:t>نسبة معينة من الناجحين 10% الذين بدؤوا أعمالهم ومشاريعهم التي وردت إلى أذهانهم لماذا ؟</a:t>
            </a:r>
          </a:p>
          <a:p>
            <a:pPr>
              <a:buNone/>
            </a:pPr>
            <a:r>
              <a:rPr lang="ar-SA" dirty="0" smtClean="0"/>
              <a:t>لأنهم بدؤوا أعمالهم أو أنشطتهم بنفسيات متفائلة .</a:t>
            </a:r>
          </a:p>
          <a:p>
            <a:r>
              <a:rPr lang="ar-SA" dirty="0" smtClean="0"/>
              <a:t>الدراسات أثبتت تأثير التفاؤل على الإنسان </a:t>
            </a:r>
          </a:p>
          <a:p>
            <a:pPr marL="514350" indent="-514350">
              <a:buFont typeface="+mj-lt"/>
              <a:buAutoNum type="arabicPeriod"/>
            </a:pPr>
            <a:r>
              <a:rPr lang="ar-SA" dirty="0" smtClean="0"/>
              <a:t>الإنسان المنشرح القلب المليء يعيش مدة أطول مقارنة بالإنسان المتشائم.</a:t>
            </a:r>
          </a:p>
          <a:p>
            <a:pPr marL="514350" indent="-514350">
              <a:buFont typeface="+mj-lt"/>
              <a:buAutoNum type="arabicPeriod"/>
            </a:pPr>
            <a:r>
              <a:rPr lang="ar-SA" dirty="0" smtClean="0"/>
              <a:t>من يخاف الشيخوخة تظهر عليه الأعراض بسرعة بخلاف الذي لا يبالي ولا يهتم .</a:t>
            </a:r>
          </a:p>
          <a:p>
            <a:pPr marL="514350" indent="-514350">
              <a:buFont typeface="+mj-lt"/>
              <a:buAutoNum type="arabicPeriod"/>
            </a:pPr>
            <a:r>
              <a:rPr lang="ar-SA" dirty="0" smtClean="0"/>
              <a:t>أن التوتر والقلق والاضطراب الناشئة لها تأثير سيء على الصحة والنفس .</a:t>
            </a:r>
            <a:endParaRPr lang="ar-SA" dirty="0"/>
          </a:p>
        </p:txBody>
      </p:sp>
      <p:pic>
        <p:nvPicPr>
          <p:cNvPr id="4" name="صورة 3" descr="التفائل.jpg"/>
          <p:cNvPicPr>
            <a:picLocks noChangeAspect="1"/>
          </p:cNvPicPr>
          <p:nvPr/>
        </p:nvPicPr>
        <p:blipFill>
          <a:blip r:embed="rId2"/>
          <a:stretch>
            <a:fillRect/>
          </a:stretch>
        </p:blipFill>
        <p:spPr>
          <a:xfrm>
            <a:off x="0" y="5357826"/>
            <a:ext cx="4500562" cy="1500174"/>
          </a:xfrm>
          <a:prstGeom prst="rect">
            <a:avLst/>
          </a:prstGeom>
        </p:spPr>
      </p:pic>
    </p:spTree>
    <p:extLst>
      <p:ext uri="{BB962C8B-B14F-4D97-AF65-F5344CB8AC3E}">
        <p14:creationId xmlns:p14="http://schemas.microsoft.com/office/powerpoint/2010/main" xmlns="" val="29303804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428604"/>
            <a:ext cx="8183880" cy="1051560"/>
          </a:xfrm>
        </p:spPr>
        <p:txBody>
          <a:bodyPr/>
          <a:lstStyle/>
          <a:p>
            <a:pPr algn="ctr"/>
            <a:r>
              <a:rPr lang="ar-SA" dirty="0" smtClean="0"/>
              <a:t>نظرة المتفائل للمصائب والأزمات </a:t>
            </a:r>
            <a:endParaRPr lang="ar-SA" dirty="0"/>
          </a:p>
        </p:txBody>
      </p:sp>
      <p:sp>
        <p:nvSpPr>
          <p:cNvPr id="3" name="عنصر نائب للمحتوى 2"/>
          <p:cNvSpPr>
            <a:spLocks noGrp="1"/>
          </p:cNvSpPr>
          <p:nvPr>
            <p:ph idx="1"/>
          </p:nvPr>
        </p:nvSpPr>
        <p:spPr>
          <a:xfrm>
            <a:off x="500034" y="1571612"/>
            <a:ext cx="8183880" cy="4187952"/>
          </a:xfrm>
        </p:spPr>
        <p:txBody>
          <a:bodyPr>
            <a:normAutofit fontScale="92500" lnSpcReduction="20000"/>
          </a:bodyPr>
          <a:lstStyle/>
          <a:p>
            <a:r>
              <a:rPr lang="ar-SA" sz="2400" dirty="0" smtClean="0"/>
              <a:t>يحمد الله على هذا البلاء لأن الله يحمد في السراء والضراء.</a:t>
            </a:r>
          </a:p>
          <a:p>
            <a:r>
              <a:rPr lang="ar-SA" sz="2400" dirty="0" smtClean="0"/>
              <a:t>يستسلم ويرضى بقضاء الله ويعلم أن ما أصابه فهو من الله قال صل الله عليه وسلم ”فمن رضي فله الرضا ومن سخط فله السخط“</a:t>
            </a:r>
          </a:p>
          <a:p>
            <a:r>
              <a:rPr lang="ar-SA" sz="2400" dirty="0" smtClean="0"/>
              <a:t>ينظر للأمر على أنه تجربة مر بها والحياة تجارب.</a:t>
            </a:r>
          </a:p>
          <a:p>
            <a:r>
              <a:rPr lang="ar-SA" sz="2400" dirty="0" smtClean="0"/>
              <a:t>التعلم من الخطأ فليس العيب أن تخطئ لكن العيب الاستمرار في الخطأ.</a:t>
            </a:r>
          </a:p>
          <a:p>
            <a:r>
              <a:rPr lang="ar-SA" sz="2400" dirty="0" smtClean="0"/>
              <a:t>أن ما حصل يكون فرصة لتصحيح المسار فكم من المسارات التي يمر بها الإنسان وتكون غير صحيحة .</a:t>
            </a:r>
          </a:p>
          <a:p>
            <a:r>
              <a:rPr lang="ar-SA" sz="2400" dirty="0" smtClean="0"/>
              <a:t>يحمد الله على أن المصيبة لم تكن أكبر .</a:t>
            </a:r>
          </a:p>
          <a:p>
            <a:r>
              <a:rPr lang="ar-SA" sz="2400" dirty="0" smtClean="0"/>
              <a:t>أن ما أصاب العبد فإنه قد يكون بسبب ذنوبه وتقصيره في الواجبات قال تعالى“ وما أصابكم من مصيبة فبما كسبت أيديكم ويعفوا عن كثير“</a:t>
            </a:r>
          </a:p>
          <a:p>
            <a:r>
              <a:rPr lang="ar-SA" sz="2400" dirty="0" smtClean="0"/>
              <a:t>من أصيب بمصيبة فينبغي له أن ينظر إلى مصائب الآخرين.</a:t>
            </a:r>
          </a:p>
          <a:p>
            <a:r>
              <a:rPr lang="ar-SA" sz="2400" dirty="0" smtClean="0"/>
              <a:t>فرصة للانطراح بين يدي الله واللجوء إليه بالدعاء .</a:t>
            </a:r>
          </a:p>
          <a:p>
            <a:endParaRPr lang="ar-SA" dirty="0"/>
          </a:p>
        </p:txBody>
      </p:sp>
    </p:spTree>
    <p:extLst>
      <p:ext uri="{BB962C8B-B14F-4D97-AF65-F5344CB8AC3E}">
        <p14:creationId xmlns:p14="http://schemas.microsoft.com/office/powerpoint/2010/main" xmlns="" val="31972024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428604"/>
            <a:ext cx="8183880" cy="1051560"/>
          </a:xfrm>
        </p:spPr>
        <p:txBody>
          <a:bodyPr>
            <a:normAutofit/>
          </a:bodyPr>
          <a:lstStyle/>
          <a:p>
            <a:pPr algn="ctr"/>
            <a:r>
              <a:rPr lang="ar-SA" dirty="0" smtClean="0"/>
              <a:t>المحطة السادسة :ثق بقدراتك واعتز بنفسك</a:t>
            </a:r>
            <a:endParaRPr lang="ar-SA" dirty="0"/>
          </a:p>
        </p:txBody>
      </p:sp>
      <p:sp>
        <p:nvSpPr>
          <p:cNvPr id="3" name="عنصر نائب للمحتوى 2"/>
          <p:cNvSpPr>
            <a:spLocks noGrp="1"/>
          </p:cNvSpPr>
          <p:nvPr>
            <p:ph idx="1"/>
          </p:nvPr>
        </p:nvSpPr>
        <p:spPr>
          <a:xfrm>
            <a:off x="428596" y="1571612"/>
            <a:ext cx="8183880" cy="4187952"/>
          </a:xfrm>
        </p:spPr>
        <p:txBody>
          <a:bodyPr>
            <a:normAutofit/>
          </a:bodyPr>
          <a:lstStyle/>
          <a:p>
            <a:r>
              <a:rPr lang="ar-SA" dirty="0" smtClean="0"/>
              <a:t>مثال الأحنف بن قيس ساد قومه بني تميم بحلمه وحسن أخلاقه ومنطقه حتى ضرب به المثل في الحلم والسؤدد ومع ذلك كان قصير القامة </a:t>
            </a:r>
            <a:r>
              <a:rPr lang="ar-SA" dirty="0" err="1" smtClean="0"/>
              <a:t>وبه</a:t>
            </a:r>
            <a:r>
              <a:rPr lang="ar-SA" dirty="0" smtClean="0"/>
              <a:t> عوج في قدميه ولا ينبت الشعر بعارضيه والعرب كانت تعيب ذلك .</a:t>
            </a:r>
          </a:p>
          <a:p>
            <a:r>
              <a:rPr lang="ar-SA" dirty="0" smtClean="0"/>
              <a:t>وهذا عطاء بن أبي </a:t>
            </a:r>
            <a:r>
              <a:rPr lang="ar-SA" dirty="0" err="1" smtClean="0"/>
              <a:t>رباح</a:t>
            </a:r>
            <a:r>
              <a:rPr lang="ar-SA" dirty="0" smtClean="0"/>
              <a:t> مفتي الحرم كان عبداً مملوكاً لامرأة من أهل مكة وجمع عدة صفات كان أسود اللون أعور أفطس الأنف أشل اليد أعرج ثم عمي في آخر عمره وما منعه هذا من أن يكون فقيهاً عالماً نفع الأمة وذكره التاريخ .</a:t>
            </a:r>
            <a:endParaRPr lang="ar-SA" dirty="0"/>
          </a:p>
        </p:txBody>
      </p:sp>
      <p:pic>
        <p:nvPicPr>
          <p:cNvPr id="4" name="صورة 3" descr="كن نفسك.jpg"/>
          <p:cNvPicPr>
            <a:picLocks noChangeAspect="1"/>
          </p:cNvPicPr>
          <p:nvPr/>
        </p:nvPicPr>
        <p:blipFill>
          <a:blip r:embed="rId2"/>
          <a:stretch>
            <a:fillRect/>
          </a:stretch>
        </p:blipFill>
        <p:spPr>
          <a:xfrm>
            <a:off x="1142976" y="4572008"/>
            <a:ext cx="5572164" cy="2071702"/>
          </a:xfrm>
          <a:prstGeom prst="rect">
            <a:avLst/>
          </a:prstGeom>
        </p:spPr>
      </p:pic>
    </p:spTree>
    <p:extLst>
      <p:ext uri="{BB962C8B-B14F-4D97-AF65-F5344CB8AC3E}">
        <p14:creationId xmlns:p14="http://schemas.microsoft.com/office/powerpoint/2010/main" xmlns="" val="780671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a:bodyPr>
          <a:lstStyle/>
          <a:p>
            <a:pPr algn="ctr"/>
            <a:r>
              <a:rPr lang="ar-SA" dirty="0" smtClean="0"/>
              <a:t>المحطة السابعة :قس مرتين واقطع مرة</a:t>
            </a:r>
            <a:endParaRPr lang="ar-SA" dirty="0"/>
          </a:p>
        </p:txBody>
      </p:sp>
      <p:sp>
        <p:nvSpPr>
          <p:cNvPr id="3" name="عنصر نائب للمحتوى 2"/>
          <p:cNvSpPr>
            <a:spLocks noGrp="1"/>
          </p:cNvSpPr>
          <p:nvPr>
            <p:ph idx="1"/>
          </p:nvPr>
        </p:nvSpPr>
        <p:spPr>
          <a:xfrm>
            <a:off x="428596" y="1714488"/>
            <a:ext cx="8183880" cy="2786082"/>
          </a:xfrm>
        </p:spPr>
        <p:txBody>
          <a:bodyPr/>
          <a:lstStyle/>
          <a:p>
            <a:r>
              <a:rPr lang="ar-SA" dirty="0" smtClean="0"/>
              <a:t>طول في التخطيط وأقطع بالتنفيذ.</a:t>
            </a:r>
          </a:p>
          <a:p>
            <a:r>
              <a:rPr lang="ar-SA" dirty="0" smtClean="0"/>
              <a:t>الاستخارة والدراسة والاستشارة .</a:t>
            </a:r>
          </a:p>
          <a:p>
            <a:r>
              <a:rPr lang="ar-SA" dirty="0" smtClean="0"/>
              <a:t>استفد من أخطائك وفشلك .</a:t>
            </a:r>
          </a:p>
          <a:p>
            <a:pPr>
              <a:buNone/>
            </a:pPr>
            <a:r>
              <a:rPr lang="ar-SA" dirty="0" smtClean="0"/>
              <a:t>”كل ابن آدم خطاء وخير </a:t>
            </a:r>
            <a:r>
              <a:rPr lang="ar-SA" dirty="0" err="1" smtClean="0"/>
              <a:t>الخطائين</a:t>
            </a:r>
            <a:r>
              <a:rPr lang="ar-SA" dirty="0" smtClean="0"/>
              <a:t> التوابون“</a:t>
            </a:r>
          </a:p>
          <a:p>
            <a:pPr>
              <a:buNone/>
            </a:pPr>
            <a:r>
              <a:rPr lang="ar-SA" dirty="0" smtClean="0"/>
              <a:t>لو لم تذنبوا لذهب الله بكم ولجاء بقوم يذنبون فيستغفرون الله فيغفر لهم“</a:t>
            </a:r>
          </a:p>
          <a:p>
            <a:pPr>
              <a:buNone/>
            </a:pPr>
            <a:endParaRPr lang="ar-SA" dirty="0"/>
          </a:p>
        </p:txBody>
      </p:sp>
      <p:pic>
        <p:nvPicPr>
          <p:cNvPr id="4" name="صورة 3" descr="قس.jpg"/>
          <p:cNvPicPr>
            <a:picLocks noChangeAspect="1"/>
          </p:cNvPicPr>
          <p:nvPr/>
        </p:nvPicPr>
        <p:blipFill>
          <a:blip r:embed="rId2"/>
          <a:stretch>
            <a:fillRect/>
          </a:stretch>
        </p:blipFill>
        <p:spPr>
          <a:xfrm>
            <a:off x="1000100" y="4429132"/>
            <a:ext cx="5072098" cy="2214578"/>
          </a:xfrm>
          <a:prstGeom prst="rect">
            <a:avLst/>
          </a:prstGeom>
        </p:spPr>
      </p:pic>
    </p:spTree>
    <p:extLst>
      <p:ext uri="{BB962C8B-B14F-4D97-AF65-F5344CB8AC3E}">
        <p14:creationId xmlns:p14="http://schemas.microsoft.com/office/powerpoint/2010/main" xmlns="" val="1677817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lstStyle/>
          <a:p>
            <a:pPr algn="ctr"/>
            <a:r>
              <a:rPr lang="ar-SA" dirty="0" smtClean="0"/>
              <a:t>المحطة الثامنة:افعلها ولا تتردد</a:t>
            </a:r>
            <a:endParaRPr lang="ar-SA" dirty="0"/>
          </a:p>
        </p:txBody>
      </p:sp>
      <p:sp>
        <p:nvSpPr>
          <p:cNvPr id="3" name="عنصر نائب للمحتوى 2"/>
          <p:cNvSpPr>
            <a:spLocks noGrp="1"/>
          </p:cNvSpPr>
          <p:nvPr>
            <p:ph idx="1"/>
          </p:nvPr>
        </p:nvSpPr>
        <p:spPr>
          <a:xfrm>
            <a:off x="500034" y="1643050"/>
            <a:ext cx="8183880" cy="4187952"/>
          </a:xfrm>
        </p:spPr>
        <p:txBody>
          <a:bodyPr/>
          <a:lstStyle/>
          <a:p>
            <a:r>
              <a:rPr lang="ar-SA" dirty="0" smtClean="0"/>
              <a:t>لا تكن سنجاباً واحسم الموضوع .</a:t>
            </a:r>
            <a:br>
              <a:rPr lang="ar-SA" dirty="0" smtClean="0"/>
            </a:br>
            <a:endParaRPr lang="ar-SA" dirty="0" smtClean="0"/>
          </a:p>
          <a:p>
            <a:r>
              <a:rPr lang="ar-SA" dirty="0" smtClean="0"/>
              <a:t>تحمل أذى وشقاء ساعة ولا تحمل شقاء سنوات قادمة فالهروب من المشكلة يعقدها ويصعب حلها بل قد يورث مشاكل أخرى تتفرغ منها .</a:t>
            </a:r>
            <a:endParaRPr lang="ar-SA" dirty="0"/>
          </a:p>
        </p:txBody>
      </p:sp>
      <p:pic>
        <p:nvPicPr>
          <p:cNvPr id="4" name="صورة 3" descr="لاتتردد.jpg"/>
          <p:cNvPicPr>
            <a:picLocks noChangeAspect="1"/>
          </p:cNvPicPr>
          <p:nvPr/>
        </p:nvPicPr>
        <p:blipFill>
          <a:blip r:embed="rId2"/>
          <a:stretch>
            <a:fillRect/>
          </a:stretch>
        </p:blipFill>
        <p:spPr>
          <a:xfrm>
            <a:off x="1500166" y="3714752"/>
            <a:ext cx="6000792" cy="2714644"/>
          </a:xfrm>
          <a:prstGeom prst="rect">
            <a:avLst/>
          </a:prstGeom>
        </p:spPr>
      </p:pic>
    </p:spTree>
    <p:extLst>
      <p:ext uri="{BB962C8B-B14F-4D97-AF65-F5344CB8AC3E}">
        <p14:creationId xmlns:p14="http://schemas.microsoft.com/office/powerpoint/2010/main" xmlns="" val="1073734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a:bodyPr>
          <a:lstStyle/>
          <a:p>
            <a:pPr algn="ctr"/>
            <a:r>
              <a:rPr lang="ar-SA" dirty="0" smtClean="0"/>
              <a:t>المحطة التاسعة:لا تدع ملفاتك مفتوحة  </a:t>
            </a:r>
            <a:endParaRPr lang="ar-SA" dirty="0"/>
          </a:p>
        </p:txBody>
      </p:sp>
      <p:sp>
        <p:nvSpPr>
          <p:cNvPr id="3" name="عنصر نائب للمحتوى 2"/>
          <p:cNvSpPr>
            <a:spLocks noGrp="1"/>
          </p:cNvSpPr>
          <p:nvPr>
            <p:ph idx="1"/>
          </p:nvPr>
        </p:nvSpPr>
        <p:spPr>
          <a:xfrm>
            <a:off x="428596" y="1714488"/>
            <a:ext cx="8183880" cy="4187952"/>
          </a:xfrm>
        </p:spPr>
        <p:txBody>
          <a:bodyPr/>
          <a:lstStyle/>
          <a:p>
            <a:r>
              <a:rPr lang="ar-SA" dirty="0" smtClean="0"/>
              <a:t>حرص النبي صل الله عليه وسلم على قضاء الحوائج بالكتمان .</a:t>
            </a:r>
          </a:p>
          <a:p>
            <a:r>
              <a:rPr lang="ar-SA" dirty="0" smtClean="0"/>
              <a:t>لا تدع الناس تعرف عنك سوى سعادتك ولا يرون منك إلا ابتسامتك فإن ضاقت عليك ففي القرآن جنتك وإن ألمتك الدنيا فإلى السماء دعوتك.</a:t>
            </a:r>
          </a:p>
          <a:p>
            <a:endParaRPr lang="ar-SA" dirty="0"/>
          </a:p>
        </p:txBody>
      </p:sp>
      <p:pic>
        <p:nvPicPr>
          <p:cNvPr id="4" name="صورة 3" descr="ملفاتك مفتوحة.jpg"/>
          <p:cNvPicPr>
            <a:picLocks noChangeAspect="1"/>
          </p:cNvPicPr>
          <p:nvPr/>
        </p:nvPicPr>
        <p:blipFill>
          <a:blip r:embed="rId2"/>
          <a:stretch>
            <a:fillRect/>
          </a:stretch>
        </p:blipFill>
        <p:spPr>
          <a:xfrm>
            <a:off x="1571604" y="3571876"/>
            <a:ext cx="6357982" cy="2647958"/>
          </a:xfrm>
          <a:prstGeom prst="rect">
            <a:avLst/>
          </a:prstGeom>
        </p:spPr>
      </p:pic>
    </p:spTree>
    <p:extLst>
      <p:ext uri="{BB962C8B-B14F-4D97-AF65-F5344CB8AC3E}">
        <p14:creationId xmlns:p14="http://schemas.microsoft.com/office/powerpoint/2010/main" xmlns="" val="5501216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a:bodyPr>
          <a:lstStyle/>
          <a:p>
            <a:pPr algn="ctr"/>
            <a:r>
              <a:rPr lang="ar-SA" dirty="0" smtClean="0"/>
              <a:t>المحطة العاشرة: احرص على الجليس الصالح</a:t>
            </a:r>
            <a:endParaRPr lang="ar-SA" dirty="0"/>
          </a:p>
        </p:txBody>
      </p:sp>
      <p:sp>
        <p:nvSpPr>
          <p:cNvPr id="3" name="عنصر نائب للمحتوى 2"/>
          <p:cNvSpPr>
            <a:spLocks noGrp="1"/>
          </p:cNvSpPr>
          <p:nvPr>
            <p:ph idx="1"/>
          </p:nvPr>
        </p:nvSpPr>
        <p:spPr>
          <a:xfrm>
            <a:off x="500034" y="1785926"/>
            <a:ext cx="8183880" cy="4187952"/>
          </a:xfrm>
        </p:spPr>
        <p:txBody>
          <a:bodyPr>
            <a:normAutofit/>
          </a:bodyPr>
          <a:lstStyle/>
          <a:p>
            <a:r>
              <a:rPr lang="ar-SA" dirty="0" smtClean="0"/>
              <a:t>إن اختيار الصحبة والرفقة التي يعيش معها الإنسان لها أثر عظيم في حياته ولا أحد يقول : أنا قد كبرت وعقلت ولا أحد يؤثر علي فهذا كلام غير صحيح تعال معي وانظر إلى حال أبي طالب عم النبي صل الله عليه وسلم وكيف أثر عليه جلساؤه وسحبوه معهم إلى عقيدتهم وملتهم وثبت على ذلك ومات عليه.</a:t>
            </a:r>
          </a:p>
          <a:p>
            <a:pPr>
              <a:buNone/>
            </a:pPr>
            <a:endParaRPr lang="ar-SA" dirty="0" smtClean="0"/>
          </a:p>
          <a:p>
            <a:r>
              <a:rPr lang="ar-SA" dirty="0" smtClean="0"/>
              <a:t>ويقول عليه الصلاة والسلام ”المرء على دين خليله فلينظر أحدكم من </a:t>
            </a:r>
            <a:r>
              <a:rPr lang="ar-SA" dirty="0" err="1" smtClean="0"/>
              <a:t>يخالل</a:t>
            </a:r>
            <a:r>
              <a:rPr lang="ar-SA" dirty="0" smtClean="0"/>
              <a:t>“</a:t>
            </a:r>
            <a:endParaRPr lang="ar-SA" dirty="0"/>
          </a:p>
        </p:txBody>
      </p:sp>
      <p:pic>
        <p:nvPicPr>
          <p:cNvPr id="4" name="صورة 3" descr="الجليس الصالح.jpg"/>
          <p:cNvPicPr>
            <a:picLocks noChangeAspect="1"/>
          </p:cNvPicPr>
          <p:nvPr/>
        </p:nvPicPr>
        <p:blipFill>
          <a:blip r:embed="rId2"/>
          <a:stretch>
            <a:fillRect/>
          </a:stretch>
        </p:blipFill>
        <p:spPr>
          <a:xfrm>
            <a:off x="785786" y="4972050"/>
            <a:ext cx="3214710" cy="1885950"/>
          </a:xfrm>
          <a:prstGeom prst="rect">
            <a:avLst/>
          </a:prstGeom>
        </p:spPr>
      </p:pic>
    </p:spTree>
    <p:extLst>
      <p:ext uri="{BB962C8B-B14F-4D97-AF65-F5344CB8AC3E}">
        <p14:creationId xmlns:p14="http://schemas.microsoft.com/office/powerpoint/2010/main" xmlns="" val="599566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500042"/>
            <a:ext cx="8183880" cy="1051560"/>
          </a:xfrm>
        </p:spPr>
        <p:txBody>
          <a:bodyPr>
            <a:normAutofit/>
          </a:bodyPr>
          <a:lstStyle/>
          <a:p>
            <a:pPr algn="ctr"/>
            <a:r>
              <a:rPr lang="ar-SA" dirty="0" smtClean="0"/>
              <a:t>المحطة الحادية عشرة: الكرسي الهزاز </a:t>
            </a:r>
            <a:endParaRPr lang="ar-SA" dirty="0"/>
          </a:p>
        </p:txBody>
      </p:sp>
      <p:sp>
        <p:nvSpPr>
          <p:cNvPr id="3" name="عنصر نائب للمحتوى 2"/>
          <p:cNvSpPr>
            <a:spLocks noGrp="1"/>
          </p:cNvSpPr>
          <p:nvPr>
            <p:ph idx="1"/>
          </p:nvPr>
        </p:nvSpPr>
        <p:spPr>
          <a:xfrm>
            <a:off x="500034" y="1714488"/>
            <a:ext cx="8183880" cy="4187952"/>
          </a:xfrm>
        </p:spPr>
        <p:txBody>
          <a:bodyPr>
            <a:normAutofit/>
          </a:bodyPr>
          <a:lstStyle/>
          <a:p>
            <a:r>
              <a:rPr lang="ar-SA" dirty="0" smtClean="0"/>
              <a:t>السبيل إلى اتخاذ قرارات أفضل هو اتخاذ المزيد من القرارات ... المهارة تولد من رحم الممارسة والتكرار والحكم الصائب هو نتيجة الخبرة ....أنتوني </a:t>
            </a:r>
            <a:r>
              <a:rPr lang="ar-SA" dirty="0" err="1" smtClean="0"/>
              <a:t>روبنز</a:t>
            </a:r>
            <a:endParaRPr lang="ar-SA" dirty="0" smtClean="0"/>
          </a:p>
          <a:p>
            <a:endParaRPr lang="ar-SA" dirty="0" smtClean="0"/>
          </a:p>
          <a:p>
            <a:r>
              <a:rPr lang="ar-SA" dirty="0" smtClean="0"/>
              <a:t>القلق هو أعدى أعداء القرار السليم ومن الأقوال المأثورة أن القلق مثل الكرسي الهزاز سيجعلك تتحرك دائما لكنه لن يوصلك إلى أي مكان ..... لو آن سميث</a:t>
            </a:r>
            <a:endParaRPr lang="ar-SA" dirty="0"/>
          </a:p>
        </p:txBody>
      </p:sp>
      <p:pic>
        <p:nvPicPr>
          <p:cNvPr id="4" name="صورة 3" descr="الكرسي.bmp"/>
          <p:cNvPicPr>
            <a:picLocks noChangeAspect="1"/>
          </p:cNvPicPr>
          <p:nvPr/>
        </p:nvPicPr>
        <p:blipFill>
          <a:blip r:embed="rId2"/>
          <a:stretch>
            <a:fillRect/>
          </a:stretch>
        </p:blipFill>
        <p:spPr>
          <a:xfrm>
            <a:off x="285720" y="4500570"/>
            <a:ext cx="2133333" cy="2142857"/>
          </a:xfrm>
          <a:prstGeom prst="rect">
            <a:avLst/>
          </a:prstGeom>
        </p:spPr>
      </p:pic>
    </p:spTree>
    <p:extLst>
      <p:ext uri="{BB962C8B-B14F-4D97-AF65-F5344CB8AC3E}">
        <p14:creationId xmlns:p14="http://schemas.microsoft.com/office/powerpoint/2010/main" xmlns="" val="666207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2920" y="1785926"/>
            <a:ext cx="7712418" cy="4143404"/>
          </a:xfrm>
        </p:spPr>
        <p:txBody>
          <a:bodyPr/>
          <a:lstStyle/>
          <a:p>
            <a:r>
              <a:rPr lang="ar-SA" dirty="0" smtClean="0"/>
              <a:t>رائع إذا كان محطة استراحة لا محطة وصول .</a:t>
            </a:r>
          </a:p>
          <a:p>
            <a:r>
              <a:rPr lang="ar-SA" dirty="0" smtClean="0"/>
              <a:t>مسلي .</a:t>
            </a:r>
          </a:p>
          <a:p>
            <a:r>
              <a:rPr lang="ar-SA" dirty="0" smtClean="0"/>
              <a:t>متعدد السرعات بحسب طاقة الجالس .</a:t>
            </a:r>
          </a:p>
          <a:p>
            <a:r>
              <a:rPr lang="ar-SA" dirty="0" smtClean="0"/>
              <a:t>ثابت رغم أنه متعدد الأوضاع .</a:t>
            </a:r>
          </a:p>
          <a:p>
            <a:r>
              <a:rPr lang="ar-SA" dirty="0" smtClean="0"/>
              <a:t>يحبه الكبار الكبار والرجال والنساء والعاديون .</a:t>
            </a:r>
          </a:p>
          <a:p>
            <a:r>
              <a:rPr lang="ar-SA" dirty="0" smtClean="0"/>
              <a:t>يصلح لأن يكون ”</a:t>
            </a:r>
            <a:r>
              <a:rPr lang="ar-SA" dirty="0" err="1" smtClean="0"/>
              <a:t>لزمة</a:t>
            </a:r>
            <a:r>
              <a:rPr lang="ar-SA" dirty="0" smtClean="0"/>
              <a:t> بريك“.</a:t>
            </a:r>
          </a:p>
          <a:p>
            <a:r>
              <a:rPr lang="ar-SA" dirty="0" smtClean="0"/>
              <a:t>أيها الجالس على الكرسي الهزاز تقدم.</a:t>
            </a:r>
          </a:p>
          <a:p>
            <a:pPr>
              <a:buNone/>
            </a:pPr>
            <a:endParaRPr lang="ar-SA" dirty="0"/>
          </a:p>
        </p:txBody>
      </p:sp>
      <p:pic>
        <p:nvPicPr>
          <p:cNvPr id="4" name="صورة 3" descr="الكرسي.bmp"/>
          <p:cNvPicPr>
            <a:picLocks noChangeAspect="1"/>
          </p:cNvPicPr>
          <p:nvPr/>
        </p:nvPicPr>
        <p:blipFill>
          <a:blip r:embed="rId2"/>
          <a:stretch>
            <a:fillRect/>
          </a:stretch>
        </p:blipFill>
        <p:spPr>
          <a:xfrm>
            <a:off x="500034" y="4429132"/>
            <a:ext cx="2133333" cy="2142857"/>
          </a:xfrm>
          <a:prstGeom prst="rect">
            <a:avLst/>
          </a:prstGeom>
        </p:spPr>
      </p:pic>
    </p:spTree>
    <p:extLst>
      <p:ext uri="{BB962C8B-B14F-4D97-AF65-F5344CB8AC3E}">
        <p14:creationId xmlns:p14="http://schemas.microsoft.com/office/powerpoint/2010/main" xmlns="" val="20322053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lstStyle/>
          <a:p>
            <a:pPr algn="ctr"/>
            <a:r>
              <a:rPr lang="ar-SA" dirty="0" smtClean="0"/>
              <a:t>المحطة الثانية عشر : البدائل</a:t>
            </a:r>
            <a:endParaRPr lang="ar-SA" dirty="0"/>
          </a:p>
        </p:txBody>
      </p:sp>
      <p:sp>
        <p:nvSpPr>
          <p:cNvPr id="3" name="عنصر نائب للمحتوى 2"/>
          <p:cNvSpPr>
            <a:spLocks noGrp="1"/>
          </p:cNvSpPr>
          <p:nvPr>
            <p:ph idx="1"/>
          </p:nvPr>
        </p:nvSpPr>
        <p:spPr>
          <a:xfrm>
            <a:off x="500034" y="1643050"/>
            <a:ext cx="8183880" cy="2928958"/>
          </a:xfrm>
        </p:spPr>
        <p:txBody>
          <a:bodyPr/>
          <a:lstStyle/>
          <a:p>
            <a:r>
              <a:rPr lang="ar-SA" dirty="0" smtClean="0"/>
              <a:t>استمتع بنعمة الاختيار العظيمة التي منحها الله عز وجل </a:t>
            </a:r>
            <a:r>
              <a:rPr lang="ar-SA" dirty="0" smtClean="0"/>
              <a:t>.</a:t>
            </a:r>
          </a:p>
          <a:p>
            <a:r>
              <a:rPr lang="ar-SA" dirty="0" smtClean="0"/>
              <a:t>في المواقف الصعبة تظهر قوة الإرادة وإيجاد البدائل أمام كل عجز.</a:t>
            </a:r>
          </a:p>
          <a:p>
            <a:r>
              <a:rPr lang="ar-SA" dirty="0" smtClean="0"/>
              <a:t>قد ندرك متأخراً أن البدائل أجمل من الأشياء التي تربعت عرش الأولوية.</a:t>
            </a:r>
          </a:p>
          <a:p>
            <a:r>
              <a:rPr lang="ar-SA" dirty="0" smtClean="0"/>
              <a:t>تتعدد البدائل وتكثر الفرص البديلة أمام الشخص المرن والمبدع الذي ينظر بعيد وفي الاتجاهات الستة.</a:t>
            </a:r>
          </a:p>
          <a:p>
            <a:r>
              <a:rPr lang="ar-SA" dirty="0" smtClean="0"/>
              <a:t>المرونة هي البحث عن أيسر الحلول المتاحة في التعامل مع الآخرين.</a:t>
            </a:r>
          </a:p>
          <a:p>
            <a:pPr>
              <a:buNone/>
            </a:pPr>
            <a:endParaRPr lang="ar-SA" dirty="0" smtClean="0"/>
          </a:p>
          <a:p>
            <a:endParaRPr lang="ar-SA" dirty="0"/>
          </a:p>
        </p:txBody>
      </p:sp>
      <p:pic>
        <p:nvPicPr>
          <p:cNvPr id="4" name="صورة 3" descr="البدائل.bmp"/>
          <p:cNvPicPr>
            <a:picLocks noChangeAspect="1"/>
          </p:cNvPicPr>
          <p:nvPr/>
        </p:nvPicPr>
        <p:blipFill>
          <a:blip r:embed="rId2"/>
          <a:stretch>
            <a:fillRect/>
          </a:stretch>
        </p:blipFill>
        <p:spPr>
          <a:xfrm>
            <a:off x="500034" y="4572008"/>
            <a:ext cx="3786214" cy="2071702"/>
          </a:xfrm>
          <a:prstGeom prst="rect">
            <a:avLst/>
          </a:prstGeom>
        </p:spPr>
      </p:pic>
    </p:spTree>
    <p:extLst>
      <p:ext uri="{BB962C8B-B14F-4D97-AF65-F5344CB8AC3E}">
        <p14:creationId xmlns:p14="http://schemas.microsoft.com/office/powerpoint/2010/main" xmlns="" val="3287559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548680"/>
            <a:ext cx="8183880" cy="1051560"/>
          </a:xfrm>
        </p:spPr>
        <p:txBody>
          <a:bodyPr/>
          <a:lstStyle/>
          <a:p>
            <a:pPr algn="ctr"/>
            <a:r>
              <a:rPr lang="ar-SA" dirty="0" smtClean="0"/>
              <a:t>محاور الدورة </a:t>
            </a:r>
            <a:endParaRPr lang="ar-SA" dirty="0"/>
          </a:p>
        </p:txBody>
      </p:sp>
      <p:sp>
        <p:nvSpPr>
          <p:cNvPr id="3" name="عنصر نائب للمحتوى 2"/>
          <p:cNvSpPr>
            <a:spLocks noGrp="1"/>
          </p:cNvSpPr>
          <p:nvPr>
            <p:ph idx="1"/>
          </p:nvPr>
        </p:nvSpPr>
        <p:spPr>
          <a:xfrm>
            <a:off x="395536" y="1844824"/>
            <a:ext cx="8183880" cy="4187952"/>
          </a:xfrm>
        </p:spPr>
        <p:txBody>
          <a:bodyPr>
            <a:normAutofit/>
          </a:bodyPr>
          <a:lstStyle/>
          <a:p>
            <a:pPr algn="just"/>
            <a:r>
              <a:rPr lang="ar-SA" sz="3200" dirty="0" smtClean="0"/>
              <a:t>أن من احسان العمل أن يغير الأنسان من نفسه ،وأن يطور ذاته.</a:t>
            </a:r>
          </a:p>
          <a:p>
            <a:pPr algn="just"/>
            <a:r>
              <a:rPr lang="ar-SA" sz="3200" dirty="0"/>
              <a:t>اخلاص العمل لله وتجديد العهد مع الله سبحانه </a:t>
            </a:r>
            <a:r>
              <a:rPr lang="ar-SA" sz="3200" dirty="0" smtClean="0"/>
              <a:t>.</a:t>
            </a:r>
          </a:p>
          <a:p>
            <a:pPr algn="just"/>
            <a:r>
              <a:rPr lang="ar-SA" sz="3200" dirty="0" smtClean="0"/>
              <a:t>صناعة الفرق في الحياة في بيئة الاسرة والعمل .</a:t>
            </a:r>
          </a:p>
          <a:p>
            <a:pPr algn="just"/>
            <a:r>
              <a:rPr lang="ar-SA" sz="3200" dirty="0" smtClean="0"/>
              <a:t>إيجاد قواعد لتطبيقها في تغيير النفس الإنسانية بما يتوافق مع ديننا الحنيف .</a:t>
            </a:r>
          </a:p>
          <a:p>
            <a:pPr algn="just"/>
            <a:r>
              <a:rPr lang="ar-SA" sz="3200" dirty="0" smtClean="0"/>
              <a:t>تصحيح الخطأ واعادة التفكير بطريقة السلوك المتبع .</a:t>
            </a:r>
          </a:p>
          <a:p>
            <a:pPr marL="0" indent="0">
              <a:buNone/>
            </a:pPr>
            <a:endParaRPr lang="ar-SA" dirty="0"/>
          </a:p>
        </p:txBody>
      </p:sp>
    </p:spTree>
    <p:extLst>
      <p:ext uri="{BB962C8B-B14F-4D97-AF65-F5344CB8AC3E}">
        <p14:creationId xmlns:p14="http://schemas.microsoft.com/office/powerpoint/2010/main" xmlns="" val="47412191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785794"/>
            <a:ext cx="8183880" cy="1051560"/>
          </a:xfrm>
        </p:spPr>
        <p:txBody>
          <a:bodyPr>
            <a:normAutofit/>
          </a:bodyPr>
          <a:lstStyle/>
          <a:p>
            <a:pPr algn="ctr"/>
            <a:r>
              <a:rPr lang="ar-SA" dirty="0" smtClean="0"/>
              <a:t>المحطة الثالثة عشر : لا تكترث بالمثبطين </a:t>
            </a:r>
            <a:endParaRPr lang="ar-SA" dirty="0"/>
          </a:p>
        </p:txBody>
      </p:sp>
      <p:sp>
        <p:nvSpPr>
          <p:cNvPr id="3" name="عنصر نائب للمحتوى 2"/>
          <p:cNvSpPr>
            <a:spLocks noGrp="1"/>
          </p:cNvSpPr>
          <p:nvPr>
            <p:ph idx="1"/>
          </p:nvPr>
        </p:nvSpPr>
        <p:spPr>
          <a:xfrm>
            <a:off x="428596" y="2000240"/>
            <a:ext cx="8183880" cy="3759324"/>
          </a:xfrm>
        </p:spPr>
        <p:txBody>
          <a:bodyPr>
            <a:normAutofit/>
          </a:bodyPr>
          <a:lstStyle/>
          <a:p>
            <a:r>
              <a:rPr lang="ar-SA" dirty="0" smtClean="0"/>
              <a:t>أقولها حقيقة : مادمت مقتنعاً بما تصنع وأنه أمر مباح وأنه من الممكن تحقيقه فلا تلتفت للكلمات اللاذعة ولا للعبارات الناقدة خاصة تلك الألفاظ التي تهدم ولا تبني وتقتل ولا تحيي وما أكثر المخذلين والمرجفين لا كثرهم الله ، كم من إنسان لديه طموح ضعف وخارت قواه وتكسرت مجاديفه أمام عبارات سمعها من هنا أو هناك .</a:t>
            </a:r>
          </a:p>
          <a:p>
            <a:r>
              <a:rPr lang="ar-SA" dirty="0" smtClean="0"/>
              <a:t>رب كلمة واحدة تحمل طابعاً سلبياً موجهة إلى صاحبها كأنها قنبلة مدمرة تصيب منه مقتلاً يكون فيه أجله فلا يرتفع بعدها أبداً.</a:t>
            </a:r>
          </a:p>
          <a:p>
            <a:endParaRPr lang="ar-SA" dirty="0"/>
          </a:p>
        </p:txBody>
      </p:sp>
      <p:pic>
        <p:nvPicPr>
          <p:cNvPr id="4" name="صورة 3" descr="المثبطين.bmp"/>
          <p:cNvPicPr>
            <a:picLocks noChangeAspect="1"/>
          </p:cNvPicPr>
          <p:nvPr/>
        </p:nvPicPr>
        <p:blipFill>
          <a:blip r:embed="rId2"/>
          <a:stretch>
            <a:fillRect/>
          </a:stretch>
        </p:blipFill>
        <p:spPr>
          <a:xfrm>
            <a:off x="0" y="4929198"/>
            <a:ext cx="3286148" cy="1928802"/>
          </a:xfrm>
          <a:prstGeom prst="rect">
            <a:avLst/>
          </a:prstGeom>
        </p:spPr>
      </p:pic>
    </p:spTree>
    <p:extLst>
      <p:ext uri="{BB962C8B-B14F-4D97-AF65-F5344CB8AC3E}">
        <p14:creationId xmlns:p14="http://schemas.microsoft.com/office/powerpoint/2010/main" xmlns="" val="1654144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a:bodyPr>
          <a:lstStyle/>
          <a:p>
            <a:pPr algn="ctr"/>
            <a:r>
              <a:rPr lang="ar-SA" dirty="0" smtClean="0"/>
              <a:t>المحطة الرابعة عشر:روح عن نفسك</a:t>
            </a:r>
            <a:endParaRPr lang="ar-SA" dirty="0"/>
          </a:p>
        </p:txBody>
      </p:sp>
      <p:sp>
        <p:nvSpPr>
          <p:cNvPr id="3" name="عنصر نائب للمحتوى 2"/>
          <p:cNvSpPr>
            <a:spLocks noGrp="1"/>
          </p:cNvSpPr>
          <p:nvPr>
            <p:ph idx="1"/>
          </p:nvPr>
        </p:nvSpPr>
        <p:spPr>
          <a:xfrm>
            <a:off x="500034" y="1643050"/>
            <a:ext cx="8183880" cy="4187952"/>
          </a:xfrm>
        </p:spPr>
        <p:txBody>
          <a:bodyPr/>
          <a:lstStyle/>
          <a:p>
            <a:r>
              <a:rPr lang="ar-SA" dirty="0" smtClean="0"/>
              <a:t>قال صل الله عليه وسلم ” يا </a:t>
            </a:r>
            <a:r>
              <a:rPr lang="ar-SA" dirty="0" smtClean="0"/>
              <a:t>حنظله </a:t>
            </a:r>
            <a:r>
              <a:rPr lang="ar-SA" dirty="0" smtClean="0"/>
              <a:t>ساعة وساعة“</a:t>
            </a:r>
          </a:p>
          <a:p>
            <a:r>
              <a:rPr lang="ar-SA" dirty="0" smtClean="0"/>
              <a:t>الترويح عن النفس بعد العمل الدءوب والكد الكثير لابد منه لأنه يبعث النشاط من جديد ويحرك الدورة الدموية مما يجدد الحيوية فيها مرة أخرى . </a:t>
            </a:r>
          </a:p>
          <a:p>
            <a:r>
              <a:rPr lang="ar-SA" dirty="0" smtClean="0"/>
              <a:t>جاء عن علي رضي الله عنه قال ” روحوا القلوب واطلبوا لها طرف الحكمة فإنها تمل كما تمل الأبدان“</a:t>
            </a:r>
            <a:endParaRPr lang="ar-SA" dirty="0"/>
          </a:p>
        </p:txBody>
      </p:sp>
      <p:pic>
        <p:nvPicPr>
          <p:cNvPr id="4" name="صورة 3" descr="عن نفسك.jpg"/>
          <p:cNvPicPr>
            <a:picLocks noChangeAspect="1"/>
          </p:cNvPicPr>
          <p:nvPr/>
        </p:nvPicPr>
        <p:blipFill>
          <a:blip r:embed="rId2"/>
          <a:stretch>
            <a:fillRect/>
          </a:stretch>
        </p:blipFill>
        <p:spPr>
          <a:xfrm>
            <a:off x="857224" y="3929066"/>
            <a:ext cx="4071966" cy="2714644"/>
          </a:xfrm>
          <a:prstGeom prst="rect">
            <a:avLst/>
          </a:prstGeom>
        </p:spPr>
      </p:pic>
    </p:spTree>
    <p:extLst>
      <p:ext uri="{BB962C8B-B14F-4D97-AF65-F5344CB8AC3E}">
        <p14:creationId xmlns:p14="http://schemas.microsoft.com/office/powerpoint/2010/main" xmlns="" val="2358868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lstStyle/>
          <a:p>
            <a:pPr algn="ctr"/>
            <a:r>
              <a:rPr lang="ar-SA" dirty="0" smtClean="0"/>
              <a:t>المحطة الخامسة عشر:لا تغضب</a:t>
            </a:r>
            <a:endParaRPr lang="ar-SA" dirty="0"/>
          </a:p>
        </p:txBody>
      </p:sp>
      <p:sp>
        <p:nvSpPr>
          <p:cNvPr id="3" name="عنصر نائب للمحتوى 2"/>
          <p:cNvSpPr>
            <a:spLocks noGrp="1"/>
          </p:cNvSpPr>
          <p:nvPr>
            <p:ph idx="1"/>
          </p:nvPr>
        </p:nvSpPr>
        <p:spPr>
          <a:xfrm>
            <a:off x="428596" y="1643050"/>
            <a:ext cx="8183880" cy="4187952"/>
          </a:xfrm>
        </p:spPr>
        <p:txBody>
          <a:bodyPr/>
          <a:lstStyle/>
          <a:p>
            <a:r>
              <a:rPr lang="ar-SA" dirty="0" smtClean="0"/>
              <a:t>لماذا الغضب ؟؟</a:t>
            </a:r>
          </a:p>
          <a:p>
            <a:r>
              <a:rPr lang="ar-SA" dirty="0" smtClean="0"/>
              <a:t>أنواع الناس </a:t>
            </a:r>
            <a:endParaRPr lang="ar-SA" dirty="0"/>
          </a:p>
        </p:txBody>
      </p:sp>
      <p:graphicFrame>
        <p:nvGraphicFramePr>
          <p:cNvPr id="4" name="جدول 3"/>
          <p:cNvGraphicFramePr>
            <a:graphicFrameLocks noGrp="1"/>
          </p:cNvGraphicFramePr>
          <p:nvPr/>
        </p:nvGraphicFramePr>
        <p:xfrm>
          <a:off x="1643042" y="2714620"/>
          <a:ext cx="6096000" cy="2928958"/>
        </p:xfrm>
        <a:graphic>
          <a:graphicData uri="http://schemas.openxmlformats.org/drawingml/2006/table">
            <a:tbl>
              <a:tblPr rtl="1" firstRow="1" bandRow="1">
                <a:tableStyleId>{5C22544A-7EE6-4342-B048-85BDC9FD1C3A}</a:tableStyleId>
              </a:tblPr>
              <a:tblGrid>
                <a:gridCol w="3048000"/>
                <a:gridCol w="3048000"/>
              </a:tblGrid>
              <a:tr h="1464479">
                <a:tc>
                  <a:txBody>
                    <a:bodyPr/>
                    <a:lstStyle/>
                    <a:p>
                      <a:pPr algn="ctr" rtl="1"/>
                      <a:r>
                        <a:rPr lang="ar-SA" sz="3200" dirty="0" smtClean="0"/>
                        <a:t>بطئ الغضب </a:t>
                      </a:r>
                    </a:p>
                    <a:p>
                      <a:pPr algn="ctr" rtl="1"/>
                      <a:r>
                        <a:rPr lang="ar-SA" sz="3200" dirty="0" smtClean="0"/>
                        <a:t>سريع الرضا</a:t>
                      </a:r>
                      <a:endParaRPr lang="ar-SA" sz="3600" dirty="0"/>
                    </a:p>
                  </a:txBody>
                  <a:tcPr/>
                </a:tc>
                <a:tc>
                  <a:txBody>
                    <a:bodyPr/>
                    <a:lstStyle/>
                    <a:p>
                      <a:pPr marL="0" algn="ctr" rtl="1" eaLnBrk="1" latinLnBrk="0" hangingPunct="1"/>
                      <a:r>
                        <a:rPr kumimoji="0" lang="ar-SA" sz="3200" b="1" kern="1200" dirty="0" smtClean="0">
                          <a:solidFill>
                            <a:schemeClr val="lt1"/>
                          </a:solidFill>
                          <a:latin typeface="+mn-lt"/>
                          <a:ea typeface="+mn-ea"/>
                          <a:cs typeface="+mn-cs"/>
                        </a:rPr>
                        <a:t>سريع الغضب </a:t>
                      </a:r>
                    </a:p>
                    <a:p>
                      <a:pPr marL="0" algn="ctr" rtl="1" eaLnBrk="1" latinLnBrk="0" hangingPunct="1"/>
                      <a:r>
                        <a:rPr kumimoji="0" lang="ar-SA" sz="3200" b="1" kern="1200" dirty="0" smtClean="0">
                          <a:solidFill>
                            <a:schemeClr val="lt1"/>
                          </a:solidFill>
                          <a:latin typeface="+mn-lt"/>
                          <a:ea typeface="+mn-ea"/>
                          <a:cs typeface="+mn-cs"/>
                        </a:rPr>
                        <a:t>سريع الرضا</a:t>
                      </a:r>
                    </a:p>
                  </a:txBody>
                  <a:tcPr/>
                </a:tc>
              </a:tr>
              <a:tr h="1464479">
                <a:tc>
                  <a:txBody>
                    <a:bodyPr/>
                    <a:lstStyle/>
                    <a:p>
                      <a:pPr algn="ctr" rtl="1"/>
                      <a:r>
                        <a:rPr lang="ar-SA" sz="3600" dirty="0" smtClean="0"/>
                        <a:t>سريع الغضب</a:t>
                      </a:r>
                    </a:p>
                    <a:p>
                      <a:pPr algn="ctr" rtl="1"/>
                      <a:r>
                        <a:rPr lang="ar-SA" sz="3600" dirty="0" smtClean="0"/>
                        <a:t>بطئ</a:t>
                      </a:r>
                      <a:r>
                        <a:rPr lang="ar-SA" sz="3600" baseline="0" dirty="0" smtClean="0"/>
                        <a:t> الرضا</a:t>
                      </a:r>
                      <a:endParaRPr lang="ar-SA" sz="3600" dirty="0"/>
                    </a:p>
                  </a:txBody>
                  <a:tcPr/>
                </a:tc>
                <a:tc>
                  <a:txBody>
                    <a:bodyPr/>
                    <a:lstStyle/>
                    <a:p>
                      <a:pPr marL="0" algn="ctr" rtl="1" eaLnBrk="1" latinLnBrk="0" hangingPunct="1"/>
                      <a:r>
                        <a:rPr kumimoji="0" lang="ar-SA" sz="3600" kern="1200" dirty="0" smtClean="0">
                          <a:solidFill>
                            <a:schemeClr val="dk1"/>
                          </a:solidFill>
                          <a:latin typeface="+mn-lt"/>
                          <a:ea typeface="+mn-ea"/>
                          <a:cs typeface="+mn-cs"/>
                        </a:rPr>
                        <a:t>بطئ الغضب </a:t>
                      </a:r>
                    </a:p>
                    <a:p>
                      <a:pPr marL="0" algn="ctr" rtl="1" eaLnBrk="1" latinLnBrk="0" hangingPunct="1"/>
                      <a:r>
                        <a:rPr kumimoji="0" lang="ar-SA" sz="3600" kern="1200" dirty="0" smtClean="0">
                          <a:solidFill>
                            <a:schemeClr val="dk1"/>
                          </a:solidFill>
                          <a:latin typeface="+mn-lt"/>
                          <a:ea typeface="+mn-ea"/>
                          <a:cs typeface="+mn-cs"/>
                        </a:rPr>
                        <a:t>بطئ الرضا</a:t>
                      </a:r>
                    </a:p>
                  </a:txBody>
                  <a:tcPr/>
                </a:tc>
              </a:tr>
            </a:tbl>
          </a:graphicData>
        </a:graphic>
      </p:graphicFrame>
      <p:pic>
        <p:nvPicPr>
          <p:cNvPr id="5" name="صورة 4" descr="الغضب.jpg"/>
          <p:cNvPicPr>
            <a:picLocks noChangeAspect="1"/>
          </p:cNvPicPr>
          <p:nvPr/>
        </p:nvPicPr>
        <p:blipFill>
          <a:blip r:embed="rId2"/>
          <a:stretch>
            <a:fillRect/>
          </a:stretch>
        </p:blipFill>
        <p:spPr>
          <a:xfrm>
            <a:off x="214282" y="857232"/>
            <a:ext cx="1785950" cy="1833564"/>
          </a:xfrm>
          <a:prstGeom prst="rect">
            <a:avLst/>
          </a:prstGeom>
        </p:spPr>
      </p:pic>
    </p:spTree>
    <p:extLst>
      <p:ext uri="{BB962C8B-B14F-4D97-AF65-F5344CB8AC3E}">
        <p14:creationId xmlns:p14="http://schemas.microsoft.com/office/powerpoint/2010/main" xmlns="" val="477024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a:bodyPr>
          <a:lstStyle/>
          <a:p>
            <a:pPr algn="ctr"/>
            <a:r>
              <a:rPr lang="ar-SA" dirty="0" smtClean="0"/>
              <a:t>المحطة السادسة عشر :حول خوفك إلى نجاح</a:t>
            </a:r>
            <a:endParaRPr lang="ar-SA" dirty="0"/>
          </a:p>
        </p:txBody>
      </p:sp>
      <p:sp>
        <p:nvSpPr>
          <p:cNvPr id="3" name="عنصر نائب للمحتوى 2"/>
          <p:cNvSpPr>
            <a:spLocks noGrp="1"/>
          </p:cNvSpPr>
          <p:nvPr>
            <p:ph idx="1"/>
          </p:nvPr>
        </p:nvSpPr>
        <p:spPr>
          <a:xfrm>
            <a:off x="500034" y="1714488"/>
            <a:ext cx="8183880" cy="4187952"/>
          </a:xfrm>
        </p:spPr>
        <p:txBody>
          <a:bodyPr/>
          <a:lstStyle/>
          <a:p>
            <a:r>
              <a:rPr lang="ar-SA" dirty="0" err="1" smtClean="0"/>
              <a:t>بنوا</a:t>
            </a:r>
            <a:r>
              <a:rPr lang="ar-SA" dirty="0" smtClean="0"/>
              <a:t> خوفهم على افتراضات غير حقيقية وإنما هي قائمة على الظن والتخمين.</a:t>
            </a:r>
          </a:p>
          <a:p>
            <a:endParaRPr lang="ar-SA" dirty="0" smtClean="0"/>
          </a:p>
          <a:p>
            <a:r>
              <a:rPr lang="ar-SA" dirty="0" smtClean="0"/>
              <a:t>ضعف الثقة بالله ونقص التوكل عليه إضافة إلى الإغراق </a:t>
            </a:r>
            <a:r>
              <a:rPr lang="ar-SA" dirty="0" err="1" smtClean="0"/>
              <a:t>اللامتناهي</a:t>
            </a:r>
            <a:r>
              <a:rPr lang="ar-SA" dirty="0" smtClean="0"/>
              <a:t> في استشراف المستقبل يؤدي إلى التحليلات السلبية والنظرات القاتمة وقصور الفهم حول الهدف من الإيجاد في هذه الدنيا.</a:t>
            </a:r>
          </a:p>
          <a:p>
            <a:pPr>
              <a:buNone/>
            </a:pPr>
            <a:endParaRPr lang="ar-SA" dirty="0"/>
          </a:p>
        </p:txBody>
      </p:sp>
      <p:pic>
        <p:nvPicPr>
          <p:cNvPr id="4" name="صورة 3" descr="الخوف.jpg"/>
          <p:cNvPicPr>
            <a:picLocks noChangeAspect="1"/>
          </p:cNvPicPr>
          <p:nvPr/>
        </p:nvPicPr>
        <p:blipFill>
          <a:blip r:embed="rId2"/>
          <a:stretch>
            <a:fillRect/>
          </a:stretch>
        </p:blipFill>
        <p:spPr>
          <a:xfrm>
            <a:off x="642910" y="4357694"/>
            <a:ext cx="4143404" cy="2214578"/>
          </a:xfrm>
          <a:prstGeom prst="rect">
            <a:avLst/>
          </a:prstGeom>
        </p:spPr>
      </p:pic>
    </p:spTree>
    <p:extLst>
      <p:ext uri="{BB962C8B-B14F-4D97-AF65-F5344CB8AC3E}">
        <p14:creationId xmlns:p14="http://schemas.microsoft.com/office/powerpoint/2010/main" xmlns="" val="15612084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fontScale="90000"/>
          </a:bodyPr>
          <a:lstStyle/>
          <a:p>
            <a:pPr algn="ct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
            </a:r>
            <a:br>
              <a:rPr lang="ar-SA" dirty="0" smtClean="0"/>
            </a:br>
            <a:r>
              <a:rPr lang="ar-SA" dirty="0" smtClean="0"/>
              <a:t>أمور تساعد على التغلب على الخوف </a:t>
            </a:r>
            <a:endParaRPr lang="ar-SA" dirty="0"/>
          </a:p>
        </p:txBody>
      </p:sp>
      <p:sp>
        <p:nvSpPr>
          <p:cNvPr id="3" name="عنصر نائب للمحتوى 2"/>
          <p:cNvSpPr>
            <a:spLocks noGrp="1"/>
          </p:cNvSpPr>
          <p:nvPr>
            <p:ph idx="1"/>
          </p:nvPr>
        </p:nvSpPr>
        <p:spPr>
          <a:xfrm>
            <a:off x="428596" y="1714488"/>
            <a:ext cx="8183880" cy="4187952"/>
          </a:xfrm>
        </p:spPr>
        <p:txBody>
          <a:bodyPr/>
          <a:lstStyle/>
          <a:p>
            <a:r>
              <a:rPr lang="ar-SA" dirty="0" smtClean="0"/>
              <a:t>التوكل على الله قال تعالى“ومن يتوكل على الله فهو حسبه“</a:t>
            </a:r>
          </a:p>
          <a:p>
            <a:r>
              <a:rPr lang="ar-SA" dirty="0" smtClean="0"/>
              <a:t>المواجهة بأن يقدم على الشيء الذي يخافه.</a:t>
            </a:r>
          </a:p>
          <a:p>
            <a:r>
              <a:rPr lang="ar-SA" dirty="0" smtClean="0"/>
              <a:t>اكتب كل مخاوفك واقرأها بتمهل ثم خذ في تحليلها .</a:t>
            </a:r>
          </a:p>
          <a:p>
            <a:r>
              <a:rPr lang="ar-SA" dirty="0" smtClean="0"/>
              <a:t>ألزم الدعاء فهو سلاح عظيم لطرد الخوف والقلق.</a:t>
            </a:r>
          </a:p>
          <a:p>
            <a:endParaRPr lang="ar-SA" dirty="0" smtClean="0"/>
          </a:p>
          <a:p>
            <a:pPr>
              <a:buNone/>
            </a:pPr>
            <a:endParaRPr lang="ar-SA" dirty="0"/>
          </a:p>
        </p:txBody>
      </p:sp>
      <p:pic>
        <p:nvPicPr>
          <p:cNvPr id="4" name="صورة 3" descr="التغلب على الخوف.jpg"/>
          <p:cNvPicPr>
            <a:picLocks noChangeAspect="1"/>
          </p:cNvPicPr>
          <p:nvPr/>
        </p:nvPicPr>
        <p:blipFill>
          <a:blip r:embed="rId2"/>
          <a:stretch>
            <a:fillRect/>
          </a:stretch>
        </p:blipFill>
        <p:spPr>
          <a:xfrm>
            <a:off x="1142976" y="4214818"/>
            <a:ext cx="4143404" cy="2286016"/>
          </a:xfrm>
          <a:prstGeom prst="rect">
            <a:avLst/>
          </a:prstGeom>
        </p:spPr>
      </p:pic>
    </p:spTree>
    <p:extLst>
      <p:ext uri="{BB962C8B-B14F-4D97-AF65-F5344CB8AC3E}">
        <p14:creationId xmlns:p14="http://schemas.microsoft.com/office/powerpoint/2010/main" xmlns="" val="7196832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fontScale="90000"/>
          </a:bodyPr>
          <a:lstStyle/>
          <a:p>
            <a:pPr algn="ctr"/>
            <a:r>
              <a:rPr lang="ar-SA" dirty="0" smtClean="0"/>
              <a:t>المحطة السابعة عشر : تأمل سير الآخرون وكيف وصلوا؟</a:t>
            </a:r>
            <a:endParaRPr lang="ar-SA" dirty="0"/>
          </a:p>
        </p:txBody>
      </p:sp>
      <p:sp>
        <p:nvSpPr>
          <p:cNvPr id="3" name="عنصر نائب للمحتوى 2"/>
          <p:cNvSpPr>
            <a:spLocks noGrp="1"/>
          </p:cNvSpPr>
          <p:nvPr>
            <p:ph idx="1"/>
          </p:nvPr>
        </p:nvSpPr>
        <p:spPr>
          <a:xfrm>
            <a:off x="500034" y="1643050"/>
            <a:ext cx="8183880" cy="3214710"/>
          </a:xfrm>
        </p:spPr>
        <p:txBody>
          <a:bodyPr/>
          <a:lstStyle/>
          <a:p>
            <a:r>
              <a:rPr lang="ar-SA" dirty="0" smtClean="0"/>
              <a:t>أعظم الشخصيات على مر التاريخ سيرة حبيبنا محمد صل الله عليه وسلم وكيف أنه نشأ يتيماً وشق طريقه في الحياة مع جده عبد المطلب ثم عمه أبي طالب وكيف أخذ في الدعوة السرية وجهر بالدعوة بعد ذلك حتى فتح الله عليه .</a:t>
            </a:r>
          </a:p>
          <a:p>
            <a:r>
              <a:rPr lang="ar-SA" dirty="0" smtClean="0"/>
              <a:t>تأمل سير الصحابة .</a:t>
            </a:r>
          </a:p>
          <a:p>
            <a:r>
              <a:rPr lang="ar-SA" dirty="0" smtClean="0"/>
              <a:t>تأمل سير علماء الأمة .</a:t>
            </a:r>
          </a:p>
          <a:p>
            <a:r>
              <a:rPr lang="ar-SA" dirty="0" smtClean="0"/>
              <a:t>تأمل سير الناجحين.</a:t>
            </a:r>
          </a:p>
        </p:txBody>
      </p:sp>
      <p:pic>
        <p:nvPicPr>
          <p:cNvPr id="4" name="صورة 3" descr="تأمل.jpg"/>
          <p:cNvPicPr>
            <a:picLocks noChangeAspect="1"/>
          </p:cNvPicPr>
          <p:nvPr/>
        </p:nvPicPr>
        <p:blipFill>
          <a:blip r:embed="rId2"/>
          <a:stretch>
            <a:fillRect/>
          </a:stretch>
        </p:blipFill>
        <p:spPr>
          <a:xfrm>
            <a:off x="928662" y="3571876"/>
            <a:ext cx="3500462" cy="2624142"/>
          </a:xfrm>
          <a:prstGeom prst="rect">
            <a:avLst/>
          </a:prstGeom>
        </p:spPr>
      </p:pic>
    </p:spTree>
    <p:extLst>
      <p:ext uri="{BB962C8B-B14F-4D97-AF65-F5344CB8AC3E}">
        <p14:creationId xmlns:p14="http://schemas.microsoft.com/office/powerpoint/2010/main" xmlns="" val="38629170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428604"/>
            <a:ext cx="8183880" cy="1051560"/>
          </a:xfrm>
        </p:spPr>
        <p:txBody>
          <a:bodyPr>
            <a:normAutofit/>
          </a:bodyPr>
          <a:lstStyle/>
          <a:p>
            <a:pPr algn="ctr"/>
            <a:r>
              <a:rPr lang="ar-SA" dirty="0" smtClean="0"/>
              <a:t>المحطة الثامنة عشر :حاسب نفسك </a:t>
            </a:r>
            <a:endParaRPr lang="ar-SA" dirty="0"/>
          </a:p>
        </p:txBody>
      </p:sp>
      <p:sp>
        <p:nvSpPr>
          <p:cNvPr id="3" name="عنصر نائب للمحتوى 2"/>
          <p:cNvSpPr>
            <a:spLocks noGrp="1"/>
          </p:cNvSpPr>
          <p:nvPr>
            <p:ph idx="1"/>
          </p:nvPr>
        </p:nvSpPr>
        <p:spPr>
          <a:xfrm>
            <a:off x="428596" y="1643050"/>
            <a:ext cx="8183880" cy="4187952"/>
          </a:xfrm>
        </p:spPr>
        <p:txBody>
          <a:bodyPr>
            <a:normAutofit/>
          </a:bodyPr>
          <a:lstStyle/>
          <a:p>
            <a:r>
              <a:rPr lang="ar-SA" dirty="0" smtClean="0"/>
              <a:t>يقول عبد الله بن وهب وهو من أتباع التابعين – أخذت على نفسي كلما اغتبت أنسانا أن أصوم يوماً واحداً يقول فاعتادت نفسي على الصيام أي أصبح على نفسي شيئاً سهلاً يقول : فأخذت على نفسي كلما اغتبت إنساناً أن أتصدق بدرهم يقول فتركت الغيبة.</a:t>
            </a:r>
          </a:p>
          <a:p>
            <a:pPr>
              <a:buNone/>
            </a:pPr>
            <a:endParaRPr lang="ar-SA" dirty="0" smtClean="0"/>
          </a:p>
          <a:p>
            <a:r>
              <a:rPr lang="ar-SA" dirty="0" smtClean="0"/>
              <a:t>في المحاسبة تغيير للنفس من الحال الدنيئة التي تعيش فيها إلى حال رفيعة ومشرفة تسمو </a:t>
            </a:r>
            <a:r>
              <a:rPr lang="ar-SA" dirty="0" err="1" smtClean="0"/>
              <a:t>بها</a:t>
            </a:r>
            <a:r>
              <a:rPr lang="ar-SA" dirty="0" smtClean="0"/>
              <a:t> إلى معالي الأمور.</a:t>
            </a:r>
          </a:p>
          <a:p>
            <a:endParaRPr lang="ar-SA" dirty="0"/>
          </a:p>
        </p:txBody>
      </p:sp>
      <p:pic>
        <p:nvPicPr>
          <p:cNvPr id="4" name="صورة 3" descr="حاسب.bmp"/>
          <p:cNvPicPr>
            <a:picLocks noChangeAspect="1"/>
          </p:cNvPicPr>
          <p:nvPr/>
        </p:nvPicPr>
        <p:blipFill>
          <a:blip r:embed="rId2"/>
          <a:stretch>
            <a:fillRect/>
          </a:stretch>
        </p:blipFill>
        <p:spPr>
          <a:xfrm>
            <a:off x="571472" y="4643446"/>
            <a:ext cx="4429156" cy="1976200"/>
          </a:xfrm>
          <a:prstGeom prst="rect">
            <a:avLst/>
          </a:prstGeom>
        </p:spPr>
      </p:pic>
    </p:spTree>
    <p:extLst>
      <p:ext uri="{BB962C8B-B14F-4D97-AF65-F5344CB8AC3E}">
        <p14:creationId xmlns:p14="http://schemas.microsoft.com/office/powerpoint/2010/main" xmlns="" val="1298569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a:bodyPr>
          <a:lstStyle/>
          <a:p>
            <a:pPr algn="ctr"/>
            <a:r>
              <a:rPr lang="ar-SA" dirty="0" smtClean="0"/>
              <a:t>المحطة التاسعة عشر :تكيف مع واقعك</a:t>
            </a:r>
            <a:endParaRPr lang="ar-SA" dirty="0"/>
          </a:p>
        </p:txBody>
      </p:sp>
      <p:sp>
        <p:nvSpPr>
          <p:cNvPr id="3" name="عنصر نائب للمحتوى 2"/>
          <p:cNvSpPr>
            <a:spLocks noGrp="1"/>
          </p:cNvSpPr>
          <p:nvPr>
            <p:ph idx="1"/>
          </p:nvPr>
        </p:nvSpPr>
        <p:spPr>
          <a:xfrm>
            <a:off x="428596" y="1643050"/>
            <a:ext cx="8183880" cy="4187952"/>
          </a:xfrm>
        </p:spPr>
        <p:txBody>
          <a:bodyPr>
            <a:normAutofit/>
          </a:bodyPr>
          <a:lstStyle/>
          <a:p>
            <a:r>
              <a:rPr lang="ar-SA" dirty="0" smtClean="0"/>
              <a:t>وقع أمر ، نزل بلاء ، حلت مصيبة ،صعوبات ومعوقات </a:t>
            </a:r>
          </a:p>
          <a:p>
            <a:pPr marL="514350" indent="-514350">
              <a:buFont typeface="+mj-lt"/>
              <a:buAutoNum type="arabicPeriod"/>
            </a:pPr>
            <a:r>
              <a:rPr lang="ar-SA" dirty="0" smtClean="0"/>
              <a:t>تكيف مع ما يحيط بك بدلاً من إعلان الحسرة والحزن</a:t>
            </a:r>
          </a:p>
          <a:p>
            <a:pPr marL="514350" indent="-514350">
              <a:buFont typeface="+mj-lt"/>
              <a:buAutoNum type="arabicPeriod"/>
            </a:pPr>
            <a:r>
              <a:rPr lang="ar-SA" dirty="0" smtClean="0"/>
              <a:t>حاول السيطرة على نفسك.</a:t>
            </a:r>
          </a:p>
          <a:p>
            <a:pPr marL="514350" indent="-514350">
              <a:buFont typeface="+mj-lt"/>
              <a:buAutoNum type="arabicPeriod"/>
            </a:pPr>
            <a:r>
              <a:rPr lang="ar-SA" dirty="0" smtClean="0"/>
              <a:t>كن هادئ النفس.</a:t>
            </a:r>
          </a:p>
          <a:p>
            <a:pPr marL="514350" indent="-514350">
              <a:buFont typeface="+mj-lt"/>
              <a:buAutoNum type="arabicPeriod"/>
            </a:pPr>
            <a:r>
              <a:rPr lang="ar-SA" dirty="0" smtClean="0"/>
              <a:t>لا تتكلم عن متاعبك وهمومك وإحزانك .</a:t>
            </a:r>
          </a:p>
          <a:p>
            <a:pPr marL="514350" indent="-514350">
              <a:buFont typeface="+mj-lt"/>
              <a:buAutoNum type="arabicPeriod"/>
            </a:pPr>
            <a:r>
              <a:rPr lang="ar-SA" dirty="0" smtClean="0"/>
              <a:t>غيري نظرتك للأشياء وبدل تفكيرك للأمور .</a:t>
            </a:r>
          </a:p>
          <a:p>
            <a:pPr marL="514350" indent="-514350">
              <a:buFont typeface="+mj-lt"/>
              <a:buAutoNum type="arabicPeriod"/>
            </a:pPr>
            <a:endParaRPr lang="ar-SA" dirty="0"/>
          </a:p>
        </p:txBody>
      </p:sp>
      <p:pic>
        <p:nvPicPr>
          <p:cNvPr id="4" name="صورة 3" descr="تكيف.jpg"/>
          <p:cNvPicPr>
            <a:picLocks noChangeAspect="1"/>
          </p:cNvPicPr>
          <p:nvPr/>
        </p:nvPicPr>
        <p:blipFill>
          <a:blip r:embed="rId2"/>
          <a:stretch>
            <a:fillRect/>
          </a:stretch>
        </p:blipFill>
        <p:spPr>
          <a:xfrm>
            <a:off x="714348" y="4429132"/>
            <a:ext cx="2571768" cy="2028827"/>
          </a:xfrm>
          <a:prstGeom prst="rect">
            <a:avLst/>
          </a:prstGeom>
        </p:spPr>
      </p:pic>
    </p:spTree>
    <p:extLst>
      <p:ext uri="{BB962C8B-B14F-4D97-AF65-F5344CB8AC3E}">
        <p14:creationId xmlns:p14="http://schemas.microsoft.com/office/powerpoint/2010/main" xmlns="" val="8941233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a:bodyPr>
          <a:lstStyle/>
          <a:p>
            <a:pPr algn="ctr"/>
            <a:r>
              <a:rPr lang="ar-SA" dirty="0" smtClean="0">
                <a:solidFill>
                  <a:schemeClr val="accent1">
                    <a:lumMod val="75000"/>
                  </a:schemeClr>
                </a:solidFill>
              </a:rPr>
              <a:t>المحطة العشرون : كن متعدي النفع</a:t>
            </a:r>
            <a:endParaRPr lang="ar-SA" dirty="0">
              <a:solidFill>
                <a:schemeClr val="accent1">
                  <a:lumMod val="75000"/>
                </a:schemeClr>
              </a:solidFill>
            </a:endParaRPr>
          </a:p>
        </p:txBody>
      </p:sp>
      <p:sp>
        <p:nvSpPr>
          <p:cNvPr id="3" name="عنصر نائب للمحتوى 2"/>
          <p:cNvSpPr>
            <a:spLocks noGrp="1"/>
          </p:cNvSpPr>
          <p:nvPr>
            <p:ph idx="1"/>
          </p:nvPr>
        </p:nvSpPr>
        <p:spPr>
          <a:xfrm>
            <a:off x="428596" y="1643050"/>
            <a:ext cx="8183880" cy="4187952"/>
          </a:xfrm>
        </p:spPr>
        <p:txBody>
          <a:bodyPr>
            <a:normAutofit/>
          </a:bodyPr>
          <a:lstStyle/>
          <a:p>
            <a:r>
              <a:rPr lang="ar-SA" dirty="0" smtClean="0">
                <a:latin typeface="Arial" pitchFamily="34" charset="0"/>
                <a:cs typeface="Arial" pitchFamily="34" charset="0"/>
              </a:rPr>
              <a:t>ابذل الخير للآخرين .</a:t>
            </a:r>
          </a:p>
          <a:p>
            <a:r>
              <a:rPr lang="ar-SA" dirty="0" smtClean="0">
                <a:latin typeface="Arial" pitchFamily="34" charset="0"/>
                <a:cs typeface="Arial" pitchFamily="34" charset="0"/>
              </a:rPr>
              <a:t>قدم المساعدة للآخرين.</a:t>
            </a:r>
          </a:p>
          <a:p>
            <a:pPr>
              <a:buNone/>
            </a:pPr>
            <a:r>
              <a:rPr lang="ar-SA" dirty="0" smtClean="0">
                <a:latin typeface="Arial" pitchFamily="34" charset="0"/>
                <a:cs typeface="Arial" pitchFamily="34" charset="0"/>
              </a:rPr>
              <a:t>جاء رجل إلى رسول الله صل الله عليه وسلم فقال: يا رسول الله أي الناس أحب إلى الله فقال :(أحب الناس إلى الله أنفعهم وأحب الأعمال إلى الله سرور تدخله على مسلم أو تكشف عنه كربة أو تقضي عنه ديناً أو تطرد عنه جوعاً ولأن أمشي مع أخي المسلم في حاجة أحب إلي من أن أعتكف في المسجد شهراً ومن كف غضبه ستر الله عورته ومن كظم غيظاً ولو شاء أن يمضيه أمضاه ملأ الله قلبه رضي يوم القيامة ومن مشى مع أخيه المسلم في حاجته حتى يثبتها له أثبت الله قدمه يوم تزل الأقدام)</a:t>
            </a:r>
            <a:endParaRPr lang="ar-SA" dirty="0">
              <a:latin typeface="Arial" pitchFamily="34" charset="0"/>
              <a:cs typeface="Arial" pitchFamily="34" charset="0"/>
            </a:endParaRPr>
          </a:p>
        </p:txBody>
      </p:sp>
      <p:pic>
        <p:nvPicPr>
          <p:cNvPr id="4" name="صورة 3" descr="متعدد.bmp"/>
          <p:cNvPicPr>
            <a:picLocks noChangeAspect="1"/>
          </p:cNvPicPr>
          <p:nvPr/>
        </p:nvPicPr>
        <p:blipFill>
          <a:blip r:embed="rId2"/>
          <a:stretch>
            <a:fillRect/>
          </a:stretch>
        </p:blipFill>
        <p:spPr>
          <a:xfrm>
            <a:off x="0" y="5573795"/>
            <a:ext cx="2786049" cy="1284205"/>
          </a:xfrm>
          <a:prstGeom prst="rect">
            <a:avLst/>
          </a:prstGeom>
        </p:spPr>
      </p:pic>
    </p:spTree>
    <p:extLst>
      <p:ext uri="{BB962C8B-B14F-4D97-AF65-F5344CB8AC3E}">
        <p14:creationId xmlns:p14="http://schemas.microsoft.com/office/powerpoint/2010/main" xmlns="" val="190412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المصادر</a:t>
            </a:r>
            <a:endParaRPr lang="ar-SA" dirty="0"/>
          </a:p>
        </p:txBody>
      </p:sp>
      <p:sp>
        <p:nvSpPr>
          <p:cNvPr id="3" name="عنصر نائب للمحتوى 2"/>
          <p:cNvSpPr>
            <a:spLocks noGrp="1"/>
          </p:cNvSpPr>
          <p:nvPr>
            <p:ph idx="1"/>
          </p:nvPr>
        </p:nvSpPr>
        <p:spPr>
          <a:xfrm>
            <a:off x="457200" y="1928802"/>
            <a:ext cx="8229600" cy="4395798"/>
          </a:xfrm>
        </p:spPr>
        <p:txBody>
          <a:bodyPr/>
          <a:lstStyle/>
          <a:p>
            <a:r>
              <a:rPr lang="ar-SA" dirty="0" smtClean="0"/>
              <a:t>عشرون قاعدة لتطوير ذاتك لتغيير نفسك والرقي بمستوى شخصيتك </a:t>
            </a:r>
          </a:p>
          <a:p>
            <a:pPr>
              <a:buNone/>
            </a:pPr>
            <a:r>
              <a:rPr lang="ar-SA" dirty="0" smtClean="0"/>
              <a:t>– </a:t>
            </a:r>
            <a:r>
              <a:rPr lang="ar-SA" dirty="0" err="1" smtClean="0"/>
              <a:t>د</a:t>
            </a:r>
            <a:r>
              <a:rPr lang="ar-SA" dirty="0" smtClean="0"/>
              <a:t>. إبراهيم فهد الودعان </a:t>
            </a:r>
          </a:p>
          <a:p>
            <a:pPr>
              <a:buNone/>
            </a:pPr>
            <a:endParaRPr lang="ar-SA" dirty="0" smtClean="0"/>
          </a:p>
          <a:p>
            <a:r>
              <a:rPr lang="ar-SA" dirty="0" smtClean="0"/>
              <a:t>عشرون طريقة لتطوير نفسك في الأسرة والعمل </a:t>
            </a:r>
          </a:p>
          <a:p>
            <a:pPr>
              <a:buNone/>
            </a:pPr>
            <a:r>
              <a:rPr lang="ar-SA" dirty="0" smtClean="0"/>
              <a:t>– </a:t>
            </a:r>
            <a:r>
              <a:rPr lang="ar-SA" dirty="0" err="1" smtClean="0"/>
              <a:t>د</a:t>
            </a:r>
            <a:r>
              <a:rPr lang="ar-SA" dirty="0" smtClean="0"/>
              <a:t>. أيوب خالد الأيوب </a:t>
            </a:r>
            <a:endParaRPr lang="ar-SA" dirty="0"/>
          </a:p>
        </p:txBody>
      </p:sp>
      <p:pic>
        <p:nvPicPr>
          <p:cNvPr id="4" name="صورة 3" descr="المصادر.bmp"/>
          <p:cNvPicPr>
            <a:picLocks noChangeAspect="1"/>
          </p:cNvPicPr>
          <p:nvPr/>
        </p:nvPicPr>
        <p:blipFill>
          <a:blip r:embed="rId2"/>
          <a:stretch>
            <a:fillRect/>
          </a:stretch>
        </p:blipFill>
        <p:spPr>
          <a:xfrm>
            <a:off x="214282" y="3857628"/>
            <a:ext cx="3857652" cy="2786082"/>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71472" y="1214422"/>
            <a:ext cx="8183880" cy="1051560"/>
          </a:xfrm>
        </p:spPr>
        <p:txBody>
          <a:bodyPr>
            <a:normAutofit fontScale="90000"/>
          </a:bodyPr>
          <a:lstStyle/>
          <a:p>
            <a:pPr algn="ctr"/>
            <a:r>
              <a:rPr lang="ar-SA" dirty="0" smtClean="0">
                <a:solidFill>
                  <a:schemeClr val="accent1">
                    <a:lumMod val="75000"/>
                  </a:schemeClr>
                </a:solidFill>
              </a:rPr>
              <a:t>المحطة الأولى – الإيمان الراسخ والتصديق الفعال وتجديد العلاقة مع الله.</a:t>
            </a:r>
            <a:endParaRPr lang="ar-SA" dirty="0">
              <a:solidFill>
                <a:schemeClr val="accent1">
                  <a:lumMod val="75000"/>
                </a:schemeClr>
              </a:solidFill>
            </a:endParaRPr>
          </a:p>
        </p:txBody>
      </p:sp>
      <p:sp>
        <p:nvSpPr>
          <p:cNvPr id="3" name="عنصر نائب للمحتوى 2"/>
          <p:cNvSpPr>
            <a:spLocks noGrp="1"/>
          </p:cNvSpPr>
          <p:nvPr>
            <p:ph idx="1"/>
          </p:nvPr>
        </p:nvSpPr>
        <p:spPr>
          <a:xfrm>
            <a:off x="539552" y="2285992"/>
            <a:ext cx="8183880" cy="2500330"/>
          </a:xfrm>
        </p:spPr>
        <p:txBody>
          <a:bodyPr>
            <a:noAutofit/>
          </a:bodyPr>
          <a:lstStyle/>
          <a:p>
            <a:pPr marL="0" indent="0" algn="just">
              <a:buNone/>
            </a:pPr>
            <a:r>
              <a:rPr lang="ar-SA" sz="2000" b="1" dirty="0" smtClean="0"/>
              <a:t>عن أبن عباس رضي الله عنهما قال : «كنت خلف النبي صل الله عليه وسلم يوماً فقال : يا غلام إني أعلمك كلمات : احفظ الله يحفظك ، احفظ الله تجده تجاهك إذا سألت فاسأل الله ، وإذا استعنت فاستعن بالله ، وأعلم أن الأمة لو اجتمعت على أن ينفعوك بشيء لم ينفعوك إلا بشيء قد كتبه الله لك، وأن اجتمعوا على أن يضروك بشيء لم يضروك إلا بشيء قد كتبه الله عليك ، رفعت الأقلام وجفت الصحف ! « رواه الترمذي ،،،</a:t>
            </a:r>
          </a:p>
          <a:p>
            <a:pPr marL="0" indent="0" algn="just">
              <a:buNone/>
            </a:pPr>
            <a:r>
              <a:rPr lang="ar-SA" sz="2000" b="1" dirty="0" smtClean="0"/>
              <a:t>وقال حديث حسن صحيح . وفي رواية غير الترمذي « احفظ الله تجده أمامك ، تعرف إلى الله في الرخاء يعرفك في الشدة ، واعلم أن ما أخطأك لم يكن ليصيبك ، وما أصابك لم يكن ليخطئك ، وأعلم أن النصر مع الصبر ، وأن الفرج مع الكرب ، وأن مع العسر يسراً»</a:t>
            </a:r>
            <a:endParaRPr lang="ar-SA" sz="3600" b="1" dirty="0"/>
          </a:p>
        </p:txBody>
      </p:sp>
      <p:pic>
        <p:nvPicPr>
          <p:cNvPr id="4" name="صورة 3" descr="الايمان.htm"/>
          <p:cNvPicPr>
            <a:picLocks noChangeAspect="1"/>
          </p:cNvPicPr>
          <p:nvPr/>
        </p:nvPicPr>
        <p:blipFill>
          <a:blip r:embed="rId2"/>
          <a:stretch>
            <a:fillRect/>
          </a:stretch>
        </p:blipFill>
        <p:spPr>
          <a:xfrm>
            <a:off x="571472" y="4929198"/>
            <a:ext cx="5857916" cy="1928802"/>
          </a:xfrm>
          <a:prstGeom prst="rect">
            <a:avLst/>
          </a:prstGeom>
        </p:spPr>
      </p:pic>
    </p:spTree>
    <p:extLst>
      <p:ext uri="{BB962C8B-B14F-4D97-AF65-F5344CB8AC3E}">
        <p14:creationId xmlns:p14="http://schemas.microsoft.com/office/powerpoint/2010/main" xmlns="" val="328743946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ar-SA" dirty="0" smtClean="0"/>
              <a:t>تمنياتي لكم بالتوفيق والتغيير للأفضل دائماً</a:t>
            </a:r>
            <a:endParaRPr lang="ar-SA" dirty="0"/>
          </a:p>
        </p:txBody>
      </p:sp>
      <p:sp>
        <p:nvSpPr>
          <p:cNvPr id="3" name="عنصر نائب للمحتوى 2"/>
          <p:cNvSpPr>
            <a:spLocks noGrp="1"/>
          </p:cNvSpPr>
          <p:nvPr>
            <p:ph idx="1"/>
          </p:nvPr>
        </p:nvSpPr>
        <p:spPr/>
        <p:txBody>
          <a:bodyPr/>
          <a:lstStyle/>
          <a:p>
            <a:pPr algn="ctr">
              <a:buNone/>
            </a:pPr>
            <a:r>
              <a:rPr lang="ar-SA" sz="4000" dirty="0" smtClean="0"/>
              <a:t>منيرة علي الحصان </a:t>
            </a:r>
          </a:p>
          <a:p>
            <a:pPr algn="ctr">
              <a:buNone/>
            </a:pPr>
            <a:r>
              <a:rPr lang="ar-SA" sz="4000" dirty="0" smtClean="0"/>
              <a:t>وحدة التدريب </a:t>
            </a:r>
          </a:p>
          <a:p>
            <a:pPr>
              <a:buNone/>
            </a:pPr>
            <a:r>
              <a:rPr lang="ar-SA" sz="5000" dirty="0" smtClean="0">
                <a:solidFill>
                  <a:schemeClr val="tx2"/>
                </a:solidFill>
                <a:latin typeface="+mj-lt"/>
                <a:ea typeface="+mj-ea"/>
                <a:cs typeface="+mj-cs"/>
              </a:rPr>
              <a:t>للتواصل</a:t>
            </a:r>
            <a:r>
              <a:rPr lang="ar-SA" dirty="0" smtClean="0"/>
              <a:t> </a:t>
            </a:r>
          </a:p>
          <a:p>
            <a:pPr>
              <a:buNone/>
            </a:pPr>
            <a:r>
              <a:rPr lang="en-US" sz="3200" dirty="0" err="1" smtClean="0"/>
              <a:t>m.Alhossan</a:t>
            </a:r>
            <a:r>
              <a:rPr lang="en-US" sz="3200" dirty="0" smtClean="0"/>
              <a:t> @</a:t>
            </a:r>
            <a:r>
              <a:rPr lang="en-US" sz="3200" dirty="0" err="1" smtClean="0"/>
              <a:t>mu.edu.sa</a:t>
            </a:r>
            <a:endParaRPr lang="ar-SA" sz="3200" dirty="0" smtClean="0"/>
          </a:p>
          <a:p>
            <a:pPr algn="ctr">
              <a:buNone/>
            </a:pPr>
            <a:endParaRPr lang="ar-SA" sz="3200" dirty="0"/>
          </a:p>
        </p:txBody>
      </p:sp>
      <p:pic>
        <p:nvPicPr>
          <p:cNvPr id="4" name="صورة 3" descr="انا.jpg"/>
          <p:cNvPicPr>
            <a:picLocks noChangeAspect="1"/>
          </p:cNvPicPr>
          <p:nvPr/>
        </p:nvPicPr>
        <p:blipFill>
          <a:blip r:embed="rId2"/>
          <a:stretch>
            <a:fillRect/>
          </a:stretch>
        </p:blipFill>
        <p:spPr>
          <a:xfrm>
            <a:off x="0" y="3000372"/>
            <a:ext cx="3286116" cy="3857629"/>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2920" y="1357298"/>
            <a:ext cx="8183880" cy="4591982"/>
          </a:xfrm>
        </p:spPr>
        <p:txBody>
          <a:bodyPr>
            <a:normAutofit/>
          </a:bodyPr>
          <a:lstStyle/>
          <a:p>
            <a:pPr marL="0" indent="0">
              <a:buNone/>
            </a:pPr>
            <a:r>
              <a:rPr lang="ar-SA" dirty="0" smtClean="0"/>
              <a:t>من أهم القواعد لبناء الذات وتغيير النفس والسمو بالروح والرقي بها إلى درجات عاليه من الرفعة والعلو لابد من الاتصال بالله وهناك أنواع كثيرة للاتصال منها :</a:t>
            </a:r>
          </a:p>
          <a:p>
            <a:pPr marL="514350" indent="-514350">
              <a:buFont typeface="+mj-lt"/>
              <a:buAutoNum type="arabicPeriod"/>
            </a:pPr>
            <a:r>
              <a:rPr lang="ar-SA" dirty="0" smtClean="0">
                <a:solidFill>
                  <a:schemeClr val="accent1">
                    <a:lumMod val="75000"/>
                  </a:schemeClr>
                </a:solidFill>
              </a:rPr>
              <a:t>الصلاة </a:t>
            </a:r>
            <a:r>
              <a:rPr lang="ar-SA" dirty="0" smtClean="0"/>
              <a:t>– يقول كعب ابن ربيعة الأسلمي : كنت أبيت مع رسول الله فأتيته بوضوئه وحاجته فقال لي :سل فقلت : أسألك مرافقتك في الجنة قال : أو غير ذلك ؟ قلت : هو ذاك .قال : </a:t>
            </a:r>
            <a:r>
              <a:rPr lang="ar-SA" b="1" dirty="0" smtClean="0"/>
              <a:t>فأعني على نفسك بكثرة السجود) </a:t>
            </a:r>
          </a:p>
          <a:p>
            <a:pPr marL="514350" indent="-514350">
              <a:buFont typeface="+mj-lt"/>
              <a:buAutoNum type="arabicPeriod"/>
            </a:pPr>
            <a:r>
              <a:rPr lang="ar-SA" dirty="0" smtClean="0">
                <a:solidFill>
                  <a:schemeClr val="accent1">
                    <a:lumMod val="75000"/>
                  </a:schemeClr>
                </a:solidFill>
              </a:rPr>
              <a:t>الصيام</a:t>
            </a:r>
            <a:r>
              <a:rPr lang="ar-SA" dirty="0" smtClean="0"/>
              <a:t> – قال صل الله عليه وسلم“من صام يوماً في سبيل الله باعد الله وجهه عن النار سبعين خريفاً“</a:t>
            </a:r>
          </a:p>
        </p:txBody>
      </p:sp>
      <p:pic>
        <p:nvPicPr>
          <p:cNvPr id="4" name="صورة 3" descr="الصلاة.jpg"/>
          <p:cNvPicPr>
            <a:picLocks noChangeAspect="1"/>
          </p:cNvPicPr>
          <p:nvPr/>
        </p:nvPicPr>
        <p:blipFill>
          <a:blip r:embed="rId2"/>
          <a:stretch>
            <a:fillRect/>
          </a:stretch>
        </p:blipFill>
        <p:spPr>
          <a:xfrm>
            <a:off x="785786" y="4786322"/>
            <a:ext cx="3500462" cy="1785950"/>
          </a:xfrm>
          <a:prstGeom prst="rect">
            <a:avLst/>
          </a:prstGeom>
        </p:spPr>
      </p:pic>
    </p:spTree>
    <p:extLst>
      <p:ext uri="{BB962C8B-B14F-4D97-AF65-F5344CB8AC3E}">
        <p14:creationId xmlns:p14="http://schemas.microsoft.com/office/powerpoint/2010/main" xmlns="" val="502415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02920" y="1571612"/>
            <a:ext cx="7926732" cy="4643470"/>
          </a:xfrm>
        </p:spPr>
        <p:txBody>
          <a:bodyPr>
            <a:normAutofit/>
          </a:bodyPr>
          <a:lstStyle/>
          <a:p>
            <a:pPr marL="514350" indent="-514350">
              <a:buFont typeface="+mj-lt"/>
              <a:buAutoNum type="arabicPeriod"/>
            </a:pPr>
            <a:r>
              <a:rPr lang="ar-SA" dirty="0" smtClean="0">
                <a:solidFill>
                  <a:schemeClr val="accent1">
                    <a:lumMod val="75000"/>
                  </a:schemeClr>
                </a:solidFill>
              </a:rPr>
              <a:t>الذكر</a:t>
            </a:r>
            <a:r>
              <a:rPr lang="ar-SA" dirty="0" smtClean="0"/>
              <a:t> – قال صل الله عليه وسلم ”ألا أنبئكم بخير الأعمال وأزكاها عند مليككم وخير من إنفاق الذهب والورق وخير لكم من أن تلقوا عدوكم فيضربوا رقابكم وتضربوا رقابهم قالوا : بلى يا رسول الله قال : </a:t>
            </a:r>
            <a:r>
              <a:rPr lang="ar-SA" b="1" dirty="0" smtClean="0"/>
              <a:t>ذكر الله </a:t>
            </a:r>
            <a:r>
              <a:rPr lang="ar-SA" dirty="0" smtClean="0"/>
              <a:t>”</a:t>
            </a:r>
          </a:p>
          <a:p>
            <a:pPr marL="514350" indent="-514350">
              <a:buFont typeface="+mj-lt"/>
              <a:buAutoNum type="arabicPeriod"/>
            </a:pPr>
            <a:r>
              <a:rPr lang="ar-SA" dirty="0" smtClean="0">
                <a:solidFill>
                  <a:schemeClr val="accent1">
                    <a:lumMod val="75000"/>
                  </a:schemeClr>
                </a:solidFill>
              </a:rPr>
              <a:t>قيام الليل </a:t>
            </a:r>
            <a:r>
              <a:rPr lang="ar-SA" dirty="0" smtClean="0"/>
              <a:t>–قال تعالى“كانوا قليلاً من الليل ما يهجعون“</a:t>
            </a:r>
          </a:p>
          <a:p>
            <a:pPr marL="514350" indent="-514350">
              <a:buFont typeface="+mj-lt"/>
              <a:buAutoNum type="arabicPeriod"/>
            </a:pPr>
            <a:r>
              <a:rPr lang="ar-SA" dirty="0" smtClean="0"/>
              <a:t>التوبة إلى الله .</a:t>
            </a:r>
          </a:p>
          <a:p>
            <a:pPr marL="514350" indent="-514350">
              <a:buFont typeface="+mj-lt"/>
              <a:buAutoNum type="arabicPeriod"/>
            </a:pPr>
            <a:r>
              <a:rPr lang="ar-SA" dirty="0" smtClean="0">
                <a:solidFill>
                  <a:schemeClr val="accent1">
                    <a:lumMod val="75000"/>
                  </a:schemeClr>
                </a:solidFill>
              </a:rPr>
              <a:t>زيارة المقابر </a:t>
            </a:r>
            <a:r>
              <a:rPr lang="ar-SA" dirty="0" smtClean="0"/>
              <a:t>– قال صل الله عليه وسلم ”زوروا القبور فإنها تذكر الموت ”</a:t>
            </a:r>
          </a:p>
          <a:p>
            <a:pPr marL="514350" indent="-514350">
              <a:buFont typeface="+mj-lt"/>
              <a:buAutoNum type="arabicPeriod"/>
            </a:pPr>
            <a:r>
              <a:rPr lang="ar-SA" dirty="0" smtClean="0">
                <a:solidFill>
                  <a:schemeClr val="accent1">
                    <a:lumMod val="75000"/>
                  </a:schemeClr>
                </a:solidFill>
              </a:rPr>
              <a:t>الدعاء</a:t>
            </a:r>
            <a:r>
              <a:rPr lang="ar-SA" dirty="0" smtClean="0"/>
              <a:t> –قال الرسول“ الدعاء هو العبادة ”</a:t>
            </a:r>
          </a:p>
          <a:p>
            <a:pPr marL="514350" indent="-514350">
              <a:buFont typeface="+mj-lt"/>
              <a:buAutoNum type="arabicPeriod"/>
            </a:pPr>
            <a:endParaRPr lang="ar-SA" dirty="0"/>
          </a:p>
        </p:txBody>
      </p:sp>
      <p:pic>
        <p:nvPicPr>
          <p:cNvPr id="4" name="صورة 3" descr="الدعاء.jpg"/>
          <p:cNvPicPr>
            <a:picLocks noChangeAspect="1"/>
          </p:cNvPicPr>
          <p:nvPr/>
        </p:nvPicPr>
        <p:blipFill>
          <a:blip r:embed="rId2"/>
          <a:stretch>
            <a:fillRect/>
          </a:stretch>
        </p:blipFill>
        <p:spPr>
          <a:xfrm>
            <a:off x="0" y="4714875"/>
            <a:ext cx="2133600" cy="2143125"/>
          </a:xfrm>
          <a:prstGeom prst="rect">
            <a:avLst/>
          </a:prstGeom>
        </p:spPr>
      </p:pic>
    </p:spTree>
    <p:extLst>
      <p:ext uri="{BB962C8B-B14F-4D97-AF65-F5344CB8AC3E}">
        <p14:creationId xmlns:p14="http://schemas.microsoft.com/office/powerpoint/2010/main" xmlns="" val="35712536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500042"/>
            <a:ext cx="8183880" cy="1051560"/>
          </a:xfrm>
        </p:spPr>
        <p:txBody>
          <a:bodyPr/>
          <a:lstStyle/>
          <a:p>
            <a:pPr algn="ctr"/>
            <a:r>
              <a:rPr lang="ar-SA" dirty="0" smtClean="0"/>
              <a:t>المحطة الثانية – منظومة الحياة</a:t>
            </a:r>
            <a:endParaRPr lang="ar-SA" dirty="0"/>
          </a:p>
        </p:txBody>
      </p:sp>
      <p:sp>
        <p:nvSpPr>
          <p:cNvPr id="3" name="عنصر نائب للمحتوى 2"/>
          <p:cNvSpPr>
            <a:spLocks noGrp="1"/>
          </p:cNvSpPr>
          <p:nvPr>
            <p:ph idx="1"/>
          </p:nvPr>
        </p:nvSpPr>
        <p:spPr>
          <a:xfrm>
            <a:off x="500034" y="1785926"/>
            <a:ext cx="8183880" cy="4187952"/>
          </a:xfrm>
        </p:spPr>
        <p:txBody>
          <a:bodyPr>
            <a:normAutofit/>
          </a:bodyPr>
          <a:lstStyle/>
          <a:p>
            <a:pPr algn="ctr"/>
            <a:r>
              <a:rPr lang="ar-SA" dirty="0" smtClean="0"/>
              <a:t>المشاعر</a:t>
            </a:r>
          </a:p>
          <a:p>
            <a:pPr marL="514350" indent="-514350">
              <a:buFont typeface="+mj-cs"/>
              <a:buAutoNum type="arabic1Minus"/>
            </a:pPr>
            <a:r>
              <a:rPr lang="ar-SA" dirty="0" smtClean="0"/>
              <a:t>علم – العلم (منضبط) يحتوي على المعرفة –الثقافة-المعلومات التي تحيط حولك وتحليلك لها.</a:t>
            </a:r>
          </a:p>
          <a:p>
            <a:pPr marL="514350" indent="-514350">
              <a:buFont typeface="+mj-cs"/>
              <a:buAutoNum type="arabic1Minus"/>
            </a:pPr>
            <a:r>
              <a:rPr lang="ar-SA" dirty="0" smtClean="0"/>
              <a:t>أخلاق – ملزمه (الضابط) الدين هو المرجع للقيم .</a:t>
            </a:r>
          </a:p>
          <a:p>
            <a:pPr marL="514350" indent="-514350">
              <a:buFont typeface="+mj-cs"/>
              <a:buAutoNum type="arabic1Minus"/>
            </a:pPr>
            <a:r>
              <a:rPr lang="ar-SA" dirty="0" smtClean="0"/>
              <a:t>مهارات –القدرة على العمل بشكل مختلف .</a:t>
            </a:r>
          </a:p>
          <a:p>
            <a:pPr marL="514350" indent="-514350">
              <a:buFont typeface="+mj-cs"/>
              <a:buAutoNum type="arabic1Minus"/>
            </a:pPr>
            <a:r>
              <a:rPr lang="ar-SA" dirty="0" smtClean="0"/>
              <a:t>أذواق – غير ملزمة  وتختلف باختلاف الأشخاص .</a:t>
            </a:r>
            <a:endParaRPr lang="ar-SA" dirty="0"/>
          </a:p>
          <a:p>
            <a:pPr marL="514350" indent="-514350">
              <a:buNone/>
            </a:pPr>
            <a:endParaRPr lang="ar-SA" dirty="0" smtClean="0"/>
          </a:p>
        </p:txBody>
      </p:sp>
      <p:pic>
        <p:nvPicPr>
          <p:cNvPr id="1026" name="Picture 2" descr="C:\Program Files (x86)\Microsoft Office\MEDIA\CAGCAT10\j0302953.jpg"/>
          <p:cNvPicPr>
            <a:picLocks noChangeAspect="1" noChangeArrowheads="1"/>
          </p:cNvPicPr>
          <p:nvPr/>
        </p:nvPicPr>
        <p:blipFill>
          <a:blip r:embed="rId2"/>
          <a:srcRect/>
          <a:stretch>
            <a:fillRect/>
          </a:stretch>
        </p:blipFill>
        <p:spPr bwMode="auto">
          <a:xfrm>
            <a:off x="571472" y="4786322"/>
            <a:ext cx="1500198" cy="1500198"/>
          </a:xfrm>
          <a:prstGeom prst="rect">
            <a:avLst/>
          </a:prstGeom>
          <a:noFill/>
        </p:spPr>
      </p:pic>
    </p:spTree>
    <p:extLst>
      <p:ext uri="{BB962C8B-B14F-4D97-AF65-F5344CB8AC3E}">
        <p14:creationId xmlns:p14="http://schemas.microsoft.com/office/powerpoint/2010/main" xmlns="" val="3459484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571480"/>
            <a:ext cx="8183880" cy="1051560"/>
          </a:xfrm>
        </p:spPr>
        <p:txBody>
          <a:bodyPr/>
          <a:lstStyle/>
          <a:p>
            <a:pPr algn="ctr"/>
            <a:r>
              <a:rPr lang="ar-SA" dirty="0" smtClean="0"/>
              <a:t>حدد هدفك </a:t>
            </a:r>
            <a:endParaRPr lang="ar-SA" dirty="0"/>
          </a:p>
        </p:txBody>
      </p:sp>
      <p:sp>
        <p:nvSpPr>
          <p:cNvPr id="3" name="عنصر نائب للمحتوى 2"/>
          <p:cNvSpPr>
            <a:spLocks noGrp="1"/>
          </p:cNvSpPr>
          <p:nvPr>
            <p:ph idx="1"/>
          </p:nvPr>
        </p:nvSpPr>
        <p:spPr>
          <a:xfrm>
            <a:off x="500034" y="1857364"/>
            <a:ext cx="8183880" cy="4187952"/>
          </a:xfrm>
        </p:spPr>
        <p:txBody>
          <a:bodyPr>
            <a:normAutofit/>
          </a:bodyPr>
          <a:lstStyle/>
          <a:p>
            <a:pPr>
              <a:buNone/>
            </a:pPr>
            <a:r>
              <a:rPr lang="ar-SA" dirty="0" smtClean="0"/>
              <a:t>الأهداف هي النتائج المطلوب تحقيقها في المستقبل والأهداف مهمة جداً لتنظيم الحياة وتجديدها وشروط الهدف :</a:t>
            </a:r>
          </a:p>
          <a:p>
            <a:pPr marL="514350" indent="-514350">
              <a:buFont typeface="+mj-lt"/>
              <a:buAutoNum type="arabicPeriod"/>
            </a:pPr>
            <a:r>
              <a:rPr lang="ar-SA" dirty="0" smtClean="0"/>
              <a:t>أن يكون واضح .</a:t>
            </a:r>
          </a:p>
          <a:p>
            <a:pPr marL="514350" indent="-514350">
              <a:buFont typeface="+mj-lt"/>
              <a:buAutoNum type="arabicPeriod"/>
            </a:pPr>
            <a:r>
              <a:rPr lang="ar-SA" dirty="0" smtClean="0"/>
              <a:t>القناعة بالهدف .</a:t>
            </a:r>
          </a:p>
          <a:p>
            <a:pPr marL="514350" indent="-514350">
              <a:buFont typeface="+mj-lt"/>
              <a:buAutoNum type="arabicPeriod"/>
            </a:pPr>
            <a:r>
              <a:rPr lang="ar-SA" dirty="0" smtClean="0"/>
              <a:t>الواقعية .</a:t>
            </a:r>
          </a:p>
          <a:p>
            <a:pPr marL="514350" indent="-514350">
              <a:buFont typeface="+mj-lt"/>
              <a:buAutoNum type="arabicPeriod"/>
            </a:pPr>
            <a:r>
              <a:rPr lang="ar-SA" dirty="0" smtClean="0"/>
              <a:t>المشروعية .</a:t>
            </a:r>
            <a:endParaRPr lang="ar-SA" dirty="0"/>
          </a:p>
          <a:p>
            <a:pPr marL="514350" indent="-514350">
              <a:buNone/>
            </a:pPr>
            <a:r>
              <a:rPr lang="ar-SA" dirty="0" smtClean="0"/>
              <a:t>مثال – سلمان الفارسي – عمر بن عبد العزيز .</a:t>
            </a:r>
          </a:p>
        </p:txBody>
      </p:sp>
      <p:pic>
        <p:nvPicPr>
          <p:cNvPr id="4" name="صورة 3" descr="untitled.bmp"/>
          <p:cNvPicPr>
            <a:picLocks noChangeAspect="1"/>
          </p:cNvPicPr>
          <p:nvPr/>
        </p:nvPicPr>
        <p:blipFill>
          <a:blip r:embed="rId2"/>
          <a:stretch>
            <a:fillRect/>
          </a:stretch>
        </p:blipFill>
        <p:spPr>
          <a:xfrm>
            <a:off x="285720" y="2714620"/>
            <a:ext cx="3286148" cy="3767151"/>
          </a:xfrm>
          <a:prstGeom prst="rect">
            <a:avLst/>
          </a:prstGeom>
        </p:spPr>
      </p:pic>
    </p:spTree>
    <p:extLst>
      <p:ext uri="{BB962C8B-B14F-4D97-AF65-F5344CB8AC3E}">
        <p14:creationId xmlns:p14="http://schemas.microsoft.com/office/powerpoint/2010/main" xmlns="" val="263492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00034" y="500042"/>
            <a:ext cx="8183880" cy="1051560"/>
          </a:xfrm>
        </p:spPr>
        <p:txBody>
          <a:bodyPr>
            <a:normAutofit/>
          </a:bodyPr>
          <a:lstStyle/>
          <a:p>
            <a:pPr algn="ctr"/>
            <a:r>
              <a:rPr lang="ar-SA" dirty="0" smtClean="0"/>
              <a:t>المحطة الثالثة : إلى أين ؟ استثمر وقتك </a:t>
            </a:r>
            <a:endParaRPr lang="ar-SA" dirty="0"/>
          </a:p>
        </p:txBody>
      </p:sp>
      <p:sp>
        <p:nvSpPr>
          <p:cNvPr id="3" name="عنصر نائب للمحتوى 2"/>
          <p:cNvSpPr>
            <a:spLocks noGrp="1"/>
          </p:cNvSpPr>
          <p:nvPr>
            <p:ph idx="1"/>
          </p:nvPr>
        </p:nvSpPr>
        <p:spPr>
          <a:xfrm>
            <a:off x="500034" y="1714488"/>
            <a:ext cx="8183880" cy="4187952"/>
          </a:xfrm>
        </p:spPr>
        <p:txBody>
          <a:bodyPr>
            <a:normAutofit/>
          </a:bodyPr>
          <a:lstStyle/>
          <a:p>
            <a:r>
              <a:rPr lang="ar-SA" sz="3200" dirty="0" smtClean="0"/>
              <a:t>الذي يعرف إلى أن هو ذاهب ...لا يضيع .</a:t>
            </a:r>
          </a:p>
          <a:p>
            <a:r>
              <a:rPr lang="ar-SA" sz="3200" dirty="0" smtClean="0"/>
              <a:t>الذي يستلقي عند المدخل يدوسه الناس.</a:t>
            </a:r>
          </a:p>
          <a:p>
            <a:r>
              <a:rPr lang="ar-SA" sz="3200" dirty="0" smtClean="0"/>
              <a:t>على قمة الجبل ...ماذا بعد القمة ؟؟</a:t>
            </a:r>
          </a:p>
          <a:p>
            <a:r>
              <a:rPr lang="ar-SA" sz="3200" dirty="0" smtClean="0"/>
              <a:t>القمة قد تبدأ الفشل والإنذار.</a:t>
            </a:r>
            <a:endParaRPr lang="ar-SA" sz="3200" dirty="0"/>
          </a:p>
        </p:txBody>
      </p:sp>
      <p:pic>
        <p:nvPicPr>
          <p:cNvPr id="4" name="صورة 3" descr="الوقت.jpg"/>
          <p:cNvPicPr>
            <a:picLocks noChangeAspect="1"/>
          </p:cNvPicPr>
          <p:nvPr/>
        </p:nvPicPr>
        <p:blipFill>
          <a:blip r:embed="rId2"/>
          <a:stretch>
            <a:fillRect/>
          </a:stretch>
        </p:blipFill>
        <p:spPr>
          <a:xfrm>
            <a:off x="642910" y="3500438"/>
            <a:ext cx="3571900" cy="2981328"/>
          </a:xfrm>
          <a:prstGeom prst="rect">
            <a:avLst/>
          </a:prstGeom>
        </p:spPr>
      </p:pic>
    </p:spTree>
    <p:extLst>
      <p:ext uri="{BB962C8B-B14F-4D97-AF65-F5344CB8AC3E}">
        <p14:creationId xmlns:p14="http://schemas.microsoft.com/office/powerpoint/2010/main" xmlns="" val="40825317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28596" y="500042"/>
            <a:ext cx="8183880" cy="1051560"/>
          </a:xfrm>
        </p:spPr>
        <p:txBody>
          <a:bodyPr>
            <a:normAutofit/>
          </a:bodyPr>
          <a:lstStyle/>
          <a:p>
            <a:pPr algn="ctr"/>
            <a:r>
              <a:rPr lang="ar-SA" dirty="0" smtClean="0"/>
              <a:t>المحطة الرابعة : النجاح لا يجعلك تلتفت إلى الوراء</a:t>
            </a:r>
            <a:endParaRPr lang="ar-SA" dirty="0"/>
          </a:p>
        </p:txBody>
      </p:sp>
      <p:sp>
        <p:nvSpPr>
          <p:cNvPr id="3" name="عنصر نائب للمحتوى 2"/>
          <p:cNvSpPr>
            <a:spLocks noGrp="1"/>
          </p:cNvSpPr>
          <p:nvPr>
            <p:ph idx="1"/>
          </p:nvPr>
        </p:nvSpPr>
        <p:spPr>
          <a:xfrm>
            <a:off x="500034" y="1643050"/>
            <a:ext cx="8183880" cy="4187952"/>
          </a:xfrm>
        </p:spPr>
        <p:txBody>
          <a:bodyPr>
            <a:normAutofit/>
          </a:bodyPr>
          <a:lstStyle/>
          <a:p>
            <a:r>
              <a:rPr lang="ar-SA" dirty="0" smtClean="0"/>
              <a:t>الفشل لا يجعل منك فاشلاً.</a:t>
            </a:r>
          </a:p>
          <a:p>
            <a:r>
              <a:rPr lang="ar-SA" dirty="0" smtClean="0"/>
              <a:t>قمم النجاح تمر بمحطات عدم النجاح .</a:t>
            </a:r>
          </a:p>
          <a:p>
            <a:r>
              <a:rPr lang="ar-SA" dirty="0" smtClean="0"/>
              <a:t>يقول </a:t>
            </a:r>
            <a:r>
              <a:rPr lang="ar-SA" dirty="0" err="1" smtClean="0"/>
              <a:t>د</a:t>
            </a:r>
            <a:r>
              <a:rPr lang="ar-SA" dirty="0" smtClean="0"/>
              <a:t>.علي الحمادي“إن نعمة النسيان نعمة عظيمة فمن أراد راحة البال وحسن العاقبة والمآل فليحاول أن ينسى ما يلقاه من الآخرين أو ما يبتلى به من مصائب الدنيا وليبدأ صفحة جديدة مع إخوانه الذين قصروا في حقه فإن ذلك من على النفس وسمو الهمة“</a:t>
            </a:r>
          </a:p>
          <a:p>
            <a:r>
              <a:rPr lang="ar-SA" dirty="0" smtClean="0"/>
              <a:t>احتفل بمحطات النجاح.</a:t>
            </a:r>
            <a:endParaRPr lang="ar-SA" dirty="0"/>
          </a:p>
        </p:txBody>
      </p:sp>
      <p:pic>
        <p:nvPicPr>
          <p:cNvPr id="4" name="صورة 3" descr="وراءك.jpg"/>
          <p:cNvPicPr>
            <a:picLocks noChangeAspect="1"/>
          </p:cNvPicPr>
          <p:nvPr/>
        </p:nvPicPr>
        <p:blipFill>
          <a:blip r:embed="rId2"/>
          <a:stretch>
            <a:fillRect/>
          </a:stretch>
        </p:blipFill>
        <p:spPr>
          <a:xfrm>
            <a:off x="1000100" y="4357694"/>
            <a:ext cx="3786214" cy="2214578"/>
          </a:xfrm>
          <a:prstGeom prst="rect">
            <a:avLst/>
          </a:prstGeom>
        </p:spPr>
      </p:pic>
    </p:spTree>
    <p:extLst>
      <p:ext uri="{BB962C8B-B14F-4D97-AF65-F5344CB8AC3E}">
        <p14:creationId xmlns:p14="http://schemas.microsoft.com/office/powerpoint/2010/main" xmlns="" val="26883127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1016</TotalTime>
  <Words>1836</Words>
  <Application>Microsoft Office PowerPoint</Application>
  <PresentationFormat>عرض على الشاشة (3:4)‏</PresentationFormat>
  <Paragraphs>153</Paragraphs>
  <Slides>30</Slides>
  <Notes>0</Notes>
  <HiddenSlides>0</HiddenSlides>
  <MMClips>0</MMClips>
  <ScaleCrop>false</ScaleCrop>
  <HeadingPairs>
    <vt:vector size="4" baseType="variant">
      <vt:variant>
        <vt:lpstr>سمة</vt:lpstr>
      </vt:variant>
      <vt:variant>
        <vt:i4>1</vt:i4>
      </vt:variant>
      <vt:variant>
        <vt:lpstr>عناوين الشرائح</vt:lpstr>
      </vt:variant>
      <vt:variant>
        <vt:i4>30</vt:i4>
      </vt:variant>
    </vt:vector>
  </HeadingPairs>
  <TitlesOfParts>
    <vt:vector size="31" baseType="lpstr">
      <vt:lpstr>تدفق</vt:lpstr>
      <vt:lpstr>عشرون طريقة لتطوير الذات في الأسرة والعمل </vt:lpstr>
      <vt:lpstr>محاور الدورة </vt:lpstr>
      <vt:lpstr>المحطة الأولى – الإيمان الراسخ والتصديق الفعال وتجديد العلاقة مع الله.</vt:lpstr>
      <vt:lpstr>الشريحة 4</vt:lpstr>
      <vt:lpstr>الشريحة 5</vt:lpstr>
      <vt:lpstr>المحطة الثانية – منظومة الحياة</vt:lpstr>
      <vt:lpstr>حدد هدفك </vt:lpstr>
      <vt:lpstr>المحطة الثالثة : إلى أين ؟ استثمر وقتك </vt:lpstr>
      <vt:lpstr>المحطة الرابعة : النجاح لا يجعلك تلتفت إلى الوراء</vt:lpstr>
      <vt:lpstr>المحطة الخامسة : كن متفائلاً </vt:lpstr>
      <vt:lpstr>نظرة المتفائل للمصائب والأزمات </vt:lpstr>
      <vt:lpstr>المحطة السادسة :ثق بقدراتك واعتز بنفسك</vt:lpstr>
      <vt:lpstr>المحطة السابعة :قس مرتين واقطع مرة</vt:lpstr>
      <vt:lpstr>المحطة الثامنة:افعلها ولا تتردد</vt:lpstr>
      <vt:lpstr>المحطة التاسعة:لا تدع ملفاتك مفتوحة  </vt:lpstr>
      <vt:lpstr>المحطة العاشرة: احرص على الجليس الصالح</vt:lpstr>
      <vt:lpstr>المحطة الحادية عشرة: الكرسي الهزاز </vt:lpstr>
      <vt:lpstr>الشريحة 18</vt:lpstr>
      <vt:lpstr>المحطة الثانية عشر : البدائل</vt:lpstr>
      <vt:lpstr>المحطة الثالثة عشر : لا تكترث بالمثبطين </vt:lpstr>
      <vt:lpstr>المحطة الرابعة عشر:روح عن نفسك</vt:lpstr>
      <vt:lpstr>المحطة الخامسة عشر:لا تغضب</vt:lpstr>
      <vt:lpstr>المحطة السادسة عشر :حول خوفك إلى نجاح</vt:lpstr>
      <vt:lpstr>                       أمور تساعد على التغلب على الخوف </vt:lpstr>
      <vt:lpstr>المحطة السابعة عشر : تأمل سير الآخرون وكيف وصلوا؟</vt:lpstr>
      <vt:lpstr>المحطة الثامنة عشر :حاسب نفسك </vt:lpstr>
      <vt:lpstr>المحطة التاسعة عشر :تكيف مع واقعك</vt:lpstr>
      <vt:lpstr>المحطة العشرون : كن متعدي النفع</vt:lpstr>
      <vt:lpstr>المصادر</vt:lpstr>
      <vt:lpstr>تمنياتي لكم بالتوفيق والتغيير للأفضل دائماً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عشرون طريقة لتطوير الذات في الأسرة والعمل</dc:title>
  <dc:creator>Nida alabduljabbar</dc:creator>
  <cp:lastModifiedBy>User</cp:lastModifiedBy>
  <cp:revision>71</cp:revision>
  <dcterms:created xsi:type="dcterms:W3CDTF">2014-02-19T06:54:39Z</dcterms:created>
  <dcterms:modified xsi:type="dcterms:W3CDTF">2014-03-10T09:20:52Z</dcterms:modified>
</cp:coreProperties>
</file>