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17"/>
  </p:notes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5A9BFF-C0E0-409E-95F3-47C9364D09B7}" type="datetimeFigureOut">
              <a:rPr lang="en-IN" smtClean="0"/>
              <a:t>11-02-2015</a:t>
            </a:fld>
            <a:endParaRPr lang="en-IN"/>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IN"/>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8C333B-3796-4AC1-8272-C4FAFC53A7F6}" type="slidenum">
              <a:rPr lang="en-IN" smtClean="0"/>
              <a:t>‹#›</a:t>
            </a:fld>
            <a:endParaRPr lang="en-IN"/>
          </a:p>
        </p:txBody>
      </p:sp>
    </p:spTree>
    <p:extLst>
      <p:ext uri="{BB962C8B-B14F-4D97-AF65-F5344CB8AC3E}">
        <p14:creationId xmlns:p14="http://schemas.microsoft.com/office/powerpoint/2010/main" val="14810027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C099B292-6CC9-4647-B5D9-872F9A7F8F83}" type="datetime1">
              <a:rPr lang="ar-SA" smtClean="0"/>
              <a:t>22/04/1436</a:t>
            </a:fld>
            <a:endParaRPr lang="ar-SA"/>
          </a:p>
        </p:txBody>
      </p:sp>
      <p:sp>
        <p:nvSpPr>
          <p:cNvPr id="5" name="Footer Placeholder 4"/>
          <p:cNvSpPr>
            <a:spLocks noGrp="1"/>
          </p:cNvSpPr>
          <p:nvPr>
            <p:ph type="ftr" sz="quarter" idx="11"/>
          </p:nvPr>
        </p:nvSpPr>
        <p:spPr/>
        <p:txBody>
          <a:bodyPr/>
          <a:lstStyle/>
          <a:p>
            <a:r>
              <a:rPr lang="ar-SA" smtClean="0"/>
              <a:t>إدارة التسويق</a:t>
            </a:r>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A9AECD59-0EE4-4839-B1D0-BF56E0F7E463}" type="datetime1">
              <a:rPr lang="ar-SA" smtClean="0"/>
              <a:t>22/04/1436</a:t>
            </a:fld>
            <a:endParaRPr lang="ar-SA"/>
          </a:p>
        </p:txBody>
      </p:sp>
      <p:sp>
        <p:nvSpPr>
          <p:cNvPr id="5" name="Footer Placeholder 4"/>
          <p:cNvSpPr>
            <a:spLocks noGrp="1"/>
          </p:cNvSpPr>
          <p:nvPr>
            <p:ph type="ftr" sz="quarter" idx="11"/>
          </p:nvPr>
        </p:nvSpPr>
        <p:spPr/>
        <p:txBody>
          <a:bodyPr/>
          <a:lstStyle/>
          <a:p>
            <a:r>
              <a:rPr lang="ar-SA" smtClean="0"/>
              <a:t>إدارة التسويق</a:t>
            </a:r>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289A140C-DDA3-4E5D-B982-59C7080E3C73}" type="datetime1">
              <a:rPr lang="ar-SA" smtClean="0"/>
              <a:t>22/04/1436</a:t>
            </a:fld>
            <a:endParaRPr lang="ar-SA"/>
          </a:p>
        </p:txBody>
      </p:sp>
      <p:sp>
        <p:nvSpPr>
          <p:cNvPr id="5" name="Footer Placeholder 4"/>
          <p:cNvSpPr>
            <a:spLocks noGrp="1"/>
          </p:cNvSpPr>
          <p:nvPr>
            <p:ph type="ftr" sz="quarter" idx="11"/>
          </p:nvPr>
        </p:nvSpPr>
        <p:spPr/>
        <p:txBody>
          <a:bodyPr/>
          <a:lstStyle/>
          <a:p>
            <a:r>
              <a:rPr lang="ar-SA" smtClean="0"/>
              <a:t>إدارة التسويق</a:t>
            </a:r>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D2D6EA3C-5DEF-46F2-88DF-F9ED222B080C}" type="datetime1">
              <a:rPr lang="ar-SA" smtClean="0"/>
              <a:t>22/04/1436</a:t>
            </a:fld>
            <a:endParaRPr lang="ar-SA"/>
          </a:p>
        </p:txBody>
      </p:sp>
      <p:sp>
        <p:nvSpPr>
          <p:cNvPr id="5" name="Footer Placeholder 4"/>
          <p:cNvSpPr>
            <a:spLocks noGrp="1"/>
          </p:cNvSpPr>
          <p:nvPr>
            <p:ph type="ftr" sz="quarter" idx="11"/>
          </p:nvPr>
        </p:nvSpPr>
        <p:spPr/>
        <p:txBody>
          <a:bodyPr/>
          <a:lstStyle/>
          <a:p>
            <a:r>
              <a:rPr lang="ar-SA" smtClean="0"/>
              <a:t>إدارة التسويق</a:t>
            </a:r>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A245DF9C-323A-40D1-B61B-358E43E0F42E}" type="datetime1">
              <a:rPr lang="ar-SA" smtClean="0"/>
              <a:t>22/04/1436</a:t>
            </a:fld>
            <a:endParaRPr lang="ar-SA"/>
          </a:p>
        </p:txBody>
      </p:sp>
      <p:sp>
        <p:nvSpPr>
          <p:cNvPr id="5" name="Footer Placeholder 4"/>
          <p:cNvSpPr>
            <a:spLocks noGrp="1"/>
          </p:cNvSpPr>
          <p:nvPr>
            <p:ph type="ftr" sz="quarter" idx="11"/>
          </p:nvPr>
        </p:nvSpPr>
        <p:spPr/>
        <p:txBody>
          <a:bodyPr/>
          <a:lstStyle/>
          <a:p>
            <a:r>
              <a:rPr lang="ar-SA" smtClean="0"/>
              <a:t>إدارة التسويق</a:t>
            </a:r>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575A6D2D-631D-4DDA-82FB-5DE338B58E30}" type="datetime1">
              <a:rPr lang="ar-SA" smtClean="0"/>
              <a:t>22/04/1436</a:t>
            </a:fld>
            <a:endParaRPr lang="ar-SA"/>
          </a:p>
        </p:txBody>
      </p:sp>
      <p:sp>
        <p:nvSpPr>
          <p:cNvPr id="6" name="Footer Placeholder 5"/>
          <p:cNvSpPr>
            <a:spLocks noGrp="1"/>
          </p:cNvSpPr>
          <p:nvPr>
            <p:ph type="ftr" sz="quarter" idx="11"/>
          </p:nvPr>
        </p:nvSpPr>
        <p:spPr/>
        <p:txBody>
          <a:bodyPr/>
          <a:lstStyle/>
          <a:p>
            <a:r>
              <a:rPr lang="ar-SA" smtClean="0"/>
              <a:t>إدارة التسويق</a:t>
            </a:r>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D7DC21D8-775A-4573-902A-F1A3E2859B03}" type="datetime1">
              <a:rPr lang="ar-SA" smtClean="0"/>
              <a:t>22/04/1436</a:t>
            </a:fld>
            <a:endParaRPr lang="ar-SA"/>
          </a:p>
        </p:txBody>
      </p:sp>
      <p:sp>
        <p:nvSpPr>
          <p:cNvPr id="8" name="Footer Placeholder 7"/>
          <p:cNvSpPr>
            <a:spLocks noGrp="1"/>
          </p:cNvSpPr>
          <p:nvPr>
            <p:ph type="ftr" sz="quarter" idx="11"/>
          </p:nvPr>
        </p:nvSpPr>
        <p:spPr/>
        <p:txBody>
          <a:bodyPr/>
          <a:lstStyle/>
          <a:p>
            <a:r>
              <a:rPr lang="ar-SA" smtClean="0"/>
              <a:t>إدارة التسويق</a:t>
            </a:r>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7CCCA2D4-3ADE-4534-8971-CB4CB1C24025}" type="datetime1">
              <a:rPr lang="ar-SA" smtClean="0"/>
              <a:t>22/04/1436</a:t>
            </a:fld>
            <a:endParaRPr lang="ar-SA"/>
          </a:p>
        </p:txBody>
      </p:sp>
      <p:sp>
        <p:nvSpPr>
          <p:cNvPr id="4" name="Footer Placeholder 3"/>
          <p:cNvSpPr>
            <a:spLocks noGrp="1"/>
          </p:cNvSpPr>
          <p:nvPr>
            <p:ph type="ftr" sz="quarter" idx="11"/>
          </p:nvPr>
        </p:nvSpPr>
        <p:spPr/>
        <p:txBody>
          <a:bodyPr/>
          <a:lstStyle/>
          <a:p>
            <a:r>
              <a:rPr lang="ar-SA" smtClean="0"/>
              <a:t>إدارة التسويق</a:t>
            </a:r>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C33F45-AC4A-44C3-9CE1-FA969F5E8A46}" type="datetime1">
              <a:rPr lang="ar-SA" smtClean="0"/>
              <a:t>22/04/1436</a:t>
            </a:fld>
            <a:endParaRPr lang="ar-SA"/>
          </a:p>
        </p:txBody>
      </p:sp>
      <p:sp>
        <p:nvSpPr>
          <p:cNvPr id="3" name="Footer Placeholder 2"/>
          <p:cNvSpPr>
            <a:spLocks noGrp="1"/>
          </p:cNvSpPr>
          <p:nvPr>
            <p:ph type="ftr" sz="quarter" idx="11"/>
          </p:nvPr>
        </p:nvSpPr>
        <p:spPr/>
        <p:txBody>
          <a:bodyPr/>
          <a:lstStyle/>
          <a:p>
            <a:r>
              <a:rPr lang="ar-SA" smtClean="0"/>
              <a:t>إدارة التسويق</a:t>
            </a:r>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D030D21A-A0ED-4A67-9D8C-E8025E34AF8A}" type="datetime1">
              <a:rPr lang="ar-SA" smtClean="0"/>
              <a:t>22/04/1436</a:t>
            </a:fld>
            <a:endParaRPr lang="ar-SA"/>
          </a:p>
        </p:txBody>
      </p:sp>
      <p:sp>
        <p:nvSpPr>
          <p:cNvPr id="6" name="Footer Placeholder 5"/>
          <p:cNvSpPr>
            <a:spLocks noGrp="1"/>
          </p:cNvSpPr>
          <p:nvPr>
            <p:ph type="ftr" sz="quarter" idx="11"/>
          </p:nvPr>
        </p:nvSpPr>
        <p:spPr/>
        <p:txBody>
          <a:bodyPr/>
          <a:lstStyle/>
          <a:p>
            <a:r>
              <a:rPr lang="ar-SA" smtClean="0"/>
              <a:t>إدارة التسويق</a:t>
            </a:r>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9" name="Content Placeholder 8"/>
          <p:cNvSpPr>
            <a:spLocks noGrp="1"/>
          </p:cNvSpPr>
          <p:nvPr>
            <p:ph sz="quarter" idx="13"/>
          </p:nvPr>
        </p:nvSpPr>
        <p:spPr>
          <a:xfrm>
            <a:off x="304800" y="381000"/>
            <a:ext cx="7772400" cy="494284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8" name="Date Placeholder 7"/>
          <p:cNvSpPr>
            <a:spLocks noGrp="1"/>
          </p:cNvSpPr>
          <p:nvPr>
            <p:ph type="dt" sz="half" idx="10"/>
          </p:nvPr>
        </p:nvSpPr>
        <p:spPr/>
        <p:txBody>
          <a:bodyPr/>
          <a:lstStyle/>
          <a:p>
            <a:fld id="{73F6F01A-A804-4380-A267-BDC85EEBEC06}" type="datetime1">
              <a:rPr lang="ar-SA" smtClean="0"/>
              <a:t>22/04/1436</a:t>
            </a:fld>
            <a:endParaRPr lang="ar-SA"/>
          </a:p>
        </p:txBody>
      </p:sp>
      <p:sp>
        <p:nvSpPr>
          <p:cNvPr id="9" name="Slide Number Placeholder 8"/>
          <p:cNvSpPr>
            <a:spLocks noGrp="1"/>
          </p:cNvSpPr>
          <p:nvPr>
            <p:ph type="sldNum" sz="quarter" idx="11"/>
          </p:nvPr>
        </p:nvSpPr>
        <p:spPr/>
        <p:txBody>
          <a:bodyPr/>
          <a:lstStyle/>
          <a:p>
            <a:fld id="{0B34F065-1154-456A-91E3-76DE8E75E17B}" type="slidenum">
              <a:rPr lang="ar-SA" smtClean="0"/>
              <a:t>‹#›</a:t>
            </a:fld>
            <a:endParaRPr lang="ar-SA"/>
          </a:p>
        </p:txBody>
      </p:sp>
      <p:sp>
        <p:nvSpPr>
          <p:cNvPr id="10" name="Footer Placeholder 9"/>
          <p:cNvSpPr>
            <a:spLocks noGrp="1"/>
          </p:cNvSpPr>
          <p:nvPr>
            <p:ph type="ftr" sz="quarter" idx="12"/>
          </p:nvPr>
        </p:nvSpPr>
        <p:spPr/>
        <p:txBody>
          <a:bodyPr/>
          <a:lstStyle/>
          <a:p>
            <a:r>
              <a:rPr lang="ar-SA" smtClean="0"/>
              <a:t>إدارة التسويق</a:t>
            </a:r>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0B34F065-1154-456A-91E3-76DE8E75E17B}" type="slidenum">
              <a:rPr lang="ar-SA" smtClean="0"/>
              <a:t>‹#›</a:t>
            </a:fld>
            <a:endParaRPr lang="ar-SA"/>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r>
              <a:rPr lang="ar-SA" smtClean="0"/>
              <a:t>إدارة التسويق</a:t>
            </a:r>
            <a:endParaRPr lang="ar-SA"/>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9FAB5344-28FE-4989-AD2A-1D6829060F7A}" type="datetime1">
              <a:rPr lang="ar-SA" smtClean="0"/>
              <a:t>22/04/1436</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pPr algn="ctr"/>
            <a:r>
              <a:rPr lang="ar-SA" sz="5400" dirty="0" smtClean="0">
                <a:solidFill>
                  <a:srgbClr val="FF0000"/>
                </a:solidFill>
              </a:rPr>
              <a:t>الفصل الأول : التسويق والبيئة التسويقية</a:t>
            </a:r>
            <a:endParaRPr lang="en-IN" sz="5400" dirty="0">
              <a:solidFill>
                <a:srgbClr val="FF0000"/>
              </a:solidFill>
            </a:endParaRPr>
          </a:p>
        </p:txBody>
      </p:sp>
      <p:sp>
        <p:nvSpPr>
          <p:cNvPr id="3" name="عنوان فرعي 2"/>
          <p:cNvSpPr>
            <a:spLocks noGrp="1"/>
          </p:cNvSpPr>
          <p:nvPr>
            <p:ph type="subTitle" idx="1"/>
          </p:nvPr>
        </p:nvSpPr>
        <p:spPr/>
        <p:txBody>
          <a:bodyPr/>
          <a:lstStyle/>
          <a:p>
            <a:pPr rtl="1"/>
            <a:r>
              <a:rPr lang="ar-SA" sz="2800" b="1" dirty="0" smtClean="0">
                <a:solidFill>
                  <a:srgbClr val="00B050"/>
                </a:solidFill>
              </a:rPr>
              <a:t>1.التسويق : المفاهيم، التطور والمكونات</a:t>
            </a:r>
            <a:endParaRPr lang="en-IN" sz="2800" b="1" dirty="0">
              <a:solidFill>
                <a:srgbClr val="00B050"/>
              </a:solidFill>
            </a:endParaRPr>
          </a:p>
        </p:txBody>
      </p:sp>
      <p:sp>
        <p:nvSpPr>
          <p:cNvPr id="4" name="عنصر نائب للتاريخ 3"/>
          <p:cNvSpPr>
            <a:spLocks noGrp="1"/>
          </p:cNvSpPr>
          <p:nvPr>
            <p:ph type="dt" sz="half" idx="10"/>
          </p:nvPr>
        </p:nvSpPr>
        <p:spPr/>
        <p:txBody>
          <a:bodyPr/>
          <a:lstStyle/>
          <a:p>
            <a:fld id="{BBA9E00E-7C93-4CD2-B11B-50010782598B}" type="datetime1">
              <a:rPr lang="ar-SA" smtClean="0"/>
              <a:t>22/04/1436</a:t>
            </a:fld>
            <a:endParaRPr lang="ar-SA"/>
          </a:p>
        </p:txBody>
      </p:sp>
      <p:sp>
        <p:nvSpPr>
          <p:cNvPr id="5" name="عنصر نائب للتذييل 4"/>
          <p:cNvSpPr>
            <a:spLocks noGrp="1"/>
          </p:cNvSpPr>
          <p:nvPr>
            <p:ph type="ftr" sz="quarter" idx="11"/>
          </p:nvPr>
        </p:nvSpPr>
        <p:spPr/>
        <p:txBody>
          <a:bodyPr/>
          <a:lstStyle/>
          <a:p>
            <a:r>
              <a:rPr lang="ar-SA" smtClean="0"/>
              <a:t>إدارة التسويق</a:t>
            </a:r>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1</a:t>
            </a:fld>
            <a:endParaRPr lang="ar-SA"/>
          </a:p>
        </p:txBody>
      </p:sp>
    </p:spTree>
    <p:extLst>
      <p:ext uri="{BB962C8B-B14F-4D97-AF65-F5344CB8AC3E}">
        <p14:creationId xmlns:p14="http://schemas.microsoft.com/office/powerpoint/2010/main" val="35082166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332656"/>
            <a:ext cx="7620000" cy="1143000"/>
          </a:xfrm>
        </p:spPr>
        <p:txBody>
          <a:bodyPr/>
          <a:lstStyle/>
          <a:p>
            <a:pPr algn="r" rtl="1"/>
            <a:r>
              <a:rPr lang="ar-SA" sz="3600" b="1" dirty="0" smtClean="0">
                <a:solidFill>
                  <a:srgbClr val="FF0000"/>
                </a:solidFill>
              </a:rPr>
              <a:t>1. تحليل بيئة المنشأة المباشرة</a:t>
            </a:r>
            <a:endParaRPr lang="en-IN" sz="3600" b="1" dirty="0">
              <a:solidFill>
                <a:srgbClr val="FF0000"/>
              </a:solidFill>
            </a:endParaRPr>
          </a:p>
        </p:txBody>
      </p:sp>
      <p:sp>
        <p:nvSpPr>
          <p:cNvPr id="3" name="عنصر نائب للمحتوى 2"/>
          <p:cNvSpPr>
            <a:spLocks noGrp="1"/>
          </p:cNvSpPr>
          <p:nvPr>
            <p:ph idx="1"/>
          </p:nvPr>
        </p:nvSpPr>
        <p:spPr/>
        <p:txBody>
          <a:bodyPr>
            <a:normAutofit/>
          </a:bodyPr>
          <a:lstStyle/>
          <a:p>
            <a:pPr algn="r" rtl="1">
              <a:lnSpc>
                <a:spcPct val="150000"/>
              </a:lnSpc>
              <a:buClr>
                <a:schemeClr val="tx1"/>
              </a:buClr>
              <a:buFont typeface="Wingdings 2" pitchFamily="18" charset="2"/>
              <a:buChar char=""/>
            </a:pPr>
            <a:r>
              <a:rPr lang="ar-SA" sz="2400" dirty="0">
                <a:latin typeface="Simplified Arabic" pitchFamily="18" charset="-78"/>
                <a:ea typeface="Arial Unicode MS" pitchFamily="34" charset="-128"/>
                <a:cs typeface="Simplified Arabic" pitchFamily="18" charset="-78"/>
              </a:rPr>
              <a:t>الموردون </a:t>
            </a:r>
            <a:r>
              <a:rPr lang="ar-SA" sz="2400" dirty="0" smtClean="0">
                <a:latin typeface="Simplified Arabic" pitchFamily="18" charset="-78"/>
                <a:ea typeface="Arial Unicode MS" pitchFamily="34" charset="-128"/>
                <a:cs typeface="Simplified Arabic" pitchFamily="18" charset="-78"/>
              </a:rPr>
              <a:t>: ويقومون بتزويد </a:t>
            </a:r>
            <a:r>
              <a:rPr lang="ar-SA" sz="2400" dirty="0">
                <a:latin typeface="Simplified Arabic" pitchFamily="18" charset="-78"/>
                <a:ea typeface="Arial Unicode MS" pitchFamily="34" charset="-128"/>
                <a:cs typeface="Simplified Arabic" pitchFamily="18" charset="-78"/>
              </a:rPr>
              <a:t>المنشأة بالموارد الضرورية لإنتاج السلع و </a:t>
            </a:r>
            <a:r>
              <a:rPr lang="ar-SA" sz="2400" dirty="0" smtClean="0">
                <a:latin typeface="Simplified Arabic" pitchFamily="18" charset="-78"/>
                <a:ea typeface="Arial Unicode MS" pitchFamily="34" charset="-128"/>
                <a:cs typeface="Simplified Arabic" pitchFamily="18" charset="-78"/>
              </a:rPr>
              <a:t>الخدمات التي تتأثر بالكميات المتوفرة وبجودة المدخلات.</a:t>
            </a:r>
            <a:endParaRPr lang="ar-SA" sz="2400" dirty="0">
              <a:latin typeface="Simplified Arabic" pitchFamily="18" charset="-78"/>
              <a:ea typeface="Arial Unicode MS" pitchFamily="34" charset="-128"/>
              <a:cs typeface="Simplified Arabic" pitchFamily="18" charset="-78"/>
            </a:endParaRPr>
          </a:p>
          <a:p>
            <a:pPr algn="r" rtl="1">
              <a:lnSpc>
                <a:spcPct val="150000"/>
              </a:lnSpc>
              <a:buClr>
                <a:schemeClr val="tx1"/>
              </a:buClr>
              <a:buFont typeface="Wingdings 2" pitchFamily="18" charset="2"/>
              <a:buChar char=""/>
            </a:pPr>
            <a:r>
              <a:rPr lang="ar-SA" sz="2400" dirty="0" smtClean="0">
                <a:latin typeface="Simplified Arabic" pitchFamily="18" charset="-78"/>
                <a:ea typeface="Arial Unicode MS" pitchFamily="34" charset="-128"/>
                <a:cs typeface="Simplified Arabic" pitchFamily="18" charset="-78"/>
              </a:rPr>
              <a:t>الوسطاء :  </a:t>
            </a:r>
            <a:r>
              <a:rPr lang="ar-SA" sz="2400" dirty="0">
                <a:latin typeface="Simplified Arabic" pitchFamily="18" charset="-78"/>
                <a:ea typeface="Arial Unicode MS" pitchFamily="34" charset="-128"/>
                <a:cs typeface="Simplified Arabic" pitchFamily="18" charset="-78"/>
              </a:rPr>
              <a:t>مساعدة المنشأة </a:t>
            </a:r>
            <a:r>
              <a:rPr lang="ar-SA" sz="2400" dirty="0" smtClean="0">
                <a:latin typeface="Simplified Arabic" pitchFamily="18" charset="-78"/>
                <a:ea typeface="Arial Unicode MS" pitchFamily="34" charset="-128"/>
                <a:cs typeface="Simplified Arabic" pitchFamily="18" charset="-78"/>
              </a:rPr>
              <a:t>لترويج، بيع، </a:t>
            </a:r>
            <a:r>
              <a:rPr lang="ar-SA" sz="2400" dirty="0">
                <a:latin typeface="Simplified Arabic" pitchFamily="18" charset="-78"/>
                <a:ea typeface="Arial Unicode MS" pitchFamily="34" charset="-128"/>
                <a:cs typeface="Simplified Arabic" pitchFamily="18" charset="-78"/>
              </a:rPr>
              <a:t>و توزيع سلعها للمشتري النهائي</a:t>
            </a:r>
            <a:r>
              <a:rPr lang="ar-SA" sz="2400" dirty="0" smtClean="0">
                <a:latin typeface="Simplified Arabic" pitchFamily="18" charset="-78"/>
                <a:ea typeface="Arial Unicode MS" pitchFamily="34" charset="-128"/>
                <a:cs typeface="Simplified Arabic" pitchFamily="18" charset="-78"/>
              </a:rPr>
              <a:t>.</a:t>
            </a:r>
          </a:p>
          <a:p>
            <a:pPr algn="r" rtl="1">
              <a:lnSpc>
                <a:spcPct val="150000"/>
              </a:lnSpc>
              <a:buClr>
                <a:schemeClr val="tx1"/>
              </a:buClr>
              <a:buFont typeface="Wingdings 2" pitchFamily="18" charset="2"/>
              <a:buChar char=""/>
            </a:pPr>
            <a:r>
              <a:rPr lang="ar-SA" sz="2400" dirty="0" smtClean="0">
                <a:latin typeface="Simplified Arabic" pitchFamily="18" charset="-78"/>
                <a:ea typeface="Arial Unicode MS" pitchFamily="34" charset="-128"/>
                <a:cs typeface="Simplified Arabic" pitchFamily="18" charset="-78"/>
              </a:rPr>
              <a:t>السوق : </a:t>
            </a:r>
            <a:r>
              <a:rPr lang="ar-SA" sz="2400" dirty="0" err="1" smtClean="0">
                <a:latin typeface="Simplified Arabic" pitchFamily="18" charset="-78"/>
                <a:ea typeface="Arial Unicode MS" pitchFamily="34" charset="-128"/>
                <a:cs typeface="Simplified Arabic" pitchFamily="18" charset="-78"/>
              </a:rPr>
              <a:t>وتتتكون</a:t>
            </a:r>
            <a:r>
              <a:rPr lang="ar-SA" sz="2400" dirty="0" smtClean="0">
                <a:latin typeface="Simplified Arabic" pitchFamily="18" charset="-78"/>
                <a:ea typeface="Arial Unicode MS" pitchFamily="34" charset="-128"/>
                <a:cs typeface="Simplified Arabic" pitchFamily="18" charset="-78"/>
              </a:rPr>
              <a:t> من المستهلك النهائي والمشتري الصناعي.</a:t>
            </a:r>
            <a:endParaRPr lang="en-US" sz="2400" dirty="0">
              <a:latin typeface="Simplified Arabic" pitchFamily="18" charset="-78"/>
              <a:ea typeface="Arial Unicode MS" pitchFamily="34" charset="-128"/>
              <a:cs typeface="Simplified Arabic" pitchFamily="18" charset="-78"/>
            </a:endParaRPr>
          </a:p>
          <a:p>
            <a:pPr algn="r" rtl="1">
              <a:lnSpc>
                <a:spcPct val="150000"/>
              </a:lnSpc>
              <a:buClr>
                <a:schemeClr val="tx1"/>
              </a:buClr>
              <a:buFont typeface="Wingdings 2" pitchFamily="18" charset="2"/>
              <a:buChar char=""/>
            </a:pPr>
            <a:endParaRPr lang="ar-SA" sz="2400" dirty="0">
              <a:latin typeface="Simplified Arabic" pitchFamily="18" charset="-78"/>
              <a:ea typeface="Arial Unicode MS" pitchFamily="34" charset="-128"/>
              <a:cs typeface="Simplified Arabic" pitchFamily="18" charset="-78"/>
            </a:endParaRPr>
          </a:p>
          <a:p>
            <a:pPr algn="r" rtl="1">
              <a:lnSpc>
                <a:spcPct val="150000"/>
              </a:lnSpc>
            </a:pPr>
            <a:endParaRPr lang="en-IN" dirty="0"/>
          </a:p>
        </p:txBody>
      </p:sp>
      <p:sp>
        <p:nvSpPr>
          <p:cNvPr id="4" name="عنصر نائب للتاريخ 3"/>
          <p:cNvSpPr>
            <a:spLocks noGrp="1"/>
          </p:cNvSpPr>
          <p:nvPr>
            <p:ph type="dt" sz="half" idx="10"/>
          </p:nvPr>
        </p:nvSpPr>
        <p:spPr/>
        <p:txBody>
          <a:bodyPr/>
          <a:lstStyle/>
          <a:p>
            <a:fld id="{D2D6EA3C-5DEF-46F2-88DF-F9ED222B080C}" type="datetime1">
              <a:rPr lang="ar-SA" smtClean="0"/>
              <a:t>22/04/1436</a:t>
            </a:fld>
            <a:endParaRPr lang="ar-SA" dirty="0"/>
          </a:p>
        </p:txBody>
      </p:sp>
      <p:sp>
        <p:nvSpPr>
          <p:cNvPr id="5" name="عنصر نائب للتذييل 4"/>
          <p:cNvSpPr>
            <a:spLocks noGrp="1"/>
          </p:cNvSpPr>
          <p:nvPr>
            <p:ph type="ftr" sz="quarter" idx="11"/>
          </p:nvPr>
        </p:nvSpPr>
        <p:spPr/>
        <p:txBody>
          <a:bodyPr/>
          <a:lstStyle/>
          <a:p>
            <a:r>
              <a:rPr lang="ar-SA" dirty="0" smtClean="0"/>
              <a:t>إدارة التسويق</a:t>
            </a:r>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10</a:t>
            </a:fld>
            <a:endParaRPr lang="ar-SA"/>
          </a:p>
        </p:txBody>
      </p:sp>
    </p:spTree>
    <p:extLst>
      <p:ext uri="{BB962C8B-B14F-4D97-AF65-F5344CB8AC3E}">
        <p14:creationId xmlns:p14="http://schemas.microsoft.com/office/powerpoint/2010/main" val="9217927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7620000" cy="5996136"/>
          </a:xfrm>
        </p:spPr>
        <p:txBody>
          <a:bodyPr/>
          <a:lstStyle/>
          <a:p>
            <a:pPr algn="r" rtl="1"/>
            <a:r>
              <a:rPr lang="ar-SA" dirty="0"/>
              <a:t>التعرف على </a:t>
            </a:r>
            <a:r>
              <a:rPr lang="ar-SA" dirty="0" smtClean="0"/>
              <a:t>المنافسين :  </a:t>
            </a:r>
            <a:r>
              <a:rPr lang="ar-SA" dirty="0"/>
              <a:t>يمكن التمييز بين أربع مستويات للمنافسة على أساس درجة المنتج كبديل:</a:t>
            </a:r>
          </a:p>
          <a:p>
            <a:pPr algn="r" rtl="1"/>
            <a:r>
              <a:rPr lang="ar-SA" dirty="0" smtClean="0"/>
              <a:t>المنافسة </a:t>
            </a:r>
            <a:r>
              <a:rPr lang="ar-SA" dirty="0"/>
              <a:t>على مستوى الصنف من المنتج: </a:t>
            </a:r>
          </a:p>
          <a:p>
            <a:pPr algn="r" rtl="1"/>
            <a:r>
              <a:rPr lang="ar-SA" dirty="0"/>
              <a:t>المنافسة على مستوى الصناعة: </a:t>
            </a:r>
          </a:p>
          <a:p>
            <a:pPr algn="r" rtl="1"/>
            <a:r>
              <a:rPr lang="ar-SA" dirty="0"/>
              <a:t>المنافسة على المستوى الشكلي:</a:t>
            </a:r>
          </a:p>
          <a:p>
            <a:pPr algn="r" rtl="1"/>
            <a:r>
              <a:rPr lang="ar-SA" dirty="0"/>
              <a:t>المنافسة على المستوى العام:</a:t>
            </a:r>
          </a:p>
          <a:p>
            <a:pPr algn="r" rtl="1"/>
            <a:endParaRPr lang="en-IN" dirty="0"/>
          </a:p>
        </p:txBody>
      </p:sp>
      <p:sp>
        <p:nvSpPr>
          <p:cNvPr id="4" name="عنصر نائب للتاريخ 3"/>
          <p:cNvSpPr>
            <a:spLocks noGrp="1"/>
          </p:cNvSpPr>
          <p:nvPr>
            <p:ph type="dt" sz="half" idx="10"/>
          </p:nvPr>
        </p:nvSpPr>
        <p:spPr/>
        <p:txBody>
          <a:bodyPr/>
          <a:lstStyle/>
          <a:p>
            <a:fld id="{D2D6EA3C-5DEF-46F2-88DF-F9ED222B080C}" type="datetime1">
              <a:rPr lang="ar-SA" smtClean="0"/>
              <a:t>22/04/1436</a:t>
            </a:fld>
            <a:endParaRPr lang="ar-SA"/>
          </a:p>
        </p:txBody>
      </p:sp>
      <p:sp>
        <p:nvSpPr>
          <p:cNvPr id="5" name="عنصر نائب للتذييل 4"/>
          <p:cNvSpPr>
            <a:spLocks noGrp="1"/>
          </p:cNvSpPr>
          <p:nvPr>
            <p:ph type="ftr" sz="quarter" idx="11"/>
          </p:nvPr>
        </p:nvSpPr>
        <p:spPr/>
        <p:txBody>
          <a:bodyPr/>
          <a:lstStyle/>
          <a:p>
            <a:r>
              <a:rPr lang="ar-SA" smtClean="0"/>
              <a:t>إدارة التسويق</a:t>
            </a:r>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11</a:t>
            </a:fld>
            <a:endParaRPr lang="ar-SA"/>
          </a:p>
        </p:txBody>
      </p:sp>
    </p:spTree>
    <p:extLst>
      <p:ext uri="{BB962C8B-B14F-4D97-AF65-F5344CB8AC3E}">
        <p14:creationId xmlns:p14="http://schemas.microsoft.com/office/powerpoint/2010/main" val="34313308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rtl="1"/>
            <a:r>
              <a:rPr lang="ar-SA" sz="3600" b="1" dirty="0" smtClean="0">
                <a:solidFill>
                  <a:srgbClr val="FF0000"/>
                </a:solidFill>
              </a:rPr>
              <a:t>2. تحليل البيئة الخارجية للمنشأة</a:t>
            </a:r>
            <a:endParaRPr lang="en-IN" sz="3600" b="1" dirty="0">
              <a:solidFill>
                <a:srgbClr val="FF0000"/>
              </a:solidFill>
            </a:endParaRPr>
          </a:p>
        </p:txBody>
      </p:sp>
      <p:sp>
        <p:nvSpPr>
          <p:cNvPr id="3" name="عنصر نائب للمحتوى 2"/>
          <p:cNvSpPr>
            <a:spLocks noGrp="1"/>
          </p:cNvSpPr>
          <p:nvPr>
            <p:ph idx="1"/>
          </p:nvPr>
        </p:nvSpPr>
        <p:spPr/>
        <p:txBody>
          <a:bodyPr/>
          <a:lstStyle/>
          <a:p>
            <a:pPr algn="r" rtl="1">
              <a:buFont typeface="Wingdings" pitchFamily="2" charset="2"/>
              <a:buChar char="v"/>
            </a:pPr>
            <a:r>
              <a:rPr lang="ar-SA" dirty="0" smtClean="0"/>
              <a:t>المتغيرات الاجتماعية والثقافية</a:t>
            </a:r>
          </a:p>
          <a:p>
            <a:pPr algn="r" rtl="1"/>
            <a:r>
              <a:rPr lang="ar-SA" dirty="0"/>
              <a:t>الديموغرافية </a:t>
            </a:r>
            <a:r>
              <a:rPr lang="ar-SA" dirty="0" smtClean="0"/>
              <a:t>: </a:t>
            </a:r>
            <a:r>
              <a:rPr lang="ar-SA" dirty="0"/>
              <a:t>مراقبة السكان من ناحية </a:t>
            </a:r>
            <a:r>
              <a:rPr lang="ar-SA" dirty="0" smtClean="0"/>
              <a:t>العمر، الجنس، العرق، التوزيع الوظيفي، حجم الأسرة، الدخل... </a:t>
            </a:r>
          </a:p>
          <a:p>
            <a:pPr algn="r" rtl="1"/>
            <a:r>
              <a:rPr lang="ar-SA" dirty="0" smtClean="0"/>
              <a:t>الثقافة : وتعني تراث المجتمع الموروث الذي يحدد نمط معينا للمجتمع في الحياة.</a:t>
            </a:r>
          </a:p>
          <a:p>
            <a:pPr algn="r" rtl="1"/>
            <a:r>
              <a:rPr lang="ar-SA" dirty="0" smtClean="0"/>
              <a:t>القيم : وتحدد ما يحبه العملاء وما لا يحبونه...</a:t>
            </a:r>
          </a:p>
          <a:p>
            <a:pPr marL="114300" indent="0" algn="r" rtl="1">
              <a:buNone/>
            </a:pPr>
            <a:endParaRPr lang="ar-SA" dirty="0"/>
          </a:p>
          <a:p>
            <a:pPr algn="r" rtl="1"/>
            <a:endParaRPr lang="en-IN" dirty="0"/>
          </a:p>
        </p:txBody>
      </p:sp>
      <p:sp>
        <p:nvSpPr>
          <p:cNvPr id="4" name="عنصر نائب للتاريخ 3"/>
          <p:cNvSpPr>
            <a:spLocks noGrp="1"/>
          </p:cNvSpPr>
          <p:nvPr>
            <p:ph type="dt" sz="half" idx="10"/>
          </p:nvPr>
        </p:nvSpPr>
        <p:spPr/>
        <p:txBody>
          <a:bodyPr/>
          <a:lstStyle/>
          <a:p>
            <a:fld id="{D2D6EA3C-5DEF-46F2-88DF-F9ED222B080C}" type="datetime1">
              <a:rPr lang="ar-SA" smtClean="0"/>
              <a:t>22/04/1436</a:t>
            </a:fld>
            <a:endParaRPr lang="ar-SA" dirty="0"/>
          </a:p>
        </p:txBody>
      </p:sp>
      <p:sp>
        <p:nvSpPr>
          <p:cNvPr id="5" name="عنصر نائب للتذييل 4"/>
          <p:cNvSpPr>
            <a:spLocks noGrp="1"/>
          </p:cNvSpPr>
          <p:nvPr>
            <p:ph type="ftr" sz="quarter" idx="11"/>
          </p:nvPr>
        </p:nvSpPr>
        <p:spPr/>
        <p:txBody>
          <a:bodyPr/>
          <a:lstStyle/>
          <a:p>
            <a:r>
              <a:rPr lang="ar-SA" smtClean="0"/>
              <a:t>إدارة التسويق</a:t>
            </a:r>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12</a:t>
            </a:fld>
            <a:endParaRPr lang="ar-SA"/>
          </a:p>
        </p:txBody>
      </p:sp>
    </p:spTree>
    <p:extLst>
      <p:ext uri="{BB962C8B-B14F-4D97-AF65-F5344CB8AC3E}">
        <p14:creationId xmlns:p14="http://schemas.microsoft.com/office/powerpoint/2010/main" val="23816084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7620000" cy="5924128"/>
          </a:xfrm>
        </p:spPr>
        <p:txBody>
          <a:bodyPr>
            <a:noAutofit/>
          </a:bodyPr>
          <a:lstStyle/>
          <a:p>
            <a:pPr algn="just" rtl="1">
              <a:lnSpc>
                <a:spcPct val="150000"/>
              </a:lnSpc>
              <a:buFont typeface="Wingdings" pitchFamily="2" charset="2"/>
              <a:buChar char="v"/>
            </a:pPr>
            <a:r>
              <a:rPr lang="ar-SA" sz="2400" dirty="0" smtClean="0"/>
              <a:t>المتغيرات السياسية والتشريعية</a:t>
            </a:r>
            <a:r>
              <a:rPr lang="fr-FR" sz="2400" dirty="0" smtClean="0"/>
              <a:t> </a:t>
            </a:r>
            <a:r>
              <a:rPr lang="ar-SA" sz="2400" dirty="0" smtClean="0"/>
              <a:t> : وتتضمن البيئة التشريعية القواعد والإجراءات والقوانين الحكومية التي تنظم عمل منشآت الأعمال، وترجع أهمية القواعد إلى أنها ملزمة ويجب أن تؤخذ بعين الاعتبار عند رسم السياسة التسويقية : قوانين التسعيرة، القوانين الصحية، قوانين ساعات العمل....</a:t>
            </a:r>
            <a:r>
              <a:rPr lang="fr-FR" sz="2400" dirty="0" smtClean="0"/>
              <a:t> </a:t>
            </a:r>
            <a:endParaRPr lang="ar-SA" sz="2400" dirty="0" smtClean="0"/>
          </a:p>
          <a:p>
            <a:pPr algn="just" rtl="1">
              <a:lnSpc>
                <a:spcPct val="150000"/>
              </a:lnSpc>
              <a:buFont typeface="Wingdings" pitchFamily="2" charset="2"/>
              <a:buChar char="v"/>
            </a:pPr>
            <a:r>
              <a:rPr lang="ar-SA" sz="2400" dirty="0" smtClean="0"/>
              <a:t>متغيرات البيئة الاقتصادية : النظام الاقتصادي هو الطريقة التي يتبعها المجتمع لتقسيم الموارد النادرة على أفراد المجتمع وفقا لرغبات كل منهم ويستخدم مدير التسويق دراساته للتنبؤ بحجم ونوعية المبيعات المستقبلية ومن اهم العوامل التي يجب أن تدرس : مستويات الدخول، مستويات البطالة، مستويات الأسعار...هذا وتؤثر حالات الرواج والكساد على حجم الأعمال.</a:t>
            </a:r>
          </a:p>
          <a:p>
            <a:pPr algn="just" rtl="1">
              <a:lnSpc>
                <a:spcPct val="150000"/>
              </a:lnSpc>
            </a:pPr>
            <a:endParaRPr lang="en-IN" sz="2400" dirty="0"/>
          </a:p>
        </p:txBody>
      </p:sp>
      <p:sp>
        <p:nvSpPr>
          <p:cNvPr id="4" name="عنصر نائب للتاريخ 3"/>
          <p:cNvSpPr>
            <a:spLocks noGrp="1"/>
          </p:cNvSpPr>
          <p:nvPr>
            <p:ph type="dt" sz="half" idx="10"/>
          </p:nvPr>
        </p:nvSpPr>
        <p:spPr/>
        <p:txBody>
          <a:bodyPr/>
          <a:lstStyle/>
          <a:p>
            <a:fld id="{D2D6EA3C-5DEF-46F2-88DF-F9ED222B080C}" type="datetime1">
              <a:rPr lang="ar-SA" smtClean="0"/>
              <a:t>22/04/1436</a:t>
            </a:fld>
            <a:endParaRPr lang="ar-SA" dirty="0"/>
          </a:p>
        </p:txBody>
      </p:sp>
      <p:sp>
        <p:nvSpPr>
          <p:cNvPr id="5" name="عنصر نائب للتذييل 4"/>
          <p:cNvSpPr>
            <a:spLocks noGrp="1"/>
          </p:cNvSpPr>
          <p:nvPr>
            <p:ph type="ftr" sz="quarter" idx="11"/>
          </p:nvPr>
        </p:nvSpPr>
        <p:spPr/>
        <p:txBody>
          <a:bodyPr/>
          <a:lstStyle/>
          <a:p>
            <a:r>
              <a:rPr lang="ar-SA" smtClean="0"/>
              <a:t>إدارة التسويق</a:t>
            </a:r>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13</a:t>
            </a:fld>
            <a:endParaRPr lang="ar-SA"/>
          </a:p>
        </p:txBody>
      </p:sp>
    </p:spTree>
    <p:extLst>
      <p:ext uri="{BB962C8B-B14F-4D97-AF65-F5344CB8AC3E}">
        <p14:creationId xmlns:p14="http://schemas.microsoft.com/office/powerpoint/2010/main" val="35890951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7620000" cy="5924128"/>
          </a:xfrm>
        </p:spPr>
        <p:txBody>
          <a:bodyPr>
            <a:normAutofit/>
          </a:bodyPr>
          <a:lstStyle/>
          <a:p>
            <a:pPr algn="just" rtl="1">
              <a:buFont typeface="Wingdings" pitchFamily="2" charset="2"/>
              <a:buChar char="v"/>
            </a:pPr>
            <a:r>
              <a:rPr lang="ar-SA" sz="2400" dirty="0"/>
              <a:t>متغيرات البيئة الطبيعية : تفرض الموارد الطبيعية والبشرية وظروف البيئة نوعا من الفرص والمخاطر التسويقية. تقليل استخدام غاز الفريون في المنتجات مثل العطور، والمبيدات... </a:t>
            </a:r>
          </a:p>
          <a:p>
            <a:pPr marL="114300" indent="0" algn="just" rtl="1">
              <a:buNone/>
            </a:pPr>
            <a:endParaRPr lang="ar-SA" sz="2400" dirty="0" smtClean="0"/>
          </a:p>
          <a:p>
            <a:pPr algn="just" rtl="1">
              <a:buFont typeface="Wingdings" pitchFamily="2" charset="2"/>
              <a:buChar char="v"/>
            </a:pPr>
            <a:r>
              <a:rPr lang="ar-SA" sz="2400" dirty="0" smtClean="0"/>
              <a:t>متغيرات </a:t>
            </a:r>
            <a:r>
              <a:rPr lang="ar-SA" sz="2400" dirty="0"/>
              <a:t>المنافسة</a:t>
            </a:r>
          </a:p>
          <a:p>
            <a:pPr algn="just" rtl="1"/>
            <a:r>
              <a:rPr lang="ar-SA" sz="2400" dirty="0"/>
              <a:t>المنافسة الكاملة : عدد كبير من المنافسين يقدمون سلع متجانسة للعملاء بأسعار متقاربة.</a:t>
            </a:r>
          </a:p>
          <a:p>
            <a:pPr algn="just" rtl="1"/>
            <a:r>
              <a:rPr lang="ar-SA" sz="2400" dirty="0"/>
              <a:t>المنافسة الاحتكارية : عدد كبير من المنافسين يقدمون سلع مختلفة او متمايزة مما يؤدي الى الاحتكار.</a:t>
            </a:r>
          </a:p>
          <a:p>
            <a:pPr algn="just" rtl="1"/>
            <a:r>
              <a:rPr lang="ar-SA" sz="2400" dirty="0"/>
              <a:t> احتكار القلة : عدد قليل من المنشآت كبيرة الحجم تقدم منتجات إما عالية التمايز او نمطية. يوجد نوعان من احتكار القلة: الاحتكار الكامل او المتمايز</a:t>
            </a:r>
          </a:p>
          <a:p>
            <a:pPr algn="just" rtl="1"/>
            <a:r>
              <a:rPr lang="ar-SA" sz="2400" dirty="0"/>
              <a:t> الاحتكار : وجود منشأة واحدة تقدم المنتج. </a:t>
            </a:r>
          </a:p>
          <a:p>
            <a:pPr algn="r" rtl="1"/>
            <a:endParaRPr lang="en-IN" sz="2400" dirty="0"/>
          </a:p>
        </p:txBody>
      </p:sp>
      <p:sp>
        <p:nvSpPr>
          <p:cNvPr id="4" name="عنصر نائب للتاريخ 3"/>
          <p:cNvSpPr>
            <a:spLocks noGrp="1"/>
          </p:cNvSpPr>
          <p:nvPr>
            <p:ph type="dt" sz="half" idx="10"/>
          </p:nvPr>
        </p:nvSpPr>
        <p:spPr/>
        <p:txBody>
          <a:bodyPr/>
          <a:lstStyle/>
          <a:p>
            <a:fld id="{D2D6EA3C-5DEF-46F2-88DF-F9ED222B080C}" type="datetime1">
              <a:rPr lang="ar-SA" smtClean="0"/>
              <a:t>22/04/1436</a:t>
            </a:fld>
            <a:endParaRPr lang="ar-SA"/>
          </a:p>
        </p:txBody>
      </p:sp>
      <p:sp>
        <p:nvSpPr>
          <p:cNvPr id="5" name="عنصر نائب للتذييل 4"/>
          <p:cNvSpPr>
            <a:spLocks noGrp="1"/>
          </p:cNvSpPr>
          <p:nvPr>
            <p:ph type="ftr" sz="quarter" idx="11"/>
          </p:nvPr>
        </p:nvSpPr>
        <p:spPr/>
        <p:txBody>
          <a:bodyPr/>
          <a:lstStyle/>
          <a:p>
            <a:r>
              <a:rPr lang="ar-SA" smtClean="0"/>
              <a:t>إدارة التسويق</a:t>
            </a:r>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14</a:t>
            </a:fld>
            <a:endParaRPr lang="ar-SA"/>
          </a:p>
        </p:txBody>
      </p:sp>
    </p:spTree>
    <p:extLst>
      <p:ext uri="{BB962C8B-B14F-4D97-AF65-F5344CB8AC3E}">
        <p14:creationId xmlns:p14="http://schemas.microsoft.com/office/powerpoint/2010/main" val="6800998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404664"/>
            <a:ext cx="7620000" cy="5952728"/>
          </a:xfrm>
        </p:spPr>
        <p:txBody>
          <a:bodyPr>
            <a:normAutofit/>
          </a:bodyPr>
          <a:lstStyle/>
          <a:p>
            <a:pPr algn="just" rtl="1">
              <a:lnSpc>
                <a:spcPct val="150000"/>
              </a:lnSpc>
            </a:pPr>
            <a:r>
              <a:rPr lang="ar-SA" sz="2400" dirty="0" smtClean="0"/>
              <a:t>المتغيرات التكنولوجية : يمثل استخدام التقدم التكنولوجي وتطبيقاته في منشآت الأعمال فرصا تسويقية حقيقية لبعض المنشآت...تقديم التلفزيون الملون (من </a:t>
            </a:r>
            <a:r>
              <a:rPr lang="en-IN" sz="2400" dirty="0" smtClean="0"/>
              <a:t>Sony </a:t>
            </a:r>
            <a:r>
              <a:rPr lang="ar-SA" sz="2400" dirty="0" smtClean="0"/>
              <a:t> و </a:t>
            </a:r>
            <a:r>
              <a:rPr lang="en-IN" sz="2400" dirty="0" smtClean="0"/>
              <a:t>National</a:t>
            </a:r>
            <a:r>
              <a:rPr lang="ar-SA" sz="2400" dirty="0" smtClean="0"/>
              <a:t> و </a:t>
            </a:r>
            <a:r>
              <a:rPr lang="fr-FR" sz="2400" dirty="0" smtClean="0"/>
              <a:t>Hit</a:t>
            </a:r>
            <a:r>
              <a:rPr lang="en-IN" sz="2400" dirty="0" err="1" smtClean="0"/>
              <a:t>achi</a:t>
            </a:r>
            <a:r>
              <a:rPr lang="ar-SA" sz="2400" dirty="0" smtClean="0"/>
              <a:t>) و الآن مع ثورة </a:t>
            </a:r>
            <a:r>
              <a:rPr lang="en-IN" sz="2400" dirty="0" smtClean="0"/>
              <a:t>LCD </a:t>
            </a:r>
            <a:r>
              <a:rPr lang="ar-SA" sz="2400" dirty="0"/>
              <a:t> </a:t>
            </a:r>
            <a:r>
              <a:rPr lang="ar-SA" sz="2400" dirty="0" smtClean="0"/>
              <a:t>و </a:t>
            </a:r>
            <a:r>
              <a:rPr lang="en-IN" sz="2400" dirty="0" smtClean="0"/>
              <a:t>LED</a:t>
            </a:r>
            <a:r>
              <a:rPr lang="ar-SA" sz="2400" dirty="0"/>
              <a:t> </a:t>
            </a:r>
            <a:r>
              <a:rPr lang="ar-SA" sz="2400" dirty="0" smtClean="0"/>
              <a:t>...وقد أضافت شبكة الانترنت أبعادا ضخمة في تبادل المعلومات التسويقية... </a:t>
            </a:r>
            <a:endParaRPr lang="en-IN" sz="2400" dirty="0"/>
          </a:p>
        </p:txBody>
      </p:sp>
      <p:sp>
        <p:nvSpPr>
          <p:cNvPr id="4" name="عنصر نائب للتاريخ 3"/>
          <p:cNvSpPr>
            <a:spLocks noGrp="1"/>
          </p:cNvSpPr>
          <p:nvPr>
            <p:ph type="dt" sz="half" idx="10"/>
          </p:nvPr>
        </p:nvSpPr>
        <p:spPr/>
        <p:txBody>
          <a:bodyPr/>
          <a:lstStyle/>
          <a:p>
            <a:fld id="{D2D6EA3C-5DEF-46F2-88DF-F9ED222B080C}" type="datetime1">
              <a:rPr lang="ar-SA" smtClean="0"/>
              <a:t>22/04/1436</a:t>
            </a:fld>
            <a:endParaRPr lang="ar-SA"/>
          </a:p>
        </p:txBody>
      </p:sp>
      <p:sp>
        <p:nvSpPr>
          <p:cNvPr id="5" name="عنصر نائب للتذييل 4"/>
          <p:cNvSpPr>
            <a:spLocks noGrp="1"/>
          </p:cNvSpPr>
          <p:nvPr>
            <p:ph type="ftr" sz="quarter" idx="11"/>
          </p:nvPr>
        </p:nvSpPr>
        <p:spPr/>
        <p:txBody>
          <a:bodyPr/>
          <a:lstStyle/>
          <a:p>
            <a:r>
              <a:rPr lang="ar-SA" smtClean="0"/>
              <a:t>إدارة التسويق</a:t>
            </a:r>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15</a:t>
            </a:fld>
            <a:endParaRPr lang="ar-SA"/>
          </a:p>
        </p:txBody>
      </p:sp>
    </p:spTree>
    <p:extLst>
      <p:ext uri="{BB962C8B-B14F-4D97-AF65-F5344CB8AC3E}">
        <p14:creationId xmlns:p14="http://schemas.microsoft.com/office/powerpoint/2010/main" val="2042966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SA" sz="3600" dirty="0" smtClean="0">
                <a:solidFill>
                  <a:srgbClr val="FF0000"/>
                </a:solidFill>
              </a:rPr>
              <a:t>1. ماهية التسويق</a:t>
            </a:r>
            <a:endParaRPr lang="en-IN" sz="3600" dirty="0">
              <a:solidFill>
                <a:srgbClr val="FF0000"/>
              </a:solidFill>
            </a:endParaRPr>
          </a:p>
        </p:txBody>
      </p:sp>
      <p:sp>
        <p:nvSpPr>
          <p:cNvPr id="3" name="عنصر نائب للمحتوى 2"/>
          <p:cNvSpPr>
            <a:spLocks noGrp="1"/>
          </p:cNvSpPr>
          <p:nvPr>
            <p:ph idx="1"/>
          </p:nvPr>
        </p:nvSpPr>
        <p:spPr/>
        <p:txBody>
          <a:bodyPr>
            <a:normAutofit/>
          </a:bodyPr>
          <a:lstStyle/>
          <a:p>
            <a:pPr algn="just" rtl="1">
              <a:lnSpc>
                <a:spcPct val="150000"/>
              </a:lnSpc>
            </a:pPr>
            <a:r>
              <a:rPr lang="ar-SA" dirty="0"/>
              <a:t>النشاط الخاص بتسعير وترويج السلع والخدمات والافكار </a:t>
            </a:r>
            <a:r>
              <a:rPr lang="ar-SA" dirty="0" smtClean="0"/>
              <a:t>التي </a:t>
            </a:r>
            <a:r>
              <a:rPr lang="ar-SA" dirty="0"/>
              <a:t>تسعى الى اشباع رغبات الافراد </a:t>
            </a:r>
            <a:r>
              <a:rPr lang="ar-SA" dirty="0" smtClean="0"/>
              <a:t>والمنشآت. </a:t>
            </a:r>
            <a:r>
              <a:rPr lang="ar-SA" sz="1100" dirty="0" smtClean="0"/>
              <a:t>جمعية التسويق الأمريكية</a:t>
            </a:r>
            <a:r>
              <a:rPr lang="en-IN" sz="1100" dirty="0" smtClean="0"/>
              <a:t> AMA  </a:t>
            </a:r>
            <a:endParaRPr lang="ar-SA" sz="1100" dirty="0"/>
          </a:p>
          <a:p>
            <a:pPr algn="just" rtl="1">
              <a:lnSpc>
                <a:spcPct val="150000"/>
              </a:lnSpc>
            </a:pPr>
            <a:r>
              <a:rPr lang="ar-SA" dirty="0"/>
              <a:t> الجهود </a:t>
            </a:r>
            <a:r>
              <a:rPr lang="ar-SA" dirty="0" smtClean="0"/>
              <a:t>التي  </a:t>
            </a:r>
            <a:r>
              <a:rPr lang="ar-SA" dirty="0"/>
              <a:t>يبذلها الافراد والجماعات </a:t>
            </a:r>
            <a:r>
              <a:rPr lang="ar-SA" dirty="0" smtClean="0"/>
              <a:t>في </a:t>
            </a:r>
            <a:r>
              <a:rPr lang="ar-SA" dirty="0"/>
              <a:t>اطار ادارى </a:t>
            </a:r>
            <a:r>
              <a:rPr lang="ar-SA" dirty="0" smtClean="0"/>
              <a:t>واجتماعي </a:t>
            </a:r>
            <a:r>
              <a:rPr lang="ar-SA" dirty="0"/>
              <a:t>معين للحصول على حاجاتهم ورغباتهم من خلال ايجاد وتبادل المنتجات والقيم مع </a:t>
            </a:r>
            <a:r>
              <a:rPr lang="ar-SA" dirty="0" smtClean="0"/>
              <a:t>الآخرين. </a:t>
            </a:r>
            <a:r>
              <a:rPr lang="en-IN" dirty="0" smtClean="0"/>
              <a:t> </a:t>
            </a:r>
            <a:r>
              <a:rPr lang="en-IN" sz="1100" dirty="0" smtClean="0"/>
              <a:t>Philip KOTLER </a:t>
            </a:r>
            <a:endParaRPr lang="ar-SA" sz="1100" dirty="0" smtClean="0"/>
          </a:p>
          <a:p>
            <a:pPr algn="just" rtl="1">
              <a:lnSpc>
                <a:spcPct val="150000"/>
              </a:lnSpc>
            </a:pPr>
            <a:endParaRPr lang="ar-SA" sz="1100" dirty="0"/>
          </a:p>
          <a:p>
            <a:pPr algn="just" rtl="1">
              <a:lnSpc>
                <a:spcPct val="150000"/>
              </a:lnSpc>
            </a:pPr>
            <a:endParaRPr lang="en-IN" dirty="0"/>
          </a:p>
        </p:txBody>
      </p:sp>
      <p:sp>
        <p:nvSpPr>
          <p:cNvPr id="4" name="عنصر نائب للتاريخ 3"/>
          <p:cNvSpPr>
            <a:spLocks noGrp="1"/>
          </p:cNvSpPr>
          <p:nvPr>
            <p:ph type="dt" sz="half" idx="10"/>
          </p:nvPr>
        </p:nvSpPr>
        <p:spPr/>
        <p:txBody>
          <a:bodyPr/>
          <a:lstStyle/>
          <a:p>
            <a:fld id="{C874AEEE-AA4C-453D-9127-335D911A4DB5}" type="datetime1">
              <a:rPr lang="ar-SA" smtClean="0"/>
              <a:t>22/04/1436</a:t>
            </a:fld>
            <a:endParaRPr lang="ar-SA"/>
          </a:p>
        </p:txBody>
      </p:sp>
      <p:sp>
        <p:nvSpPr>
          <p:cNvPr id="5" name="عنصر نائب للتذييل 4"/>
          <p:cNvSpPr>
            <a:spLocks noGrp="1"/>
          </p:cNvSpPr>
          <p:nvPr>
            <p:ph type="ftr" sz="quarter" idx="11"/>
          </p:nvPr>
        </p:nvSpPr>
        <p:spPr/>
        <p:txBody>
          <a:bodyPr/>
          <a:lstStyle/>
          <a:p>
            <a:r>
              <a:rPr lang="ar-SA" smtClean="0"/>
              <a:t>إدارة التسويق</a:t>
            </a:r>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2</a:t>
            </a:fld>
            <a:endParaRPr lang="ar-SA"/>
          </a:p>
        </p:txBody>
      </p:sp>
    </p:spTree>
    <p:extLst>
      <p:ext uri="{BB962C8B-B14F-4D97-AF65-F5344CB8AC3E}">
        <p14:creationId xmlns:p14="http://schemas.microsoft.com/office/powerpoint/2010/main" val="4201167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7931224" cy="5721499"/>
          </a:xfrm>
        </p:spPr>
        <p:txBody>
          <a:bodyPr>
            <a:normAutofit fontScale="47500" lnSpcReduction="20000"/>
          </a:bodyPr>
          <a:lstStyle/>
          <a:p>
            <a:pPr marL="0" indent="0" algn="ctr" rtl="1">
              <a:lnSpc>
                <a:spcPct val="160000"/>
              </a:lnSpc>
              <a:buNone/>
            </a:pPr>
            <a:r>
              <a:rPr lang="ar-SA" sz="3400" dirty="0" smtClean="0">
                <a:cs typeface="+mj-cs"/>
              </a:rPr>
              <a:t>من خلال التعريف الأخير يتضح  أن التسويق هو مزيج </a:t>
            </a:r>
            <a:r>
              <a:rPr lang="ar-SA" sz="3400" dirty="0">
                <a:cs typeface="+mj-cs"/>
              </a:rPr>
              <a:t>من مجموعة من </a:t>
            </a:r>
            <a:r>
              <a:rPr lang="ar-SA" sz="3400" dirty="0" smtClean="0">
                <a:cs typeface="+mj-cs"/>
              </a:rPr>
              <a:t>العناصر:</a:t>
            </a:r>
          </a:p>
          <a:p>
            <a:pPr marL="457200" indent="-457200" algn="just" rtl="1" fontAlgn="base">
              <a:lnSpc>
                <a:spcPct val="220000"/>
              </a:lnSpc>
              <a:spcAft>
                <a:spcPct val="0"/>
              </a:spcAft>
              <a:buFont typeface="+mj-lt"/>
              <a:buAutoNum type="arabicPeriod"/>
            </a:pPr>
            <a:r>
              <a:rPr lang="ar-SA" sz="3400" b="1" dirty="0" smtClean="0">
                <a:latin typeface="Times New Roman" pitchFamily="18" charset="0"/>
                <a:cs typeface="+mj-cs"/>
              </a:rPr>
              <a:t>الحاجة</a:t>
            </a:r>
            <a:r>
              <a:rPr lang="en-US" sz="3400" b="1" dirty="0" smtClean="0">
                <a:latin typeface="Times New Roman" pitchFamily="18" charset="0"/>
                <a:cs typeface="+mj-cs"/>
              </a:rPr>
              <a:t> (</a:t>
            </a:r>
            <a:r>
              <a:rPr lang="en-US" sz="3400" b="1" dirty="0">
                <a:latin typeface="Times New Roman" pitchFamily="18" charset="0"/>
                <a:cs typeface="+mj-cs"/>
              </a:rPr>
              <a:t>Needs)</a:t>
            </a:r>
            <a:r>
              <a:rPr lang="en-US" sz="3400" dirty="0">
                <a:latin typeface="Times New Roman" pitchFamily="18" charset="0"/>
                <a:cs typeface="+mj-cs"/>
              </a:rPr>
              <a:t>: </a:t>
            </a:r>
            <a:r>
              <a:rPr lang="ar-SA" sz="3400" dirty="0">
                <a:latin typeface="Times New Roman" pitchFamily="18" charset="0"/>
                <a:cs typeface="+mj-cs"/>
              </a:rPr>
              <a:t>حالة</a:t>
            </a:r>
            <a:r>
              <a:rPr lang="en-US" sz="3400" dirty="0">
                <a:latin typeface="Times New Roman" pitchFamily="18" charset="0"/>
                <a:cs typeface="+mj-cs"/>
              </a:rPr>
              <a:t> </a:t>
            </a:r>
            <a:r>
              <a:rPr lang="ar-SA" sz="3400" dirty="0">
                <a:latin typeface="Times New Roman" pitchFamily="18" charset="0"/>
                <a:cs typeface="+mj-cs"/>
              </a:rPr>
              <a:t>من</a:t>
            </a:r>
            <a:r>
              <a:rPr lang="en-US" sz="3400" dirty="0">
                <a:latin typeface="Times New Roman" pitchFamily="18" charset="0"/>
                <a:cs typeface="+mj-cs"/>
              </a:rPr>
              <a:t> </a:t>
            </a:r>
            <a:r>
              <a:rPr lang="ar-SA" sz="3400" dirty="0">
                <a:latin typeface="Times New Roman" pitchFamily="18" charset="0"/>
                <a:cs typeface="+mj-cs"/>
              </a:rPr>
              <a:t>الفاقة</a:t>
            </a:r>
            <a:r>
              <a:rPr lang="en-US" sz="3400" dirty="0">
                <a:latin typeface="Times New Roman" pitchFamily="18" charset="0"/>
                <a:cs typeface="+mj-cs"/>
              </a:rPr>
              <a:t> </a:t>
            </a:r>
            <a:r>
              <a:rPr lang="ar-SA" sz="3400" dirty="0">
                <a:latin typeface="Times New Roman" pitchFamily="18" charset="0"/>
                <a:cs typeface="+mj-cs"/>
              </a:rPr>
              <a:t>لشي</a:t>
            </a:r>
            <a:r>
              <a:rPr lang="en-US" sz="3400" dirty="0">
                <a:latin typeface="Times New Roman" pitchFamily="18" charset="0"/>
                <a:cs typeface="+mj-cs"/>
              </a:rPr>
              <a:t> </a:t>
            </a:r>
            <a:r>
              <a:rPr lang="ar-SA" sz="3400" dirty="0" smtClean="0">
                <a:latin typeface="Times New Roman" pitchFamily="18" charset="0"/>
                <a:cs typeface="+mj-cs"/>
              </a:rPr>
              <a:t>ما</a:t>
            </a:r>
            <a:r>
              <a:rPr lang="en-US" sz="3400" dirty="0" smtClean="0">
                <a:latin typeface="Times New Roman" pitchFamily="18" charset="0"/>
                <a:cs typeface="+mj-cs"/>
              </a:rPr>
              <a:t> </a:t>
            </a:r>
            <a:r>
              <a:rPr lang="ar-SA" sz="3400" dirty="0">
                <a:latin typeface="Times New Roman" pitchFamily="18" charset="0"/>
                <a:cs typeface="+mj-cs"/>
              </a:rPr>
              <a:t>مثل</a:t>
            </a:r>
            <a:r>
              <a:rPr lang="en-US" sz="3400" dirty="0">
                <a:latin typeface="Times New Roman" pitchFamily="18" charset="0"/>
                <a:cs typeface="+mj-cs"/>
              </a:rPr>
              <a:t> </a:t>
            </a:r>
            <a:r>
              <a:rPr lang="ar-SA" sz="3400" dirty="0">
                <a:latin typeface="Times New Roman" pitchFamily="18" charset="0"/>
                <a:cs typeface="+mj-cs"/>
              </a:rPr>
              <a:t>الحاجة</a:t>
            </a:r>
            <a:r>
              <a:rPr lang="en-US" sz="3400" dirty="0">
                <a:latin typeface="Times New Roman" pitchFamily="18" charset="0"/>
                <a:cs typeface="+mj-cs"/>
              </a:rPr>
              <a:t> </a:t>
            </a:r>
            <a:r>
              <a:rPr lang="ar-SA" sz="3400" dirty="0" smtClean="0">
                <a:latin typeface="Times New Roman" pitchFamily="18" charset="0"/>
                <a:cs typeface="+mj-cs"/>
              </a:rPr>
              <a:t>للطعام</a:t>
            </a:r>
            <a:r>
              <a:rPr lang="en-US" sz="3400" dirty="0" smtClean="0">
                <a:latin typeface="Times New Roman" pitchFamily="18" charset="0"/>
                <a:cs typeface="+mj-cs"/>
              </a:rPr>
              <a:t> </a:t>
            </a:r>
            <a:r>
              <a:rPr lang="ar-SA" sz="3400" dirty="0">
                <a:latin typeface="Times New Roman" pitchFamily="18" charset="0"/>
                <a:cs typeface="+mj-cs"/>
              </a:rPr>
              <a:t>او</a:t>
            </a:r>
            <a:r>
              <a:rPr lang="en-US" sz="3400" dirty="0">
                <a:latin typeface="Times New Roman" pitchFamily="18" charset="0"/>
                <a:cs typeface="+mj-cs"/>
              </a:rPr>
              <a:t> </a:t>
            </a:r>
            <a:r>
              <a:rPr lang="ar-SA" sz="3400" dirty="0" smtClean="0">
                <a:latin typeface="Times New Roman" pitchFamily="18" charset="0"/>
                <a:cs typeface="+mj-cs"/>
              </a:rPr>
              <a:t>الشراب... </a:t>
            </a:r>
          </a:p>
          <a:p>
            <a:pPr marL="457200" indent="-457200" algn="just" rtl="1" fontAlgn="base">
              <a:lnSpc>
                <a:spcPct val="220000"/>
              </a:lnSpc>
              <a:spcAft>
                <a:spcPct val="0"/>
              </a:spcAft>
              <a:buFont typeface="+mj-lt"/>
              <a:buAutoNum type="arabicPeriod"/>
            </a:pPr>
            <a:r>
              <a:rPr lang="ar-SA" sz="3400" dirty="0" smtClean="0">
                <a:latin typeface="Times New Roman" pitchFamily="18" charset="0"/>
                <a:cs typeface="+mj-cs"/>
              </a:rPr>
              <a:t>ا</a:t>
            </a:r>
            <a:r>
              <a:rPr lang="ar-SA" sz="3400" b="1" dirty="0" smtClean="0">
                <a:latin typeface="Times New Roman" pitchFamily="18" charset="0"/>
                <a:cs typeface="+mj-cs"/>
              </a:rPr>
              <a:t>لرغبة</a:t>
            </a:r>
            <a:r>
              <a:rPr lang="en-US" sz="3400" b="1" dirty="0" smtClean="0">
                <a:latin typeface="Times New Roman" pitchFamily="18" charset="0"/>
                <a:cs typeface="+mj-cs"/>
              </a:rPr>
              <a:t> (Wants</a:t>
            </a:r>
            <a:r>
              <a:rPr lang="en-US" sz="3400" b="1" dirty="0">
                <a:latin typeface="Times New Roman" pitchFamily="18" charset="0"/>
                <a:cs typeface="+mj-cs"/>
              </a:rPr>
              <a:t>) :</a:t>
            </a:r>
            <a:r>
              <a:rPr lang="en-US" sz="3400" dirty="0">
                <a:latin typeface="Times New Roman" pitchFamily="18" charset="0"/>
                <a:cs typeface="+mj-cs"/>
              </a:rPr>
              <a:t> </a:t>
            </a:r>
            <a:r>
              <a:rPr lang="ar-SA" sz="3400" dirty="0" smtClean="0">
                <a:latin typeface="Times New Roman" pitchFamily="18" charset="0"/>
                <a:cs typeface="+mj-cs"/>
              </a:rPr>
              <a:t>الوسائل اللازمة لإشباع الحاجات </a:t>
            </a:r>
            <a:r>
              <a:rPr lang="en-US" sz="3400" dirty="0" smtClean="0">
                <a:latin typeface="Times New Roman" pitchFamily="18" charset="0"/>
                <a:cs typeface="+mj-cs"/>
              </a:rPr>
              <a:t> </a:t>
            </a:r>
            <a:r>
              <a:rPr lang="ar-SA" sz="3400" dirty="0" smtClean="0">
                <a:latin typeface="Times New Roman" pitchFamily="18" charset="0"/>
                <a:cs typeface="+mj-cs"/>
              </a:rPr>
              <a:t>وتتأثر الرغبات بثقافة الأفراد وشخصيتهم،  بثقافة</a:t>
            </a:r>
            <a:r>
              <a:rPr lang="en-US" sz="3400" dirty="0" smtClean="0">
                <a:latin typeface="Times New Roman" pitchFamily="18" charset="0"/>
                <a:cs typeface="+mj-cs"/>
              </a:rPr>
              <a:t> </a:t>
            </a:r>
            <a:r>
              <a:rPr lang="ar-SA" sz="3400" dirty="0">
                <a:latin typeface="Times New Roman" pitchFamily="18" charset="0"/>
                <a:cs typeface="+mj-cs"/>
              </a:rPr>
              <a:t>المجتمع</a:t>
            </a:r>
            <a:r>
              <a:rPr lang="en-US" sz="3400" dirty="0">
                <a:latin typeface="Times New Roman" pitchFamily="18" charset="0"/>
                <a:cs typeface="+mj-cs"/>
              </a:rPr>
              <a:t> </a:t>
            </a:r>
            <a:r>
              <a:rPr lang="ar-SA" sz="3400" dirty="0">
                <a:latin typeface="Times New Roman" pitchFamily="18" charset="0"/>
                <a:cs typeface="+mj-cs"/>
              </a:rPr>
              <a:t>او</a:t>
            </a:r>
            <a:r>
              <a:rPr lang="en-US" sz="3400" dirty="0">
                <a:latin typeface="Times New Roman" pitchFamily="18" charset="0"/>
                <a:cs typeface="+mj-cs"/>
              </a:rPr>
              <a:t> </a:t>
            </a:r>
            <a:r>
              <a:rPr lang="ar-SA" sz="3400" dirty="0">
                <a:latin typeface="Times New Roman" pitchFamily="18" charset="0"/>
                <a:cs typeface="+mj-cs"/>
              </a:rPr>
              <a:t>البيئة</a:t>
            </a:r>
            <a:r>
              <a:rPr lang="en-US" sz="3400" dirty="0">
                <a:latin typeface="Times New Roman" pitchFamily="18" charset="0"/>
                <a:cs typeface="+mj-cs"/>
              </a:rPr>
              <a:t>” </a:t>
            </a:r>
            <a:r>
              <a:rPr lang="ar-SA" sz="3400" dirty="0" smtClean="0">
                <a:latin typeface="Times New Roman" pitchFamily="18" charset="0"/>
                <a:cs typeface="+mj-cs"/>
              </a:rPr>
              <a:t> مثل تفضيل السيارة على النقل الجماعي،</a:t>
            </a:r>
            <a:r>
              <a:rPr lang="en-US" sz="3400" dirty="0" smtClean="0">
                <a:latin typeface="Times New Roman" pitchFamily="18" charset="0"/>
                <a:cs typeface="+mj-cs"/>
              </a:rPr>
              <a:t> </a:t>
            </a:r>
            <a:r>
              <a:rPr lang="ar-SA" sz="3400" dirty="0">
                <a:latin typeface="Times New Roman" pitchFamily="18" charset="0"/>
                <a:cs typeface="+mj-cs"/>
              </a:rPr>
              <a:t>او</a:t>
            </a:r>
            <a:r>
              <a:rPr lang="en-US" sz="3400" dirty="0">
                <a:latin typeface="Times New Roman" pitchFamily="18" charset="0"/>
                <a:cs typeface="+mj-cs"/>
              </a:rPr>
              <a:t> </a:t>
            </a:r>
            <a:r>
              <a:rPr lang="ar-SA" sz="3400" dirty="0">
                <a:latin typeface="Times New Roman" pitchFamily="18" charset="0"/>
                <a:cs typeface="+mj-cs"/>
              </a:rPr>
              <a:t>عدم</a:t>
            </a:r>
            <a:r>
              <a:rPr lang="en-US" sz="3400" dirty="0">
                <a:latin typeface="Times New Roman" pitchFamily="18" charset="0"/>
                <a:cs typeface="+mj-cs"/>
              </a:rPr>
              <a:t> </a:t>
            </a:r>
            <a:r>
              <a:rPr lang="ar-SA" sz="3400" dirty="0">
                <a:latin typeface="Times New Roman" pitchFamily="18" charset="0"/>
                <a:cs typeface="+mj-cs"/>
              </a:rPr>
              <a:t>شرب</a:t>
            </a:r>
            <a:r>
              <a:rPr lang="en-US" sz="3400" dirty="0">
                <a:latin typeface="Times New Roman" pitchFamily="18" charset="0"/>
                <a:cs typeface="+mj-cs"/>
              </a:rPr>
              <a:t> </a:t>
            </a:r>
            <a:r>
              <a:rPr lang="ar-SA" sz="3400" dirty="0">
                <a:latin typeface="Times New Roman" pitchFamily="18" charset="0"/>
                <a:cs typeface="+mj-cs"/>
              </a:rPr>
              <a:t>البيرة</a:t>
            </a:r>
            <a:r>
              <a:rPr lang="en-US" sz="3400" dirty="0">
                <a:latin typeface="Times New Roman" pitchFamily="18" charset="0"/>
                <a:cs typeface="+mj-cs"/>
              </a:rPr>
              <a:t> </a:t>
            </a:r>
            <a:r>
              <a:rPr lang="ar-SA" sz="3400" dirty="0" smtClean="0">
                <a:latin typeface="Times New Roman" pitchFamily="18" charset="0"/>
                <a:cs typeface="+mj-cs"/>
              </a:rPr>
              <a:t>لأسباب</a:t>
            </a:r>
            <a:r>
              <a:rPr lang="en-US" sz="3400" dirty="0" smtClean="0">
                <a:latin typeface="Times New Roman" pitchFamily="18" charset="0"/>
                <a:cs typeface="+mj-cs"/>
              </a:rPr>
              <a:t> </a:t>
            </a:r>
            <a:r>
              <a:rPr lang="ar-SA" sz="3400" dirty="0" smtClean="0">
                <a:latin typeface="Times New Roman" pitchFamily="18" charset="0"/>
                <a:cs typeface="+mj-cs"/>
              </a:rPr>
              <a:t>دينية.</a:t>
            </a:r>
          </a:p>
          <a:p>
            <a:pPr marL="457200" indent="-457200" algn="just" rtl="1" fontAlgn="base">
              <a:lnSpc>
                <a:spcPct val="220000"/>
              </a:lnSpc>
              <a:spcAft>
                <a:spcPct val="0"/>
              </a:spcAft>
              <a:buFont typeface="+mj-lt"/>
              <a:buAutoNum type="arabicPeriod"/>
            </a:pPr>
            <a:r>
              <a:rPr lang="en-US" sz="3400" dirty="0" smtClean="0">
                <a:latin typeface="Times New Roman" pitchFamily="18" charset="0"/>
                <a:cs typeface="+mj-cs"/>
              </a:rPr>
              <a:t> </a:t>
            </a:r>
            <a:r>
              <a:rPr lang="ar-SA" sz="3400" b="1" dirty="0">
                <a:latin typeface="Times New Roman" pitchFamily="18" charset="0"/>
                <a:cs typeface="+mj-cs"/>
              </a:rPr>
              <a:t>المنتج</a:t>
            </a:r>
            <a:r>
              <a:rPr lang="en-US" sz="3400" b="1" dirty="0">
                <a:latin typeface="Times New Roman" pitchFamily="18" charset="0"/>
                <a:cs typeface="+mj-cs"/>
              </a:rPr>
              <a:t> ( Product) :</a:t>
            </a:r>
            <a:r>
              <a:rPr lang="en-US" sz="3400" dirty="0">
                <a:latin typeface="Times New Roman" pitchFamily="18" charset="0"/>
                <a:cs typeface="+mj-cs"/>
              </a:rPr>
              <a:t> </a:t>
            </a:r>
            <a:r>
              <a:rPr lang="ar-SA" sz="3400" dirty="0" smtClean="0">
                <a:latin typeface="Times New Roman" pitchFamily="18" charset="0"/>
                <a:cs typeface="+mj-cs"/>
              </a:rPr>
              <a:t>شيء</a:t>
            </a:r>
            <a:r>
              <a:rPr lang="en-US" sz="3400" dirty="0" smtClean="0">
                <a:latin typeface="Times New Roman" pitchFamily="18" charset="0"/>
                <a:cs typeface="+mj-cs"/>
              </a:rPr>
              <a:t> </a:t>
            </a:r>
            <a:r>
              <a:rPr lang="ar-SA" sz="3400" dirty="0">
                <a:latin typeface="Times New Roman" pitchFamily="18" charset="0"/>
                <a:cs typeface="+mj-cs"/>
              </a:rPr>
              <a:t>ما</a:t>
            </a:r>
            <a:r>
              <a:rPr lang="en-US" sz="3400" dirty="0">
                <a:latin typeface="Times New Roman" pitchFamily="18" charset="0"/>
                <a:cs typeface="+mj-cs"/>
              </a:rPr>
              <a:t> </a:t>
            </a:r>
            <a:r>
              <a:rPr lang="ar-SA" sz="3400" dirty="0">
                <a:latin typeface="Times New Roman" pitchFamily="18" charset="0"/>
                <a:cs typeface="+mj-cs"/>
              </a:rPr>
              <a:t>او</a:t>
            </a:r>
            <a:r>
              <a:rPr lang="en-US" sz="3400" dirty="0">
                <a:latin typeface="Times New Roman" pitchFamily="18" charset="0"/>
                <a:cs typeface="+mj-cs"/>
              </a:rPr>
              <a:t> </a:t>
            </a:r>
            <a:r>
              <a:rPr lang="ar-SA" sz="3400" dirty="0">
                <a:latin typeface="Times New Roman" pitchFamily="18" charset="0"/>
                <a:cs typeface="+mj-cs"/>
              </a:rPr>
              <a:t>خدمة</a:t>
            </a:r>
            <a:r>
              <a:rPr lang="en-US" sz="3400" dirty="0">
                <a:latin typeface="Times New Roman" pitchFamily="18" charset="0"/>
                <a:cs typeface="+mj-cs"/>
              </a:rPr>
              <a:t> </a:t>
            </a:r>
            <a:r>
              <a:rPr lang="ar-SA" sz="3400" dirty="0">
                <a:latin typeface="Times New Roman" pitchFamily="18" charset="0"/>
                <a:cs typeface="+mj-cs"/>
              </a:rPr>
              <a:t>او</a:t>
            </a:r>
            <a:r>
              <a:rPr lang="en-US" sz="3400" dirty="0">
                <a:latin typeface="Times New Roman" pitchFamily="18" charset="0"/>
                <a:cs typeface="+mj-cs"/>
              </a:rPr>
              <a:t> </a:t>
            </a:r>
            <a:r>
              <a:rPr lang="ar-SA" sz="3400" dirty="0">
                <a:latin typeface="Times New Roman" pitchFamily="18" charset="0"/>
                <a:cs typeface="+mj-cs"/>
              </a:rPr>
              <a:t>شخص</a:t>
            </a:r>
            <a:r>
              <a:rPr lang="en-US" sz="3400" dirty="0">
                <a:latin typeface="Times New Roman" pitchFamily="18" charset="0"/>
                <a:cs typeface="+mj-cs"/>
              </a:rPr>
              <a:t> </a:t>
            </a:r>
            <a:r>
              <a:rPr lang="ar-SA" sz="3400" dirty="0">
                <a:latin typeface="Times New Roman" pitchFamily="18" charset="0"/>
                <a:cs typeface="+mj-cs"/>
              </a:rPr>
              <a:t>او</a:t>
            </a:r>
            <a:r>
              <a:rPr lang="en-US" sz="3400" dirty="0">
                <a:latin typeface="Times New Roman" pitchFamily="18" charset="0"/>
                <a:cs typeface="+mj-cs"/>
              </a:rPr>
              <a:t> </a:t>
            </a:r>
            <a:r>
              <a:rPr lang="ar-SA" sz="3400" dirty="0">
                <a:latin typeface="Times New Roman" pitchFamily="18" charset="0"/>
                <a:cs typeface="+mj-cs"/>
              </a:rPr>
              <a:t>فكرة</a:t>
            </a:r>
            <a:r>
              <a:rPr lang="en-US" sz="3400" dirty="0">
                <a:latin typeface="Times New Roman" pitchFamily="18" charset="0"/>
                <a:cs typeface="+mj-cs"/>
              </a:rPr>
              <a:t> </a:t>
            </a:r>
            <a:r>
              <a:rPr lang="ar-SA" sz="3400" dirty="0">
                <a:latin typeface="Times New Roman" pitchFamily="18" charset="0"/>
                <a:cs typeface="+mj-cs"/>
              </a:rPr>
              <a:t>يمكن</a:t>
            </a:r>
            <a:r>
              <a:rPr lang="en-US" sz="3400" dirty="0">
                <a:latin typeface="Times New Roman" pitchFamily="18" charset="0"/>
                <a:cs typeface="+mj-cs"/>
              </a:rPr>
              <a:t> </a:t>
            </a:r>
            <a:r>
              <a:rPr lang="ar-SA" sz="3400" dirty="0">
                <a:latin typeface="Times New Roman" pitchFamily="18" charset="0"/>
                <a:cs typeface="+mj-cs"/>
              </a:rPr>
              <a:t>عرضه</a:t>
            </a:r>
            <a:r>
              <a:rPr lang="en-US" sz="3400" dirty="0">
                <a:latin typeface="Times New Roman" pitchFamily="18" charset="0"/>
                <a:cs typeface="+mj-cs"/>
              </a:rPr>
              <a:t> </a:t>
            </a:r>
            <a:r>
              <a:rPr lang="ar-SA" sz="3400" dirty="0">
                <a:latin typeface="Times New Roman" pitchFamily="18" charset="0"/>
                <a:cs typeface="+mj-cs"/>
              </a:rPr>
              <a:t>في</a:t>
            </a:r>
            <a:r>
              <a:rPr lang="en-US" sz="3400" dirty="0">
                <a:latin typeface="Times New Roman" pitchFamily="18" charset="0"/>
                <a:cs typeface="+mj-cs"/>
              </a:rPr>
              <a:t> </a:t>
            </a:r>
            <a:r>
              <a:rPr lang="ar-SA" sz="3400" dirty="0">
                <a:latin typeface="Times New Roman" pitchFamily="18" charset="0"/>
                <a:cs typeface="+mj-cs"/>
              </a:rPr>
              <a:t>السوق</a:t>
            </a:r>
            <a:r>
              <a:rPr lang="en-US" sz="3400" dirty="0">
                <a:latin typeface="Times New Roman" pitchFamily="18" charset="0"/>
                <a:cs typeface="+mj-cs"/>
              </a:rPr>
              <a:t> </a:t>
            </a:r>
            <a:r>
              <a:rPr lang="ar-SA" sz="3400" dirty="0">
                <a:latin typeface="Times New Roman" pitchFamily="18" charset="0"/>
                <a:cs typeface="+mj-cs"/>
              </a:rPr>
              <a:t>للفت</a:t>
            </a:r>
            <a:r>
              <a:rPr lang="en-US" sz="3400" dirty="0">
                <a:latin typeface="Times New Roman" pitchFamily="18" charset="0"/>
                <a:cs typeface="+mj-cs"/>
              </a:rPr>
              <a:t> </a:t>
            </a:r>
            <a:r>
              <a:rPr lang="ar-SA" sz="3400" dirty="0">
                <a:latin typeface="Times New Roman" pitchFamily="18" charset="0"/>
                <a:cs typeface="+mj-cs"/>
              </a:rPr>
              <a:t>الانظار،</a:t>
            </a:r>
            <a:r>
              <a:rPr lang="en-US" sz="3400" dirty="0">
                <a:latin typeface="Times New Roman" pitchFamily="18" charset="0"/>
                <a:cs typeface="+mj-cs"/>
              </a:rPr>
              <a:t> </a:t>
            </a:r>
            <a:r>
              <a:rPr lang="ar-SA" sz="3400" dirty="0" smtClean="0">
                <a:latin typeface="Times New Roman" pitchFamily="18" charset="0"/>
                <a:cs typeface="+mj-cs"/>
              </a:rPr>
              <a:t>للشراء</a:t>
            </a:r>
            <a:r>
              <a:rPr lang="ar-SA" sz="3400" dirty="0">
                <a:latin typeface="Times New Roman" pitchFamily="18" charset="0"/>
                <a:cs typeface="+mj-cs"/>
              </a:rPr>
              <a:t>،</a:t>
            </a:r>
            <a:r>
              <a:rPr lang="en-US" sz="3400" dirty="0">
                <a:latin typeface="Times New Roman" pitchFamily="18" charset="0"/>
                <a:cs typeface="+mj-cs"/>
              </a:rPr>
              <a:t> </a:t>
            </a:r>
            <a:r>
              <a:rPr lang="ar-SA" sz="3400" dirty="0">
                <a:latin typeface="Times New Roman" pitchFamily="18" charset="0"/>
                <a:cs typeface="+mj-cs"/>
              </a:rPr>
              <a:t>او</a:t>
            </a:r>
            <a:r>
              <a:rPr lang="en-US" sz="3400" dirty="0">
                <a:latin typeface="Times New Roman" pitchFamily="18" charset="0"/>
                <a:cs typeface="+mj-cs"/>
              </a:rPr>
              <a:t> </a:t>
            </a:r>
            <a:r>
              <a:rPr lang="ar-SA" sz="3400" dirty="0">
                <a:latin typeface="Times New Roman" pitchFamily="18" charset="0"/>
                <a:cs typeface="+mj-cs"/>
              </a:rPr>
              <a:t>للتبادل</a:t>
            </a:r>
            <a:r>
              <a:rPr lang="en-US" sz="3400" dirty="0">
                <a:latin typeface="Times New Roman" pitchFamily="18" charset="0"/>
                <a:cs typeface="+mj-cs"/>
              </a:rPr>
              <a:t> </a:t>
            </a:r>
            <a:r>
              <a:rPr lang="ar-SA" sz="3400" dirty="0">
                <a:latin typeface="Times New Roman" pitchFamily="18" charset="0"/>
                <a:cs typeface="+mj-cs"/>
              </a:rPr>
              <a:t>ويمكن</a:t>
            </a:r>
            <a:r>
              <a:rPr lang="en-US" sz="3400" dirty="0">
                <a:latin typeface="Times New Roman" pitchFamily="18" charset="0"/>
                <a:cs typeface="+mj-cs"/>
              </a:rPr>
              <a:t> </a:t>
            </a:r>
            <a:r>
              <a:rPr lang="ar-SA" sz="3400" dirty="0">
                <a:latin typeface="Times New Roman" pitchFamily="18" charset="0"/>
                <a:cs typeface="+mj-cs"/>
              </a:rPr>
              <a:t>ان</a:t>
            </a:r>
            <a:r>
              <a:rPr lang="en-US" sz="3400" dirty="0">
                <a:latin typeface="Times New Roman" pitchFamily="18" charset="0"/>
                <a:cs typeface="+mj-cs"/>
              </a:rPr>
              <a:t> </a:t>
            </a:r>
            <a:r>
              <a:rPr lang="ar-SA" sz="3400" dirty="0">
                <a:latin typeface="Times New Roman" pitchFamily="18" charset="0"/>
                <a:cs typeface="+mj-cs"/>
              </a:rPr>
              <a:t>يشبع</a:t>
            </a:r>
            <a:r>
              <a:rPr lang="en-US" sz="3400" dirty="0">
                <a:latin typeface="Times New Roman" pitchFamily="18" charset="0"/>
                <a:cs typeface="+mj-cs"/>
              </a:rPr>
              <a:t> </a:t>
            </a:r>
            <a:r>
              <a:rPr lang="ar-SA" sz="3400" dirty="0">
                <a:latin typeface="Times New Roman" pitchFamily="18" charset="0"/>
                <a:cs typeface="+mj-cs"/>
              </a:rPr>
              <a:t>حاجات</a:t>
            </a:r>
            <a:r>
              <a:rPr lang="en-US" sz="3400" dirty="0">
                <a:latin typeface="Times New Roman" pitchFamily="18" charset="0"/>
                <a:cs typeface="+mj-cs"/>
              </a:rPr>
              <a:t> </a:t>
            </a:r>
            <a:r>
              <a:rPr lang="ar-SA" sz="3400" dirty="0">
                <a:latin typeface="Times New Roman" pitchFamily="18" charset="0"/>
                <a:cs typeface="+mj-cs"/>
              </a:rPr>
              <a:t>و</a:t>
            </a:r>
            <a:r>
              <a:rPr lang="en-US" sz="3400" dirty="0">
                <a:latin typeface="Times New Roman" pitchFamily="18" charset="0"/>
                <a:cs typeface="+mj-cs"/>
              </a:rPr>
              <a:t> </a:t>
            </a:r>
            <a:r>
              <a:rPr lang="ar-SA" sz="3400" dirty="0">
                <a:latin typeface="Times New Roman" pitchFamily="18" charset="0"/>
                <a:cs typeface="+mj-cs"/>
              </a:rPr>
              <a:t>رغبات</a:t>
            </a:r>
            <a:r>
              <a:rPr lang="en-US" sz="3400" dirty="0">
                <a:latin typeface="Times New Roman" pitchFamily="18" charset="0"/>
                <a:cs typeface="+mj-cs"/>
              </a:rPr>
              <a:t> </a:t>
            </a:r>
            <a:r>
              <a:rPr lang="ar-SA" sz="3400" dirty="0">
                <a:latin typeface="Times New Roman" pitchFamily="18" charset="0"/>
                <a:cs typeface="+mj-cs"/>
              </a:rPr>
              <a:t>المستهلكين</a:t>
            </a:r>
            <a:r>
              <a:rPr lang="en-US" sz="3400" dirty="0">
                <a:latin typeface="Times New Roman" pitchFamily="18" charset="0"/>
                <a:cs typeface="+mj-cs"/>
              </a:rPr>
              <a:t> ” </a:t>
            </a:r>
            <a:r>
              <a:rPr lang="ar-SA" sz="3400" dirty="0">
                <a:latin typeface="Times New Roman" pitchFamily="18" charset="0"/>
                <a:cs typeface="+mj-cs"/>
              </a:rPr>
              <a:t>مثل</a:t>
            </a:r>
            <a:r>
              <a:rPr lang="en-US" sz="3400" dirty="0">
                <a:latin typeface="Times New Roman" pitchFamily="18" charset="0"/>
                <a:cs typeface="+mj-cs"/>
              </a:rPr>
              <a:t> </a:t>
            </a:r>
            <a:r>
              <a:rPr lang="ar-SA" sz="3400" dirty="0" smtClean="0">
                <a:latin typeface="Times New Roman" pitchFamily="18" charset="0"/>
                <a:cs typeface="+mj-cs"/>
              </a:rPr>
              <a:t>البيبسي،</a:t>
            </a:r>
            <a:r>
              <a:rPr lang="en-US" sz="3400" dirty="0" smtClean="0">
                <a:latin typeface="Times New Roman" pitchFamily="18" charset="0"/>
                <a:cs typeface="+mj-cs"/>
              </a:rPr>
              <a:t> </a:t>
            </a:r>
            <a:r>
              <a:rPr lang="ar-SA" sz="3400" dirty="0">
                <a:latin typeface="Times New Roman" pitchFamily="18" charset="0"/>
                <a:cs typeface="+mj-cs"/>
              </a:rPr>
              <a:t>الفيديو،</a:t>
            </a:r>
            <a:r>
              <a:rPr lang="en-US" sz="3400" dirty="0">
                <a:latin typeface="Times New Roman" pitchFamily="18" charset="0"/>
                <a:cs typeface="+mj-cs"/>
              </a:rPr>
              <a:t> </a:t>
            </a:r>
            <a:r>
              <a:rPr lang="ar-SA" sz="3400" dirty="0" smtClean="0">
                <a:latin typeface="Times New Roman" pitchFamily="18" charset="0"/>
                <a:cs typeface="+mj-cs"/>
              </a:rPr>
              <a:t>التأمين..</a:t>
            </a:r>
            <a:r>
              <a:rPr lang="en-US" sz="3400" dirty="0" smtClean="0">
                <a:latin typeface="Times New Roman" pitchFamily="18" charset="0"/>
                <a:cs typeface="+mj-cs"/>
              </a:rPr>
              <a:t>.</a:t>
            </a:r>
            <a:endParaRPr lang="ar-SA" sz="3400" dirty="0" smtClean="0">
              <a:latin typeface="Times New Roman" pitchFamily="18" charset="0"/>
              <a:cs typeface="+mj-cs"/>
            </a:endParaRPr>
          </a:p>
          <a:p>
            <a:pPr marL="457200" indent="-457200" algn="just" rtl="1" fontAlgn="base">
              <a:lnSpc>
                <a:spcPct val="220000"/>
              </a:lnSpc>
              <a:spcAft>
                <a:spcPct val="0"/>
              </a:spcAft>
              <a:buFont typeface="+mj-lt"/>
              <a:buAutoNum type="arabicPeriod"/>
            </a:pPr>
            <a:r>
              <a:rPr lang="ar-SA" sz="3400" b="1" dirty="0" smtClean="0">
                <a:latin typeface="Times New Roman" pitchFamily="18" charset="0"/>
                <a:cs typeface="+mj-cs"/>
              </a:rPr>
              <a:t>التبادل</a:t>
            </a:r>
            <a:r>
              <a:rPr lang="en-US" sz="3400" b="1" dirty="0" smtClean="0">
                <a:latin typeface="Times New Roman" pitchFamily="18" charset="0"/>
                <a:cs typeface="+mj-cs"/>
              </a:rPr>
              <a:t>  </a:t>
            </a:r>
            <a:r>
              <a:rPr lang="en-US" sz="3400" b="1" dirty="0">
                <a:latin typeface="Times New Roman" pitchFamily="18" charset="0"/>
                <a:cs typeface="+mj-cs"/>
              </a:rPr>
              <a:t>(Exchange) :</a:t>
            </a:r>
            <a:r>
              <a:rPr lang="en-US" sz="3400" dirty="0">
                <a:latin typeface="Times New Roman" pitchFamily="18" charset="0"/>
                <a:cs typeface="+mj-cs"/>
              </a:rPr>
              <a:t> </a:t>
            </a:r>
            <a:r>
              <a:rPr lang="ar-SA" sz="3400" dirty="0" smtClean="0">
                <a:latin typeface="Times New Roman" pitchFamily="18" charset="0"/>
                <a:cs typeface="+mj-cs"/>
              </a:rPr>
              <a:t>العمل</a:t>
            </a:r>
            <a:r>
              <a:rPr lang="en-US" sz="3400" dirty="0" smtClean="0">
                <a:latin typeface="Times New Roman" pitchFamily="18" charset="0"/>
                <a:cs typeface="+mj-cs"/>
              </a:rPr>
              <a:t> </a:t>
            </a:r>
            <a:r>
              <a:rPr lang="ar-SA" sz="3400" dirty="0">
                <a:latin typeface="Times New Roman" pitchFamily="18" charset="0"/>
                <a:cs typeface="+mj-cs"/>
              </a:rPr>
              <a:t>الذي</a:t>
            </a:r>
            <a:r>
              <a:rPr lang="en-US" sz="3400" dirty="0">
                <a:latin typeface="Times New Roman" pitchFamily="18" charset="0"/>
                <a:cs typeface="+mj-cs"/>
              </a:rPr>
              <a:t> </a:t>
            </a:r>
            <a:r>
              <a:rPr lang="ar-SA" sz="3400" dirty="0">
                <a:latin typeface="Times New Roman" pitchFamily="18" charset="0"/>
                <a:cs typeface="+mj-cs"/>
              </a:rPr>
              <a:t>بموجبه</a:t>
            </a:r>
            <a:r>
              <a:rPr lang="en-US" sz="3400" dirty="0">
                <a:latin typeface="Times New Roman" pitchFamily="18" charset="0"/>
                <a:cs typeface="+mj-cs"/>
              </a:rPr>
              <a:t> </a:t>
            </a:r>
            <a:r>
              <a:rPr lang="ar-SA" sz="3400" dirty="0">
                <a:latin typeface="Times New Roman" pitchFamily="18" charset="0"/>
                <a:cs typeface="+mj-cs"/>
              </a:rPr>
              <a:t>يحصل</a:t>
            </a:r>
            <a:r>
              <a:rPr lang="en-US" sz="3400" dirty="0">
                <a:latin typeface="Times New Roman" pitchFamily="18" charset="0"/>
                <a:cs typeface="+mj-cs"/>
              </a:rPr>
              <a:t> </a:t>
            </a:r>
            <a:r>
              <a:rPr lang="ar-SA" sz="3400" dirty="0">
                <a:latin typeface="Times New Roman" pitchFamily="18" charset="0"/>
                <a:cs typeface="+mj-cs"/>
              </a:rPr>
              <a:t>شخص</a:t>
            </a:r>
            <a:r>
              <a:rPr lang="en-US" sz="3400" dirty="0">
                <a:latin typeface="Times New Roman" pitchFamily="18" charset="0"/>
                <a:cs typeface="+mj-cs"/>
              </a:rPr>
              <a:t> </a:t>
            </a:r>
            <a:r>
              <a:rPr lang="ar-SA" sz="3400" dirty="0">
                <a:latin typeface="Times New Roman" pitchFamily="18" charset="0"/>
                <a:cs typeface="+mj-cs"/>
              </a:rPr>
              <a:t>ما</a:t>
            </a:r>
            <a:r>
              <a:rPr lang="en-US" sz="3400" dirty="0">
                <a:latin typeface="Times New Roman" pitchFamily="18" charset="0"/>
                <a:cs typeface="+mj-cs"/>
              </a:rPr>
              <a:t> </a:t>
            </a:r>
            <a:r>
              <a:rPr lang="ar-SA" sz="3400" dirty="0">
                <a:latin typeface="Times New Roman" pitchFamily="18" charset="0"/>
                <a:cs typeface="+mj-cs"/>
              </a:rPr>
              <a:t>على</a:t>
            </a:r>
            <a:r>
              <a:rPr lang="en-US" sz="3400" dirty="0">
                <a:latin typeface="Times New Roman" pitchFamily="18" charset="0"/>
                <a:cs typeface="+mj-cs"/>
              </a:rPr>
              <a:t> </a:t>
            </a:r>
            <a:r>
              <a:rPr lang="ar-SA" sz="3400" dirty="0">
                <a:latin typeface="Times New Roman" pitchFamily="18" charset="0"/>
                <a:cs typeface="+mj-cs"/>
              </a:rPr>
              <a:t>ما</a:t>
            </a:r>
            <a:r>
              <a:rPr lang="en-US" sz="3400" dirty="0">
                <a:latin typeface="Times New Roman" pitchFamily="18" charset="0"/>
                <a:cs typeface="+mj-cs"/>
              </a:rPr>
              <a:t> </a:t>
            </a:r>
            <a:r>
              <a:rPr lang="ar-SA" sz="3400" dirty="0">
                <a:latin typeface="Times New Roman" pitchFamily="18" charset="0"/>
                <a:cs typeface="+mj-cs"/>
              </a:rPr>
              <a:t>يحتاجه</a:t>
            </a:r>
            <a:r>
              <a:rPr lang="en-US" sz="3400" dirty="0">
                <a:latin typeface="Times New Roman" pitchFamily="18" charset="0"/>
                <a:cs typeface="+mj-cs"/>
              </a:rPr>
              <a:t> </a:t>
            </a:r>
            <a:r>
              <a:rPr lang="ar-SA" sz="3400" dirty="0">
                <a:latin typeface="Times New Roman" pitchFamily="18" charset="0"/>
                <a:cs typeface="+mj-cs"/>
              </a:rPr>
              <a:t>او</a:t>
            </a:r>
            <a:r>
              <a:rPr lang="en-US" sz="3400" dirty="0">
                <a:latin typeface="Times New Roman" pitchFamily="18" charset="0"/>
                <a:cs typeface="+mj-cs"/>
              </a:rPr>
              <a:t> </a:t>
            </a:r>
            <a:r>
              <a:rPr lang="ar-SA" sz="3400" dirty="0">
                <a:latin typeface="Times New Roman" pitchFamily="18" charset="0"/>
                <a:cs typeface="+mj-cs"/>
              </a:rPr>
              <a:t>الرغبة</a:t>
            </a:r>
            <a:r>
              <a:rPr lang="en-US" sz="3400" dirty="0">
                <a:latin typeface="Times New Roman" pitchFamily="18" charset="0"/>
                <a:cs typeface="+mj-cs"/>
              </a:rPr>
              <a:t> </a:t>
            </a:r>
            <a:r>
              <a:rPr lang="ar-SA" sz="3400" dirty="0">
                <a:latin typeface="Times New Roman" pitchFamily="18" charset="0"/>
                <a:cs typeface="+mj-cs"/>
              </a:rPr>
              <a:t>اذا</a:t>
            </a:r>
            <a:r>
              <a:rPr lang="en-US" sz="3400" dirty="0">
                <a:latin typeface="Times New Roman" pitchFamily="18" charset="0"/>
                <a:cs typeface="+mj-cs"/>
              </a:rPr>
              <a:t> </a:t>
            </a:r>
            <a:r>
              <a:rPr lang="ar-SA" sz="3400" dirty="0">
                <a:latin typeface="Times New Roman" pitchFamily="18" charset="0"/>
                <a:cs typeface="+mj-cs"/>
              </a:rPr>
              <a:t>قدم</a:t>
            </a:r>
            <a:r>
              <a:rPr lang="en-US" sz="3400" dirty="0">
                <a:latin typeface="Times New Roman" pitchFamily="18" charset="0"/>
                <a:cs typeface="+mj-cs"/>
              </a:rPr>
              <a:t> </a:t>
            </a:r>
            <a:r>
              <a:rPr lang="ar-SA" sz="3400" dirty="0">
                <a:latin typeface="Times New Roman" pitchFamily="18" charset="0"/>
                <a:cs typeface="+mj-cs"/>
              </a:rPr>
              <a:t>في</a:t>
            </a:r>
            <a:r>
              <a:rPr lang="en-US" sz="3400" dirty="0">
                <a:latin typeface="Times New Roman" pitchFamily="18" charset="0"/>
                <a:cs typeface="+mj-cs"/>
              </a:rPr>
              <a:t> </a:t>
            </a:r>
            <a:r>
              <a:rPr lang="ar-SA" sz="3400" dirty="0">
                <a:latin typeface="Times New Roman" pitchFamily="18" charset="0"/>
                <a:cs typeface="+mj-cs"/>
              </a:rPr>
              <a:t>مقابله</a:t>
            </a:r>
            <a:r>
              <a:rPr lang="en-US" sz="3400" dirty="0">
                <a:latin typeface="Times New Roman" pitchFamily="18" charset="0"/>
                <a:cs typeface="+mj-cs"/>
              </a:rPr>
              <a:t> </a:t>
            </a:r>
            <a:r>
              <a:rPr lang="ar-SA" sz="3400" dirty="0" smtClean="0">
                <a:latin typeface="Times New Roman" pitchFamily="18" charset="0"/>
                <a:cs typeface="+mj-cs"/>
              </a:rPr>
              <a:t>شيء</a:t>
            </a:r>
            <a:r>
              <a:rPr lang="en-US" sz="3400" dirty="0" smtClean="0">
                <a:latin typeface="Times New Roman" pitchFamily="18" charset="0"/>
                <a:cs typeface="+mj-cs"/>
              </a:rPr>
              <a:t> </a:t>
            </a:r>
            <a:r>
              <a:rPr lang="ar-SA" sz="3400" dirty="0">
                <a:latin typeface="Times New Roman" pitchFamily="18" charset="0"/>
                <a:cs typeface="+mj-cs"/>
              </a:rPr>
              <a:t>ما</a:t>
            </a:r>
            <a:r>
              <a:rPr lang="en-US" sz="3400" dirty="0">
                <a:latin typeface="Times New Roman" pitchFamily="18" charset="0"/>
                <a:cs typeface="+mj-cs"/>
              </a:rPr>
              <a:t> </a:t>
            </a:r>
            <a:r>
              <a:rPr lang="ar-SA" sz="3400" dirty="0">
                <a:latin typeface="Times New Roman" pitchFamily="18" charset="0"/>
                <a:cs typeface="+mj-cs"/>
              </a:rPr>
              <a:t>مثل</a:t>
            </a:r>
            <a:r>
              <a:rPr lang="en-US" sz="3400" dirty="0">
                <a:latin typeface="Times New Roman" pitchFamily="18" charset="0"/>
                <a:cs typeface="+mj-cs"/>
              </a:rPr>
              <a:t> </a:t>
            </a:r>
            <a:r>
              <a:rPr lang="ar-SA" sz="3400" dirty="0">
                <a:latin typeface="Times New Roman" pitchFamily="18" charset="0"/>
                <a:cs typeface="+mj-cs"/>
              </a:rPr>
              <a:t>النقود</a:t>
            </a:r>
            <a:r>
              <a:rPr lang="en-US" sz="3400" dirty="0">
                <a:latin typeface="Times New Roman" pitchFamily="18" charset="0"/>
                <a:cs typeface="+mj-cs"/>
              </a:rPr>
              <a:t> </a:t>
            </a:r>
            <a:r>
              <a:rPr lang="ar-SA" sz="3400" dirty="0">
                <a:latin typeface="Times New Roman" pitchFamily="18" charset="0"/>
                <a:cs typeface="+mj-cs"/>
              </a:rPr>
              <a:t>او</a:t>
            </a:r>
            <a:r>
              <a:rPr lang="en-US" sz="3400" dirty="0">
                <a:latin typeface="Times New Roman" pitchFamily="18" charset="0"/>
                <a:cs typeface="+mj-cs"/>
              </a:rPr>
              <a:t> </a:t>
            </a:r>
            <a:r>
              <a:rPr lang="ar-SA" sz="3400" dirty="0">
                <a:latin typeface="Times New Roman" pitchFamily="18" charset="0"/>
                <a:cs typeface="+mj-cs"/>
              </a:rPr>
              <a:t>الجهد</a:t>
            </a:r>
            <a:r>
              <a:rPr lang="en-US" sz="3400" dirty="0">
                <a:latin typeface="Times New Roman" pitchFamily="18" charset="0"/>
                <a:cs typeface="+mj-cs"/>
              </a:rPr>
              <a:t> </a:t>
            </a:r>
            <a:r>
              <a:rPr lang="ar-SA" sz="3400" dirty="0">
                <a:latin typeface="Times New Roman" pitchFamily="18" charset="0"/>
                <a:cs typeface="+mj-cs"/>
              </a:rPr>
              <a:t>او</a:t>
            </a:r>
            <a:r>
              <a:rPr lang="en-US" sz="3400" dirty="0">
                <a:latin typeface="Times New Roman" pitchFamily="18" charset="0"/>
                <a:cs typeface="+mj-cs"/>
              </a:rPr>
              <a:t> </a:t>
            </a:r>
            <a:r>
              <a:rPr lang="ar-SA" sz="3400" dirty="0">
                <a:latin typeface="Times New Roman" pitchFamily="18" charset="0"/>
                <a:cs typeface="+mj-cs"/>
              </a:rPr>
              <a:t>المقايضة،</a:t>
            </a:r>
            <a:r>
              <a:rPr lang="en-US" sz="3400" dirty="0">
                <a:latin typeface="Times New Roman" pitchFamily="18" charset="0"/>
                <a:cs typeface="+mj-cs"/>
              </a:rPr>
              <a:t> </a:t>
            </a:r>
            <a:r>
              <a:rPr lang="ar-SA" sz="3400" dirty="0">
                <a:latin typeface="Times New Roman" pitchFamily="18" charset="0"/>
                <a:cs typeface="+mj-cs"/>
              </a:rPr>
              <a:t>و</a:t>
            </a:r>
            <a:r>
              <a:rPr lang="en-US" sz="3400" dirty="0">
                <a:latin typeface="Times New Roman" pitchFamily="18" charset="0"/>
                <a:cs typeface="+mj-cs"/>
              </a:rPr>
              <a:t> </a:t>
            </a:r>
            <a:r>
              <a:rPr lang="ar-SA" sz="3400" dirty="0">
                <a:latin typeface="Times New Roman" pitchFamily="18" charset="0"/>
                <a:cs typeface="+mj-cs"/>
              </a:rPr>
              <a:t>التبادل</a:t>
            </a:r>
            <a:r>
              <a:rPr lang="en-US" sz="3400" dirty="0">
                <a:latin typeface="Times New Roman" pitchFamily="18" charset="0"/>
                <a:cs typeface="+mj-cs"/>
              </a:rPr>
              <a:t> </a:t>
            </a:r>
            <a:r>
              <a:rPr lang="ar-SA" sz="3400" dirty="0">
                <a:latin typeface="Times New Roman" pitchFamily="18" charset="0"/>
                <a:cs typeface="+mj-cs"/>
              </a:rPr>
              <a:t>يعتبر</a:t>
            </a:r>
            <a:r>
              <a:rPr lang="en-US" sz="3400" dirty="0">
                <a:latin typeface="Times New Roman" pitchFamily="18" charset="0"/>
                <a:cs typeface="+mj-cs"/>
              </a:rPr>
              <a:t> </a:t>
            </a:r>
            <a:r>
              <a:rPr lang="ar-SA" sz="3400" dirty="0">
                <a:latin typeface="Times New Roman" pitchFamily="18" charset="0"/>
                <a:cs typeface="+mj-cs"/>
              </a:rPr>
              <a:t>اساس</a:t>
            </a:r>
            <a:r>
              <a:rPr lang="en-US" sz="3400" dirty="0">
                <a:latin typeface="Times New Roman" pitchFamily="18" charset="0"/>
                <a:cs typeface="+mj-cs"/>
              </a:rPr>
              <a:t> </a:t>
            </a:r>
            <a:r>
              <a:rPr lang="ar-SA" sz="3400" dirty="0">
                <a:latin typeface="Times New Roman" pitchFamily="18" charset="0"/>
                <a:cs typeface="+mj-cs"/>
              </a:rPr>
              <a:t>العملية</a:t>
            </a:r>
            <a:r>
              <a:rPr lang="en-US" sz="3400" dirty="0">
                <a:latin typeface="Times New Roman" pitchFamily="18" charset="0"/>
                <a:cs typeface="+mj-cs"/>
              </a:rPr>
              <a:t> </a:t>
            </a:r>
            <a:r>
              <a:rPr lang="ar-SA" sz="3400" dirty="0" smtClean="0">
                <a:latin typeface="Times New Roman" pitchFamily="18" charset="0"/>
                <a:cs typeface="+mj-cs"/>
              </a:rPr>
              <a:t>التسويقية</a:t>
            </a:r>
          </a:p>
          <a:p>
            <a:pPr marL="457200" indent="-457200" algn="just" rtl="1" fontAlgn="base">
              <a:lnSpc>
                <a:spcPct val="220000"/>
              </a:lnSpc>
              <a:spcAft>
                <a:spcPct val="0"/>
              </a:spcAft>
              <a:buFont typeface="+mj-lt"/>
              <a:buAutoNum type="arabicPeriod"/>
            </a:pPr>
            <a:r>
              <a:rPr lang="en-US" sz="3400" dirty="0" smtClean="0">
                <a:latin typeface="Times New Roman" pitchFamily="18" charset="0"/>
                <a:cs typeface="+mj-cs"/>
              </a:rPr>
              <a:t> </a:t>
            </a:r>
            <a:r>
              <a:rPr lang="ar-SA" sz="3400" b="1" dirty="0">
                <a:latin typeface="Times New Roman" pitchFamily="18" charset="0"/>
                <a:cs typeface="+mj-cs"/>
              </a:rPr>
              <a:t>الاسواق</a:t>
            </a:r>
            <a:r>
              <a:rPr lang="en-US" sz="3400" b="1" dirty="0">
                <a:latin typeface="Times New Roman" pitchFamily="18" charset="0"/>
                <a:cs typeface="+mj-cs"/>
              </a:rPr>
              <a:t>  (Markets) :</a:t>
            </a:r>
            <a:r>
              <a:rPr lang="en-US" sz="3400" dirty="0">
                <a:latin typeface="Times New Roman" pitchFamily="18" charset="0"/>
                <a:cs typeface="+mj-cs"/>
              </a:rPr>
              <a:t> </a:t>
            </a:r>
            <a:r>
              <a:rPr lang="ar-SA" sz="3400" dirty="0" smtClean="0">
                <a:latin typeface="Times New Roman" pitchFamily="18" charset="0"/>
                <a:cs typeface="+mj-cs"/>
              </a:rPr>
              <a:t>مجموعة</a:t>
            </a:r>
            <a:r>
              <a:rPr lang="en-US" sz="3400" dirty="0" smtClean="0">
                <a:latin typeface="Times New Roman" pitchFamily="18" charset="0"/>
                <a:cs typeface="+mj-cs"/>
              </a:rPr>
              <a:t> </a:t>
            </a:r>
            <a:r>
              <a:rPr lang="ar-SA" sz="3400" dirty="0">
                <a:latin typeface="Times New Roman" pitchFamily="18" charset="0"/>
                <a:cs typeface="+mj-cs"/>
              </a:rPr>
              <a:t>من</a:t>
            </a:r>
            <a:r>
              <a:rPr lang="en-US" sz="3400" dirty="0">
                <a:latin typeface="Times New Roman" pitchFamily="18" charset="0"/>
                <a:cs typeface="+mj-cs"/>
              </a:rPr>
              <a:t> </a:t>
            </a:r>
            <a:r>
              <a:rPr lang="ar-SA" sz="3400" dirty="0">
                <a:latin typeface="Times New Roman" pitchFamily="18" charset="0"/>
                <a:cs typeface="+mj-cs"/>
              </a:rPr>
              <a:t>الأفراد</a:t>
            </a:r>
            <a:r>
              <a:rPr lang="en-US" sz="3400" dirty="0">
                <a:latin typeface="Times New Roman" pitchFamily="18" charset="0"/>
                <a:cs typeface="+mj-cs"/>
              </a:rPr>
              <a:t> </a:t>
            </a:r>
            <a:r>
              <a:rPr lang="ar-SA" sz="3400" dirty="0">
                <a:latin typeface="Times New Roman" pitchFamily="18" charset="0"/>
                <a:cs typeface="+mj-cs"/>
              </a:rPr>
              <a:t>و</a:t>
            </a:r>
            <a:r>
              <a:rPr lang="en-US" sz="3400" dirty="0">
                <a:latin typeface="Times New Roman" pitchFamily="18" charset="0"/>
                <a:cs typeface="+mj-cs"/>
              </a:rPr>
              <a:t> </a:t>
            </a:r>
            <a:r>
              <a:rPr lang="ar-SA" sz="3400" dirty="0">
                <a:latin typeface="Times New Roman" pitchFamily="18" charset="0"/>
                <a:cs typeface="+mj-cs"/>
              </a:rPr>
              <a:t>المنظمات</a:t>
            </a:r>
            <a:r>
              <a:rPr lang="en-US" sz="3400" dirty="0">
                <a:latin typeface="Times New Roman" pitchFamily="18" charset="0"/>
                <a:cs typeface="+mj-cs"/>
              </a:rPr>
              <a:t> </a:t>
            </a:r>
            <a:r>
              <a:rPr lang="ar-SA" sz="3400" dirty="0">
                <a:latin typeface="Times New Roman" pitchFamily="18" charset="0"/>
                <a:cs typeface="+mj-cs"/>
              </a:rPr>
              <a:t>و</a:t>
            </a:r>
            <a:r>
              <a:rPr lang="en-US" sz="3400" dirty="0">
                <a:latin typeface="Times New Roman" pitchFamily="18" charset="0"/>
                <a:cs typeface="+mj-cs"/>
              </a:rPr>
              <a:t> </a:t>
            </a:r>
            <a:r>
              <a:rPr lang="ar-SA" sz="3400" dirty="0">
                <a:latin typeface="Times New Roman" pitchFamily="18" charset="0"/>
                <a:cs typeface="+mj-cs"/>
              </a:rPr>
              <a:t>المنتجات</a:t>
            </a:r>
            <a:r>
              <a:rPr lang="en-US" sz="3400" dirty="0">
                <a:latin typeface="Times New Roman" pitchFamily="18" charset="0"/>
                <a:cs typeface="+mj-cs"/>
              </a:rPr>
              <a:t> </a:t>
            </a:r>
            <a:r>
              <a:rPr lang="ar-SA" sz="3400" dirty="0">
                <a:latin typeface="Times New Roman" pitchFamily="18" charset="0"/>
                <a:cs typeface="+mj-cs"/>
              </a:rPr>
              <a:t>و</a:t>
            </a:r>
            <a:r>
              <a:rPr lang="en-US" sz="3400" dirty="0">
                <a:latin typeface="Times New Roman" pitchFamily="18" charset="0"/>
                <a:cs typeface="+mj-cs"/>
              </a:rPr>
              <a:t> </a:t>
            </a:r>
            <a:r>
              <a:rPr lang="ar-SA" sz="3400" dirty="0">
                <a:latin typeface="Times New Roman" pitchFamily="18" charset="0"/>
                <a:cs typeface="+mj-cs"/>
              </a:rPr>
              <a:t>الاماكن</a:t>
            </a:r>
            <a:r>
              <a:rPr lang="en-US" sz="3400" dirty="0">
                <a:latin typeface="Times New Roman" pitchFamily="18" charset="0"/>
                <a:cs typeface="+mj-cs"/>
              </a:rPr>
              <a:t> </a:t>
            </a:r>
            <a:r>
              <a:rPr lang="ar-SA" sz="3400" dirty="0">
                <a:latin typeface="Times New Roman" pitchFamily="18" charset="0"/>
                <a:cs typeface="+mj-cs"/>
              </a:rPr>
              <a:t>و</a:t>
            </a:r>
            <a:r>
              <a:rPr lang="en-US" sz="3400" dirty="0">
                <a:latin typeface="Times New Roman" pitchFamily="18" charset="0"/>
                <a:cs typeface="+mj-cs"/>
              </a:rPr>
              <a:t> </a:t>
            </a:r>
            <a:r>
              <a:rPr lang="ar-SA" sz="3400" dirty="0">
                <a:latin typeface="Times New Roman" pitchFamily="18" charset="0"/>
                <a:cs typeface="+mj-cs"/>
              </a:rPr>
              <a:t>المشترين</a:t>
            </a:r>
            <a:r>
              <a:rPr lang="en-US" sz="3400" dirty="0">
                <a:latin typeface="Times New Roman" pitchFamily="18" charset="0"/>
                <a:cs typeface="+mj-cs"/>
              </a:rPr>
              <a:t> </a:t>
            </a:r>
            <a:r>
              <a:rPr lang="ar-SA" sz="3400" dirty="0">
                <a:latin typeface="Times New Roman" pitchFamily="18" charset="0"/>
                <a:cs typeface="+mj-cs"/>
              </a:rPr>
              <a:t>الحقيقيين</a:t>
            </a:r>
            <a:r>
              <a:rPr lang="en-US" sz="3400" dirty="0">
                <a:latin typeface="Times New Roman" pitchFamily="18" charset="0"/>
                <a:cs typeface="+mj-cs"/>
              </a:rPr>
              <a:t> </a:t>
            </a:r>
            <a:r>
              <a:rPr lang="ar-SA" sz="3400" dirty="0" smtClean="0">
                <a:latin typeface="Times New Roman" pitchFamily="18" charset="0"/>
                <a:cs typeface="+mj-cs"/>
              </a:rPr>
              <a:t>و المرتقبين.</a:t>
            </a:r>
            <a:endParaRPr lang="en-IN" dirty="0"/>
          </a:p>
        </p:txBody>
      </p:sp>
      <p:sp>
        <p:nvSpPr>
          <p:cNvPr id="4" name="عنصر نائب للتاريخ 3"/>
          <p:cNvSpPr>
            <a:spLocks noGrp="1"/>
          </p:cNvSpPr>
          <p:nvPr>
            <p:ph type="dt" sz="half" idx="10"/>
          </p:nvPr>
        </p:nvSpPr>
        <p:spPr/>
        <p:txBody>
          <a:bodyPr/>
          <a:lstStyle/>
          <a:p>
            <a:fld id="{273EFBCA-9FB4-4670-B341-589BEA6D8B9D}" type="datetime1">
              <a:rPr lang="ar-SA" smtClean="0"/>
              <a:t>22/04/1436</a:t>
            </a:fld>
            <a:endParaRPr lang="ar-SA" dirty="0"/>
          </a:p>
        </p:txBody>
      </p:sp>
      <p:sp>
        <p:nvSpPr>
          <p:cNvPr id="5" name="عنصر نائب للتذييل 4"/>
          <p:cNvSpPr>
            <a:spLocks noGrp="1"/>
          </p:cNvSpPr>
          <p:nvPr>
            <p:ph type="ftr" sz="quarter" idx="11"/>
          </p:nvPr>
        </p:nvSpPr>
        <p:spPr/>
        <p:txBody>
          <a:bodyPr/>
          <a:lstStyle/>
          <a:p>
            <a:r>
              <a:rPr lang="ar-SA" smtClean="0"/>
              <a:t>إدارة التسويق</a:t>
            </a:r>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3</a:t>
            </a:fld>
            <a:endParaRPr lang="ar-SA"/>
          </a:p>
        </p:txBody>
      </p:sp>
    </p:spTree>
    <p:extLst>
      <p:ext uri="{BB962C8B-B14F-4D97-AF65-F5344CB8AC3E}">
        <p14:creationId xmlns:p14="http://schemas.microsoft.com/office/powerpoint/2010/main" val="21062337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solidFill>
                  <a:srgbClr val="FF0000"/>
                </a:solidFill>
              </a:rPr>
              <a:t>2. المنافع التي يحققها التسويق</a:t>
            </a:r>
            <a:endParaRPr lang="en-IN" dirty="0">
              <a:solidFill>
                <a:srgbClr val="FF0000"/>
              </a:solidFill>
            </a:endParaRPr>
          </a:p>
        </p:txBody>
      </p:sp>
      <p:sp>
        <p:nvSpPr>
          <p:cNvPr id="3" name="عنصر نائب للمحتوى 2"/>
          <p:cNvSpPr>
            <a:spLocks noGrp="1"/>
          </p:cNvSpPr>
          <p:nvPr>
            <p:ph idx="1"/>
          </p:nvPr>
        </p:nvSpPr>
        <p:spPr/>
        <p:txBody>
          <a:bodyPr/>
          <a:lstStyle/>
          <a:p>
            <a:pPr marL="571500" indent="-457200" algn="just" rtl="1">
              <a:lnSpc>
                <a:spcPct val="150000"/>
              </a:lnSpc>
              <a:buFont typeface="+mj-lt"/>
              <a:buAutoNum type="arabicPeriod"/>
            </a:pPr>
            <a:r>
              <a:rPr lang="ar-SA" dirty="0">
                <a:cs typeface="Sahifa Striked" charset="-78"/>
              </a:rPr>
              <a:t>منفعة</a:t>
            </a:r>
            <a:r>
              <a:rPr lang="en-IN" dirty="0"/>
              <a:t> </a:t>
            </a:r>
            <a:r>
              <a:rPr lang="ar-SA" dirty="0">
                <a:cs typeface="Sahifa Striked" charset="-78"/>
              </a:rPr>
              <a:t>مكانية</a:t>
            </a:r>
            <a:r>
              <a:rPr lang="en-IN" dirty="0"/>
              <a:t>: </a:t>
            </a:r>
            <a:r>
              <a:rPr lang="ar-SA" sz="2000" dirty="0">
                <a:cs typeface="Reqaa" charset="-78"/>
              </a:rPr>
              <a:t>ايجاد</a:t>
            </a:r>
            <a:r>
              <a:rPr lang="en-IN" sz="2000" dirty="0"/>
              <a:t> </a:t>
            </a:r>
            <a:r>
              <a:rPr lang="ar-SA" sz="2000" dirty="0">
                <a:cs typeface="Reqaa" charset="-78"/>
              </a:rPr>
              <a:t>السلعة</a:t>
            </a:r>
            <a:r>
              <a:rPr lang="en-IN" sz="2000" dirty="0"/>
              <a:t> </a:t>
            </a:r>
            <a:r>
              <a:rPr lang="ar-SA" sz="2000" dirty="0">
                <a:cs typeface="Reqaa" charset="-78"/>
              </a:rPr>
              <a:t>في</a:t>
            </a:r>
            <a:r>
              <a:rPr lang="en-IN" sz="2000" dirty="0"/>
              <a:t> </a:t>
            </a:r>
            <a:r>
              <a:rPr lang="ar-SA" sz="2000" dirty="0">
                <a:cs typeface="Reqaa" charset="-78"/>
              </a:rPr>
              <a:t>المكان</a:t>
            </a:r>
            <a:r>
              <a:rPr lang="en-IN" sz="2000" dirty="0"/>
              <a:t> </a:t>
            </a:r>
            <a:r>
              <a:rPr lang="ar-SA" sz="2000" dirty="0">
                <a:cs typeface="Reqaa" charset="-78"/>
              </a:rPr>
              <a:t>الذي</a:t>
            </a:r>
            <a:r>
              <a:rPr lang="en-IN" sz="2000" dirty="0"/>
              <a:t> </a:t>
            </a:r>
            <a:r>
              <a:rPr lang="ar-SA" sz="2000" dirty="0">
                <a:cs typeface="Reqaa" charset="-78"/>
              </a:rPr>
              <a:t>يوجد</a:t>
            </a:r>
            <a:r>
              <a:rPr lang="en-IN" sz="2000" dirty="0"/>
              <a:t> </a:t>
            </a:r>
            <a:r>
              <a:rPr lang="ar-SA" sz="2000" dirty="0">
                <a:cs typeface="Reqaa" charset="-78"/>
              </a:rPr>
              <a:t>به</a:t>
            </a:r>
            <a:r>
              <a:rPr lang="en-IN" sz="2000" dirty="0"/>
              <a:t> </a:t>
            </a:r>
            <a:r>
              <a:rPr lang="ar-SA" sz="2000" dirty="0" smtClean="0">
                <a:cs typeface="Reqaa" charset="-78"/>
              </a:rPr>
              <a:t>المستهلك.</a:t>
            </a:r>
            <a:endParaRPr lang="en-IN" sz="2000" dirty="0">
              <a:cs typeface="Reqaa" charset="-78"/>
            </a:endParaRPr>
          </a:p>
          <a:p>
            <a:pPr marL="571500" indent="-457200" algn="just" rtl="1">
              <a:lnSpc>
                <a:spcPct val="150000"/>
              </a:lnSpc>
              <a:buFont typeface="+mj-lt"/>
              <a:buAutoNum type="arabicPeriod"/>
            </a:pPr>
            <a:r>
              <a:rPr lang="ar-SA" dirty="0">
                <a:cs typeface="Sahifa Striked" charset="-78"/>
              </a:rPr>
              <a:t>منفعة</a:t>
            </a:r>
            <a:r>
              <a:rPr lang="en-IN" dirty="0"/>
              <a:t> </a:t>
            </a:r>
            <a:r>
              <a:rPr lang="ar-SA" dirty="0">
                <a:cs typeface="Sahifa Striked" charset="-78"/>
              </a:rPr>
              <a:t>زمانية</a:t>
            </a:r>
            <a:r>
              <a:rPr lang="en-IN" dirty="0"/>
              <a:t>: </a:t>
            </a:r>
            <a:r>
              <a:rPr lang="ar-SA" sz="2000" dirty="0">
                <a:cs typeface="Reqaa" charset="-78"/>
              </a:rPr>
              <a:t>ايجاد</a:t>
            </a:r>
            <a:r>
              <a:rPr lang="en-IN" sz="2000" dirty="0"/>
              <a:t> </a:t>
            </a:r>
            <a:r>
              <a:rPr lang="ar-SA" sz="2000" dirty="0">
                <a:cs typeface="Reqaa" charset="-78"/>
              </a:rPr>
              <a:t>السلعة</a:t>
            </a:r>
            <a:r>
              <a:rPr lang="en-IN" sz="2000" dirty="0"/>
              <a:t> </a:t>
            </a:r>
            <a:r>
              <a:rPr lang="ar-SA" sz="2000" dirty="0">
                <a:cs typeface="Reqaa" charset="-78"/>
              </a:rPr>
              <a:t>في</a:t>
            </a:r>
            <a:r>
              <a:rPr lang="en-IN" sz="2000" dirty="0"/>
              <a:t> </a:t>
            </a:r>
            <a:r>
              <a:rPr lang="ar-SA" sz="2000" dirty="0" smtClean="0">
                <a:cs typeface="Reqaa" charset="-78"/>
              </a:rPr>
              <a:t>الزمان</a:t>
            </a:r>
            <a:r>
              <a:rPr lang="en-IN" sz="2000" dirty="0" smtClean="0"/>
              <a:t> </a:t>
            </a:r>
            <a:r>
              <a:rPr lang="ar-SA" sz="2000" dirty="0" smtClean="0"/>
              <a:t>(ا</a:t>
            </a:r>
            <a:r>
              <a:rPr lang="ar-SA" sz="2000" dirty="0" smtClean="0">
                <a:cs typeface="Reqaa" charset="-78"/>
              </a:rPr>
              <a:t>لوقت</a:t>
            </a:r>
            <a:r>
              <a:rPr lang="ar-SA" sz="2000" dirty="0" smtClean="0"/>
              <a:t>)</a:t>
            </a:r>
            <a:r>
              <a:rPr lang="en-IN" sz="2000" dirty="0" smtClean="0"/>
              <a:t> </a:t>
            </a:r>
            <a:r>
              <a:rPr lang="ar-SA" sz="2000" dirty="0" smtClean="0">
                <a:cs typeface="Reqaa" charset="-78"/>
              </a:rPr>
              <a:t>المطلوب.</a:t>
            </a:r>
            <a:endParaRPr lang="en-IN" sz="2000" dirty="0">
              <a:cs typeface="Reqaa" charset="-78"/>
            </a:endParaRPr>
          </a:p>
          <a:p>
            <a:pPr marL="571500" indent="-457200" algn="just" rtl="1">
              <a:lnSpc>
                <a:spcPct val="150000"/>
              </a:lnSpc>
              <a:buFont typeface="+mj-lt"/>
              <a:buAutoNum type="arabicPeriod"/>
            </a:pPr>
            <a:r>
              <a:rPr lang="ar-SA" dirty="0">
                <a:cs typeface="Sahifa Striked" charset="-78"/>
              </a:rPr>
              <a:t>منفعة</a:t>
            </a:r>
            <a:r>
              <a:rPr lang="en-IN" dirty="0"/>
              <a:t> </a:t>
            </a:r>
            <a:r>
              <a:rPr lang="ar-SA" dirty="0" smtClean="0">
                <a:cs typeface="Sahifa Striked" charset="-78"/>
              </a:rPr>
              <a:t>حيازيه</a:t>
            </a:r>
            <a:r>
              <a:rPr lang="en-IN" dirty="0" smtClean="0"/>
              <a:t>: </a:t>
            </a:r>
            <a:r>
              <a:rPr lang="ar-SA" sz="2000" dirty="0">
                <a:cs typeface="Reqaa" charset="-78"/>
              </a:rPr>
              <a:t>امكانية</a:t>
            </a:r>
            <a:r>
              <a:rPr lang="en-IN" sz="2000" dirty="0"/>
              <a:t> </a:t>
            </a:r>
            <a:r>
              <a:rPr lang="ar-SA" sz="2000" dirty="0">
                <a:cs typeface="Reqaa" charset="-78"/>
              </a:rPr>
              <a:t>حيازة</a:t>
            </a:r>
            <a:r>
              <a:rPr lang="en-IN" sz="2000" dirty="0"/>
              <a:t> </a:t>
            </a:r>
            <a:r>
              <a:rPr lang="ar-SA" sz="2000" dirty="0">
                <a:cs typeface="Reqaa" charset="-78"/>
              </a:rPr>
              <a:t>و</a:t>
            </a:r>
            <a:r>
              <a:rPr lang="en-IN" sz="2000" dirty="0"/>
              <a:t> </a:t>
            </a:r>
            <a:r>
              <a:rPr lang="ar-SA" sz="2000" dirty="0">
                <a:cs typeface="Reqaa" charset="-78"/>
              </a:rPr>
              <a:t>تملك</a:t>
            </a:r>
            <a:r>
              <a:rPr lang="en-IN" sz="2000" dirty="0"/>
              <a:t> </a:t>
            </a:r>
            <a:r>
              <a:rPr lang="ar-SA" sz="2000" dirty="0">
                <a:cs typeface="Reqaa" charset="-78"/>
              </a:rPr>
              <a:t>السلع</a:t>
            </a:r>
            <a:r>
              <a:rPr lang="en-IN" sz="2000" dirty="0"/>
              <a:t> </a:t>
            </a:r>
            <a:r>
              <a:rPr lang="ar-SA" sz="2000" dirty="0">
                <a:cs typeface="Reqaa" charset="-78"/>
              </a:rPr>
              <a:t>و</a:t>
            </a:r>
            <a:r>
              <a:rPr lang="en-IN" sz="2000" dirty="0"/>
              <a:t> </a:t>
            </a:r>
            <a:r>
              <a:rPr lang="ar-SA" sz="2000" dirty="0" smtClean="0">
                <a:cs typeface="Reqaa" charset="-78"/>
              </a:rPr>
              <a:t>الخدمات.</a:t>
            </a:r>
            <a:endParaRPr lang="en-IN" sz="2000" dirty="0">
              <a:cs typeface="Reqaa" charset="-78"/>
            </a:endParaRPr>
          </a:p>
          <a:p>
            <a:pPr marL="571500" indent="-457200" algn="just" rtl="1">
              <a:lnSpc>
                <a:spcPct val="150000"/>
              </a:lnSpc>
              <a:buFont typeface="+mj-lt"/>
              <a:buAutoNum type="arabicPeriod"/>
            </a:pPr>
            <a:r>
              <a:rPr lang="ar-SA" dirty="0">
                <a:cs typeface="Sahifa Striked" charset="-78"/>
              </a:rPr>
              <a:t>منفعة</a:t>
            </a:r>
            <a:r>
              <a:rPr lang="en-IN" dirty="0"/>
              <a:t> </a:t>
            </a:r>
            <a:r>
              <a:rPr lang="ar-SA" dirty="0">
                <a:cs typeface="Sahifa Striked" charset="-78"/>
              </a:rPr>
              <a:t>ادرا</a:t>
            </a:r>
            <a:r>
              <a:rPr lang="en-IN" dirty="0"/>
              <a:t> </a:t>
            </a:r>
            <a:r>
              <a:rPr lang="ar-SA" dirty="0">
                <a:cs typeface="Sahifa Striked" charset="-78"/>
              </a:rPr>
              <a:t>كية</a:t>
            </a:r>
            <a:r>
              <a:rPr lang="en-IN" dirty="0"/>
              <a:t>: </a:t>
            </a:r>
            <a:r>
              <a:rPr lang="ar-SA" sz="2000" dirty="0">
                <a:cs typeface="Reqaa" charset="-78"/>
              </a:rPr>
              <a:t>الإلمام</a:t>
            </a:r>
            <a:r>
              <a:rPr lang="en-IN" sz="2000" dirty="0"/>
              <a:t> </a:t>
            </a:r>
            <a:r>
              <a:rPr lang="ar-SA" sz="2000" dirty="0">
                <a:cs typeface="Reqaa" charset="-78"/>
              </a:rPr>
              <a:t>من</a:t>
            </a:r>
            <a:r>
              <a:rPr lang="en-IN" sz="2000" dirty="0"/>
              <a:t> </a:t>
            </a:r>
            <a:r>
              <a:rPr lang="ar-SA" sz="2000" dirty="0">
                <a:cs typeface="Reqaa" charset="-78"/>
              </a:rPr>
              <a:t>جانب</a:t>
            </a:r>
            <a:r>
              <a:rPr lang="en-IN" sz="2000" dirty="0"/>
              <a:t> </a:t>
            </a:r>
            <a:r>
              <a:rPr lang="ar-SA" sz="2000" dirty="0">
                <a:cs typeface="Reqaa" charset="-78"/>
              </a:rPr>
              <a:t>المنتج</a:t>
            </a:r>
            <a:r>
              <a:rPr lang="en-IN" sz="2000" dirty="0"/>
              <a:t> </a:t>
            </a:r>
            <a:r>
              <a:rPr lang="ar-SA" sz="2000" dirty="0">
                <a:cs typeface="Reqaa" charset="-78"/>
              </a:rPr>
              <a:t>و</a:t>
            </a:r>
            <a:r>
              <a:rPr lang="en-IN" sz="2000" dirty="0"/>
              <a:t> </a:t>
            </a:r>
            <a:r>
              <a:rPr lang="ar-SA" sz="2000" dirty="0">
                <a:cs typeface="Reqaa" charset="-78"/>
              </a:rPr>
              <a:t>المستهلك</a:t>
            </a:r>
            <a:r>
              <a:rPr lang="en-IN" sz="2000" dirty="0"/>
              <a:t> </a:t>
            </a:r>
            <a:r>
              <a:rPr lang="ar-SA" sz="2000" dirty="0">
                <a:cs typeface="Reqaa" charset="-78"/>
              </a:rPr>
              <a:t>بما</a:t>
            </a:r>
            <a:r>
              <a:rPr lang="en-IN" sz="2000" dirty="0"/>
              <a:t> </a:t>
            </a:r>
            <a:r>
              <a:rPr lang="ar-SA" sz="2000" dirty="0">
                <a:cs typeface="Reqaa" charset="-78"/>
              </a:rPr>
              <a:t>يمكن</a:t>
            </a:r>
            <a:r>
              <a:rPr lang="en-IN" sz="2000" dirty="0"/>
              <a:t> </a:t>
            </a:r>
            <a:r>
              <a:rPr lang="ar-SA" sz="2000" dirty="0">
                <a:cs typeface="Reqaa" charset="-78"/>
              </a:rPr>
              <a:t>تقديمه</a:t>
            </a:r>
            <a:r>
              <a:rPr lang="en-IN" sz="2000" dirty="0"/>
              <a:t> </a:t>
            </a:r>
            <a:r>
              <a:rPr lang="ar-SA" sz="2000" dirty="0" smtClean="0">
                <a:cs typeface="Reqaa" charset="-78"/>
              </a:rPr>
              <a:t>للآخر.</a:t>
            </a:r>
            <a:endParaRPr lang="en-IN" sz="2000" dirty="0">
              <a:cs typeface="Reqaa" charset="-78"/>
            </a:endParaRPr>
          </a:p>
          <a:p>
            <a:pPr marL="571500" indent="-457200" algn="just" rtl="1">
              <a:lnSpc>
                <a:spcPct val="150000"/>
              </a:lnSpc>
              <a:buFont typeface="+mj-lt"/>
              <a:buAutoNum type="arabicPeriod"/>
            </a:pPr>
            <a:r>
              <a:rPr lang="ar-SA" dirty="0">
                <a:cs typeface="Sahifa Striked" charset="-78"/>
              </a:rPr>
              <a:t>منفعة</a:t>
            </a:r>
            <a:r>
              <a:rPr lang="en-IN" dirty="0"/>
              <a:t> </a:t>
            </a:r>
            <a:r>
              <a:rPr lang="ar-SA" dirty="0">
                <a:cs typeface="Sahifa Striked" charset="-78"/>
              </a:rPr>
              <a:t>القيم</a:t>
            </a:r>
            <a:r>
              <a:rPr lang="en-IN" dirty="0"/>
              <a:t>: </a:t>
            </a:r>
            <a:r>
              <a:rPr lang="ar-SA" sz="2000" dirty="0">
                <a:cs typeface="Reqaa" charset="-78"/>
              </a:rPr>
              <a:t>ما</a:t>
            </a:r>
            <a:r>
              <a:rPr lang="en-IN" sz="2000" dirty="0"/>
              <a:t> </a:t>
            </a:r>
            <a:r>
              <a:rPr lang="ar-SA" sz="2000" dirty="0">
                <a:cs typeface="Reqaa" charset="-78"/>
              </a:rPr>
              <a:t>تقدمه</a:t>
            </a:r>
            <a:r>
              <a:rPr lang="en-IN" sz="2000" dirty="0"/>
              <a:t> </a:t>
            </a:r>
            <a:r>
              <a:rPr lang="ar-SA" sz="2000" dirty="0">
                <a:cs typeface="Reqaa" charset="-78"/>
              </a:rPr>
              <a:t>السلعة</a:t>
            </a:r>
            <a:r>
              <a:rPr lang="en-IN" sz="2000" dirty="0"/>
              <a:t> </a:t>
            </a:r>
            <a:r>
              <a:rPr lang="ar-SA" sz="2000" dirty="0">
                <a:cs typeface="Reqaa" charset="-78"/>
              </a:rPr>
              <a:t>للمستهلك</a:t>
            </a:r>
            <a:r>
              <a:rPr lang="en-IN" sz="2000" dirty="0"/>
              <a:t> </a:t>
            </a:r>
            <a:r>
              <a:rPr lang="ar-SA" sz="2000" dirty="0">
                <a:cs typeface="Reqaa" charset="-78"/>
              </a:rPr>
              <a:t>و</a:t>
            </a:r>
            <a:r>
              <a:rPr lang="en-IN" sz="2000" dirty="0"/>
              <a:t> </a:t>
            </a:r>
            <a:r>
              <a:rPr lang="ar-SA" sz="2000" dirty="0">
                <a:cs typeface="Reqaa" charset="-78"/>
              </a:rPr>
              <a:t>المنتج</a:t>
            </a:r>
            <a:r>
              <a:rPr lang="en-IN" sz="2000" dirty="0"/>
              <a:t> </a:t>
            </a:r>
            <a:r>
              <a:rPr lang="ar-SA" sz="2000" dirty="0">
                <a:cs typeface="Reqaa" charset="-78"/>
              </a:rPr>
              <a:t>من</a:t>
            </a:r>
            <a:r>
              <a:rPr lang="en-IN" sz="2000" dirty="0"/>
              <a:t> </a:t>
            </a:r>
            <a:r>
              <a:rPr lang="ar-SA" sz="2000" dirty="0">
                <a:cs typeface="Reqaa" charset="-78"/>
              </a:rPr>
              <a:t>قيمه</a:t>
            </a:r>
            <a:r>
              <a:rPr lang="en-IN" sz="2000" dirty="0"/>
              <a:t> </a:t>
            </a:r>
            <a:r>
              <a:rPr lang="ar-SA" sz="2000" dirty="0">
                <a:cs typeface="Reqaa" charset="-78"/>
              </a:rPr>
              <a:t>و</a:t>
            </a:r>
            <a:r>
              <a:rPr lang="en-IN" sz="2000" dirty="0"/>
              <a:t> </a:t>
            </a:r>
            <a:r>
              <a:rPr lang="ar-SA" sz="2000" dirty="0">
                <a:cs typeface="Reqaa" charset="-78"/>
              </a:rPr>
              <a:t>مدى</a:t>
            </a:r>
            <a:r>
              <a:rPr lang="en-IN" sz="2000" dirty="0"/>
              <a:t> </a:t>
            </a:r>
            <a:r>
              <a:rPr lang="ar-SA" sz="2000" dirty="0" smtClean="0">
                <a:cs typeface="Reqaa" charset="-78"/>
              </a:rPr>
              <a:t>اختلاف</a:t>
            </a:r>
            <a:r>
              <a:rPr lang="en-IN" sz="2000" dirty="0" smtClean="0"/>
              <a:t> </a:t>
            </a:r>
            <a:r>
              <a:rPr lang="ar-SA" sz="2000" dirty="0" smtClean="0"/>
              <a:t> </a:t>
            </a:r>
            <a:r>
              <a:rPr lang="ar-SA" sz="2000" dirty="0" smtClean="0">
                <a:cs typeface="Reqaa" charset="-78"/>
              </a:rPr>
              <a:t>وجهات</a:t>
            </a:r>
            <a:r>
              <a:rPr lang="en-IN" sz="2000" dirty="0" smtClean="0"/>
              <a:t> </a:t>
            </a:r>
            <a:r>
              <a:rPr lang="ar-SA" sz="2000" dirty="0">
                <a:cs typeface="Reqaa" charset="-78"/>
              </a:rPr>
              <a:t>النظر</a:t>
            </a:r>
            <a:endParaRPr lang="en-IN" sz="2000" dirty="0">
              <a:cs typeface="Reqaa" charset="-78"/>
            </a:endParaRPr>
          </a:p>
          <a:p>
            <a:pPr marL="571500" indent="-457200" algn="just" rtl="1">
              <a:lnSpc>
                <a:spcPct val="150000"/>
              </a:lnSpc>
              <a:buFont typeface="+mj-lt"/>
              <a:buAutoNum type="arabicPeriod"/>
            </a:pPr>
            <a:r>
              <a:rPr lang="ar-SA" dirty="0">
                <a:cs typeface="Sahifa Striked" charset="-78"/>
              </a:rPr>
              <a:t>تدعيم</a:t>
            </a:r>
            <a:r>
              <a:rPr lang="en-IN" dirty="0"/>
              <a:t> </a:t>
            </a:r>
            <a:r>
              <a:rPr lang="ar-SA" dirty="0">
                <a:cs typeface="Sahifa Striked" charset="-78"/>
              </a:rPr>
              <a:t>التخصص</a:t>
            </a:r>
            <a:r>
              <a:rPr lang="en-IN" dirty="0"/>
              <a:t>: </a:t>
            </a:r>
            <a:r>
              <a:rPr lang="ar-SA" sz="2000" dirty="0" smtClean="0">
                <a:cs typeface="Reqaa" charset="-78"/>
              </a:rPr>
              <a:t>منشئات</a:t>
            </a:r>
            <a:r>
              <a:rPr lang="en-IN" sz="2000" dirty="0" smtClean="0"/>
              <a:t> </a:t>
            </a:r>
            <a:r>
              <a:rPr lang="ar-SA" sz="2000" dirty="0">
                <a:cs typeface="Reqaa" charset="-78"/>
              </a:rPr>
              <a:t>متخصصة</a:t>
            </a:r>
            <a:r>
              <a:rPr lang="en-IN" sz="2000" dirty="0"/>
              <a:t> </a:t>
            </a:r>
            <a:r>
              <a:rPr lang="ar-SA" sz="2000" dirty="0">
                <a:cs typeface="Reqaa" charset="-78"/>
              </a:rPr>
              <a:t>في</a:t>
            </a:r>
            <a:r>
              <a:rPr lang="en-IN" sz="2000" dirty="0"/>
              <a:t> </a:t>
            </a:r>
            <a:r>
              <a:rPr lang="ar-SA" sz="2000" dirty="0">
                <a:cs typeface="Reqaa" charset="-78"/>
              </a:rPr>
              <a:t>الاعلان،</a:t>
            </a:r>
            <a:r>
              <a:rPr lang="en-IN" sz="2000" dirty="0"/>
              <a:t> </a:t>
            </a:r>
            <a:r>
              <a:rPr lang="ar-SA" sz="2000" dirty="0">
                <a:cs typeface="Reqaa" charset="-78"/>
              </a:rPr>
              <a:t>التوزيع</a:t>
            </a:r>
            <a:r>
              <a:rPr lang="en-IN" sz="2000" dirty="0" smtClean="0"/>
              <a:t>..</a:t>
            </a:r>
            <a:r>
              <a:rPr lang="ar-SA" sz="2000" dirty="0" smtClean="0"/>
              <a:t>.</a:t>
            </a:r>
            <a:r>
              <a:rPr lang="en-IN" sz="2000" dirty="0" smtClean="0"/>
              <a:t> </a:t>
            </a:r>
            <a:r>
              <a:rPr lang="ar-SA" sz="2000" dirty="0">
                <a:cs typeface="Reqaa" charset="-78"/>
              </a:rPr>
              <a:t>و</a:t>
            </a:r>
            <a:r>
              <a:rPr lang="en-IN" sz="2000" dirty="0"/>
              <a:t> </a:t>
            </a:r>
            <a:r>
              <a:rPr lang="ar-SA" sz="2000" dirty="0">
                <a:cs typeface="Reqaa" charset="-78"/>
              </a:rPr>
              <a:t>غيرها</a:t>
            </a:r>
            <a:endParaRPr lang="en-IN" sz="2000" dirty="0">
              <a:cs typeface="Reqaa" charset="-78"/>
            </a:endParaRPr>
          </a:p>
          <a:p>
            <a:pPr marL="571500" indent="-457200" algn="just" rtl="1">
              <a:lnSpc>
                <a:spcPct val="150000"/>
              </a:lnSpc>
              <a:buFont typeface="+mj-lt"/>
              <a:buAutoNum type="arabicPeriod"/>
            </a:pPr>
            <a:r>
              <a:rPr lang="ar-SA" dirty="0">
                <a:cs typeface="Sahifa Striked" charset="-78"/>
              </a:rPr>
              <a:t>تطوير</a:t>
            </a:r>
            <a:r>
              <a:rPr lang="en-IN" dirty="0"/>
              <a:t> </a:t>
            </a:r>
            <a:r>
              <a:rPr lang="ar-SA" dirty="0">
                <a:cs typeface="Sahifa Striked" charset="-78"/>
              </a:rPr>
              <a:t>مستوى</a:t>
            </a:r>
            <a:r>
              <a:rPr lang="en-IN" dirty="0"/>
              <a:t> </a:t>
            </a:r>
            <a:r>
              <a:rPr lang="ar-SA" dirty="0">
                <a:cs typeface="Sahifa Striked" charset="-78"/>
              </a:rPr>
              <a:t>المعيشة</a:t>
            </a:r>
            <a:r>
              <a:rPr lang="en-IN" dirty="0"/>
              <a:t>: </a:t>
            </a:r>
            <a:r>
              <a:rPr lang="ar-SA" sz="2000" dirty="0">
                <a:cs typeface="Reqaa" charset="-78"/>
              </a:rPr>
              <a:t>بتقديم</a:t>
            </a:r>
            <a:r>
              <a:rPr lang="en-IN" sz="2000" dirty="0"/>
              <a:t> </a:t>
            </a:r>
            <a:r>
              <a:rPr lang="ar-SA" sz="2000" dirty="0">
                <a:cs typeface="Reqaa" charset="-78"/>
              </a:rPr>
              <a:t>منتجات</a:t>
            </a:r>
            <a:r>
              <a:rPr lang="en-IN" sz="2000" dirty="0"/>
              <a:t> </a:t>
            </a:r>
            <a:r>
              <a:rPr lang="ar-SA" sz="2000" dirty="0">
                <a:cs typeface="Reqaa" charset="-78"/>
              </a:rPr>
              <a:t>و</a:t>
            </a:r>
            <a:r>
              <a:rPr lang="en-IN" sz="2000" dirty="0"/>
              <a:t> </a:t>
            </a:r>
            <a:r>
              <a:rPr lang="ar-SA" sz="2000" dirty="0">
                <a:cs typeface="Reqaa" charset="-78"/>
              </a:rPr>
              <a:t>افكار</a:t>
            </a:r>
            <a:r>
              <a:rPr lang="en-IN" sz="2000" dirty="0"/>
              <a:t> </a:t>
            </a:r>
            <a:r>
              <a:rPr lang="ar-SA" sz="2000" dirty="0">
                <a:cs typeface="Reqaa" charset="-78"/>
              </a:rPr>
              <a:t>و</a:t>
            </a:r>
            <a:r>
              <a:rPr lang="en-IN" sz="2000" dirty="0"/>
              <a:t> </a:t>
            </a:r>
            <a:r>
              <a:rPr lang="ar-SA" sz="2000" dirty="0">
                <a:cs typeface="Reqaa" charset="-78"/>
              </a:rPr>
              <a:t>خدمات</a:t>
            </a:r>
            <a:r>
              <a:rPr lang="en-IN" sz="2000" dirty="0"/>
              <a:t> </a:t>
            </a:r>
            <a:r>
              <a:rPr lang="ar-SA" sz="2000" dirty="0">
                <a:cs typeface="Reqaa" charset="-78"/>
              </a:rPr>
              <a:t>تشبع</a:t>
            </a:r>
            <a:r>
              <a:rPr lang="en-IN" sz="2000" dirty="0"/>
              <a:t> </a:t>
            </a:r>
            <a:r>
              <a:rPr lang="ar-SA" sz="2000" dirty="0">
                <a:cs typeface="Reqaa" charset="-78"/>
              </a:rPr>
              <a:t>الحاجات</a:t>
            </a:r>
            <a:r>
              <a:rPr lang="en-IN" sz="2000" dirty="0"/>
              <a:t> </a:t>
            </a:r>
            <a:r>
              <a:rPr lang="ar-SA" sz="2000" dirty="0">
                <a:cs typeface="Reqaa" charset="-78"/>
              </a:rPr>
              <a:t>و</a:t>
            </a:r>
            <a:r>
              <a:rPr lang="en-IN" sz="2000" dirty="0"/>
              <a:t> </a:t>
            </a:r>
            <a:r>
              <a:rPr lang="ar-SA" sz="2000" dirty="0">
                <a:cs typeface="Reqaa" charset="-78"/>
              </a:rPr>
              <a:t>الرغبات</a:t>
            </a:r>
            <a:endParaRPr lang="en-IN" altLang="en-US" sz="3200" b="1" dirty="0">
              <a:latin typeface="Tahoma" pitchFamily="34" charset="0"/>
            </a:endParaRPr>
          </a:p>
          <a:p>
            <a:pPr marL="571500" indent="-457200" algn="just" rtl="1">
              <a:lnSpc>
                <a:spcPct val="150000"/>
              </a:lnSpc>
              <a:buFont typeface="+mj-lt"/>
              <a:buAutoNum type="arabicPeriod"/>
            </a:pPr>
            <a:endParaRPr lang="en-IN" dirty="0"/>
          </a:p>
        </p:txBody>
      </p:sp>
      <p:sp>
        <p:nvSpPr>
          <p:cNvPr id="4" name="عنصر نائب للتاريخ 3"/>
          <p:cNvSpPr>
            <a:spLocks noGrp="1"/>
          </p:cNvSpPr>
          <p:nvPr>
            <p:ph type="dt" sz="half" idx="10"/>
          </p:nvPr>
        </p:nvSpPr>
        <p:spPr/>
        <p:txBody>
          <a:bodyPr/>
          <a:lstStyle/>
          <a:p>
            <a:fld id="{D2D6EA3C-5DEF-46F2-88DF-F9ED222B080C}" type="datetime1">
              <a:rPr lang="ar-SA" smtClean="0"/>
              <a:t>22/04/1436</a:t>
            </a:fld>
            <a:endParaRPr lang="ar-SA" dirty="0"/>
          </a:p>
        </p:txBody>
      </p:sp>
      <p:sp>
        <p:nvSpPr>
          <p:cNvPr id="5" name="عنصر نائب للتذييل 4"/>
          <p:cNvSpPr>
            <a:spLocks noGrp="1"/>
          </p:cNvSpPr>
          <p:nvPr>
            <p:ph type="ftr" sz="quarter" idx="11"/>
          </p:nvPr>
        </p:nvSpPr>
        <p:spPr/>
        <p:txBody>
          <a:bodyPr/>
          <a:lstStyle/>
          <a:p>
            <a:r>
              <a:rPr lang="ar-SA" smtClean="0"/>
              <a:t>إدارة التسويق</a:t>
            </a:r>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4</a:t>
            </a:fld>
            <a:endParaRPr lang="ar-SA"/>
          </a:p>
        </p:txBody>
      </p:sp>
    </p:spTree>
    <p:extLst>
      <p:ext uri="{BB962C8B-B14F-4D97-AF65-F5344CB8AC3E}">
        <p14:creationId xmlns:p14="http://schemas.microsoft.com/office/powerpoint/2010/main" val="24468051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solidFill>
                  <a:srgbClr val="FF0000"/>
                </a:solidFill>
              </a:rPr>
              <a:t>3. تطور الفكر التسويقي</a:t>
            </a:r>
            <a:endParaRPr lang="en-IN" dirty="0">
              <a:solidFill>
                <a:srgbClr val="FF0000"/>
              </a:solidFill>
            </a:endParaRPr>
          </a:p>
        </p:txBody>
      </p:sp>
      <p:sp>
        <p:nvSpPr>
          <p:cNvPr id="3" name="عنصر نائب للمحتوى 2"/>
          <p:cNvSpPr>
            <a:spLocks noGrp="1"/>
          </p:cNvSpPr>
          <p:nvPr>
            <p:ph idx="1"/>
          </p:nvPr>
        </p:nvSpPr>
        <p:spPr/>
        <p:txBody>
          <a:bodyPr>
            <a:noAutofit/>
          </a:bodyPr>
          <a:lstStyle/>
          <a:p>
            <a:pPr marL="571500" indent="-457200" algn="just" rtl="1">
              <a:lnSpc>
                <a:spcPct val="150000"/>
              </a:lnSpc>
              <a:buFont typeface="+mj-lt"/>
              <a:buAutoNum type="arabicPeriod"/>
            </a:pPr>
            <a:r>
              <a:rPr lang="ar-SA" sz="2000" dirty="0">
                <a:solidFill>
                  <a:srgbClr val="000000"/>
                </a:solidFill>
                <a:latin typeface="Tahoma" pitchFamily="34" charset="0"/>
                <a:cs typeface="+mj-cs"/>
              </a:rPr>
              <a:t>التوجه بالإنتاج : المستهلك يفضل المنتجات المتوفرة و </a:t>
            </a:r>
            <a:r>
              <a:rPr lang="ar-SA" sz="2000" dirty="0" smtClean="0">
                <a:solidFill>
                  <a:srgbClr val="000000"/>
                </a:solidFill>
                <a:latin typeface="Tahoma" pitchFamily="34" charset="0"/>
                <a:cs typeface="+mj-cs"/>
              </a:rPr>
              <a:t>يمكنه  </a:t>
            </a:r>
            <a:r>
              <a:rPr lang="ar-SA" sz="2000" dirty="0" smtClean="0">
                <a:solidFill>
                  <a:srgbClr val="000000"/>
                </a:solidFill>
                <a:latin typeface="Tahoma" pitchFamily="34" charset="0"/>
                <a:cs typeface="+mj-cs"/>
              </a:rPr>
              <a:t>شراءها  </a:t>
            </a:r>
            <a:r>
              <a:rPr lang="ar-SA" sz="2000" dirty="0" smtClean="0">
                <a:solidFill>
                  <a:srgbClr val="000000"/>
                </a:solidFill>
                <a:latin typeface="Tahoma" pitchFamily="34" charset="0"/>
                <a:cs typeface="+mj-cs"/>
              </a:rPr>
              <a:t>والمنظمة تسعى الى تطوير </a:t>
            </a:r>
            <a:r>
              <a:rPr lang="ar-SA" sz="2000" dirty="0">
                <a:solidFill>
                  <a:srgbClr val="000000"/>
                </a:solidFill>
                <a:latin typeface="Tahoma" pitchFamily="34" charset="0"/>
                <a:cs typeface="+mj-cs"/>
              </a:rPr>
              <a:t>الانتاج و التوزيع</a:t>
            </a:r>
          </a:p>
          <a:p>
            <a:pPr marL="571500" indent="-457200" algn="just" rtl="1">
              <a:lnSpc>
                <a:spcPct val="150000"/>
              </a:lnSpc>
              <a:buFont typeface="+mj-lt"/>
              <a:buAutoNum type="arabicPeriod"/>
            </a:pPr>
            <a:r>
              <a:rPr lang="ar-SA" sz="2000" dirty="0" smtClean="0">
                <a:solidFill>
                  <a:srgbClr val="000000"/>
                </a:solidFill>
                <a:latin typeface="Tahoma" pitchFamily="34" charset="0"/>
                <a:cs typeface="+mj-cs"/>
              </a:rPr>
              <a:t>التوجه </a:t>
            </a:r>
            <a:r>
              <a:rPr lang="ar-SA" sz="2000" dirty="0">
                <a:solidFill>
                  <a:srgbClr val="000000"/>
                </a:solidFill>
                <a:latin typeface="Tahoma" pitchFamily="34" charset="0"/>
                <a:cs typeface="+mj-cs"/>
              </a:rPr>
              <a:t>بالمنتج : المستهلك يفضل المنتجات التي تعطي </a:t>
            </a:r>
            <a:r>
              <a:rPr lang="ar-SA" sz="2000" dirty="0" smtClean="0">
                <a:solidFill>
                  <a:srgbClr val="000000"/>
                </a:solidFill>
                <a:latin typeface="Tahoma" pitchFamily="34" charset="0"/>
                <a:cs typeface="+mj-cs"/>
              </a:rPr>
              <a:t>افضل  </a:t>
            </a:r>
            <a:r>
              <a:rPr lang="ar-SA" sz="2000" dirty="0">
                <a:solidFill>
                  <a:srgbClr val="000000"/>
                </a:solidFill>
                <a:latin typeface="Tahoma" pitchFamily="34" charset="0"/>
                <a:cs typeface="+mj-cs"/>
              </a:rPr>
              <a:t>جودة و اداء و مواصفات جديدة</a:t>
            </a:r>
          </a:p>
          <a:p>
            <a:pPr marL="571500" indent="-457200" algn="just" rtl="1">
              <a:lnSpc>
                <a:spcPct val="150000"/>
              </a:lnSpc>
              <a:buFont typeface="+mj-lt"/>
              <a:buAutoNum type="arabicPeriod"/>
            </a:pPr>
            <a:r>
              <a:rPr lang="ar-SA" sz="2000" dirty="0" smtClean="0">
                <a:cs typeface="+mj-cs"/>
              </a:rPr>
              <a:t>التوجه بالبيع : </a:t>
            </a:r>
            <a:r>
              <a:rPr lang="ar-SA" sz="2000" dirty="0">
                <a:solidFill>
                  <a:srgbClr val="000000"/>
                </a:solidFill>
                <a:latin typeface="Tahoma" pitchFamily="34" charset="0"/>
              </a:rPr>
              <a:t>المستهلك يشتري فقط المنتجات التي تبيعها الشركة و تقوم بالترويج لها</a:t>
            </a:r>
            <a:endParaRPr lang="ar-SA" sz="2000" dirty="0">
              <a:solidFill>
                <a:srgbClr val="000000"/>
              </a:solidFill>
              <a:latin typeface="Tahoma" pitchFamily="34" charset="0"/>
              <a:cs typeface="+mj-cs"/>
            </a:endParaRPr>
          </a:p>
          <a:p>
            <a:pPr marL="571500" indent="-457200" algn="just" rtl="1">
              <a:lnSpc>
                <a:spcPct val="150000"/>
              </a:lnSpc>
              <a:buFont typeface="+mj-lt"/>
              <a:buAutoNum type="arabicPeriod"/>
            </a:pPr>
            <a:r>
              <a:rPr lang="ar-SA" sz="2000" dirty="0" smtClean="0">
                <a:cs typeface="+mj-cs"/>
              </a:rPr>
              <a:t>التسويق الحديث : </a:t>
            </a:r>
            <a:r>
              <a:rPr lang="ar-SA" sz="2000" dirty="0">
                <a:solidFill>
                  <a:srgbClr val="000000"/>
                </a:solidFill>
                <a:latin typeface="Tahoma" pitchFamily="34" charset="0"/>
              </a:rPr>
              <a:t>التركيز على حاجات و رغبات السوق المستهدف  مع اشباعها اكثر من المنافسين</a:t>
            </a:r>
          </a:p>
          <a:p>
            <a:pPr marL="571500" indent="-457200" algn="just" rtl="1">
              <a:lnSpc>
                <a:spcPct val="150000"/>
              </a:lnSpc>
              <a:buFont typeface="+mj-lt"/>
              <a:buAutoNum type="arabicPeriod"/>
            </a:pPr>
            <a:r>
              <a:rPr lang="ar-SA" sz="2000" dirty="0" smtClean="0">
                <a:cs typeface="+mj-cs"/>
              </a:rPr>
              <a:t>المفهوم </a:t>
            </a:r>
            <a:r>
              <a:rPr lang="ar-SA" sz="2000" dirty="0">
                <a:cs typeface="+mj-cs"/>
              </a:rPr>
              <a:t>الاجتماعي </a:t>
            </a:r>
            <a:r>
              <a:rPr lang="ar-SA" sz="2000" dirty="0" smtClean="0">
                <a:cs typeface="+mj-cs"/>
              </a:rPr>
              <a:t>للتسويق : </a:t>
            </a:r>
            <a:r>
              <a:rPr lang="ar-SA" sz="2000" dirty="0">
                <a:solidFill>
                  <a:srgbClr val="000000"/>
                </a:solidFill>
                <a:latin typeface="Tahoma" pitchFamily="34" charset="0"/>
              </a:rPr>
              <a:t>التركيز على حاجات و رغبات السوق المستهدف مع تقديم قيمة عالية و الاهتمام بالمجتمع</a:t>
            </a:r>
          </a:p>
          <a:p>
            <a:pPr marL="571500" indent="-457200" algn="just" rtl="1">
              <a:lnSpc>
                <a:spcPct val="150000"/>
              </a:lnSpc>
              <a:buFont typeface="+mj-lt"/>
              <a:buAutoNum type="arabicPeriod"/>
            </a:pPr>
            <a:endParaRPr lang="ar-SA" sz="2000" dirty="0">
              <a:cs typeface="+mj-cs"/>
            </a:endParaRPr>
          </a:p>
          <a:p>
            <a:pPr marL="571500" indent="-457200" algn="just" rtl="1">
              <a:lnSpc>
                <a:spcPct val="150000"/>
              </a:lnSpc>
              <a:buFont typeface="+mj-lt"/>
              <a:buAutoNum type="arabicPeriod"/>
            </a:pPr>
            <a:endParaRPr lang="en-IN" sz="2000" dirty="0">
              <a:cs typeface="+mj-cs"/>
            </a:endParaRPr>
          </a:p>
        </p:txBody>
      </p:sp>
      <p:sp>
        <p:nvSpPr>
          <p:cNvPr id="4" name="عنصر نائب للتاريخ 3"/>
          <p:cNvSpPr>
            <a:spLocks noGrp="1"/>
          </p:cNvSpPr>
          <p:nvPr>
            <p:ph type="dt" sz="half" idx="10"/>
          </p:nvPr>
        </p:nvSpPr>
        <p:spPr/>
        <p:txBody>
          <a:bodyPr/>
          <a:lstStyle/>
          <a:p>
            <a:fld id="{D2D6EA3C-5DEF-46F2-88DF-F9ED222B080C}" type="datetime1">
              <a:rPr lang="ar-SA" smtClean="0"/>
              <a:t>22/04/1436</a:t>
            </a:fld>
            <a:endParaRPr lang="ar-SA"/>
          </a:p>
        </p:txBody>
      </p:sp>
      <p:sp>
        <p:nvSpPr>
          <p:cNvPr id="5" name="عنصر نائب للتذييل 4"/>
          <p:cNvSpPr>
            <a:spLocks noGrp="1"/>
          </p:cNvSpPr>
          <p:nvPr>
            <p:ph type="ftr" sz="quarter" idx="11"/>
          </p:nvPr>
        </p:nvSpPr>
        <p:spPr/>
        <p:txBody>
          <a:bodyPr/>
          <a:lstStyle/>
          <a:p>
            <a:r>
              <a:rPr lang="ar-SA" smtClean="0"/>
              <a:t>إدارة التسويق</a:t>
            </a:r>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5</a:t>
            </a:fld>
            <a:endParaRPr lang="ar-SA"/>
          </a:p>
        </p:txBody>
      </p:sp>
    </p:spTree>
    <p:extLst>
      <p:ext uri="{BB962C8B-B14F-4D97-AF65-F5344CB8AC3E}">
        <p14:creationId xmlns:p14="http://schemas.microsoft.com/office/powerpoint/2010/main" val="870798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sz="3600" dirty="0" smtClean="0">
                <a:solidFill>
                  <a:srgbClr val="FF0000"/>
                </a:solidFill>
              </a:rPr>
              <a:t>4. المزيج التسويقي</a:t>
            </a:r>
            <a:endParaRPr lang="en-IN" sz="3600" dirty="0">
              <a:solidFill>
                <a:srgbClr val="FF0000"/>
              </a:solidFill>
            </a:endParaRPr>
          </a:p>
        </p:txBody>
      </p:sp>
      <p:sp>
        <p:nvSpPr>
          <p:cNvPr id="3" name="عنصر نائب للمحتوى 2"/>
          <p:cNvSpPr>
            <a:spLocks noGrp="1"/>
          </p:cNvSpPr>
          <p:nvPr>
            <p:ph idx="1"/>
          </p:nvPr>
        </p:nvSpPr>
        <p:spPr/>
        <p:txBody>
          <a:bodyPr>
            <a:normAutofit/>
          </a:bodyPr>
          <a:lstStyle/>
          <a:p>
            <a:pPr marL="114300" indent="0" algn="just" rtl="1">
              <a:lnSpc>
                <a:spcPct val="150000"/>
              </a:lnSpc>
              <a:buNone/>
            </a:pPr>
            <a:r>
              <a:rPr lang="ar-SA" dirty="0" smtClean="0"/>
              <a:t>يعني المزيج التسويقي مجموعة من الانشطة التسويقية المترابطة والمتكاملة والتي تعتمد على بعضها البعض بهدف أداء الوظيفة التسويقية على النحو المخطط له. ويتكون المزيج التسويقي من اربعة عناصر يطلق عليها</a:t>
            </a:r>
            <a:r>
              <a:rPr lang="en-IN" dirty="0" smtClean="0"/>
              <a:t> :</a:t>
            </a:r>
            <a:r>
              <a:rPr lang="ar-SA" dirty="0" smtClean="0"/>
              <a:t> </a:t>
            </a:r>
            <a:r>
              <a:rPr lang="en-IN" dirty="0" smtClean="0"/>
              <a:t>4 P‘s of Marketing</a:t>
            </a:r>
            <a:r>
              <a:rPr lang="ar-SA" dirty="0" smtClean="0"/>
              <a:t> وهي :</a:t>
            </a:r>
          </a:p>
          <a:p>
            <a:pPr algn="just" rtl="1">
              <a:lnSpc>
                <a:spcPct val="150000"/>
              </a:lnSpc>
            </a:pPr>
            <a:r>
              <a:rPr lang="ar-SA" dirty="0" smtClean="0"/>
              <a:t>المنتج : </a:t>
            </a:r>
            <a:r>
              <a:rPr lang="en-IN" dirty="0" smtClean="0"/>
              <a:t>Product</a:t>
            </a:r>
            <a:endParaRPr lang="ar-SA" dirty="0" smtClean="0"/>
          </a:p>
          <a:p>
            <a:pPr algn="just" rtl="1">
              <a:lnSpc>
                <a:spcPct val="150000"/>
              </a:lnSpc>
            </a:pPr>
            <a:r>
              <a:rPr lang="ar-SA" dirty="0" smtClean="0"/>
              <a:t>السعر : </a:t>
            </a:r>
            <a:r>
              <a:rPr lang="en-IN" dirty="0" smtClean="0"/>
              <a:t>Price</a:t>
            </a:r>
            <a:endParaRPr lang="ar-SA" dirty="0" smtClean="0"/>
          </a:p>
          <a:p>
            <a:pPr algn="just" rtl="1">
              <a:lnSpc>
                <a:spcPct val="150000"/>
              </a:lnSpc>
            </a:pPr>
            <a:r>
              <a:rPr lang="ar-SA" dirty="0" smtClean="0"/>
              <a:t>التوزيع : </a:t>
            </a:r>
            <a:r>
              <a:rPr lang="en-IN" dirty="0" smtClean="0"/>
              <a:t>Place</a:t>
            </a:r>
            <a:endParaRPr lang="ar-SA" dirty="0" smtClean="0"/>
          </a:p>
          <a:p>
            <a:pPr algn="just" rtl="1">
              <a:lnSpc>
                <a:spcPct val="150000"/>
              </a:lnSpc>
            </a:pPr>
            <a:r>
              <a:rPr lang="ar-SA" dirty="0" smtClean="0"/>
              <a:t>الترويج :</a:t>
            </a:r>
            <a:r>
              <a:rPr lang="en-IN" dirty="0" smtClean="0"/>
              <a:t> Promotion </a:t>
            </a:r>
            <a:endParaRPr lang="en-IN" dirty="0"/>
          </a:p>
        </p:txBody>
      </p:sp>
      <p:sp>
        <p:nvSpPr>
          <p:cNvPr id="4" name="عنصر نائب للتاريخ 3"/>
          <p:cNvSpPr>
            <a:spLocks noGrp="1"/>
          </p:cNvSpPr>
          <p:nvPr>
            <p:ph type="dt" sz="half" idx="10"/>
          </p:nvPr>
        </p:nvSpPr>
        <p:spPr/>
        <p:txBody>
          <a:bodyPr/>
          <a:lstStyle/>
          <a:p>
            <a:fld id="{D2D6EA3C-5DEF-46F2-88DF-F9ED222B080C}" type="datetime1">
              <a:rPr lang="ar-SA" smtClean="0"/>
              <a:t>22/04/1436</a:t>
            </a:fld>
            <a:endParaRPr lang="ar-SA"/>
          </a:p>
        </p:txBody>
      </p:sp>
      <p:sp>
        <p:nvSpPr>
          <p:cNvPr id="5" name="عنصر نائب للتذييل 4"/>
          <p:cNvSpPr>
            <a:spLocks noGrp="1"/>
          </p:cNvSpPr>
          <p:nvPr>
            <p:ph type="ftr" sz="quarter" idx="11"/>
          </p:nvPr>
        </p:nvSpPr>
        <p:spPr/>
        <p:txBody>
          <a:bodyPr/>
          <a:lstStyle/>
          <a:p>
            <a:r>
              <a:rPr lang="ar-SA" smtClean="0"/>
              <a:t>إدارة التسويق</a:t>
            </a:r>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6</a:t>
            </a:fld>
            <a:endParaRPr lang="ar-SA"/>
          </a:p>
        </p:txBody>
      </p:sp>
    </p:spTree>
    <p:extLst>
      <p:ext uri="{BB962C8B-B14F-4D97-AF65-F5344CB8AC3E}">
        <p14:creationId xmlns:p14="http://schemas.microsoft.com/office/powerpoint/2010/main" val="2377573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7620000" cy="6140152"/>
          </a:xfrm>
        </p:spPr>
        <p:txBody>
          <a:bodyPr/>
          <a:lstStyle/>
          <a:p>
            <a:pPr marL="114300" indent="0" algn="just" rtl="1">
              <a:lnSpc>
                <a:spcPct val="150000"/>
              </a:lnSpc>
              <a:buNone/>
            </a:pPr>
            <a:r>
              <a:rPr lang="ar-SA" dirty="0" smtClean="0"/>
              <a:t>ويتمثل المزيج التسويقي في ما يلي :</a:t>
            </a:r>
          </a:p>
          <a:p>
            <a:pPr marL="571500" indent="-457200" algn="just" rtl="1">
              <a:lnSpc>
                <a:spcPct val="150000"/>
              </a:lnSpc>
              <a:buFont typeface="+mj-lt"/>
              <a:buAutoNum type="arabicPeriod"/>
            </a:pPr>
            <a:r>
              <a:rPr lang="ar-SA" dirty="0" smtClean="0"/>
              <a:t>تخطيط المنتجات : والمنتج هو ما تقدمه المنظمة من سلع وخدمات وأفكار...وعلى رجل التسويق أن يدرك المنتجات الأكثر ملاءمة لعملائه.</a:t>
            </a:r>
          </a:p>
          <a:p>
            <a:pPr marL="571500" indent="-457200" algn="just" rtl="1">
              <a:lnSpc>
                <a:spcPct val="150000"/>
              </a:lnSpc>
              <a:buFont typeface="+mj-lt"/>
              <a:buAutoNum type="arabicPeriod"/>
            </a:pPr>
            <a:r>
              <a:rPr lang="ar-SA" dirty="0" smtClean="0"/>
              <a:t>التسعير: هو عملية موازنة المنافع التي يحصل عليها المستهلك بالقيم النقدية التي يمكن أن يدفعها.</a:t>
            </a:r>
          </a:p>
          <a:p>
            <a:pPr marL="571500" indent="-457200" algn="just" rtl="1">
              <a:lnSpc>
                <a:spcPct val="150000"/>
              </a:lnSpc>
              <a:buFont typeface="+mj-lt"/>
              <a:buAutoNum type="arabicPeriod"/>
            </a:pPr>
            <a:r>
              <a:rPr lang="ar-SA" dirty="0" smtClean="0"/>
              <a:t>التوزيع : يعنى التوزيع بتحديد الكيفية التي سيتم بها إيصال السلع أو تقديم الخدمة من ناحية المكان، من ناحية التعامل المباشر مع المستهلك أم من خلال وسطاء.</a:t>
            </a:r>
          </a:p>
          <a:p>
            <a:pPr marL="571500" indent="-457200" algn="just" rtl="1">
              <a:lnSpc>
                <a:spcPct val="150000"/>
              </a:lnSpc>
              <a:buFont typeface="+mj-lt"/>
              <a:buAutoNum type="arabicPeriod"/>
            </a:pPr>
            <a:r>
              <a:rPr lang="ar-SA" dirty="0" smtClean="0"/>
              <a:t>الترويج : ويشمل كل وسائل التواصل (أنشطة إعلانية، تنشيط مبيعات، علاقات عامة...) </a:t>
            </a:r>
            <a:r>
              <a:rPr lang="ar-SA" dirty="0"/>
              <a:t>التي</a:t>
            </a:r>
            <a:r>
              <a:rPr lang="ar-SA" dirty="0" smtClean="0"/>
              <a:t> تعتمدها المنظمة للتعريف أو التذكير بمنتوجاتها أو لتحسين وتدعيم صورتها. </a:t>
            </a:r>
            <a:endParaRPr lang="en-IN" dirty="0"/>
          </a:p>
        </p:txBody>
      </p:sp>
      <p:sp>
        <p:nvSpPr>
          <p:cNvPr id="4" name="عنصر نائب للتاريخ 3"/>
          <p:cNvSpPr>
            <a:spLocks noGrp="1"/>
          </p:cNvSpPr>
          <p:nvPr>
            <p:ph type="dt" sz="half" idx="10"/>
          </p:nvPr>
        </p:nvSpPr>
        <p:spPr/>
        <p:txBody>
          <a:bodyPr/>
          <a:lstStyle/>
          <a:p>
            <a:fld id="{D2D6EA3C-5DEF-46F2-88DF-F9ED222B080C}" type="datetime1">
              <a:rPr lang="ar-SA" smtClean="0"/>
              <a:t>22/04/1436</a:t>
            </a:fld>
            <a:endParaRPr lang="ar-SA"/>
          </a:p>
        </p:txBody>
      </p:sp>
      <p:sp>
        <p:nvSpPr>
          <p:cNvPr id="5" name="عنصر نائب للتذييل 4"/>
          <p:cNvSpPr>
            <a:spLocks noGrp="1"/>
          </p:cNvSpPr>
          <p:nvPr>
            <p:ph type="ftr" sz="quarter" idx="11"/>
          </p:nvPr>
        </p:nvSpPr>
        <p:spPr/>
        <p:txBody>
          <a:bodyPr/>
          <a:lstStyle/>
          <a:p>
            <a:r>
              <a:rPr lang="ar-SA" smtClean="0"/>
              <a:t>إدارة التسويق</a:t>
            </a:r>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7</a:t>
            </a:fld>
            <a:endParaRPr lang="ar-SA"/>
          </a:p>
        </p:txBody>
      </p:sp>
    </p:spTree>
    <p:extLst>
      <p:ext uri="{BB962C8B-B14F-4D97-AF65-F5344CB8AC3E}">
        <p14:creationId xmlns:p14="http://schemas.microsoft.com/office/powerpoint/2010/main" val="18677313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عنوان فرعي 7"/>
          <p:cNvSpPr>
            <a:spLocks noGrp="1"/>
          </p:cNvSpPr>
          <p:nvPr>
            <p:ph type="subTitle" idx="1"/>
          </p:nvPr>
        </p:nvSpPr>
        <p:spPr/>
        <p:txBody>
          <a:bodyPr>
            <a:normAutofit/>
          </a:bodyPr>
          <a:lstStyle/>
          <a:p>
            <a:pPr rtl="1"/>
            <a:r>
              <a:rPr lang="ar-SA" sz="2800" b="1" dirty="0" smtClean="0">
                <a:solidFill>
                  <a:srgbClr val="00B050"/>
                </a:solidFill>
              </a:rPr>
              <a:t>2.التسويق والبيئة التسويقية</a:t>
            </a:r>
            <a:endParaRPr lang="en-IN" sz="2800" b="1" dirty="0">
              <a:solidFill>
                <a:srgbClr val="00B050"/>
              </a:solidFill>
            </a:endParaRPr>
          </a:p>
        </p:txBody>
      </p:sp>
      <p:sp>
        <p:nvSpPr>
          <p:cNvPr id="4" name="عنصر نائب للتاريخ 3"/>
          <p:cNvSpPr>
            <a:spLocks noGrp="1"/>
          </p:cNvSpPr>
          <p:nvPr>
            <p:ph type="dt" sz="half" idx="10"/>
          </p:nvPr>
        </p:nvSpPr>
        <p:spPr/>
        <p:txBody>
          <a:bodyPr/>
          <a:lstStyle/>
          <a:p>
            <a:fld id="{D2D6EA3C-5DEF-46F2-88DF-F9ED222B080C}" type="datetime1">
              <a:rPr lang="ar-SA" smtClean="0"/>
              <a:t>22/04/1436</a:t>
            </a:fld>
            <a:endParaRPr lang="ar-SA"/>
          </a:p>
        </p:txBody>
      </p:sp>
      <p:sp>
        <p:nvSpPr>
          <p:cNvPr id="5" name="عنصر نائب للتذييل 4"/>
          <p:cNvSpPr>
            <a:spLocks noGrp="1"/>
          </p:cNvSpPr>
          <p:nvPr>
            <p:ph type="ftr" sz="quarter" idx="11"/>
          </p:nvPr>
        </p:nvSpPr>
        <p:spPr/>
        <p:txBody>
          <a:bodyPr/>
          <a:lstStyle/>
          <a:p>
            <a:r>
              <a:rPr lang="ar-SA" smtClean="0"/>
              <a:t>إدارة التسويق</a:t>
            </a:r>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8</a:t>
            </a:fld>
            <a:endParaRPr lang="ar-SA"/>
          </a:p>
        </p:txBody>
      </p:sp>
    </p:spTree>
    <p:extLst>
      <p:ext uri="{BB962C8B-B14F-4D97-AF65-F5344CB8AC3E}">
        <p14:creationId xmlns:p14="http://schemas.microsoft.com/office/powerpoint/2010/main" val="38873988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7620000" cy="5996136"/>
          </a:xfrm>
        </p:spPr>
        <p:txBody>
          <a:bodyPr>
            <a:normAutofit/>
          </a:bodyPr>
          <a:lstStyle/>
          <a:p>
            <a:pPr marL="114300" indent="0" algn="just" rtl="1">
              <a:lnSpc>
                <a:spcPct val="150000"/>
              </a:lnSpc>
              <a:buNone/>
            </a:pPr>
            <a:r>
              <a:rPr lang="ar-SA" sz="1800" b="1" dirty="0" smtClean="0"/>
              <a:t>تؤكد النظرية التسويقية الحديثة على نجاح أي منشأة يرتبط بقدرتها على مواءمة سياستها مع التغيرات البيئية المحيطة، ولا تتم هذه المواءمة إلا إذا استطاعت إدارة التسويق أن تحلل الفرص والمخاطر. </a:t>
            </a:r>
          </a:p>
          <a:p>
            <a:pPr algn="just" rtl="1">
              <a:lnSpc>
                <a:spcPct val="150000"/>
              </a:lnSpc>
            </a:pPr>
            <a:r>
              <a:rPr lang="ar-SA" sz="1800" b="1" dirty="0" smtClean="0"/>
              <a:t>والفرصة </a:t>
            </a:r>
            <a:r>
              <a:rPr lang="ar-SA" sz="1800" b="1" dirty="0" smtClean="0"/>
              <a:t>التسويقية  </a:t>
            </a:r>
            <a:r>
              <a:rPr lang="en-IN" sz="1800" b="1" dirty="0" smtClean="0"/>
              <a:t>Opportunity</a:t>
            </a:r>
            <a:r>
              <a:rPr lang="ar-SA" sz="1800" b="1" dirty="0" smtClean="0"/>
              <a:t> هي المجال التسويقي الذي تتمتع فيه المنشأة بميزة تفاضلية </a:t>
            </a:r>
            <a:r>
              <a:rPr lang="en-IN" sz="1800" b="1" dirty="0" smtClean="0"/>
              <a:t>Competitive Advantage </a:t>
            </a:r>
            <a:r>
              <a:rPr lang="ar-SA" sz="1800" b="1" dirty="0" smtClean="0"/>
              <a:t> مقارنة ببقية المنشآت المنافسة، وتنبع هذه الفرصة من التعرف على الفرص المختلفة المتاحة في البيئة. وغالبا مـا تأتي الفرصة التسويقية نتيجة حصول المنشأة على مزايا تنافسية خاصة </a:t>
            </a:r>
            <a:r>
              <a:rPr lang="en-IN" sz="1800" b="1" dirty="0" smtClean="0"/>
              <a:t>Competitive Advantage </a:t>
            </a:r>
            <a:r>
              <a:rPr lang="ar-SA" sz="1800" b="1" dirty="0" smtClean="0"/>
              <a:t> : قيمة مضافة للعملاء بشكل يزيد أو يختلف عما يقدمه المنافسون. وفي سوق الأعمال نجد نوعين من المزايا التنافسية : </a:t>
            </a:r>
          </a:p>
          <a:p>
            <a:pPr marL="571500" indent="-457200" algn="just" rtl="1">
              <a:lnSpc>
                <a:spcPct val="150000"/>
              </a:lnSpc>
              <a:buFont typeface="+mj-lt"/>
              <a:buAutoNum type="arabicPeriod"/>
            </a:pPr>
            <a:r>
              <a:rPr lang="ar-SA" sz="1800" b="1" dirty="0" smtClean="0"/>
              <a:t>الميزة التنافسية التسويقية </a:t>
            </a:r>
            <a:r>
              <a:rPr lang="en-IN" sz="1800" b="1" dirty="0" smtClean="0"/>
              <a:t>Marketing Advantage</a:t>
            </a:r>
            <a:r>
              <a:rPr lang="ar-SA" sz="1800" b="1" dirty="0" smtClean="0"/>
              <a:t> : قدرة المنتجات والخدمات على تقديم إشباع أفضل للحاجات والرغبات..</a:t>
            </a:r>
          </a:p>
          <a:p>
            <a:pPr marL="571500" indent="-457200" algn="just" rtl="1">
              <a:lnSpc>
                <a:spcPct val="150000"/>
              </a:lnSpc>
              <a:buFont typeface="+mj-lt"/>
              <a:buAutoNum type="arabicPeriod"/>
            </a:pPr>
            <a:r>
              <a:rPr lang="ar-SA" sz="1800" b="1" dirty="0" smtClean="0"/>
              <a:t>مزايا نقص التكلفة. </a:t>
            </a:r>
          </a:p>
          <a:p>
            <a:pPr algn="just" rtl="1">
              <a:lnSpc>
                <a:spcPct val="150000"/>
              </a:lnSpc>
            </a:pPr>
            <a:r>
              <a:rPr lang="ar-SA" sz="1800" b="1" dirty="0"/>
              <a:t>أما المخاطر التسويقية </a:t>
            </a:r>
            <a:r>
              <a:rPr lang="en-IN" sz="1800" b="1" dirty="0"/>
              <a:t> </a:t>
            </a:r>
            <a:r>
              <a:rPr lang="ar-SA" sz="1800" b="1" dirty="0"/>
              <a:t>: </a:t>
            </a:r>
            <a:r>
              <a:rPr lang="en-IN" sz="1800" b="1" dirty="0"/>
              <a:t>Threats</a:t>
            </a:r>
            <a:r>
              <a:rPr lang="ar-SA" sz="1800" b="1" dirty="0"/>
              <a:t> وهي العقبات التي تحد من تحقيق الأهداف من تحقيق الأهداف التسويقية المستقبلية.</a:t>
            </a:r>
            <a:endParaRPr lang="en-IN" sz="1800" b="1" dirty="0"/>
          </a:p>
          <a:p>
            <a:pPr marL="114300" indent="0" algn="just" rtl="1">
              <a:lnSpc>
                <a:spcPct val="150000"/>
              </a:lnSpc>
              <a:buNone/>
            </a:pPr>
            <a:endParaRPr lang="ar-SA" sz="1800" b="1" dirty="0" smtClean="0"/>
          </a:p>
          <a:p>
            <a:pPr marL="114300" indent="0" algn="just" rtl="1">
              <a:lnSpc>
                <a:spcPct val="150000"/>
              </a:lnSpc>
              <a:buNone/>
            </a:pPr>
            <a:endParaRPr lang="ar-SA" sz="1800" b="1" dirty="0" smtClean="0"/>
          </a:p>
          <a:p>
            <a:pPr marL="571500" indent="-457200" algn="just" rtl="1">
              <a:lnSpc>
                <a:spcPct val="150000"/>
              </a:lnSpc>
              <a:buFont typeface="+mj-lt"/>
              <a:buAutoNum type="arabicPeriod"/>
            </a:pPr>
            <a:endParaRPr lang="ar-SA" sz="1800" b="1" dirty="0" smtClean="0"/>
          </a:p>
          <a:p>
            <a:pPr marL="114300" indent="0" algn="just" rtl="1">
              <a:lnSpc>
                <a:spcPct val="150000"/>
              </a:lnSpc>
              <a:buNone/>
            </a:pPr>
            <a:endParaRPr lang="en-IN" sz="1800" b="1" dirty="0"/>
          </a:p>
        </p:txBody>
      </p:sp>
      <p:sp>
        <p:nvSpPr>
          <p:cNvPr id="4" name="عنصر نائب للتاريخ 3"/>
          <p:cNvSpPr>
            <a:spLocks noGrp="1"/>
          </p:cNvSpPr>
          <p:nvPr>
            <p:ph type="dt" sz="half" idx="10"/>
          </p:nvPr>
        </p:nvSpPr>
        <p:spPr/>
        <p:txBody>
          <a:bodyPr/>
          <a:lstStyle/>
          <a:p>
            <a:fld id="{D2D6EA3C-5DEF-46F2-88DF-F9ED222B080C}" type="datetime1">
              <a:rPr lang="ar-SA" smtClean="0"/>
              <a:t>22/04/1436</a:t>
            </a:fld>
            <a:endParaRPr lang="ar-SA"/>
          </a:p>
        </p:txBody>
      </p:sp>
      <p:sp>
        <p:nvSpPr>
          <p:cNvPr id="5" name="عنصر نائب للتذييل 4"/>
          <p:cNvSpPr>
            <a:spLocks noGrp="1"/>
          </p:cNvSpPr>
          <p:nvPr>
            <p:ph type="ftr" sz="quarter" idx="11"/>
          </p:nvPr>
        </p:nvSpPr>
        <p:spPr/>
        <p:txBody>
          <a:bodyPr/>
          <a:lstStyle/>
          <a:p>
            <a:r>
              <a:rPr lang="ar-SA" smtClean="0"/>
              <a:t>إدارة التسويق</a:t>
            </a:r>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9</a:t>
            </a:fld>
            <a:endParaRPr lang="ar-SA"/>
          </a:p>
        </p:txBody>
      </p:sp>
    </p:spTree>
    <p:extLst>
      <p:ext uri="{BB962C8B-B14F-4D97-AF65-F5344CB8AC3E}">
        <p14:creationId xmlns:p14="http://schemas.microsoft.com/office/powerpoint/2010/main" val="12348001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جاور">
  <a:themeElements>
    <a:clrScheme name="دبوس تثبيت">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جاور">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591</TotalTime>
  <Words>1143</Words>
  <Application>Microsoft Office PowerPoint</Application>
  <PresentationFormat>عرض على الشاشة (3:4)‏</PresentationFormat>
  <Paragraphs>113</Paragraphs>
  <Slides>15</Slides>
  <Notes>0</Notes>
  <HiddenSlides>0</HiddenSlides>
  <MMClips>0</MMClips>
  <ScaleCrop>false</ScaleCrop>
  <HeadingPairs>
    <vt:vector size="4" baseType="variant">
      <vt:variant>
        <vt:lpstr>نسق</vt:lpstr>
      </vt:variant>
      <vt:variant>
        <vt:i4>1</vt:i4>
      </vt:variant>
      <vt:variant>
        <vt:lpstr>عناوين الشرائح</vt:lpstr>
      </vt:variant>
      <vt:variant>
        <vt:i4>15</vt:i4>
      </vt:variant>
    </vt:vector>
  </HeadingPairs>
  <TitlesOfParts>
    <vt:vector size="16" baseType="lpstr">
      <vt:lpstr>تجاور</vt:lpstr>
      <vt:lpstr>الفصل الأول : التسويق والبيئة التسويقية</vt:lpstr>
      <vt:lpstr>1. ماهية التسويق</vt:lpstr>
      <vt:lpstr>عرض تقديمي في PowerPoint</vt:lpstr>
      <vt:lpstr>2. المنافع التي يحققها التسويق</vt:lpstr>
      <vt:lpstr>3. تطور الفكر التسويقي</vt:lpstr>
      <vt:lpstr>4. المزيج التسويقي</vt:lpstr>
      <vt:lpstr>عرض تقديمي في PowerPoint</vt:lpstr>
      <vt:lpstr>عرض تقديمي في PowerPoint</vt:lpstr>
      <vt:lpstr>عرض تقديمي في PowerPoint</vt:lpstr>
      <vt:lpstr>1. تحليل بيئة المنشأة المباشرة</vt:lpstr>
      <vt:lpstr>عرض تقديمي في PowerPoint</vt:lpstr>
      <vt:lpstr>2. تحليل البيئة الخارجية للمنشأة</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الأول : التسويق والبيئة التسويقية</dc:title>
  <dc:creator>HP</dc:creator>
  <cp:lastModifiedBy>HP</cp:lastModifiedBy>
  <cp:revision>33</cp:revision>
  <dcterms:created xsi:type="dcterms:W3CDTF">2015-02-04T17:23:05Z</dcterms:created>
  <dcterms:modified xsi:type="dcterms:W3CDTF">2015-02-11T09:39:32Z</dcterms:modified>
</cp:coreProperties>
</file>