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E80BB"/>
    <a:srgbClr val="7F64A1"/>
    <a:srgbClr val="4F81BD"/>
    <a:srgbClr val="8064A3"/>
    <a:srgbClr val="C0504D"/>
    <a:srgbClr val="561B71"/>
    <a:srgbClr val="663366"/>
    <a:srgbClr val="999966"/>
    <a:srgbClr val="72A376"/>
    <a:srgbClr val="99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91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-356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94CB6-9AFD-9E4B-9220-4DBDA06D2D19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9E9C0-BF74-1F45-AB3C-86744F5C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01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E9C0-BF74-1F45-AB3C-86744F5C7B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85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E9C0-BF74-1F45-AB3C-86744F5C7B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82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2/15/15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306565"/>
            <a:ext cx="7808976" cy="1088136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Chapter 4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283157"/>
            <a:ext cx="7754112" cy="48463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Noun Phrases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056390" y="2943806"/>
            <a:ext cx="700303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504D"/>
                </a:solidFill>
              </a:rPr>
              <a:t>Transformational Grammar</a:t>
            </a:r>
            <a:endParaRPr lang="en-US" sz="3200" dirty="0">
              <a:solidFill>
                <a:srgbClr val="C0504D"/>
              </a:solidFill>
            </a:endParaRPr>
          </a:p>
          <a:p>
            <a:pPr algn="ctr"/>
            <a:r>
              <a:rPr lang="en-US" sz="3200" dirty="0" err="1">
                <a:solidFill>
                  <a:srgbClr val="C0504D"/>
                </a:solidFill>
              </a:rPr>
              <a:t>Engl</a:t>
            </a:r>
            <a:r>
              <a:rPr lang="en-US" sz="3200" dirty="0">
                <a:solidFill>
                  <a:srgbClr val="C0504D"/>
                </a:solidFill>
              </a:rPr>
              <a:t> </a:t>
            </a:r>
            <a:r>
              <a:rPr lang="en-US" sz="3200" dirty="0" smtClean="0">
                <a:solidFill>
                  <a:srgbClr val="C0504D"/>
                </a:solidFill>
              </a:rPr>
              <a:t>424</a:t>
            </a:r>
          </a:p>
          <a:p>
            <a:pPr algn="ctr"/>
            <a:endParaRPr lang="en-US" sz="3200" dirty="0">
              <a:solidFill>
                <a:srgbClr val="72A376"/>
              </a:solidFill>
            </a:endParaRPr>
          </a:p>
          <a:p>
            <a:pPr algn="ctr"/>
            <a:endParaRPr lang="en-US" dirty="0">
              <a:solidFill>
                <a:srgbClr val="99CD00"/>
              </a:solidFill>
            </a:endParaRPr>
          </a:p>
          <a:p>
            <a:pPr algn="ctr"/>
            <a:r>
              <a:rPr lang="en-US" dirty="0">
                <a:solidFill>
                  <a:srgbClr val="4F81BD"/>
                </a:solidFill>
              </a:rPr>
              <a:t>Hayfa </a:t>
            </a:r>
            <a:r>
              <a:rPr lang="en-US" dirty="0" err="1">
                <a:solidFill>
                  <a:srgbClr val="4F81BD"/>
                </a:solidFill>
              </a:rPr>
              <a:t>Alhomaid</a:t>
            </a:r>
            <a:endParaRPr lang="en-US" dirty="0">
              <a:solidFill>
                <a:srgbClr val="4F81BD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38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Nominal </a:t>
            </a:r>
            <a:r>
              <a:rPr lang="en-US" dirty="0" err="1"/>
              <a:t>Postmodifiers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41500"/>
            <a:ext cx="8574087" cy="48895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If we apply the Determiner Rule [</a:t>
            </a:r>
            <a:r>
              <a:rPr lang="en-US" sz="1800" dirty="0"/>
              <a:t>Nˈˈ </a:t>
            </a:r>
            <a:r>
              <a:rPr lang="en-US" sz="1800" dirty="0" smtClean="0">
                <a:sym typeface="Wingdings"/>
              </a:rPr>
              <a:t> D </a:t>
            </a:r>
            <a:r>
              <a:rPr lang="en-US" sz="1800" dirty="0" smtClean="0"/>
              <a:t>Nˈ]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If we then apply the Adjunct Rule [Nˈ </a:t>
            </a:r>
            <a:r>
              <a:rPr lang="en-US" sz="1800" dirty="0" smtClean="0">
                <a:sym typeface="Wingdings"/>
              </a:rPr>
              <a:t> </a:t>
            </a:r>
            <a:r>
              <a:rPr lang="en-US" sz="1800" dirty="0" smtClean="0"/>
              <a:t>Nˈ PP]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If we subsequently apply the Complement Rule [Nˈ </a:t>
            </a:r>
            <a:r>
              <a:rPr lang="en-US" sz="1800" dirty="0" smtClean="0">
                <a:sym typeface="Wingdings"/>
              </a:rPr>
              <a:t> N PP]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454029" y="2357575"/>
            <a:ext cx="1072380" cy="24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77621" y="2030666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Nˈˈ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3814" y="2519139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57661" y="2566399"/>
            <a:ext cx="3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303666" y="2361898"/>
            <a:ext cx="1171913" cy="244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41329" y="3437075"/>
            <a:ext cx="1072380" cy="24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64921" y="3110166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Nˈˈ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31114" y="3624039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Nˈ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44961" y="3645899"/>
            <a:ext cx="1396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290966" y="3441398"/>
            <a:ext cx="1171913" cy="244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820799" y="3969540"/>
            <a:ext cx="781810" cy="14729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02609" y="3958317"/>
            <a:ext cx="882560" cy="1966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20642" y="3968836"/>
            <a:ext cx="57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358169" y="4066031"/>
            <a:ext cx="1311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365129" y="4795975"/>
            <a:ext cx="1072380" cy="24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719199" y="5277640"/>
            <a:ext cx="781810" cy="14729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01009" y="5266417"/>
            <a:ext cx="882560" cy="1966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188721" y="5580146"/>
            <a:ext cx="350755" cy="36245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39476" y="5580146"/>
            <a:ext cx="308046" cy="36245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88721" y="4494466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Nˈˈ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54914" y="4957539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19042" y="5276936"/>
            <a:ext cx="57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968761" y="5004799"/>
            <a:ext cx="1396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228193" y="5376162"/>
            <a:ext cx="1311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1214766" y="4800298"/>
            <a:ext cx="1171913" cy="244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61842" y="5848436"/>
            <a:ext cx="57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59435" y="5848436"/>
            <a:ext cx="1568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115537" y="5315740"/>
            <a:ext cx="0" cy="116246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63787" y="6452804"/>
            <a:ext cx="578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</a:t>
            </a:r>
            <a:endParaRPr lang="en-US" sz="160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2123158" y="6149768"/>
            <a:ext cx="0" cy="32843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636886" y="6427404"/>
            <a:ext cx="9930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student</a:t>
            </a:r>
            <a:endParaRPr lang="en-US" sz="1600" dirty="0"/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2518921" y="6126246"/>
            <a:ext cx="350755" cy="36245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869676" y="6126246"/>
            <a:ext cx="308046" cy="36245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342842" y="6414704"/>
            <a:ext cx="1158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</a:t>
            </a:r>
            <a:r>
              <a:rPr lang="en-US" sz="1600" dirty="0" smtClean="0"/>
              <a:t>f Physics</a:t>
            </a:r>
            <a:endParaRPr lang="en-US" sz="1600" dirty="0"/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3765242" y="5667209"/>
            <a:ext cx="638330" cy="81099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03570" y="5667209"/>
            <a:ext cx="549430" cy="78559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765242" y="6402004"/>
            <a:ext cx="1479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with long hair</a:t>
            </a:r>
            <a:endParaRPr lang="en-US" sz="1600" dirty="0"/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3765242" y="6478204"/>
            <a:ext cx="1187758" cy="104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539476" y="6488700"/>
            <a:ext cx="63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487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Nominal </a:t>
            </a:r>
            <a:r>
              <a:rPr lang="en-US" dirty="0" err="1"/>
              <a:t>Postmodifiers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41500"/>
            <a:ext cx="8574087" cy="48895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Determiners, Adjuncts, and Complements are all optional constituents of Noun Phrase.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Nˈˈ </a:t>
            </a:r>
            <a:r>
              <a:rPr lang="en-US" sz="1800" dirty="0">
                <a:solidFill>
                  <a:srgbClr val="000000"/>
                </a:solidFill>
                <a:sym typeface="Wingdings"/>
              </a:rPr>
              <a:t> </a:t>
            </a:r>
            <a:r>
              <a:rPr lang="en-US" sz="1800" dirty="0" smtClean="0">
                <a:solidFill>
                  <a:srgbClr val="000000"/>
                </a:solidFill>
                <a:sym typeface="Wingdings"/>
              </a:rPr>
              <a:t>(D) </a:t>
            </a:r>
            <a:r>
              <a:rPr lang="en-US" sz="1800" dirty="0">
                <a:solidFill>
                  <a:srgbClr val="000000"/>
                </a:solidFill>
              </a:rPr>
              <a:t>Nˈ [Determiner Rule</a:t>
            </a:r>
            <a:r>
              <a:rPr lang="en-US" sz="1800" dirty="0" smtClean="0">
                <a:solidFill>
                  <a:srgbClr val="000000"/>
                </a:solidFill>
              </a:rPr>
              <a:t>]. </a:t>
            </a:r>
            <a:r>
              <a:rPr lang="en-US" sz="1800" b="1" dirty="0" smtClean="0">
                <a:solidFill>
                  <a:srgbClr val="000000"/>
                </a:solidFill>
              </a:rPr>
              <a:t>E.g. </a:t>
            </a:r>
            <a:r>
              <a:rPr lang="en-US" sz="1800" dirty="0" smtClean="0">
                <a:solidFill>
                  <a:srgbClr val="000000"/>
                </a:solidFill>
              </a:rPr>
              <a:t>The student </a:t>
            </a:r>
            <a:r>
              <a:rPr lang="en-US" sz="1800" dirty="0" smtClean="0">
                <a:solidFill>
                  <a:schemeClr val="accent2"/>
                </a:solidFill>
              </a:rPr>
              <a:t>OR</a:t>
            </a:r>
            <a:r>
              <a:rPr lang="en-US" sz="1800" dirty="0" smtClean="0">
                <a:solidFill>
                  <a:srgbClr val="000000"/>
                </a:solidFill>
              </a:rPr>
              <a:t> students</a:t>
            </a:r>
            <a:endParaRPr lang="en-US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Nˈ </a:t>
            </a:r>
            <a:r>
              <a:rPr lang="en-US" sz="1800" dirty="0">
                <a:solidFill>
                  <a:srgbClr val="000000"/>
                </a:solidFill>
                <a:sym typeface="Wingdings"/>
              </a:rPr>
              <a:t> </a:t>
            </a:r>
            <a:r>
              <a:rPr lang="en-US" sz="1800" dirty="0">
                <a:solidFill>
                  <a:srgbClr val="000000"/>
                </a:solidFill>
              </a:rPr>
              <a:t>Nˈ PP [Adjunct </a:t>
            </a:r>
            <a:r>
              <a:rPr lang="en-US" sz="1800" dirty="0" smtClean="0">
                <a:solidFill>
                  <a:srgbClr val="000000"/>
                </a:solidFill>
              </a:rPr>
              <a:t>Rule: optional]. </a:t>
            </a:r>
            <a:r>
              <a:rPr lang="en-US" sz="1800" b="1" dirty="0" smtClean="0">
                <a:solidFill>
                  <a:srgbClr val="000000"/>
                </a:solidFill>
              </a:rPr>
              <a:t>E.g.</a:t>
            </a:r>
            <a:r>
              <a:rPr lang="en-US" sz="1800" dirty="0" smtClean="0">
                <a:solidFill>
                  <a:srgbClr val="000000"/>
                </a:solidFill>
              </a:rPr>
              <a:t> Students </a:t>
            </a:r>
            <a:r>
              <a:rPr lang="en-US" sz="1800" dirty="0" smtClean="0">
                <a:solidFill>
                  <a:srgbClr val="C0504D"/>
                </a:solidFill>
              </a:rPr>
              <a:t>OR</a:t>
            </a:r>
            <a:r>
              <a:rPr lang="en-US" sz="1800" dirty="0" smtClean="0">
                <a:solidFill>
                  <a:srgbClr val="000000"/>
                </a:solidFill>
              </a:rPr>
              <a:t> students with long hair</a:t>
            </a:r>
            <a:endParaRPr lang="en-US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Nˈ </a:t>
            </a:r>
            <a:r>
              <a:rPr lang="en-US" sz="1800" dirty="0">
                <a:solidFill>
                  <a:srgbClr val="000000"/>
                </a:solidFill>
                <a:sym typeface="Wingdings"/>
              </a:rPr>
              <a:t> N </a:t>
            </a:r>
            <a:r>
              <a:rPr lang="en-US" sz="1800" dirty="0" smtClean="0">
                <a:solidFill>
                  <a:srgbClr val="000000"/>
                </a:solidFill>
                <a:sym typeface="Wingdings"/>
              </a:rPr>
              <a:t>(PP) </a:t>
            </a:r>
            <a:r>
              <a:rPr lang="en-US" sz="1800" dirty="0">
                <a:solidFill>
                  <a:srgbClr val="000000"/>
                </a:solidFill>
                <a:sym typeface="Wingdings"/>
              </a:rPr>
              <a:t>[Complement Rule</a:t>
            </a:r>
            <a:r>
              <a:rPr lang="en-US" sz="1800" dirty="0" smtClean="0">
                <a:solidFill>
                  <a:srgbClr val="000000"/>
                </a:solidFill>
                <a:sym typeface="Wingdings"/>
              </a:rPr>
              <a:t>]. </a:t>
            </a:r>
            <a:r>
              <a:rPr lang="en-US" sz="1800" b="1" dirty="0" smtClean="0">
                <a:solidFill>
                  <a:srgbClr val="000000"/>
                </a:solidFill>
                <a:sym typeface="Wingdings"/>
              </a:rPr>
              <a:t>E.g.</a:t>
            </a:r>
            <a:r>
              <a:rPr lang="en-US" sz="1800" dirty="0" smtClean="0">
                <a:solidFill>
                  <a:srgbClr val="000000"/>
                </a:solidFill>
                <a:sym typeface="Wingdings"/>
              </a:rPr>
              <a:t> Students </a:t>
            </a:r>
            <a:r>
              <a:rPr lang="en-US" sz="1800" dirty="0" smtClean="0">
                <a:solidFill>
                  <a:srgbClr val="C0504D"/>
                </a:solidFill>
                <a:sym typeface="Wingdings"/>
              </a:rPr>
              <a:t>OR</a:t>
            </a:r>
            <a:r>
              <a:rPr lang="en-US" sz="1800" dirty="0" smtClean="0">
                <a:solidFill>
                  <a:srgbClr val="000000"/>
                </a:solidFill>
                <a:sym typeface="Wingdings"/>
              </a:rPr>
              <a:t> students of Physics</a:t>
            </a:r>
            <a:endParaRPr lang="en-US" sz="1800" dirty="0">
              <a:solidFill>
                <a:srgbClr val="000000"/>
              </a:solidFill>
              <a:sym typeface="Wingdings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365129" y="4795975"/>
            <a:ext cx="1072380" cy="24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719199" y="5277640"/>
            <a:ext cx="781810" cy="14729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01009" y="5266417"/>
            <a:ext cx="882560" cy="1966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188721" y="5580146"/>
            <a:ext cx="350755" cy="36245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39476" y="5580146"/>
            <a:ext cx="308046" cy="36245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88721" y="4494466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Nˈˈ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54914" y="4957539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19042" y="5276936"/>
            <a:ext cx="57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968761" y="5004799"/>
            <a:ext cx="1396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228193" y="5376162"/>
            <a:ext cx="1311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1214766" y="4800298"/>
            <a:ext cx="1171913" cy="244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61842" y="5848436"/>
            <a:ext cx="57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59435" y="5848436"/>
            <a:ext cx="1568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115537" y="5315740"/>
            <a:ext cx="0" cy="116246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63787" y="6452804"/>
            <a:ext cx="578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</a:t>
            </a:r>
            <a:endParaRPr lang="en-US" sz="160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2123158" y="6149768"/>
            <a:ext cx="0" cy="32843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636886" y="6427404"/>
            <a:ext cx="9930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student</a:t>
            </a:r>
            <a:endParaRPr lang="en-US" sz="1600" dirty="0"/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2518921" y="6126246"/>
            <a:ext cx="350755" cy="36245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869676" y="6126246"/>
            <a:ext cx="308046" cy="36245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342842" y="6414704"/>
            <a:ext cx="1158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</a:t>
            </a:r>
            <a:r>
              <a:rPr lang="en-US" sz="1600" dirty="0" smtClean="0"/>
              <a:t>f Physics</a:t>
            </a:r>
            <a:endParaRPr lang="en-US" sz="1600" dirty="0"/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3765242" y="5667209"/>
            <a:ext cx="638330" cy="81099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03570" y="5667209"/>
            <a:ext cx="549430" cy="78559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765242" y="6402004"/>
            <a:ext cx="1479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with long hair</a:t>
            </a:r>
            <a:endParaRPr lang="en-US" sz="1600" dirty="0"/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3765242" y="6478204"/>
            <a:ext cx="1187758" cy="104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539476" y="6488700"/>
            <a:ext cx="63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780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Nominal </a:t>
            </a:r>
            <a:r>
              <a:rPr lang="en-US" dirty="0" err="1" smtClean="0"/>
              <a:t>Premodifiers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66900"/>
            <a:ext cx="8574087" cy="4737100"/>
          </a:xfrm>
        </p:spPr>
        <p:txBody>
          <a:bodyPr/>
          <a:lstStyle/>
          <a:p>
            <a:r>
              <a:rPr lang="en-US" dirty="0">
                <a:solidFill>
                  <a:srgbClr val="C0504D"/>
                </a:solidFill>
              </a:rPr>
              <a:t>There are three structurally distinct classes of nominal </a:t>
            </a:r>
            <a:r>
              <a:rPr lang="en-US" dirty="0" err="1">
                <a:solidFill>
                  <a:srgbClr val="C0504D"/>
                </a:solidFill>
              </a:rPr>
              <a:t>premodifier</a:t>
            </a:r>
            <a:r>
              <a:rPr lang="en-US" dirty="0">
                <a:solidFill>
                  <a:srgbClr val="C0504D"/>
                </a:solidFill>
              </a:rPr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Determiners: expand N-bar into N-doubled-bar.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Attributes: expand N-bar into N-bar.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Complements: </a:t>
            </a:r>
            <a:r>
              <a:rPr lang="en-US" sz="2000" dirty="0" smtClean="0"/>
              <a:t>expand N into N-bar. </a:t>
            </a:r>
          </a:p>
          <a:p>
            <a:pPr marL="0" indent="0">
              <a:buNone/>
            </a:pPr>
            <a:r>
              <a:rPr lang="en-US" sz="2000" dirty="0" smtClean="0"/>
              <a:t>Since both adjuncts and attributes expand N-bar into N-bar, it seems clearly that both have the same function, so that attributes are simply prenominal adjuncts.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39902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Nominal </a:t>
            </a:r>
            <a:r>
              <a:rPr lang="en-US" dirty="0" err="1"/>
              <a:t>Premodifiers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03401"/>
            <a:ext cx="8574087" cy="3124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E.g.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Cambridge Physics student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has the same meaning as [a student </a:t>
            </a:r>
            <a:r>
              <a:rPr lang="en-US" u="sng" dirty="0" smtClean="0"/>
              <a:t>of Physics</a:t>
            </a:r>
            <a:r>
              <a:rPr lang="en-US" dirty="0" smtClean="0"/>
              <a:t> </a:t>
            </a:r>
            <a:r>
              <a:rPr lang="en-US" u="sng" dirty="0" smtClean="0"/>
              <a:t>at Cambridge</a:t>
            </a:r>
            <a:r>
              <a:rPr lang="en-US" dirty="0" smtClean="0"/>
              <a:t>] 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C0504D"/>
                </a:solidFill>
              </a:rPr>
              <a:t>And since </a:t>
            </a:r>
            <a:r>
              <a:rPr lang="en-US" dirty="0">
                <a:solidFill>
                  <a:schemeClr val="accent2"/>
                </a:solidFill>
              </a:rPr>
              <a:t>attributes are simply prenominal </a:t>
            </a:r>
            <a:r>
              <a:rPr lang="en-US" dirty="0" smtClean="0">
                <a:solidFill>
                  <a:schemeClr val="accent2"/>
                </a:solidFill>
              </a:rPr>
              <a:t>adjuncts </a:t>
            </a:r>
            <a:r>
              <a:rPr lang="en-US" dirty="0">
                <a:solidFill>
                  <a:srgbClr val="C0504D"/>
                </a:solidFill>
              </a:rPr>
              <a:t>t</a:t>
            </a:r>
            <a:r>
              <a:rPr lang="en-US" dirty="0" smtClean="0">
                <a:solidFill>
                  <a:srgbClr val="C0504D"/>
                </a:solidFill>
              </a:rPr>
              <a:t>hen,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u="sng" dirty="0"/>
              <a:t>Cambridge</a:t>
            </a:r>
            <a:r>
              <a:rPr lang="en-US" dirty="0"/>
              <a:t> </a:t>
            </a:r>
            <a:r>
              <a:rPr lang="en-US" u="sng" dirty="0"/>
              <a:t>Physics</a:t>
            </a:r>
            <a:r>
              <a:rPr lang="en-US" dirty="0"/>
              <a:t> student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own Arrow Callout 3"/>
          <p:cNvSpPr/>
          <p:nvPr/>
        </p:nvSpPr>
        <p:spPr>
          <a:xfrm>
            <a:off x="4660900" y="2501900"/>
            <a:ext cx="1231900" cy="342900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Complement</a:t>
            </a:r>
            <a:endParaRPr lang="en-US" sz="1400" dirty="0"/>
          </a:p>
        </p:txBody>
      </p:sp>
      <p:sp>
        <p:nvSpPr>
          <p:cNvPr id="5" name="Down Arrow Callout 4"/>
          <p:cNvSpPr/>
          <p:nvPr/>
        </p:nvSpPr>
        <p:spPr>
          <a:xfrm>
            <a:off x="6032500" y="2489200"/>
            <a:ext cx="1676400" cy="342900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Adjunct</a:t>
            </a:r>
            <a:endParaRPr lang="en-US" sz="1400" dirty="0"/>
          </a:p>
        </p:txBody>
      </p:sp>
      <p:sp>
        <p:nvSpPr>
          <p:cNvPr id="6" name="Down Arrow Callout 5"/>
          <p:cNvSpPr/>
          <p:nvPr/>
        </p:nvSpPr>
        <p:spPr>
          <a:xfrm>
            <a:off x="342900" y="4051300"/>
            <a:ext cx="1358900" cy="342900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Attribute</a:t>
            </a:r>
            <a:endParaRPr lang="en-US" sz="1400" dirty="0"/>
          </a:p>
        </p:txBody>
      </p:sp>
      <p:sp>
        <p:nvSpPr>
          <p:cNvPr id="7" name="Down Arrow Callout 6"/>
          <p:cNvSpPr/>
          <p:nvPr/>
        </p:nvSpPr>
        <p:spPr>
          <a:xfrm>
            <a:off x="1778000" y="4064000"/>
            <a:ext cx="1168400" cy="342900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Complement</a:t>
            </a:r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65129" y="5100775"/>
            <a:ext cx="1072380" cy="24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719199" y="5582440"/>
            <a:ext cx="781810" cy="14729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01009" y="5571217"/>
            <a:ext cx="882560" cy="1966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88721" y="4799266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Nˈˈ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54914" y="5262339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80942" y="5607136"/>
            <a:ext cx="57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68761" y="5309599"/>
            <a:ext cx="1396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28193" y="5680962"/>
            <a:ext cx="1311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1214766" y="5105098"/>
            <a:ext cx="1171913" cy="244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41721" y="6069602"/>
            <a:ext cx="57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128237" y="5620540"/>
            <a:ext cx="0" cy="945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81461" y="6482550"/>
            <a:ext cx="578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</a:t>
            </a:r>
            <a:endParaRPr lang="en-US" sz="16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580357" y="5959309"/>
            <a:ext cx="0" cy="59389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57570" y="6503604"/>
            <a:ext cx="9930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student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499403" y="6489700"/>
            <a:ext cx="1158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Physics</a:t>
            </a:r>
            <a:endParaRPr lang="en-US" sz="1600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3948523" y="5972009"/>
            <a:ext cx="455049" cy="18122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03570" y="5972009"/>
            <a:ext cx="587530" cy="18122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058344" y="6495250"/>
            <a:ext cx="1479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Cambridge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3659444" y="6050294"/>
            <a:ext cx="57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3837657" y="6388134"/>
            <a:ext cx="0" cy="16506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006057" y="6388134"/>
            <a:ext cx="0" cy="16506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45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Nominal </a:t>
            </a:r>
            <a:r>
              <a:rPr lang="en-US" dirty="0" err="1"/>
              <a:t>Premodifiers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984" y="3677476"/>
            <a:ext cx="8646030" cy="399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Physics would be a Complement because it is the sister of the N student, whereas Cambridge would be an Attribute because it is a sister and a daughter of an N-bar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</a:rPr>
              <a:t>Nˈˈ </a:t>
            </a:r>
            <a:r>
              <a:rPr lang="en-US" sz="1600" dirty="0">
                <a:solidFill>
                  <a:srgbClr val="000000"/>
                </a:solidFill>
                <a:sym typeface="Wingdings"/>
              </a:rPr>
              <a:t> (D) </a:t>
            </a:r>
            <a:r>
              <a:rPr lang="en-US" sz="1600" dirty="0">
                <a:solidFill>
                  <a:srgbClr val="000000"/>
                </a:solidFill>
              </a:rPr>
              <a:t>Nˈ [Determiner Rule]. 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Nˈ </a:t>
            </a:r>
            <a:r>
              <a:rPr lang="en-US" sz="1600" dirty="0">
                <a:solidFill>
                  <a:srgbClr val="000000"/>
                </a:solidFill>
                <a:sym typeface="Wingdings"/>
              </a:rPr>
              <a:t> </a:t>
            </a:r>
            <a:r>
              <a:rPr lang="en-US" sz="1600" dirty="0" smtClean="0">
                <a:solidFill>
                  <a:srgbClr val="000000"/>
                </a:solidFill>
              </a:rPr>
              <a:t>NP N</a:t>
            </a:r>
            <a:r>
              <a:rPr lang="en-US" sz="1600" dirty="0">
                <a:solidFill>
                  <a:srgbClr val="000000"/>
                </a:solidFill>
              </a:rPr>
              <a:t>ˈ </a:t>
            </a:r>
            <a:r>
              <a:rPr lang="en-US" sz="1600" dirty="0" smtClean="0">
                <a:solidFill>
                  <a:srgbClr val="000000"/>
                </a:solidFill>
              </a:rPr>
              <a:t>[Attribute </a:t>
            </a:r>
            <a:r>
              <a:rPr lang="en-US" sz="1600" dirty="0">
                <a:solidFill>
                  <a:srgbClr val="000000"/>
                </a:solidFill>
              </a:rPr>
              <a:t>Rule: optional]. 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Nˈ </a:t>
            </a:r>
            <a:r>
              <a:rPr lang="en-US" sz="1600" dirty="0">
                <a:solidFill>
                  <a:srgbClr val="000000"/>
                </a:solidFill>
                <a:sym typeface="Wingdings"/>
              </a:rPr>
              <a:t> </a:t>
            </a:r>
            <a:r>
              <a:rPr lang="en-US" sz="1600" dirty="0" smtClean="0">
                <a:solidFill>
                  <a:srgbClr val="000000"/>
                </a:solidFill>
                <a:sym typeface="Wingdings"/>
              </a:rPr>
              <a:t>(NP) N </a:t>
            </a:r>
            <a:r>
              <a:rPr lang="en-US" sz="1600" dirty="0">
                <a:solidFill>
                  <a:srgbClr val="000000"/>
                </a:solidFill>
                <a:sym typeface="Wingdings"/>
              </a:rPr>
              <a:t>[Complement Rule].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So, prenominal NPs are the natural counterpart of </a:t>
            </a:r>
            <a:r>
              <a:rPr lang="en-US" sz="1600" dirty="0" err="1" smtClean="0"/>
              <a:t>postnominal</a:t>
            </a:r>
            <a:r>
              <a:rPr lang="en-US" sz="1600" dirty="0" smtClean="0"/>
              <a:t> PPs. </a:t>
            </a:r>
          </a:p>
          <a:p>
            <a:pPr marL="0" indent="0">
              <a:buNone/>
            </a:pPr>
            <a:r>
              <a:rPr lang="en-US" sz="1600" dirty="0" smtClean="0"/>
              <a:t>The two are not completely equivalent. There are obvious syntactic differences between the two: </a:t>
            </a:r>
            <a:r>
              <a:rPr lang="en-US" sz="1600" dirty="0" err="1" smtClean="0"/>
              <a:t>premodifiers</a:t>
            </a:r>
            <a:r>
              <a:rPr lang="en-US" sz="1600" dirty="0" smtClean="0"/>
              <a:t> have the status of </a:t>
            </a:r>
            <a:r>
              <a:rPr lang="en-US" sz="1600" b="1" dirty="0" smtClean="0">
                <a:solidFill>
                  <a:srgbClr val="C0504D"/>
                </a:solidFill>
              </a:rPr>
              <a:t>NP</a:t>
            </a:r>
            <a:r>
              <a:rPr lang="en-US" sz="1600" dirty="0" smtClean="0"/>
              <a:t> and </a:t>
            </a:r>
            <a:r>
              <a:rPr lang="en-US" sz="1600" b="1" dirty="0" smtClean="0">
                <a:solidFill>
                  <a:srgbClr val="4F81BD"/>
                </a:solidFill>
              </a:rPr>
              <a:t>precede </a:t>
            </a:r>
            <a:r>
              <a:rPr lang="en-US" sz="1600" dirty="0" smtClean="0"/>
              <a:t>the N-bar they modify, whereas </a:t>
            </a:r>
            <a:r>
              <a:rPr lang="en-US" sz="1600" dirty="0" err="1" smtClean="0"/>
              <a:t>postmodifiers</a:t>
            </a:r>
            <a:r>
              <a:rPr lang="en-US" sz="1600" dirty="0" smtClean="0"/>
              <a:t> have the status of </a:t>
            </a:r>
            <a:r>
              <a:rPr lang="en-US" sz="1600" b="1" dirty="0" smtClean="0">
                <a:solidFill>
                  <a:srgbClr val="C0504D"/>
                </a:solidFill>
              </a:rPr>
              <a:t>PP</a:t>
            </a:r>
            <a:r>
              <a:rPr lang="en-US" sz="1600" dirty="0" smtClean="0"/>
              <a:t> and </a:t>
            </a:r>
            <a:r>
              <a:rPr lang="en-US" sz="1600" b="1" dirty="0" smtClean="0">
                <a:solidFill>
                  <a:schemeClr val="accent1"/>
                </a:solidFill>
              </a:rPr>
              <a:t>follow</a:t>
            </a:r>
            <a:r>
              <a:rPr lang="en-US" sz="1600" dirty="0" smtClean="0"/>
              <a:t> the N-bar they modify. </a:t>
            </a:r>
            <a:endParaRPr lang="en-US" sz="1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825629" y="2040075"/>
            <a:ext cx="1072380" cy="24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179699" y="2521740"/>
            <a:ext cx="781810" cy="14729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961509" y="2510517"/>
            <a:ext cx="882560" cy="1966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662290" y="1695841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Nˈˈ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15414" y="2201639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41442" y="2546436"/>
            <a:ext cx="57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29261" y="2248899"/>
            <a:ext cx="1396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688693" y="2620262"/>
            <a:ext cx="1311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675266" y="2044398"/>
            <a:ext cx="1171913" cy="244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02221" y="3008902"/>
            <a:ext cx="57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588737" y="2559840"/>
            <a:ext cx="0" cy="945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41961" y="3421850"/>
            <a:ext cx="578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</a:t>
            </a:r>
            <a:endParaRPr lang="en-US" sz="16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040857" y="2898609"/>
            <a:ext cx="0" cy="59389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118070" y="3442904"/>
            <a:ext cx="9930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student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959903" y="3429000"/>
            <a:ext cx="1158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Physics</a:t>
            </a:r>
            <a:endParaRPr lang="en-US" sz="16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5864070" y="2911309"/>
            <a:ext cx="587530" cy="18122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18844" y="3434550"/>
            <a:ext cx="1479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Cambridge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5119944" y="2989594"/>
            <a:ext cx="57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8157" y="3327434"/>
            <a:ext cx="0" cy="16506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466557" y="3327434"/>
            <a:ext cx="0" cy="16506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5420852" y="2918157"/>
            <a:ext cx="455049" cy="18122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346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893" y="2133600"/>
            <a:ext cx="8073357" cy="3992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7F64A1"/>
                </a:solidFill>
              </a:rPr>
              <a:t>SEE YOU NEXT WEEK </a:t>
            </a:r>
            <a:r>
              <a:rPr lang="en-US" sz="4000" dirty="0" smtClean="0">
                <a:solidFill>
                  <a:srgbClr val="7F64A1"/>
                </a:solidFill>
                <a:sym typeface="Wingdings"/>
              </a:rPr>
              <a:t></a:t>
            </a:r>
            <a:endParaRPr lang="en-US" sz="4000" dirty="0">
              <a:solidFill>
                <a:srgbClr val="7F64A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0936" y="730495"/>
            <a:ext cx="8177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This is all for today </a:t>
            </a:r>
          </a:p>
        </p:txBody>
      </p:sp>
    </p:spTree>
    <p:extLst>
      <p:ext uri="{BB962C8B-B14F-4D97-AF65-F5344CB8AC3E}">
        <p14:creationId xmlns:p14="http://schemas.microsoft.com/office/powerpoint/2010/main" val="231588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Small Nominal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2133600"/>
            <a:ext cx="8574086" cy="454448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504D"/>
                </a:solidFill>
              </a:rPr>
              <a:t>There are two levels of categories in natural languages:  </a:t>
            </a:r>
          </a:p>
          <a:p>
            <a:pPr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Word-level categories: N, V, A, P, ADV, M, D… etc.  </a:t>
            </a:r>
          </a:p>
          <a:p>
            <a:pPr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Phrase level categories: NP, VP, AP, PP, ADVP... </a:t>
            </a:r>
            <a:r>
              <a:rPr lang="en-US" sz="1600" dirty="0">
                <a:solidFill>
                  <a:schemeClr val="tx1"/>
                </a:solidFill>
              </a:rPr>
              <a:t>e</a:t>
            </a:r>
            <a:r>
              <a:rPr lang="en-US" sz="1600" dirty="0" smtClean="0">
                <a:solidFill>
                  <a:schemeClr val="tx1"/>
                </a:solidFill>
              </a:rPr>
              <a:t>tc.    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C0504D"/>
                </a:solidFill>
              </a:rPr>
              <a:t>However, </a:t>
            </a:r>
            <a:r>
              <a:rPr lang="en-US" sz="1600" dirty="0" smtClean="0">
                <a:solidFill>
                  <a:schemeClr val="tx1"/>
                </a:solidFill>
              </a:rPr>
              <a:t>The Theory of Categories should be extended to include a third type of category intermediate between word-level and phrase-level categories. I.e. There are nominal constituents larger than the Noun but smaller than a full Noun phrase. 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E.g. 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b="1" u="sng" dirty="0" smtClean="0">
                <a:solidFill>
                  <a:schemeClr val="tx1"/>
                </a:solidFill>
              </a:rPr>
              <a:t>king of England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8720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Small Nominal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2133600"/>
            <a:ext cx="8574086" cy="4544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“The ICs [ = immediate constituents] of </a:t>
            </a:r>
            <a:r>
              <a:rPr lang="en-US" sz="1600" i="1" dirty="0" smtClean="0">
                <a:solidFill>
                  <a:srgbClr val="4F81BD"/>
                </a:solidFill>
              </a:rPr>
              <a:t>the king of England opened Parliament </a:t>
            </a:r>
            <a:r>
              <a:rPr lang="en-US" sz="1600" dirty="0" smtClean="0">
                <a:solidFill>
                  <a:schemeClr val="tx1"/>
                </a:solidFill>
              </a:rPr>
              <a:t>are </a:t>
            </a:r>
            <a:r>
              <a:rPr lang="en-US" sz="1600" i="1" dirty="0" smtClean="0">
                <a:solidFill>
                  <a:srgbClr val="4F81BD"/>
                </a:solidFill>
              </a:rPr>
              <a:t>the king of England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i="1" dirty="0" smtClean="0">
                <a:solidFill>
                  <a:srgbClr val="4F81BD"/>
                </a:solidFill>
              </a:rPr>
              <a:t>opened Parliament</a:t>
            </a:r>
            <a:r>
              <a:rPr lang="en-US" sz="1600" i="1" dirty="0" smtClean="0">
                <a:solidFill>
                  <a:schemeClr val="tx1"/>
                </a:solidFill>
              </a:rPr>
              <a:t>, </a:t>
            </a:r>
            <a:r>
              <a:rPr lang="en-US" sz="1600" dirty="0" smtClean="0">
                <a:solidFill>
                  <a:schemeClr val="tx1"/>
                </a:solidFill>
              </a:rPr>
              <a:t>that those of the former are </a:t>
            </a:r>
            <a:r>
              <a:rPr lang="en-US" sz="1600" i="1" dirty="0" smtClean="0">
                <a:solidFill>
                  <a:srgbClr val="4F81BD"/>
                </a:solidFill>
              </a:rPr>
              <a:t>the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i="1" dirty="0" smtClean="0">
                <a:solidFill>
                  <a:srgbClr val="4F81BD"/>
                </a:solidFill>
              </a:rPr>
              <a:t>king of England </a:t>
            </a:r>
            <a:r>
              <a:rPr lang="en-US" sz="1600" dirty="0" smtClean="0">
                <a:solidFill>
                  <a:schemeClr val="tx1"/>
                </a:solidFill>
              </a:rPr>
              <a:t>and those of the latter are </a:t>
            </a:r>
            <a:r>
              <a:rPr lang="en-US" sz="1600" i="1" dirty="0" smtClean="0">
                <a:solidFill>
                  <a:srgbClr val="4F81BD"/>
                </a:solidFill>
              </a:rPr>
              <a:t>opened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i="1" dirty="0" smtClean="0">
                <a:solidFill>
                  <a:srgbClr val="4F81BD"/>
                </a:solidFill>
              </a:rPr>
              <a:t>Parliament</a:t>
            </a:r>
            <a:r>
              <a:rPr lang="en-US" sz="1600" i="1" dirty="0" smtClean="0">
                <a:solidFill>
                  <a:schemeClr val="tx1"/>
                </a:solidFill>
              </a:rPr>
              <a:t>, </a:t>
            </a:r>
            <a:r>
              <a:rPr lang="en-US" sz="1600" dirty="0" smtClean="0">
                <a:solidFill>
                  <a:schemeClr val="tx1"/>
                </a:solidFill>
              </a:rPr>
              <a:t>and that </a:t>
            </a:r>
            <a:r>
              <a:rPr lang="en-US" sz="1600" i="1" dirty="0" smtClean="0">
                <a:solidFill>
                  <a:srgbClr val="4F81BD"/>
                </a:solidFill>
              </a:rPr>
              <a:t>king of England </a:t>
            </a:r>
            <a:r>
              <a:rPr lang="en-US" sz="1600" dirty="0" smtClean="0">
                <a:solidFill>
                  <a:schemeClr val="tx1"/>
                </a:solidFill>
              </a:rPr>
              <a:t>is divided into </a:t>
            </a:r>
            <a:r>
              <a:rPr lang="en-US" sz="1600" i="1" dirty="0" smtClean="0">
                <a:solidFill>
                  <a:srgbClr val="4F81BD"/>
                </a:solidFill>
              </a:rPr>
              <a:t>king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i="1" dirty="0" smtClean="0">
                <a:solidFill>
                  <a:srgbClr val="4F81BD"/>
                </a:solidFill>
              </a:rPr>
              <a:t>of England</a:t>
            </a:r>
            <a:r>
              <a:rPr lang="en-US" sz="1600" dirty="0" smtClean="0">
                <a:solidFill>
                  <a:schemeClr val="tx1"/>
                </a:solidFill>
              </a:rPr>
              <a:t>”</a:t>
            </a:r>
          </a:p>
          <a:p>
            <a:pPr marL="0" indent="0" algn="r">
              <a:buNone/>
            </a:pPr>
            <a:r>
              <a:rPr lang="en-US" sz="1200" dirty="0" smtClean="0">
                <a:solidFill>
                  <a:schemeClr val="accent2"/>
                </a:solidFill>
              </a:rPr>
              <a:t>(Wells, R. (1947). </a:t>
            </a:r>
            <a:r>
              <a:rPr lang="en-US" sz="1200" i="1" dirty="0" smtClean="0">
                <a:solidFill>
                  <a:schemeClr val="accent2"/>
                </a:solidFill>
              </a:rPr>
              <a:t>Immediate Constituents Article</a:t>
            </a:r>
            <a:r>
              <a:rPr lang="en-US" sz="1200" dirty="0" smtClean="0">
                <a:solidFill>
                  <a:schemeClr val="accent2"/>
                </a:solidFill>
              </a:rPr>
              <a:t>. P. 188)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From this we can reach the analysis as follows: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811290" y="4130137"/>
            <a:ext cx="1408988" cy="557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221017" y="4130137"/>
            <a:ext cx="1385581" cy="55799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3939170" y="4893974"/>
            <a:ext cx="828293" cy="50043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67463" y="4893974"/>
            <a:ext cx="814487" cy="50043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927600" y="5638052"/>
            <a:ext cx="765363" cy="76274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87332" y="5638589"/>
            <a:ext cx="755801" cy="76221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87633" y="3816638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63795" y="4531279"/>
            <a:ext cx="593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?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752435" y="5307194"/>
            <a:ext cx="311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55426" y="5307194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633912" y="4617995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922237" y="5638589"/>
            <a:ext cx="0" cy="76221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778137" y="4987327"/>
            <a:ext cx="13806" cy="141347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27600" y="6400800"/>
            <a:ext cx="15155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131544" y="6400800"/>
            <a:ext cx="2115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 England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625432" y="6382036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King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481332" y="6382036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523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Small Nominal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1133" y="1835179"/>
            <a:ext cx="4563534" cy="7842221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endParaRPr lang="en-US" sz="1400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  <a:buFont typeface="Arial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Harris (1951) suggests a system of raised numbers called a </a:t>
            </a:r>
            <a:r>
              <a:rPr lang="en-US" sz="1400" i="1" dirty="0" smtClean="0">
                <a:solidFill>
                  <a:schemeClr val="tx1"/>
                </a:solidFill>
              </a:rPr>
              <a:t>numerical superscript system</a:t>
            </a:r>
            <a:r>
              <a:rPr lang="en-US" sz="1400" dirty="0" smtClean="0">
                <a:solidFill>
                  <a:schemeClr val="tx1"/>
                </a:solidFill>
              </a:rPr>
              <a:t>. Where </a:t>
            </a:r>
            <a:r>
              <a:rPr lang="en-US" sz="1400" dirty="0" smtClean="0">
                <a:solidFill>
                  <a:schemeClr val="accent1"/>
                </a:solidFill>
              </a:rPr>
              <a:t>N</a:t>
            </a:r>
            <a:r>
              <a:rPr lang="en-US" sz="1400" baseline="30000" dirty="0" smtClean="0">
                <a:solidFill>
                  <a:schemeClr val="accent1"/>
                </a:solidFill>
              </a:rPr>
              <a:t>0</a:t>
            </a:r>
            <a:r>
              <a:rPr lang="en-US" sz="1400" dirty="0" smtClean="0">
                <a:solidFill>
                  <a:schemeClr val="tx1"/>
                </a:solidFill>
              </a:rPr>
              <a:t> corresponds to the simple category </a:t>
            </a:r>
            <a:r>
              <a:rPr lang="en-US" sz="1400" dirty="0" smtClean="0">
                <a:solidFill>
                  <a:srgbClr val="4F81BD"/>
                </a:solidFill>
              </a:rPr>
              <a:t>N</a:t>
            </a:r>
            <a:r>
              <a:rPr lang="en-US" sz="1400" dirty="0" smtClean="0">
                <a:solidFill>
                  <a:schemeClr val="tx1"/>
                </a:solidFill>
              </a:rPr>
              <a:t>. </a:t>
            </a:r>
            <a:r>
              <a:rPr lang="en-US" sz="1400" dirty="0" smtClean="0">
                <a:solidFill>
                  <a:srgbClr val="4F81BD"/>
                </a:solidFill>
              </a:rPr>
              <a:t>N</a:t>
            </a:r>
            <a:r>
              <a:rPr lang="en-US" sz="1400" baseline="30000" dirty="0" smtClean="0">
                <a:solidFill>
                  <a:srgbClr val="4F81BD"/>
                </a:solidFill>
              </a:rPr>
              <a:t>2</a:t>
            </a:r>
            <a:r>
              <a:rPr lang="en-US" sz="1400" dirty="0" smtClean="0">
                <a:solidFill>
                  <a:schemeClr val="tx1"/>
                </a:solidFill>
              </a:rPr>
              <a:t> corresponds to </a:t>
            </a:r>
            <a:r>
              <a:rPr lang="en-US" sz="1400" dirty="0" smtClean="0">
                <a:solidFill>
                  <a:srgbClr val="4F81BD"/>
                </a:solidFill>
              </a:rPr>
              <a:t>NP</a:t>
            </a:r>
            <a:r>
              <a:rPr lang="en-US" sz="1400" dirty="0" smtClean="0">
                <a:solidFill>
                  <a:schemeClr val="tx1"/>
                </a:solidFill>
              </a:rPr>
              <a:t>. So ? should be </a:t>
            </a:r>
            <a:r>
              <a:rPr lang="en-US" sz="1400" dirty="0" smtClean="0">
                <a:solidFill>
                  <a:srgbClr val="4F81BD"/>
                </a:solidFill>
              </a:rPr>
              <a:t>N</a:t>
            </a:r>
            <a:r>
              <a:rPr lang="en-US" sz="1400" baseline="30000" dirty="0" smtClean="0">
                <a:solidFill>
                  <a:srgbClr val="4F81BD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spcBef>
                <a:spcPts val="800"/>
              </a:spcBef>
              <a:buFont typeface="Arial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Chomsky (1970) introduced what he calls </a:t>
            </a:r>
            <a:r>
              <a:rPr lang="en-US" sz="1400" i="1" dirty="0" smtClean="0">
                <a:solidFill>
                  <a:schemeClr val="tx1"/>
                </a:solidFill>
              </a:rPr>
              <a:t>the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i="1" dirty="0" smtClean="0">
                <a:solidFill>
                  <a:schemeClr val="tx1"/>
                </a:solidFill>
              </a:rPr>
              <a:t>bar notation</a:t>
            </a:r>
            <a:r>
              <a:rPr lang="en-US" sz="1400" dirty="0" smtClean="0">
                <a:solidFill>
                  <a:schemeClr val="tx1"/>
                </a:solidFill>
              </a:rPr>
              <a:t>, and known as The X-bar Theory.  </a:t>
            </a:r>
          </a:p>
          <a:p>
            <a:pPr algn="just">
              <a:spcBef>
                <a:spcPts val="800"/>
              </a:spcBef>
              <a:buFont typeface="Arial"/>
              <a:buChar char="•"/>
            </a:pPr>
            <a:r>
              <a:rPr lang="en-US" sz="1400" dirty="0" err="1" smtClean="0">
                <a:solidFill>
                  <a:schemeClr val="tx1"/>
                </a:solidFill>
              </a:rPr>
              <a:t>Jackendoff</a:t>
            </a:r>
            <a:r>
              <a:rPr lang="en-US" sz="1400" dirty="0" smtClean="0">
                <a:solidFill>
                  <a:schemeClr val="tx1"/>
                </a:solidFill>
              </a:rPr>
              <a:t> (1977)introduced an identical system named </a:t>
            </a:r>
            <a:r>
              <a:rPr lang="en-US" sz="1400" i="1" dirty="0" smtClean="0">
                <a:solidFill>
                  <a:schemeClr val="tx1"/>
                </a:solidFill>
              </a:rPr>
              <a:t>the prime notation. </a:t>
            </a:r>
            <a:endParaRPr lang="en-US" sz="1400" i="1" dirty="0">
              <a:solidFill>
                <a:schemeClr val="tx1"/>
              </a:solidFill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All the three systems are variants of each other (i.e. different ways of saying the same thing). </a:t>
            </a:r>
            <a:endParaRPr lang="en-US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102433" y="2212978"/>
            <a:ext cx="746930" cy="303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41634" y="2204511"/>
            <a:ext cx="724503" cy="2868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746311" y="2896419"/>
            <a:ext cx="828293" cy="50043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66137" y="2896419"/>
            <a:ext cx="814487" cy="50043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743341" y="3638010"/>
            <a:ext cx="703271" cy="69429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34927" y="3657311"/>
            <a:ext cx="688340" cy="67499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28473" y="1835179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37659" y="2387935"/>
            <a:ext cx="593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?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56660" y="3303713"/>
            <a:ext cx="311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34017" y="3336124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98487" y="2437255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720910" y="3622243"/>
            <a:ext cx="0" cy="71006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038439" y="2782336"/>
            <a:ext cx="13806" cy="154996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59865" y="4326385"/>
            <a:ext cx="1342769" cy="59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75487" y="4264568"/>
            <a:ext cx="1311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 England</a:t>
            </a:r>
            <a:endParaRPr lang="en-US" dirty="0"/>
          </a:p>
        </p:txBody>
      </p:sp>
      <p:sp>
        <p:nvSpPr>
          <p:cNvPr id="32" name="Striped Right Arrow 31"/>
          <p:cNvSpPr/>
          <p:nvPr/>
        </p:nvSpPr>
        <p:spPr>
          <a:xfrm>
            <a:off x="2780048" y="2431251"/>
            <a:ext cx="1538037" cy="434605"/>
          </a:xfrm>
          <a:prstGeom prst="stripedRightArrow">
            <a:avLst>
              <a:gd name="adj1" fmla="val 7142"/>
              <a:gd name="adj2" fmla="val 44156"/>
            </a:avLst>
          </a:prstGeom>
          <a:solidFill>
            <a:srgbClr val="C0504D"/>
          </a:solidFill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466440" y="4258649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King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63293" y="4248772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</a:t>
            </a:r>
            <a:endParaRPr lang="en-US" dirty="0"/>
          </a:p>
        </p:txBody>
      </p:sp>
      <p:sp>
        <p:nvSpPr>
          <p:cNvPr id="27" name="Donut 26"/>
          <p:cNvSpPr/>
          <p:nvPr/>
        </p:nvSpPr>
        <p:spPr>
          <a:xfrm>
            <a:off x="2412259" y="2451526"/>
            <a:ext cx="355332" cy="367762"/>
          </a:xfrm>
          <a:prstGeom prst="donut">
            <a:avLst>
              <a:gd name="adj" fmla="val 7690"/>
            </a:avLst>
          </a:prstGeom>
          <a:solidFill>
            <a:srgbClr val="C0504D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 cmpd="sng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82567"/>
              </p:ext>
            </p:extLst>
          </p:nvPr>
        </p:nvGraphicFramePr>
        <p:xfrm>
          <a:off x="1052245" y="4964065"/>
          <a:ext cx="7085306" cy="1665335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361768"/>
                <a:gridCol w="2387731"/>
                <a:gridCol w="2335807"/>
              </a:tblGrid>
              <a:tr h="571109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NUMBER NOTATION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BAR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PRIME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NOTATION</a:t>
                      </a:r>
                    </a:p>
                  </a:txBody>
                  <a:tcPr anchor="ctr"/>
                </a:tc>
              </a:tr>
              <a:tr h="3395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</a:t>
                      </a:r>
                      <a:r>
                        <a:rPr lang="en-US" sz="1400" baseline="30000" dirty="0" smtClean="0"/>
                        <a:t>0 </a:t>
                      </a:r>
                      <a:r>
                        <a:rPr lang="en-US" sz="1400" baseline="0" dirty="0" smtClean="0"/>
                        <a:t>(N-zero)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</a:t>
                      </a:r>
                      <a:endParaRPr lang="en-US" sz="1400" dirty="0"/>
                    </a:p>
                  </a:txBody>
                  <a:tcPr/>
                </a:tc>
              </a:tr>
              <a:tr h="3359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</a:t>
                      </a:r>
                      <a:r>
                        <a:rPr lang="en-US" sz="1400" baseline="30000" dirty="0" smtClean="0"/>
                        <a:t>1 </a:t>
                      </a:r>
                      <a:r>
                        <a:rPr lang="en-US" sz="1400" baseline="0" dirty="0" smtClean="0"/>
                        <a:t>(N-one)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 (N-bar)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Nˈ (N-prime)</a:t>
                      </a:r>
                      <a:endParaRPr lang="en-US" sz="1400" dirty="0"/>
                    </a:p>
                  </a:txBody>
                  <a:tcPr/>
                </a:tc>
              </a:tr>
              <a:tr h="4187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</a:t>
                      </a:r>
                      <a:r>
                        <a:rPr lang="en-US" sz="1400" baseline="30000" dirty="0" smtClean="0"/>
                        <a:t>2 </a:t>
                      </a:r>
                      <a:r>
                        <a:rPr lang="en-US" sz="1400" baseline="0" dirty="0" smtClean="0"/>
                        <a:t>(N-two)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 (N-double</a:t>
                      </a:r>
                      <a:r>
                        <a:rPr lang="en-US" sz="1400" baseline="0" dirty="0" smtClean="0"/>
                        <a:t>-bar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Nˈˈ (N-double-prime)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063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596559"/>
            <a:ext cx="8574087" cy="967840"/>
          </a:xfrm>
        </p:spPr>
        <p:txBody>
          <a:bodyPr/>
          <a:lstStyle/>
          <a:p>
            <a:pPr algn="l"/>
            <a:r>
              <a:rPr lang="en-US" dirty="0" smtClean="0"/>
              <a:t>Small Nominal Phrases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695907" y="3169749"/>
            <a:ext cx="724503" cy="2868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3633709" y="3747574"/>
            <a:ext cx="828293" cy="50043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445811" y="3747574"/>
            <a:ext cx="814487" cy="50043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597614" y="4501644"/>
            <a:ext cx="703271" cy="69429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89200" y="4504011"/>
            <a:ext cx="688340" cy="69192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82746" y="2800417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Nˈˈ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91932" y="3353173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10933" y="4183411"/>
            <a:ext cx="311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88290" y="4209978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52760" y="3402493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575183" y="4587481"/>
            <a:ext cx="0" cy="52378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892712" y="3747574"/>
            <a:ext cx="13806" cy="136369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614138" y="5187471"/>
            <a:ext cx="1342769" cy="59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729760" y="5111268"/>
            <a:ext cx="1311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 England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320713" y="5060466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King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609713" y="5060466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956706" y="3169749"/>
            <a:ext cx="746930" cy="303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31199" y="5690603"/>
            <a:ext cx="5397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King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 N</a:t>
            </a:r>
          </a:p>
          <a:p>
            <a:r>
              <a:rPr lang="en-US" dirty="0" smtClean="0">
                <a:solidFill>
                  <a:srgbClr val="C0504D"/>
                </a:solidFill>
                <a:sym typeface="Wingdings"/>
              </a:rPr>
              <a:t>King of England </a:t>
            </a:r>
            <a:r>
              <a:rPr lang="en-US" dirty="0" smtClean="0">
                <a:sym typeface="Wingdings"/>
              </a:rPr>
              <a:t> N-bar </a:t>
            </a:r>
          </a:p>
          <a:p>
            <a:r>
              <a:rPr lang="en-US" dirty="0" smtClean="0">
                <a:solidFill>
                  <a:srgbClr val="C0504D"/>
                </a:solidFill>
                <a:sym typeface="Wingdings"/>
              </a:rPr>
              <a:t>The king of England </a:t>
            </a:r>
            <a:r>
              <a:rPr lang="en-US" dirty="0" smtClean="0">
                <a:sym typeface="Wingdings"/>
              </a:rPr>
              <a:t> N-double-bar (NP)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09713" y="1877087"/>
            <a:ext cx="4337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4F81BD"/>
                </a:solidFill>
              </a:rPr>
              <a:t>[N</a:t>
            </a:r>
            <a:r>
              <a:rPr lang="en-US" baseline="30000" dirty="0" smtClean="0">
                <a:solidFill>
                  <a:srgbClr val="4F81BD"/>
                </a:solidFill>
              </a:rPr>
              <a:t>2 </a:t>
            </a:r>
            <a:r>
              <a:rPr lang="en-US" dirty="0" smtClean="0">
                <a:solidFill>
                  <a:srgbClr val="4F81BD"/>
                </a:solidFill>
              </a:rPr>
              <a:t>the [N</a:t>
            </a:r>
            <a:r>
              <a:rPr lang="en-US" baseline="30000" dirty="0" smtClean="0">
                <a:solidFill>
                  <a:srgbClr val="4F81BD"/>
                </a:solidFill>
              </a:rPr>
              <a:t>1 </a:t>
            </a:r>
            <a:r>
              <a:rPr lang="en-US" dirty="0" smtClean="0">
                <a:solidFill>
                  <a:srgbClr val="4F81BD"/>
                </a:solidFill>
              </a:rPr>
              <a:t>[N</a:t>
            </a:r>
            <a:r>
              <a:rPr lang="en-US" baseline="30000" dirty="0" smtClean="0">
                <a:solidFill>
                  <a:srgbClr val="4F81BD"/>
                </a:solidFill>
              </a:rPr>
              <a:t>0</a:t>
            </a:r>
            <a:r>
              <a:rPr lang="en-US" dirty="0" smtClean="0">
                <a:solidFill>
                  <a:srgbClr val="4F81BD"/>
                </a:solidFill>
              </a:rPr>
              <a:t> king] of England]]</a:t>
            </a:r>
          </a:p>
          <a:p>
            <a:r>
              <a:rPr lang="en-US" dirty="0">
                <a:solidFill>
                  <a:srgbClr val="4F81BD"/>
                </a:solidFill>
              </a:rPr>
              <a:t>[</a:t>
            </a:r>
            <a:r>
              <a:rPr lang="en-US" dirty="0" smtClean="0">
                <a:solidFill>
                  <a:srgbClr val="4F81BD"/>
                </a:solidFill>
              </a:rPr>
              <a:t>N</a:t>
            </a:r>
            <a:r>
              <a:rPr lang="en-US" baseline="30000" dirty="0" smtClean="0">
                <a:solidFill>
                  <a:srgbClr val="4F81BD"/>
                </a:solidFill>
              </a:rPr>
              <a:t> </a:t>
            </a:r>
            <a:r>
              <a:rPr lang="en-US" dirty="0">
                <a:solidFill>
                  <a:srgbClr val="4F81BD"/>
                </a:solidFill>
              </a:rPr>
              <a:t>the [</a:t>
            </a:r>
            <a:r>
              <a:rPr lang="en-US" dirty="0" smtClean="0">
                <a:solidFill>
                  <a:srgbClr val="4F81BD"/>
                </a:solidFill>
              </a:rPr>
              <a:t>N</a:t>
            </a:r>
            <a:r>
              <a:rPr lang="en-US" baseline="30000" dirty="0" smtClean="0">
                <a:solidFill>
                  <a:srgbClr val="4F81BD"/>
                </a:solidFill>
              </a:rPr>
              <a:t> </a:t>
            </a:r>
            <a:r>
              <a:rPr lang="en-US" dirty="0">
                <a:solidFill>
                  <a:srgbClr val="4F81BD"/>
                </a:solidFill>
              </a:rPr>
              <a:t>[</a:t>
            </a:r>
            <a:r>
              <a:rPr lang="en-US" dirty="0" smtClean="0">
                <a:solidFill>
                  <a:srgbClr val="4F81BD"/>
                </a:solidFill>
              </a:rPr>
              <a:t>N </a:t>
            </a:r>
            <a:r>
              <a:rPr lang="en-US" dirty="0">
                <a:solidFill>
                  <a:srgbClr val="4F81BD"/>
                </a:solidFill>
              </a:rPr>
              <a:t>king] of England]]</a:t>
            </a:r>
          </a:p>
          <a:p>
            <a:r>
              <a:rPr lang="en-US" dirty="0">
                <a:solidFill>
                  <a:srgbClr val="4F81BD"/>
                </a:solidFill>
              </a:rPr>
              <a:t>[</a:t>
            </a:r>
            <a:r>
              <a:rPr lang="en-US" dirty="0" smtClean="0">
                <a:solidFill>
                  <a:srgbClr val="4F81BD"/>
                </a:solidFill>
              </a:rPr>
              <a:t>N</a:t>
            </a:r>
            <a:r>
              <a:rPr lang="en-US" baseline="30000" dirty="0" smtClean="0">
                <a:solidFill>
                  <a:srgbClr val="4F81BD"/>
                </a:solidFill>
              </a:rPr>
              <a:t>ˈˈ </a:t>
            </a:r>
            <a:r>
              <a:rPr lang="en-US" dirty="0" smtClean="0">
                <a:solidFill>
                  <a:srgbClr val="4F81BD"/>
                </a:solidFill>
              </a:rPr>
              <a:t>the </a:t>
            </a:r>
            <a:r>
              <a:rPr lang="en-US" dirty="0">
                <a:solidFill>
                  <a:srgbClr val="4F81BD"/>
                </a:solidFill>
              </a:rPr>
              <a:t>[</a:t>
            </a:r>
            <a:r>
              <a:rPr lang="en-US" dirty="0" smtClean="0">
                <a:solidFill>
                  <a:srgbClr val="4F81BD"/>
                </a:solidFill>
              </a:rPr>
              <a:t>N</a:t>
            </a:r>
            <a:r>
              <a:rPr lang="en-US" baseline="30000" dirty="0">
                <a:solidFill>
                  <a:srgbClr val="4F81BD"/>
                </a:solidFill>
              </a:rPr>
              <a:t>ˈ </a:t>
            </a:r>
            <a:r>
              <a:rPr lang="en-US" dirty="0" smtClean="0">
                <a:solidFill>
                  <a:srgbClr val="4F81BD"/>
                </a:solidFill>
              </a:rPr>
              <a:t>[N </a:t>
            </a:r>
            <a:r>
              <a:rPr lang="en-US" dirty="0">
                <a:solidFill>
                  <a:srgbClr val="4F81BD"/>
                </a:solidFill>
              </a:rPr>
              <a:t>king] of England]</a:t>
            </a:r>
            <a:r>
              <a:rPr lang="en-US" dirty="0" smtClean="0">
                <a:solidFill>
                  <a:srgbClr val="4F81BD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585673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Evidence for N-bar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41500"/>
            <a:ext cx="8574088" cy="48307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504D"/>
                </a:solidFill>
              </a:rPr>
              <a:t>There are two evidence that prove the Theory of X-bar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1- Coordination: </a:t>
            </a:r>
          </a:p>
          <a:p>
            <a:pPr marL="0" indent="0">
              <a:buNone/>
            </a:pPr>
            <a:r>
              <a:rPr lang="en-US" dirty="0" smtClean="0"/>
              <a:t>It can undergo ordinary coordination with another similar sequence. </a:t>
            </a:r>
          </a:p>
          <a:p>
            <a:pPr marL="0" indent="0">
              <a:buNone/>
            </a:pPr>
            <a:r>
              <a:rPr lang="en-US" sz="2000" b="1" dirty="0" smtClean="0"/>
              <a:t>E.g. </a:t>
            </a:r>
            <a:r>
              <a:rPr lang="en-US" sz="2000" dirty="0" smtClean="0"/>
              <a:t>Who would have dared defy the [king of England] and [ruler of the empire]? </a:t>
            </a:r>
          </a:p>
          <a:p>
            <a:pPr marL="0" indent="0">
              <a:buNone/>
            </a:pPr>
            <a:r>
              <a:rPr lang="en-US" dirty="0" smtClean="0"/>
              <a:t>It can also function as the ‘shared constituent’ in cases of Shared Constituent Coordination. </a:t>
            </a:r>
          </a:p>
          <a:p>
            <a:pPr marL="0" indent="0">
              <a:buNone/>
            </a:pPr>
            <a:r>
              <a:rPr lang="en-US" sz="2000" b="1" dirty="0" smtClean="0"/>
              <a:t>E.g. </a:t>
            </a:r>
            <a:r>
              <a:rPr lang="en-US" sz="2000" dirty="0" smtClean="0"/>
              <a:t>He was the last (and some people say the best) [king of England].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5209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Evidence for N-bar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41500"/>
            <a:ext cx="8574088" cy="48307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504D"/>
                </a:solidFill>
              </a:rPr>
              <a:t>There are two evidence that prove the Theory of X-bar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2- </a:t>
            </a:r>
            <a:r>
              <a:rPr lang="en-US" b="1" dirty="0" err="1" smtClean="0">
                <a:solidFill>
                  <a:schemeClr val="accent1"/>
                </a:solidFill>
              </a:rPr>
              <a:t>Pronominalization</a:t>
            </a:r>
            <a:endParaRPr lang="en-US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 smtClean="0"/>
              <a:t>It can be replaced by a </a:t>
            </a:r>
            <a:r>
              <a:rPr lang="en-US" dirty="0" err="1" smtClean="0"/>
              <a:t>proform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2000" b="1" dirty="0" smtClean="0"/>
              <a:t>E.g. </a:t>
            </a:r>
            <a:r>
              <a:rPr lang="en-US" sz="2000" dirty="0" smtClean="0"/>
              <a:t>The present [king of England] is more popular than the last </a:t>
            </a:r>
            <a:r>
              <a:rPr lang="en-US" sz="2000" dirty="0" smtClean="0">
                <a:solidFill>
                  <a:schemeClr val="accent2"/>
                </a:solidFill>
              </a:rPr>
              <a:t>one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/>
              <a:t>So we can say now that there are three types of nominal constituents in English, namely N, Nˈ (N-bar), and Nˈˈ (N-double-bar = NP)</a:t>
            </a:r>
          </a:p>
        </p:txBody>
      </p:sp>
    </p:spTree>
    <p:extLst>
      <p:ext uri="{BB962C8B-B14F-4D97-AF65-F5344CB8AC3E}">
        <p14:creationId xmlns:p14="http://schemas.microsoft.com/office/powerpoint/2010/main" val="1395888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Nominal </a:t>
            </a:r>
            <a:r>
              <a:rPr lang="en-US" dirty="0" err="1" smtClean="0"/>
              <a:t>Postmodifiers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066" y="1930400"/>
            <a:ext cx="8545184" cy="44323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There are two types of </a:t>
            </a:r>
            <a:r>
              <a:rPr lang="en-US" dirty="0" err="1" smtClean="0">
                <a:solidFill>
                  <a:schemeClr val="accent2"/>
                </a:solidFill>
              </a:rPr>
              <a:t>postnominal</a:t>
            </a:r>
            <a:r>
              <a:rPr lang="en-US" dirty="0" smtClean="0">
                <a:solidFill>
                  <a:schemeClr val="accent2"/>
                </a:solidFill>
              </a:rPr>
              <a:t> phrase: </a:t>
            </a:r>
          </a:p>
          <a:p>
            <a:pPr marL="0" indent="0">
              <a:buNone/>
            </a:pPr>
            <a:r>
              <a:rPr lang="en-US" sz="1800" dirty="0" smtClean="0"/>
              <a:t>1- Complements </a:t>
            </a:r>
          </a:p>
          <a:p>
            <a:pPr marL="0" indent="0">
              <a:buNone/>
            </a:pPr>
            <a:r>
              <a:rPr lang="en-US" sz="1800" b="1" dirty="0" smtClean="0"/>
              <a:t>E.g. </a:t>
            </a:r>
            <a:r>
              <a:rPr lang="en-US" sz="1800" dirty="0" smtClean="0"/>
              <a:t>a student of Physics </a:t>
            </a:r>
          </a:p>
          <a:p>
            <a:pPr marL="0" indent="0">
              <a:buNone/>
            </a:pPr>
            <a:r>
              <a:rPr lang="en-US" sz="1800" dirty="0" smtClean="0"/>
              <a:t>It can be paraphrased by a clausal construction in which </a:t>
            </a:r>
            <a:r>
              <a:rPr lang="en-US" sz="1800" dirty="0" smtClean="0">
                <a:solidFill>
                  <a:schemeClr val="accent1"/>
                </a:solidFill>
              </a:rPr>
              <a:t>Physics</a:t>
            </a:r>
            <a:r>
              <a:rPr lang="en-US" sz="1800" dirty="0" smtClean="0"/>
              <a:t> functions as the complement of the verb</a:t>
            </a:r>
            <a:r>
              <a:rPr lang="en-US" sz="1800" dirty="0" smtClean="0">
                <a:solidFill>
                  <a:srgbClr val="4F81BD"/>
                </a:solidFill>
              </a:rPr>
              <a:t> study </a:t>
            </a:r>
            <a:r>
              <a:rPr lang="en-US" sz="1800" dirty="0" smtClean="0">
                <a:sym typeface="Wingdings"/>
              </a:rPr>
              <a:t> He is studying Physics.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2- Adjunct </a:t>
            </a:r>
          </a:p>
          <a:p>
            <a:pPr marL="0" indent="0">
              <a:buNone/>
            </a:pPr>
            <a:r>
              <a:rPr lang="en-US" sz="1800" b="1" dirty="0" smtClean="0"/>
              <a:t>E.g. </a:t>
            </a:r>
            <a:r>
              <a:rPr lang="en-US" sz="1800" dirty="0" smtClean="0"/>
              <a:t>a student with long hair. </a:t>
            </a:r>
          </a:p>
          <a:p>
            <a:pPr marL="0" indent="0">
              <a:buNone/>
            </a:pPr>
            <a:r>
              <a:rPr lang="en-US" sz="1800" dirty="0" smtClean="0"/>
              <a:t>It cannot be paraphrased by a clausal construction because [with long hair] doesn’t function as the complement of the verb </a:t>
            </a:r>
            <a:r>
              <a:rPr lang="en-US" sz="1800" dirty="0" smtClean="0">
                <a:solidFill>
                  <a:srgbClr val="4F81BD"/>
                </a:solidFill>
              </a:rPr>
              <a:t>study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/>
              </a:rPr>
              <a:t> ≠ He is studying long hair.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95545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Nominal </a:t>
            </a:r>
            <a:r>
              <a:rPr lang="en-US" dirty="0" err="1"/>
              <a:t>Postmodifiers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066" y="1727200"/>
            <a:ext cx="8545184" cy="3187700"/>
          </a:xfrm>
        </p:spPr>
        <p:txBody>
          <a:bodyPr>
            <a:normAutofit/>
          </a:bodyPr>
          <a:lstStyle/>
          <a:p>
            <a:r>
              <a:rPr lang="en-US" sz="2300" dirty="0" smtClean="0">
                <a:solidFill>
                  <a:schemeClr val="accent2"/>
                </a:solidFill>
              </a:rPr>
              <a:t>What is the structural correlate of the Complement-Adjunct distinction, and how do Complements and Adjuncts differ from the other class of nominal modifiers which we are already familiar with – namely Determiners? </a:t>
            </a:r>
            <a:endParaRPr lang="en-US" sz="23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Determiner expand N-bar into N-doubled-bar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Adjunct expand N-bar into N-bar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Complements expand N into N-bar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2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463429" y="5138875"/>
            <a:ext cx="1072380" cy="24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817499" y="5620540"/>
            <a:ext cx="781810" cy="14729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99309" y="5609317"/>
            <a:ext cx="882560" cy="1966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287021" y="5923046"/>
            <a:ext cx="350755" cy="36245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37776" y="5923046"/>
            <a:ext cx="308046" cy="36245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87021" y="4811966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Nˈˈ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53214" y="5300439"/>
            <a:ext cx="5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17342" y="5619836"/>
            <a:ext cx="57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Nˈ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061" y="5347699"/>
            <a:ext cx="1396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Determiner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164369" y="5767831"/>
            <a:ext cx="1311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Adjunct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313066" y="5143198"/>
            <a:ext cx="1171913" cy="244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060142" y="6191336"/>
            <a:ext cx="57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669742" y="6165936"/>
            <a:ext cx="1568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Complement</a:t>
            </a:r>
            <a:endParaRPr lang="en-US" dirty="0"/>
          </a:p>
        </p:txBody>
      </p:sp>
      <p:sp>
        <p:nvSpPr>
          <p:cNvPr id="41" name="Left Arrow Callout 40"/>
          <p:cNvSpPr/>
          <p:nvPr/>
        </p:nvSpPr>
        <p:spPr>
          <a:xfrm>
            <a:off x="3733800" y="3008566"/>
            <a:ext cx="5124450" cy="3606800"/>
          </a:xfrm>
          <a:prstGeom prst="leftArrowCallout">
            <a:avLst>
              <a:gd name="adj1" fmla="val 17253"/>
              <a:gd name="adj2" fmla="val 18662"/>
              <a:gd name="adj3" fmla="val 25000"/>
              <a:gd name="adj4" fmla="val 77895"/>
            </a:avLst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00"/>
                </a:solidFill>
              </a:rPr>
              <a:t>Nˈˈ 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 D </a:t>
            </a:r>
            <a:r>
              <a:rPr lang="en-US" dirty="0" smtClean="0">
                <a:solidFill>
                  <a:srgbClr val="000000"/>
                </a:solidFill>
              </a:rPr>
              <a:t>Nˈ [Determiner Rule]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Nˈ 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 </a:t>
            </a:r>
            <a:r>
              <a:rPr lang="en-US" dirty="0" smtClean="0">
                <a:solidFill>
                  <a:srgbClr val="000000"/>
                </a:solidFill>
              </a:rPr>
              <a:t>Nˈ PP [Adjunct Rule]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Nˈ 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 N PP [Complement Rule]</a:t>
            </a:r>
          </a:p>
          <a:p>
            <a:r>
              <a:rPr lang="en-US" dirty="0" smtClean="0">
                <a:solidFill>
                  <a:srgbClr val="000000"/>
                </a:solidFill>
                <a:sym typeface="Wingdings"/>
              </a:rPr>
              <a:t>So, complements will always be ‘closer’ to their head Noun than adjuncts. In other words, if we modify a noun by an adjunct PP and a complement PP, then the complement phrase must precede the </a:t>
            </a:r>
            <a:r>
              <a:rPr lang="en-US" dirty="0">
                <a:solidFill>
                  <a:srgbClr val="000000"/>
                </a:solidFill>
                <a:sym typeface="Wingdings"/>
              </a:rPr>
              <a:t>a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djunct phrase</a:t>
            </a:r>
          </a:p>
          <a:p>
            <a:r>
              <a:rPr lang="en-US" b="1" dirty="0" smtClean="0">
                <a:solidFill>
                  <a:srgbClr val="000000"/>
                </a:solidFill>
                <a:sym typeface="Wingdings"/>
              </a:rPr>
              <a:t>E.g. </a:t>
            </a:r>
          </a:p>
          <a:p>
            <a:r>
              <a:rPr lang="en-US" dirty="0" smtClean="0">
                <a:solidFill>
                  <a:srgbClr val="000000"/>
                </a:solidFill>
                <a:sym typeface="Wingdings"/>
              </a:rPr>
              <a:t>The students of Physics with long hair</a:t>
            </a:r>
          </a:p>
          <a:p>
            <a:r>
              <a:rPr lang="en-US" dirty="0" smtClean="0">
                <a:solidFill>
                  <a:srgbClr val="000000"/>
                </a:solidFill>
                <a:sym typeface="Wingdings"/>
              </a:rPr>
              <a:t>*The students with long hair of Physics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611624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1073</TotalTime>
  <Words>1278</Words>
  <Application>Microsoft Macintosh PowerPoint</Application>
  <PresentationFormat>On-screen Show (4:3)</PresentationFormat>
  <Paragraphs>206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Spectrum</vt:lpstr>
      <vt:lpstr>Chapter 4</vt:lpstr>
      <vt:lpstr>Small Nominal Phrases</vt:lpstr>
      <vt:lpstr>Small Nominal Phrases</vt:lpstr>
      <vt:lpstr>Small Nominal Phrases</vt:lpstr>
      <vt:lpstr>Small Nominal Phrases</vt:lpstr>
      <vt:lpstr>Evidence for N-bar</vt:lpstr>
      <vt:lpstr>Evidence for N-bar</vt:lpstr>
      <vt:lpstr>Nominal Postmodifiers</vt:lpstr>
      <vt:lpstr>Nominal Postmodifiers</vt:lpstr>
      <vt:lpstr>Nominal Postmodifiers</vt:lpstr>
      <vt:lpstr>Nominal Postmodifiers</vt:lpstr>
      <vt:lpstr>Nominal Premodifiers</vt:lpstr>
      <vt:lpstr>Nominal Premodifiers</vt:lpstr>
      <vt:lpstr>Nominal Premodifiers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Hayfa Alhumaid</dc:creator>
  <cp:lastModifiedBy>Hayfa Alhumaid</cp:lastModifiedBy>
  <cp:revision>128</cp:revision>
  <dcterms:created xsi:type="dcterms:W3CDTF">2015-02-01T19:16:44Z</dcterms:created>
  <dcterms:modified xsi:type="dcterms:W3CDTF">2015-02-15T17:11:09Z</dcterms:modified>
</cp:coreProperties>
</file>