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2" d="100"/>
          <a:sy n="42" d="100"/>
        </p:scale>
        <p:origin x="4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768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11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112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578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1045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4500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2558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128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273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516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901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87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968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026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489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399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34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3C8A2E-2A8E-47B0-9BDC-B3F176DC0983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414268-92EF-4121-AB1F-394A36182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322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cs typeface="AL-Mohanad Bold" pitchFamily="2" charset="-78"/>
              </a:rPr>
              <a:t>الفصل الرابع </a:t>
            </a:r>
            <a:br>
              <a:rPr lang="ar-SA" dirty="0" smtClean="0">
                <a:cs typeface="AL-Mohanad Bold" pitchFamily="2" charset="-78"/>
              </a:rPr>
            </a:br>
            <a:endParaRPr lang="ar-SA" dirty="0">
              <a:cs typeface="AL-Mohanad Bol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5400" dirty="0" smtClean="0">
                <a:cs typeface="AL-Mohanad Bold" pitchFamily="2" charset="-78"/>
              </a:rPr>
              <a:t>تكنولوجيا نظم المعلومات الادارية</a:t>
            </a:r>
            <a:endParaRPr lang="ar-SA" sz="54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9214"/>
          </a:xfrm>
        </p:spPr>
        <p:txBody>
          <a:bodyPr/>
          <a:lstStyle/>
          <a:p>
            <a:pPr algn="r"/>
            <a:r>
              <a:rPr lang="ar-SA" dirty="0" smtClean="0">
                <a:cs typeface="AL-Mohanad Bold" pitchFamily="2" charset="-78"/>
              </a:rPr>
              <a:t>مقدمة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493636"/>
            <a:ext cx="10363826" cy="4429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500" dirty="0" smtClean="0">
                <a:cs typeface="AL-Mohanad Bold" pitchFamily="2" charset="-78"/>
              </a:rPr>
              <a:t>يتناول هذا الفصل دراسة وتحليل تكنولوجيا المعلومات المستخدمة من قبل نظم المعلومات الإدارية والتي تشكل بمجملها البنية التقنية لهذه النظم.</a:t>
            </a:r>
          </a:p>
          <a:p>
            <a:pPr marL="0" indent="0">
              <a:buNone/>
            </a:pPr>
            <a:r>
              <a:rPr lang="ar-SA" sz="2500" dirty="0" smtClean="0">
                <a:cs typeface="AL-Mohanad Bold" pitchFamily="2" charset="-78"/>
              </a:rPr>
              <a:t>تتكون تكنولوجيا المعلومات من :</a:t>
            </a:r>
          </a:p>
          <a:p>
            <a:r>
              <a:rPr lang="ar-SA" sz="2500" dirty="0" smtClean="0">
                <a:cs typeface="AL-Mohanad Bold" pitchFamily="2" charset="-78"/>
              </a:rPr>
              <a:t>نظام الحاسوب </a:t>
            </a:r>
            <a:r>
              <a:rPr lang="en-US" sz="2500" dirty="0" smtClean="0">
                <a:cs typeface="AL-Mohanad Bold" pitchFamily="2" charset="-78"/>
              </a:rPr>
              <a:t>Computer system</a:t>
            </a:r>
            <a:endParaRPr lang="ar-SA" sz="2500" dirty="0" smtClean="0">
              <a:cs typeface="AL-Mohanad Bold" pitchFamily="2" charset="-78"/>
            </a:endParaRPr>
          </a:p>
          <a:p>
            <a:r>
              <a:rPr lang="ar-SA" sz="2500" dirty="0" smtClean="0">
                <a:cs typeface="AL-Mohanad Bold" pitchFamily="2" charset="-78"/>
              </a:rPr>
              <a:t>نظام إدارة قواعد البيانات </a:t>
            </a:r>
            <a:r>
              <a:rPr lang="en-US" sz="2500" dirty="0" smtClean="0">
                <a:cs typeface="AL-Mohanad Bold" pitchFamily="2" charset="-78"/>
              </a:rPr>
              <a:t>database management system</a:t>
            </a:r>
            <a:endParaRPr lang="ar-SA" sz="2500" dirty="0" smtClean="0">
              <a:cs typeface="AL-Mohanad Bold" pitchFamily="2" charset="-78"/>
            </a:endParaRPr>
          </a:p>
          <a:p>
            <a:r>
              <a:rPr lang="ar-SA" sz="2500" dirty="0" smtClean="0">
                <a:cs typeface="AL-Mohanad Bold" pitchFamily="2" charset="-78"/>
              </a:rPr>
              <a:t>شبكة البيانات </a:t>
            </a:r>
            <a:r>
              <a:rPr lang="en-US" sz="2500" dirty="0" smtClean="0">
                <a:cs typeface="AL-Mohanad Bold" pitchFamily="2" charset="-78"/>
              </a:rPr>
              <a:t>data network</a:t>
            </a:r>
            <a:r>
              <a:rPr lang="ar-SA" sz="2500" dirty="0" smtClean="0">
                <a:cs typeface="AL-Mohanad Bold" pitchFamily="2" charset="-78"/>
              </a:rPr>
              <a:t> وما يرافقها من نظم وأدوات اتصالات </a:t>
            </a:r>
            <a:r>
              <a:rPr lang="en-US" sz="2500" dirty="0" smtClean="0">
                <a:cs typeface="AL-Mohanad Bold" pitchFamily="2" charset="-78"/>
              </a:rPr>
              <a:t>communications</a:t>
            </a:r>
            <a:endParaRPr lang="ar-SA" sz="2500" dirty="0" smtClean="0">
              <a:cs typeface="AL-Mohanad Bold" pitchFamily="2" charset="-78"/>
            </a:endParaRPr>
          </a:p>
          <a:p>
            <a:r>
              <a:rPr lang="ar-SA" sz="2500" dirty="0" smtClean="0">
                <a:cs typeface="AL-Mohanad Bold" pitchFamily="2" charset="-78"/>
              </a:rPr>
              <a:t>العاملين في إدارة النظام من التقنيين وصانعي المعرفة </a:t>
            </a:r>
            <a:r>
              <a:rPr lang="en-US" sz="2500" dirty="0" smtClean="0">
                <a:cs typeface="AL-Mohanad Bold" pitchFamily="2" charset="-78"/>
              </a:rPr>
              <a:t>knowledge workers</a:t>
            </a:r>
            <a:endParaRPr lang="ar-SA" sz="2500" dirty="0" smtClean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190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82737"/>
          </a:xfrm>
        </p:spPr>
        <p:txBody>
          <a:bodyPr/>
          <a:lstStyle/>
          <a:p>
            <a:pPr algn="r"/>
            <a:r>
              <a:rPr lang="ar-SA" dirty="0" smtClean="0">
                <a:cs typeface="AL-Mohanad Bold" pitchFamily="2" charset="-78"/>
              </a:rPr>
              <a:t>4-1- نظام الحاسوب </a:t>
            </a:r>
            <a:r>
              <a:rPr lang="en-US" dirty="0" smtClean="0">
                <a:cs typeface="AL-Mohanad Bold" pitchFamily="2" charset="-78"/>
              </a:rPr>
              <a:t>computer system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501254"/>
            <a:ext cx="10363826" cy="4258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500" dirty="0" smtClean="0">
                <a:cs typeface="AL-Mohanad Bold" pitchFamily="2" charset="-78"/>
              </a:rPr>
              <a:t>الحاسوب هو جهاز مبرمج يتكون من :</a:t>
            </a:r>
          </a:p>
          <a:p>
            <a:r>
              <a:rPr lang="ar-SA" sz="2500" dirty="0" smtClean="0">
                <a:cs typeface="AL-Mohanad Bold" pitchFamily="2" charset="-78"/>
              </a:rPr>
              <a:t>عتاد الحاسوب </a:t>
            </a:r>
            <a:r>
              <a:rPr lang="en-US" sz="2500" dirty="0" smtClean="0">
                <a:cs typeface="AL-Mohanad Bold" pitchFamily="2" charset="-78"/>
              </a:rPr>
              <a:t>computer’s hardware</a:t>
            </a:r>
            <a:r>
              <a:rPr lang="ar-SA" sz="2500" dirty="0" smtClean="0">
                <a:cs typeface="AL-Mohanad Bold" pitchFamily="2" charset="-78"/>
              </a:rPr>
              <a:t>: ويمثل المكونات المادية من الأجهزة وملحقاتها مثل الشاشة, لوحة المفاتيح, الطابعة وغيرها.</a:t>
            </a:r>
          </a:p>
          <a:p>
            <a:r>
              <a:rPr lang="ar-SA" sz="2500" dirty="0" smtClean="0">
                <a:cs typeface="AL-Mohanad Bold" pitchFamily="2" charset="-78"/>
              </a:rPr>
              <a:t>برامج الحاسوب</a:t>
            </a:r>
            <a:r>
              <a:rPr lang="en-US" sz="2500" dirty="0" smtClean="0">
                <a:cs typeface="AL-Mohanad Bold" pitchFamily="2" charset="-78"/>
              </a:rPr>
              <a:t>   computer’s software</a:t>
            </a:r>
            <a:r>
              <a:rPr lang="ar-SA" sz="2500" dirty="0" smtClean="0">
                <a:cs typeface="AL-Mohanad Bold" pitchFamily="2" charset="-78"/>
              </a:rPr>
              <a:t>: وهي المكونات اللامرئية التي تتولى إدارة موارد الحاسوب ومعالجة وتخزين واسترجاع ونقل البيانات.</a:t>
            </a:r>
          </a:p>
          <a:p>
            <a:r>
              <a:rPr lang="ar-SA" sz="2500" dirty="0" smtClean="0">
                <a:cs typeface="AL-Mohanad Bold" pitchFamily="2" charset="-78"/>
              </a:rPr>
              <a:t>شبكة الاتصال: والتي تضمن عملية ربط نظم الحاسب مع بعضها وتشكيل أنماط مختلفة من شبكات الاتصال.</a:t>
            </a:r>
          </a:p>
        </p:txBody>
      </p:sp>
    </p:spTree>
    <p:extLst>
      <p:ext uri="{BB962C8B-B14F-4D97-AF65-F5344CB8AC3E}">
        <p14:creationId xmlns:p14="http://schemas.microsoft.com/office/powerpoint/2010/main" val="2527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Lu6KZT2LDFo/ToPJdyUCywI/AAAAAAAAAHM/eLCwV0WhodA/s1600/1111111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1" y="275158"/>
            <a:ext cx="11464121" cy="600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5779" y="6276706"/>
            <a:ext cx="6660108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dirty="0" smtClean="0">
                <a:cs typeface="AL-Mohanad Bold" pitchFamily="2" charset="-78"/>
              </a:rPr>
              <a:t>مكونات نظام الحاسب</a:t>
            </a:r>
            <a:endParaRPr lang="ar-SA" sz="30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596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30223"/>
          </a:xfrm>
        </p:spPr>
        <p:txBody>
          <a:bodyPr/>
          <a:lstStyle/>
          <a:p>
            <a:pPr algn="r"/>
            <a:r>
              <a:rPr lang="ar-SA" b="1" dirty="0" smtClean="0">
                <a:cs typeface="AL-Mohanad Bold" pitchFamily="2" charset="-78"/>
              </a:rPr>
              <a:t>أولا: </a:t>
            </a:r>
            <a:r>
              <a:rPr lang="ar-SA" b="1" dirty="0">
                <a:cs typeface="AL-Mohanad Bold" pitchFamily="2" charset="-78"/>
              </a:rPr>
              <a:t>المكونات </a:t>
            </a:r>
            <a:r>
              <a:rPr lang="ar-SA" b="1" dirty="0" smtClean="0">
                <a:cs typeface="AL-Mohanad Bold" pitchFamily="2" charset="-78"/>
              </a:rPr>
              <a:t>المادية</a:t>
            </a:r>
            <a:r>
              <a:rPr lang="en-US" b="1" dirty="0" smtClean="0">
                <a:cs typeface="AL-Mohanad Bold" pitchFamily="2" charset="-78"/>
              </a:rPr>
              <a:t> (hardware) 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348740"/>
            <a:ext cx="10363826" cy="468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500" dirty="0" smtClean="0">
                <a:cs typeface="AL-Mohanad Bold" pitchFamily="2" charset="-78"/>
              </a:rPr>
              <a:t>وتنقسم المكونات المادية الى أربعة اقسام:</a:t>
            </a:r>
          </a:p>
          <a:p>
            <a:pPr marL="0" indent="0">
              <a:buNone/>
            </a:pPr>
            <a:r>
              <a:rPr lang="ar-SA" sz="2500" b="1" dirty="0" smtClean="0">
                <a:cs typeface="AL-Mohanad Bold" pitchFamily="2" charset="-78"/>
              </a:rPr>
              <a:t>1- وحدات الادخال </a:t>
            </a:r>
            <a:r>
              <a:rPr lang="en-US" sz="2500" b="1" dirty="0" smtClean="0">
                <a:cs typeface="AL-Mohanad Bold" pitchFamily="2" charset="-78"/>
              </a:rPr>
              <a:t>input units</a:t>
            </a:r>
            <a:r>
              <a:rPr lang="ar-SA" sz="2500" b="1" dirty="0" smtClean="0">
                <a:cs typeface="AL-Mohanad Bold" pitchFamily="2" charset="-78"/>
              </a:rPr>
              <a:t>: </a:t>
            </a:r>
            <a:r>
              <a:rPr lang="ar-SA" sz="2500" dirty="0" smtClean="0">
                <a:cs typeface="AL-Mohanad Bold" pitchFamily="2" charset="-78"/>
              </a:rPr>
              <a:t>وهي التي تمكن المستخدم من ادخال البيانات للكمبيوتر.</a:t>
            </a:r>
          </a:p>
          <a:p>
            <a:r>
              <a:rPr lang="ar-SA" sz="2500" dirty="0" smtClean="0">
                <a:cs typeface="AL-Mohanad Bold" pitchFamily="2" charset="-78"/>
              </a:rPr>
              <a:t>الفأرة </a:t>
            </a:r>
            <a:r>
              <a:rPr lang="en-US" sz="2500" dirty="0" smtClean="0">
                <a:cs typeface="AL-Mohanad Bold" pitchFamily="2" charset="-78"/>
              </a:rPr>
              <a:t>mouse</a:t>
            </a:r>
            <a:r>
              <a:rPr lang="ar-SA" sz="2500" dirty="0" smtClean="0">
                <a:cs typeface="AL-Mohanad Bold" pitchFamily="2" charset="-78"/>
              </a:rPr>
              <a:t>: تستخدم للانتقال داخل نظام مايكروسوفت ويندوز ولإصدار الأوامر للحاسب.</a:t>
            </a:r>
          </a:p>
          <a:p>
            <a:r>
              <a:rPr lang="ar-SA" sz="2500" dirty="0" smtClean="0">
                <a:cs typeface="AL-Mohanad Bold" pitchFamily="2" charset="-78"/>
              </a:rPr>
              <a:t>لوحة المفاتيح </a:t>
            </a:r>
            <a:r>
              <a:rPr lang="en-US" sz="2500" dirty="0" smtClean="0">
                <a:cs typeface="AL-Mohanad Bold" pitchFamily="2" charset="-78"/>
              </a:rPr>
              <a:t>keyboard</a:t>
            </a:r>
            <a:r>
              <a:rPr lang="ar-SA" sz="2500" dirty="0" smtClean="0">
                <a:cs typeface="AL-Mohanad Bold" pitchFamily="2" charset="-78"/>
              </a:rPr>
              <a:t>: يتم عن طريقها ادخال الأرقام والحروف وإصدار الأوامر.</a:t>
            </a:r>
          </a:p>
          <a:p>
            <a:r>
              <a:rPr lang="ar-SA" sz="2500" dirty="0" smtClean="0">
                <a:cs typeface="AL-Mohanad Bold" pitchFamily="2" charset="-78"/>
              </a:rPr>
              <a:t>الماسح الضوئي</a:t>
            </a:r>
            <a:r>
              <a:rPr lang="en-US" sz="2500" dirty="0" smtClean="0">
                <a:cs typeface="AL-Mohanad Bold" pitchFamily="2" charset="-78"/>
              </a:rPr>
              <a:t> scanner </a:t>
            </a:r>
            <a:r>
              <a:rPr lang="ar-SA" sz="2500" dirty="0" smtClean="0">
                <a:cs typeface="AL-Mohanad Bold" pitchFamily="2" charset="-78"/>
              </a:rPr>
              <a:t>.</a:t>
            </a:r>
          </a:p>
          <a:p>
            <a:r>
              <a:rPr lang="ar-SA" sz="2500" dirty="0" smtClean="0">
                <a:cs typeface="AL-Mohanad Bold" pitchFamily="2" charset="-78"/>
              </a:rPr>
              <a:t>الكاميرا </a:t>
            </a:r>
            <a:r>
              <a:rPr lang="en-US" sz="2500" dirty="0" smtClean="0">
                <a:cs typeface="AL-Mohanad Bold" pitchFamily="2" charset="-78"/>
              </a:rPr>
              <a:t>camera</a:t>
            </a:r>
            <a:r>
              <a:rPr lang="ar-SA" sz="2500" dirty="0" smtClean="0">
                <a:cs typeface="AL-Mohanad Bold" pitchFamily="2" charset="-78"/>
              </a:rPr>
              <a:t> .</a:t>
            </a:r>
          </a:p>
          <a:p>
            <a:r>
              <a:rPr lang="ar-SA" sz="2500" dirty="0" smtClean="0">
                <a:cs typeface="AL-Mohanad Bold" pitchFamily="2" charset="-78"/>
              </a:rPr>
              <a:t>شاشات اللمس </a:t>
            </a:r>
            <a:r>
              <a:rPr lang="en-US" sz="2500" dirty="0" smtClean="0">
                <a:cs typeface="AL-Mohanad Bold" pitchFamily="2" charset="-78"/>
              </a:rPr>
              <a:t>touch screen </a:t>
            </a:r>
            <a:r>
              <a:rPr lang="ar-SA" sz="2500" dirty="0" smtClean="0">
                <a:cs typeface="AL-Mohanad Bold" pitchFamily="2" charset="-78"/>
              </a:rPr>
              <a:t>: وتستخدم في بعض المجالات التي تتطلب سرعة العمل مثل السوبر ماركت.</a:t>
            </a:r>
          </a:p>
        </p:txBody>
      </p:sp>
    </p:spTree>
    <p:extLst>
      <p:ext uri="{BB962C8B-B14F-4D97-AF65-F5344CB8AC3E}">
        <p14:creationId xmlns:p14="http://schemas.microsoft.com/office/powerpoint/2010/main" val="32879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24483"/>
          </a:xfrm>
        </p:spPr>
        <p:txBody>
          <a:bodyPr>
            <a:normAutofit/>
          </a:bodyPr>
          <a:lstStyle/>
          <a:p>
            <a:pPr algn="r"/>
            <a:r>
              <a:rPr lang="ar-SA" sz="2600" b="1" dirty="0" smtClean="0">
                <a:cs typeface="AL-Mohanad Bold" pitchFamily="2" charset="-78"/>
              </a:rPr>
              <a:t>2- وحدات الإخراج </a:t>
            </a:r>
            <a:r>
              <a:rPr lang="en-US" sz="2600" b="1" dirty="0" smtClean="0">
                <a:cs typeface="AL-Mohanad Bold" pitchFamily="2" charset="-78"/>
              </a:rPr>
              <a:t>output units</a:t>
            </a:r>
            <a:endParaRPr lang="ar-SA" sz="2600" b="1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143000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هي التي تظهر للمستخدم البيانات بعد معالجتها.</a:t>
            </a:r>
          </a:p>
          <a:p>
            <a:r>
              <a:rPr lang="ar-SA" dirty="0" smtClean="0"/>
              <a:t>الشاشة </a:t>
            </a:r>
            <a:r>
              <a:rPr lang="en-US" dirty="0" smtClean="0"/>
              <a:t>screen</a:t>
            </a:r>
            <a:r>
              <a:rPr lang="ar-SA" dirty="0" smtClean="0"/>
              <a:t>: تستخدم </a:t>
            </a:r>
            <a:r>
              <a:rPr lang="ar-SA" dirty="0" err="1" smtClean="0"/>
              <a:t>لاخراج</a:t>
            </a:r>
            <a:r>
              <a:rPr lang="ar-SA" dirty="0" smtClean="0"/>
              <a:t> البيانات بتنسيق معروف للمستخدمين.</a:t>
            </a:r>
          </a:p>
          <a:p>
            <a:r>
              <a:rPr lang="ar-SA" dirty="0" smtClean="0"/>
              <a:t>الطابعة </a:t>
            </a:r>
            <a:r>
              <a:rPr lang="en-US" dirty="0" smtClean="0"/>
              <a:t>printer</a:t>
            </a:r>
            <a:r>
              <a:rPr lang="ar-SA" dirty="0" smtClean="0"/>
              <a:t>. </a:t>
            </a:r>
          </a:p>
          <a:p>
            <a:r>
              <a:rPr lang="ar-SA" dirty="0" smtClean="0"/>
              <a:t>الرسامة </a:t>
            </a:r>
            <a:r>
              <a:rPr lang="en-US" dirty="0" smtClean="0"/>
              <a:t>plotter</a:t>
            </a:r>
            <a:r>
              <a:rPr lang="ar-SA" dirty="0" smtClean="0"/>
              <a:t>: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844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107</TotalTime>
  <Words>245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AL-Mohanad Bold</vt:lpstr>
      <vt:lpstr>Arial</vt:lpstr>
      <vt:lpstr>Tw Cen MT</vt:lpstr>
      <vt:lpstr>Droplet</vt:lpstr>
      <vt:lpstr>الفصل الرابع  </vt:lpstr>
      <vt:lpstr>مقدمة</vt:lpstr>
      <vt:lpstr>4-1- نظام الحاسوب computer system</vt:lpstr>
      <vt:lpstr>PowerPoint Presentation</vt:lpstr>
      <vt:lpstr>أولا: المكونات المادية (hardware) </vt:lpstr>
      <vt:lpstr>2- وحدات الإخراج output units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sharshabeil _</dc:creator>
  <cp:lastModifiedBy>sharshabeil _</cp:lastModifiedBy>
  <cp:revision>13</cp:revision>
  <dcterms:created xsi:type="dcterms:W3CDTF">2014-11-01T09:00:15Z</dcterms:created>
  <dcterms:modified xsi:type="dcterms:W3CDTF">2014-11-01T10:47:16Z</dcterms:modified>
</cp:coreProperties>
</file>