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42" d="100"/>
          <a:sy n="42" d="100"/>
        </p:scale>
        <p:origin x="48"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269B0C-1853-4417-B755-8A72B9026471}" type="datetimeFigureOut">
              <a:rPr lang="ar-SA" smtClean="0"/>
              <a:t>15/02/1436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1981921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1313496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2185092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16268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1555331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5269B0C-1853-4417-B755-8A72B9026471}" type="datetimeFigureOut">
              <a:rPr lang="ar-SA" smtClean="0"/>
              <a:t>15/02/1436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4015024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5269B0C-1853-4417-B755-8A72B9026471}" type="datetimeFigureOut">
              <a:rPr lang="ar-SA" smtClean="0"/>
              <a:t>15/02/1436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23183824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269B0C-1853-4417-B755-8A72B9026471}" type="datetimeFigureOut">
              <a:rPr lang="ar-SA" smtClean="0"/>
              <a:t>15/02/1436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2331296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269B0C-1853-4417-B755-8A72B9026471}" type="datetimeFigureOut">
              <a:rPr lang="ar-SA" smtClean="0"/>
              <a:t>15/02/1436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308250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269B0C-1853-4417-B755-8A72B9026471}" type="datetimeFigureOut">
              <a:rPr lang="ar-SA" smtClean="0"/>
              <a:t>15/02/1436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149334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269B0C-1853-4417-B755-8A72B9026471}" type="datetimeFigureOut">
              <a:rPr lang="ar-SA" smtClean="0"/>
              <a:t>15/02/1436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271757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705749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269B0C-1853-4417-B755-8A72B9026471}" type="datetimeFigureOut">
              <a:rPr lang="ar-SA" smtClean="0"/>
              <a:t>15/02/1436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212661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269B0C-1853-4417-B755-8A72B9026471}" type="datetimeFigureOut">
              <a:rPr lang="ar-SA" smtClean="0"/>
              <a:t>15/02/1436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16456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5269B0C-1853-4417-B755-8A72B9026471}" type="datetimeFigureOut">
              <a:rPr lang="ar-SA" smtClean="0"/>
              <a:t>15/02/1436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49627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381432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269B0C-1853-4417-B755-8A72B9026471}" type="datetimeFigureOut">
              <a:rPr lang="ar-SA" smtClean="0"/>
              <a:t>15/02/1436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1E9A37-599C-4134-B764-1A8662FB3194}" type="slidenum">
              <a:rPr lang="ar-SA" smtClean="0"/>
              <a:t>‹#›</a:t>
            </a:fld>
            <a:endParaRPr lang="ar-SA"/>
          </a:p>
        </p:txBody>
      </p:sp>
    </p:spTree>
    <p:extLst>
      <p:ext uri="{BB962C8B-B14F-4D97-AF65-F5344CB8AC3E}">
        <p14:creationId xmlns:p14="http://schemas.microsoft.com/office/powerpoint/2010/main" val="3843586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5269B0C-1853-4417-B755-8A72B9026471}" type="datetimeFigureOut">
              <a:rPr lang="ar-SA" smtClean="0"/>
              <a:t>15/02/1436</a:t>
            </a:fld>
            <a:endParaRPr lang="ar-SA"/>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B1E9A37-599C-4134-B764-1A8662FB3194}" type="slidenum">
              <a:rPr lang="ar-SA" smtClean="0"/>
              <a:t>‹#›</a:t>
            </a:fld>
            <a:endParaRPr lang="ar-SA"/>
          </a:p>
        </p:txBody>
      </p:sp>
    </p:spTree>
    <p:extLst>
      <p:ext uri="{BB962C8B-B14F-4D97-AF65-F5344CB8AC3E}">
        <p14:creationId xmlns:p14="http://schemas.microsoft.com/office/powerpoint/2010/main" val="644167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cs typeface="AL-Mohanad Bold" pitchFamily="2" charset="-78"/>
              </a:rPr>
              <a:t>الفصل الخامس</a:t>
            </a:r>
            <a:endParaRPr lang="ar-SA" dirty="0">
              <a:cs typeface="AL-Mohanad Bold" pitchFamily="2" charset="-78"/>
            </a:endParaRPr>
          </a:p>
        </p:txBody>
      </p:sp>
      <p:sp>
        <p:nvSpPr>
          <p:cNvPr id="3" name="Subtitle 2"/>
          <p:cNvSpPr>
            <a:spLocks noGrp="1"/>
          </p:cNvSpPr>
          <p:nvPr>
            <p:ph type="subTitle" idx="1"/>
          </p:nvPr>
        </p:nvSpPr>
        <p:spPr/>
        <p:txBody>
          <a:bodyPr>
            <a:normAutofit/>
          </a:bodyPr>
          <a:lstStyle/>
          <a:p>
            <a:r>
              <a:rPr lang="ar-SA" sz="4000" dirty="0" smtClean="0">
                <a:cs typeface="AL-Mohanad Bold" pitchFamily="2" charset="-78"/>
              </a:rPr>
              <a:t>تطوير نظم المعلومات الادارية</a:t>
            </a:r>
            <a:endParaRPr lang="ar-SA" sz="4000" dirty="0">
              <a:cs typeface="AL-Mohanad Bold" pitchFamily="2" charset="-78"/>
            </a:endParaRPr>
          </a:p>
        </p:txBody>
      </p:sp>
    </p:spTree>
    <p:extLst>
      <p:ext uri="{BB962C8B-B14F-4D97-AF65-F5344CB8AC3E}">
        <p14:creationId xmlns:p14="http://schemas.microsoft.com/office/powerpoint/2010/main" val="2865975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621505"/>
            <a:ext cx="10363826" cy="3424107"/>
          </a:xfrm>
        </p:spPr>
        <p:txBody>
          <a:bodyPr>
            <a:normAutofit/>
          </a:bodyPr>
          <a:lstStyle/>
          <a:p>
            <a:pPr algn="just"/>
            <a:r>
              <a:rPr lang="ar-SA" sz="2500" dirty="0" smtClean="0">
                <a:cs typeface="AL-Mohanad" pitchFamily="2" charset="-78"/>
              </a:rPr>
              <a:t>وتتكامل الجدوى بتحليل الجدوى التنظيمية لنظام المعلومات من خلال معرفة درجة التوافق بين التنظيم ومستلزمات تشغيل نظام المعلومات بكفاءة وفاعلية بالإضافة الى تحليل القدرات التي يوفرها النظام الجديد للمنظمة وبما يساعدها على تحقيق الميزة التنافسية.</a:t>
            </a:r>
          </a:p>
          <a:p>
            <a:pPr algn="just"/>
            <a:r>
              <a:rPr lang="ar-SA" sz="2500" dirty="0" smtClean="0">
                <a:cs typeface="AL-Mohanad" pitchFamily="2" charset="-78"/>
              </a:rPr>
              <a:t>باختصار, تأخذ دراسة الجدوى ثلاثة ابعاد أساسية هي: البعد الاقتصادي لضمان ان تكون المنافع المتوقعة اكبر من التكاليف, والبعد التنظيمي للتأكد من إمكانية تشغيل النظام واستيعاب قدراته الكبيرة على المعالجة وإنتاج المعلومات, والجدوى التقنية لضمان وجود تكنولوجيا معلوماتية راقية وقابلة للتطور والتحديث عند الضرورة.</a:t>
            </a:r>
            <a:endParaRPr lang="ar-SA" sz="2500" dirty="0">
              <a:cs typeface="AL-Mohanad" pitchFamily="2" charset="-78"/>
            </a:endParaRPr>
          </a:p>
        </p:txBody>
      </p:sp>
    </p:spTree>
    <p:extLst>
      <p:ext uri="{BB962C8B-B14F-4D97-AF65-F5344CB8AC3E}">
        <p14:creationId xmlns:p14="http://schemas.microsoft.com/office/powerpoint/2010/main" val="86125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19440"/>
          </a:xfrm>
        </p:spPr>
        <p:txBody>
          <a:bodyPr/>
          <a:lstStyle/>
          <a:p>
            <a:pPr algn="r"/>
            <a:r>
              <a:rPr lang="ar-SA" dirty="0" smtClean="0">
                <a:cs typeface="AL-Mohanad Bold" pitchFamily="2" charset="-78"/>
              </a:rPr>
              <a:t>2- تحليل النظم</a:t>
            </a:r>
            <a:endParaRPr lang="ar-SA" dirty="0">
              <a:cs typeface="AL-Mohanad Bold" pitchFamily="2" charset="-78"/>
            </a:endParaRPr>
          </a:p>
        </p:txBody>
      </p:sp>
      <p:sp>
        <p:nvSpPr>
          <p:cNvPr id="3" name="Content Placeholder 2"/>
          <p:cNvSpPr>
            <a:spLocks noGrp="1"/>
          </p:cNvSpPr>
          <p:nvPr>
            <p:ph sz="quarter" idx="13"/>
          </p:nvPr>
        </p:nvSpPr>
        <p:spPr>
          <a:xfrm>
            <a:off x="913774" y="1237958"/>
            <a:ext cx="10363826" cy="4553241"/>
          </a:xfrm>
        </p:spPr>
        <p:txBody>
          <a:bodyPr>
            <a:normAutofit/>
          </a:bodyPr>
          <a:lstStyle/>
          <a:p>
            <a:pPr marL="0" indent="0" algn="just">
              <a:buNone/>
            </a:pPr>
            <a:r>
              <a:rPr lang="ar-SA" sz="2500" dirty="0" smtClean="0">
                <a:cs typeface="AL-Mohanad" pitchFamily="2" charset="-78"/>
              </a:rPr>
              <a:t>تتضمن مرحلة تحليل النظم حزمة من الأنشطة المتكاملة التي تبدأ بتحليل احتياجات المستفيدين, وتحديد أهداف النظام الجديد ومواصفاته وحدوده والقيود التي يعمل في غطائها, وينتج من مرحلة تصميم النظم وصف منطقي بمكونات ومتطلبات النظام وهي:</a:t>
            </a:r>
          </a:p>
          <a:p>
            <a:pPr algn="just"/>
            <a:r>
              <a:rPr lang="ar-SA" sz="2500" dirty="0" smtClean="0">
                <a:cs typeface="AL-Mohanad" pitchFamily="2" charset="-78"/>
              </a:rPr>
              <a:t>المخرجات التي يقوم النظام بإنتاجها وتقديمها للمستفيدين في ضوء احتياجاتهم.</a:t>
            </a:r>
          </a:p>
          <a:p>
            <a:pPr algn="just"/>
            <a:r>
              <a:rPr lang="ar-SA" sz="2500" dirty="0" smtClean="0">
                <a:cs typeface="AL-Mohanad" pitchFamily="2" charset="-78"/>
              </a:rPr>
              <a:t>العمليات والأنشطة التي يجب ان تنفذ للحصول على المخرجات.</a:t>
            </a:r>
          </a:p>
          <a:p>
            <a:pPr algn="just"/>
            <a:r>
              <a:rPr lang="ar-SA" sz="2500" dirty="0" smtClean="0">
                <a:cs typeface="AL-Mohanad" pitchFamily="2" charset="-78"/>
              </a:rPr>
              <a:t>مدخلات النظام الضرورية من أجل الحصول على المخرجات.</a:t>
            </a:r>
          </a:p>
          <a:p>
            <a:pPr algn="just"/>
            <a:r>
              <a:rPr lang="ar-SA" sz="2500" dirty="0" smtClean="0">
                <a:cs typeface="AL-Mohanad" pitchFamily="2" charset="-78"/>
              </a:rPr>
              <a:t>الموارد الضرورية لعمل النظام.</a:t>
            </a:r>
          </a:p>
          <a:p>
            <a:pPr algn="just"/>
            <a:r>
              <a:rPr lang="ar-SA" sz="2500" dirty="0" smtClean="0">
                <a:cs typeface="AL-Mohanad" pitchFamily="2" charset="-78"/>
              </a:rPr>
              <a:t>الإجراءات وقواعد عمل النظام.</a:t>
            </a:r>
            <a:endParaRPr lang="ar-SA" sz="2500" dirty="0">
              <a:cs typeface="AL-Mohanad" pitchFamily="2" charset="-78"/>
            </a:endParaRPr>
          </a:p>
        </p:txBody>
      </p:sp>
    </p:spTree>
    <p:extLst>
      <p:ext uri="{BB962C8B-B14F-4D97-AF65-F5344CB8AC3E}">
        <p14:creationId xmlns:p14="http://schemas.microsoft.com/office/powerpoint/2010/main" val="39281078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99705" y="1677775"/>
            <a:ext cx="10363826" cy="3424107"/>
          </a:xfrm>
        </p:spPr>
        <p:txBody>
          <a:bodyPr>
            <a:normAutofit lnSpcReduction="10000"/>
          </a:bodyPr>
          <a:lstStyle/>
          <a:p>
            <a:pPr marL="0" indent="0" algn="just">
              <a:buNone/>
            </a:pPr>
            <a:r>
              <a:rPr lang="ar-SA" sz="2500" dirty="0" smtClean="0">
                <a:cs typeface="AL-Mohanad" pitchFamily="2" charset="-78"/>
              </a:rPr>
              <a:t>ومن بين الأنشطة التي تتكون منها مرحلة تحليل النظم نذكر ما يلي:</a:t>
            </a:r>
          </a:p>
          <a:p>
            <a:pPr algn="just"/>
            <a:r>
              <a:rPr lang="ar-SA" sz="2500" dirty="0" smtClean="0">
                <a:cs typeface="AL-Mohanad" pitchFamily="2" charset="-78"/>
              </a:rPr>
              <a:t>تحليل احتياجات المستفيدين من المعلومات.</a:t>
            </a:r>
          </a:p>
          <a:p>
            <a:pPr algn="just"/>
            <a:r>
              <a:rPr lang="ar-SA" sz="2500" dirty="0" smtClean="0">
                <a:cs typeface="AL-Mohanad" pitchFamily="2" charset="-78"/>
              </a:rPr>
              <a:t>تحديد توقعات وأمال المستفيدين.</a:t>
            </a:r>
          </a:p>
          <a:p>
            <a:pPr algn="just"/>
            <a:r>
              <a:rPr lang="ar-SA" sz="2500" dirty="0" smtClean="0">
                <a:cs typeface="AL-Mohanad" pitchFamily="2" charset="-78"/>
              </a:rPr>
              <a:t>تحليل فجوة المعلومات بين احتياجات المستفيدين وتوقعاتهم.</a:t>
            </a:r>
          </a:p>
          <a:p>
            <a:pPr algn="just"/>
            <a:r>
              <a:rPr lang="ar-SA" sz="2500" dirty="0" smtClean="0">
                <a:cs typeface="AL-Mohanad" pitchFamily="2" charset="-78"/>
              </a:rPr>
              <a:t>وصف منطقي للمخرجات والعمليات والمدخلات.</a:t>
            </a:r>
          </a:p>
          <a:p>
            <a:pPr algn="just"/>
            <a:r>
              <a:rPr lang="ar-SA" sz="2500" dirty="0" smtClean="0">
                <a:cs typeface="AL-Mohanad" pitchFamily="2" charset="-78"/>
              </a:rPr>
              <a:t>وصف منطقي لقاعدة البيانات.</a:t>
            </a:r>
          </a:p>
        </p:txBody>
      </p:sp>
    </p:spTree>
    <p:extLst>
      <p:ext uri="{BB962C8B-B14F-4D97-AF65-F5344CB8AC3E}">
        <p14:creationId xmlns:p14="http://schemas.microsoft.com/office/powerpoint/2010/main" val="3707765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05372"/>
          </a:xfrm>
        </p:spPr>
        <p:txBody>
          <a:bodyPr/>
          <a:lstStyle/>
          <a:p>
            <a:pPr algn="r"/>
            <a:r>
              <a:rPr lang="ar-SA" dirty="0" smtClean="0">
                <a:cs typeface="AL-Mohanad Bold" pitchFamily="2" charset="-78"/>
              </a:rPr>
              <a:t>3- تصميم النظم</a:t>
            </a:r>
            <a:endParaRPr lang="ar-SA" dirty="0">
              <a:cs typeface="AL-Mohanad Bold" pitchFamily="2" charset="-78"/>
            </a:endParaRPr>
          </a:p>
        </p:txBody>
      </p:sp>
      <p:sp>
        <p:nvSpPr>
          <p:cNvPr id="3" name="Content Placeholder 2"/>
          <p:cNvSpPr>
            <a:spLocks noGrp="1"/>
          </p:cNvSpPr>
          <p:nvPr>
            <p:ph sz="quarter" idx="13"/>
          </p:nvPr>
        </p:nvSpPr>
        <p:spPr>
          <a:xfrm>
            <a:off x="913775" y="1814734"/>
            <a:ext cx="10363826" cy="4009292"/>
          </a:xfrm>
        </p:spPr>
        <p:txBody>
          <a:bodyPr>
            <a:normAutofit/>
          </a:bodyPr>
          <a:lstStyle/>
          <a:p>
            <a:pPr marL="0" indent="0" algn="just">
              <a:buNone/>
            </a:pPr>
            <a:r>
              <a:rPr lang="ar-SA" sz="2500" dirty="0" smtClean="0">
                <a:cs typeface="AL-Mohanad" pitchFamily="2" charset="-78"/>
              </a:rPr>
              <a:t>تتكون عملية تصميم النظم من حزمتين رئيسيتين: الأولى تخص التصميم المنطقي </a:t>
            </a:r>
            <a:r>
              <a:rPr lang="en-US" sz="2500" dirty="0" smtClean="0">
                <a:cs typeface="AL-Mohanad" pitchFamily="2" charset="-78"/>
              </a:rPr>
              <a:t>logical design</a:t>
            </a:r>
            <a:r>
              <a:rPr lang="ar-SA" sz="2500" dirty="0" smtClean="0">
                <a:cs typeface="AL-Mohanad" pitchFamily="2" charset="-78"/>
              </a:rPr>
              <a:t> والثانية التصميم الطبيعي ( المادي) </a:t>
            </a:r>
            <a:r>
              <a:rPr lang="en-US" sz="2500" dirty="0" smtClean="0">
                <a:cs typeface="AL-Mohanad" pitchFamily="2" charset="-78"/>
              </a:rPr>
              <a:t>physical design</a:t>
            </a:r>
          </a:p>
          <a:p>
            <a:pPr marL="0" indent="0" algn="just">
              <a:buNone/>
            </a:pPr>
            <a:r>
              <a:rPr lang="ar-SA" sz="2500" dirty="0" smtClean="0">
                <a:cs typeface="AL-Mohanad" pitchFamily="2" charset="-78"/>
              </a:rPr>
              <a:t>نقصد بالتصميم المنطقي وضع التصورات والمفاهيم المنطقية للنظام قبل تشكيله وتنفيذه عمليا, وتتكون مرحلة التصميم المنطقي من الأنشطة التالية:</a:t>
            </a:r>
          </a:p>
          <a:p>
            <a:pPr algn="just"/>
            <a:r>
              <a:rPr lang="ar-SA" sz="2500" dirty="0" smtClean="0">
                <a:cs typeface="AL-Mohanad" pitchFamily="2" charset="-78"/>
              </a:rPr>
              <a:t>تصميم المخرجات في ضوء عوامل مهمة منها تحديد المحتوى, الشكل, الحجم, التوقيت, وسائط الإخراج, وتنسيق المحتوى.</a:t>
            </a:r>
          </a:p>
          <a:p>
            <a:pPr algn="just"/>
            <a:r>
              <a:rPr lang="ar-SA" sz="2500" dirty="0" smtClean="0">
                <a:cs typeface="AL-Mohanad" pitchFamily="2" charset="-78"/>
              </a:rPr>
              <a:t>تصميم المدخلات وتحديد وسائط الادخال وجدولة توقيت أنشطة الادخال في بعض تطبيقات النظام.</a:t>
            </a:r>
          </a:p>
        </p:txBody>
      </p:sp>
    </p:spTree>
    <p:extLst>
      <p:ext uri="{BB962C8B-B14F-4D97-AF65-F5344CB8AC3E}">
        <p14:creationId xmlns:p14="http://schemas.microsoft.com/office/powerpoint/2010/main" val="3646875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41909" y="1930994"/>
            <a:ext cx="10363826" cy="3424107"/>
          </a:xfrm>
        </p:spPr>
        <p:txBody>
          <a:bodyPr>
            <a:normAutofit/>
          </a:bodyPr>
          <a:lstStyle/>
          <a:p>
            <a:pPr algn="just"/>
            <a:r>
              <a:rPr lang="ar-SA" sz="2500" dirty="0">
                <a:cs typeface="AL-Mohanad" pitchFamily="2" charset="-78"/>
              </a:rPr>
              <a:t>تصميم العمليات ووضع خوارزميات العمليات التي سيقوم بتنفيذها النظام</a:t>
            </a:r>
            <a:r>
              <a:rPr lang="ar-SA" sz="2500" dirty="0" smtClean="0">
                <a:cs typeface="AL-Mohanad" pitchFamily="2" charset="-78"/>
              </a:rPr>
              <a:t>.</a:t>
            </a:r>
          </a:p>
          <a:p>
            <a:pPr algn="just"/>
            <a:r>
              <a:rPr lang="ar-SA" sz="2500" dirty="0" smtClean="0">
                <a:cs typeface="AL-Mohanad" pitchFamily="2" charset="-78"/>
              </a:rPr>
              <a:t>التصميم المنطقي والمادي لقاعدة البيانات.</a:t>
            </a:r>
          </a:p>
          <a:p>
            <a:pPr algn="just"/>
            <a:r>
              <a:rPr lang="ar-SA" sz="2500" dirty="0" smtClean="0">
                <a:cs typeface="AL-Mohanad" pitchFamily="2" charset="-78"/>
              </a:rPr>
              <a:t>تحديد وتعريف البرامج المستخدمة في النظام.</a:t>
            </a:r>
          </a:p>
          <a:p>
            <a:pPr algn="just"/>
            <a:r>
              <a:rPr lang="ar-SA" sz="2500" dirty="0" smtClean="0">
                <a:cs typeface="AL-Mohanad" pitchFamily="2" charset="-78"/>
              </a:rPr>
              <a:t>وضع مواصفات العتاد والأجهزة المستخدمة في النظام.</a:t>
            </a:r>
          </a:p>
          <a:p>
            <a:pPr algn="just"/>
            <a:r>
              <a:rPr lang="ar-SA" sz="2500" dirty="0" smtClean="0">
                <a:cs typeface="AL-Mohanad" pitchFamily="2" charset="-78"/>
              </a:rPr>
              <a:t>توصيف وتصميم إجراءات العمل داخل النظام.</a:t>
            </a:r>
          </a:p>
        </p:txBody>
      </p:sp>
    </p:spTree>
    <p:extLst>
      <p:ext uri="{BB962C8B-B14F-4D97-AF65-F5344CB8AC3E}">
        <p14:creationId xmlns:p14="http://schemas.microsoft.com/office/powerpoint/2010/main" val="479578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59655"/>
            <a:ext cx="10363826" cy="5430129"/>
          </a:xfrm>
        </p:spPr>
        <p:txBody>
          <a:bodyPr>
            <a:normAutofit/>
          </a:bodyPr>
          <a:lstStyle/>
          <a:p>
            <a:pPr algn="just"/>
            <a:r>
              <a:rPr lang="ar-SA" sz="2500" dirty="0" smtClean="0">
                <a:cs typeface="AL-Mohanad" pitchFamily="2" charset="-78"/>
              </a:rPr>
              <a:t>بينما تضمن عملية التصميم المادي استكمال أنشطة التصميم المادي للمخرجات والمدخلات والتصميم المادي لقعدة البيانات من خلال اختبار نظام إدارة قواعد البيانات المناسب للنظام بالإضافة الى تصميم عمليات المعالجة واختبار البرامج المستخدمة لهذا الغرض.</a:t>
            </a:r>
          </a:p>
          <a:p>
            <a:pPr marL="0" indent="0" algn="just">
              <a:buNone/>
            </a:pPr>
            <a:r>
              <a:rPr lang="ar-SA" sz="2500" dirty="0" smtClean="0">
                <a:cs typeface="AL-Mohanad" pitchFamily="2" charset="-78"/>
              </a:rPr>
              <a:t>علاوة على ذلك توجد حزمة من العوامل المؤثرة في عملية تحليل وتصميم النظم نذكر منها على سبيل المثال لا الحصر:</a:t>
            </a:r>
          </a:p>
          <a:p>
            <a:pPr marL="457200" indent="-457200" algn="just">
              <a:buFont typeface="+mj-lt"/>
              <a:buAutoNum type="arabicPeriod"/>
            </a:pPr>
            <a:r>
              <a:rPr lang="ar-SA" sz="2500" dirty="0" smtClean="0">
                <a:cs typeface="AL-Mohanad" pitchFamily="2" charset="-78"/>
              </a:rPr>
              <a:t>نجاح الفريق في استخدام تقنيات نمذجة البيانات والعمليات.</a:t>
            </a:r>
          </a:p>
          <a:p>
            <a:pPr marL="457200" indent="-457200" algn="just">
              <a:buFont typeface="+mj-lt"/>
              <a:buAutoNum type="arabicPeriod"/>
            </a:pPr>
            <a:r>
              <a:rPr lang="ar-SA" sz="2500" dirty="0" smtClean="0">
                <a:cs typeface="AL-Mohanad" pitchFamily="2" charset="-78"/>
              </a:rPr>
              <a:t>بساطة النظام وملائمته لبيئة الاعمال في داخل المنظمة.</a:t>
            </a:r>
          </a:p>
          <a:p>
            <a:pPr marL="457200" indent="-457200" algn="just">
              <a:buFont typeface="+mj-lt"/>
              <a:buAutoNum type="arabicPeriod"/>
            </a:pPr>
            <a:r>
              <a:rPr lang="ar-SA" sz="2500" dirty="0" smtClean="0">
                <a:cs typeface="AL-Mohanad" pitchFamily="2" charset="-78"/>
              </a:rPr>
              <a:t>سهولة الاستخدام والتشغيل ودرجة صداقة النظام للمستفيد النهائي.</a:t>
            </a:r>
          </a:p>
          <a:p>
            <a:pPr marL="457200" indent="-457200" algn="just">
              <a:buFont typeface="+mj-lt"/>
              <a:buAutoNum type="arabicPeriod"/>
            </a:pPr>
            <a:r>
              <a:rPr lang="ar-SA" sz="2500" dirty="0" smtClean="0">
                <a:cs typeface="AL-Mohanad" pitchFamily="2" charset="-78"/>
              </a:rPr>
              <a:t>الكفاءة والفاعلية التشغيلية والتنظيمية في انجاز نظام المعلومات لوظائفه ومهامه.</a:t>
            </a:r>
          </a:p>
          <a:p>
            <a:pPr marL="457200" indent="-457200" algn="just">
              <a:buFont typeface="+mj-lt"/>
              <a:buAutoNum type="arabicPeriod"/>
            </a:pPr>
            <a:r>
              <a:rPr lang="ar-SA" sz="2500" dirty="0" smtClean="0">
                <a:cs typeface="AL-Mohanad" pitchFamily="2" charset="-78"/>
              </a:rPr>
              <a:t>الأمان والحماية والتحكم التي يجب أن يتميز بها نظام المعلومات.</a:t>
            </a:r>
          </a:p>
        </p:txBody>
      </p:sp>
    </p:spTree>
    <p:extLst>
      <p:ext uri="{BB962C8B-B14F-4D97-AF65-F5344CB8AC3E}">
        <p14:creationId xmlns:p14="http://schemas.microsoft.com/office/powerpoint/2010/main" val="3944242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75711"/>
          </a:xfrm>
        </p:spPr>
        <p:txBody>
          <a:bodyPr/>
          <a:lstStyle/>
          <a:p>
            <a:pPr algn="r"/>
            <a:r>
              <a:rPr lang="ar-SA" dirty="0" smtClean="0">
                <a:cs typeface="AL-Mohanad Bold" pitchFamily="2" charset="-78"/>
              </a:rPr>
              <a:t>4- التطبيق</a:t>
            </a:r>
            <a:endParaRPr lang="ar-SA" dirty="0">
              <a:cs typeface="AL-Mohanad Bold" pitchFamily="2" charset="-78"/>
            </a:endParaRPr>
          </a:p>
        </p:txBody>
      </p:sp>
      <p:sp>
        <p:nvSpPr>
          <p:cNvPr id="3" name="Content Placeholder 2"/>
          <p:cNvSpPr>
            <a:spLocks noGrp="1"/>
          </p:cNvSpPr>
          <p:nvPr>
            <p:ph sz="quarter" idx="13"/>
          </p:nvPr>
        </p:nvSpPr>
        <p:spPr>
          <a:xfrm>
            <a:off x="913774" y="1434906"/>
            <a:ext cx="10363826" cy="4356294"/>
          </a:xfrm>
        </p:spPr>
        <p:txBody>
          <a:bodyPr>
            <a:normAutofit/>
          </a:bodyPr>
          <a:lstStyle/>
          <a:p>
            <a:pPr algn="just"/>
            <a:r>
              <a:rPr lang="ar-SA" sz="2500" dirty="0" smtClean="0">
                <a:cs typeface="AL-Mohanad" pitchFamily="2" charset="-78"/>
              </a:rPr>
              <a:t>تضم مرحلة التطبيق حزمة من الأنشطة الفرعية المتكاملة التي تبدأ بنشاط وضع خطة التطبيق وتدريب المستفيدين والعاملين في نظام المعلومات الى استكمال أنشطة البرمجة ونصب الأجهزة وشبكة الحاسوب وتحميل البرامج وتشغيل النظام.</a:t>
            </a:r>
          </a:p>
          <a:p>
            <a:pPr algn="just"/>
            <a:r>
              <a:rPr lang="ar-SA" sz="2500" dirty="0" smtClean="0">
                <a:cs typeface="AL-Mohanad" pitchFamily="2" charset="-78"/>
              </a:rPr>
              <a:t>كما تتضمن الأنشطة الخاصة بإعداد الإجراءات التفصيلية وتصميم دليل شامل لها واستكمال إجراءات التغيير الضرورية لعمل نظام المعلومات الجديد.</a:t>
            </a:r>
          </a:p>
          <a:p>
            <a:pPr algn="just"/>
            <a:r>
              <a:rPr lang="ar-SA" sz="2500" dirty="0" smtClean="0">
                <a:cs typeface="AL-Mohanad" pitchFamily="2" charset="-78"/>
              </a:rPr>
              <a:t>وتتضمن أيضا اختبار نظام المعلومات الجديد من خلال أربعة مستويات هي: اختبار المكونات, اختبار الوظائف, اختبار النظم الفرعية, واختبار الأداء الكلي للنظام.</a:t>
            </a:r>
            <a:endParaRPr lang="ar-SA" sz="2500" dirty="0">
              <a:cs typeface="AL-Mohanad" pitchFamily="2" charset="-78"/>
            </a:endParaRPr>
          </a:p>
        </p:txBody>
      </p:sp>
    </p:spTree>
    <p:extLst>
      <p:ext uri="{BB962C8B-B14F-4D97-AF65-F5344CB8AC3E}">
        <p14:creationId xmlns:p14="http://schemas.microsoft.com/office/powerpoint/2010/main" val="5619425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520966"/>
          </a:xfrm>
        </p:spPr>
        <p:txBody>
          <a:bodyPr>
            <a:normAutofit/>
          </a:bodyPr>
          <a:lstStyle/>
          <a:p>
            <a:r>
              <a:rPr lang="ar-SA" sz="3000" dirty="0" smtClean="0">
                <a:cs typeface="AL-Mohanad Bold" pitchFamily="2" charset="-78"/>
              </a:rPr>
              <a:t>استراتيجيات التحول</a:t>
            </a:r>
            <a:endParaRPr lang="ar-SA" sz="3000" dirty="0">
              <a:cs typeface="AL-Mohanad Bold" pitchFamily="2" charset="-78"/>
            </a:endParaRPr>
          </a:p>
        </p:txBody>
      </p:sp>
      <p:sp>
        <p:nvSpPr>
          <p:cNvPr id="3" name="Content Placeholder 2"/>
          <p:cNvSpPr>
            <a:spLocks noGrp="1"/>
          </p:cNvSpPr>
          <p:nvPr>
            <p:ph sz="quarter" idx="13"/>
          </p:nvPr>
        </p:nvSpPr>
        <p:spPr>
          <a:xfrm>
            <a:off x="914400" y="1171339"/>
            <a:ext cx="10363826" cy="4652686"/>
          </a:xfrm>
        </p:spPr>
        <p:txBody>
          <a:bodyPr>
            <a:normAutofit/>
          </a:bodyPr>
          <a:lstStyle/>
          <a:p>
            <a:pPr marL="0" indent="0" algn="just">
              <a:buNone/>
            </a:pPr>
            <a:r>
              <a:rPr lang="ar-SA" sz="2500" dirty="0" smtClean="0">
                <a:cs typeface="AL-Mohanad" pitchFamily="2" charset="-78"/>
              </a:rPr>
              <a:t>وفي مرحلة التطبيق تظهر الحاجة الى استكمال أنشطة التحويل والتي يتم من خلالها اختيار استراتيجية التحول الملائمة للنظام والمنظمة. وتستكمل في هذه الفترة كل إجراءات الانتقال الى نظام المعلومات الجديد.</a:t>
            </a:r>
          </a:p>
          <a:p>
            <a:pPr marL="0" indent="0" algn="just">
              <a:buNone/>
            </a:pPr>
            <a:r>
              <a:rPr lang="ar-SA" sz="2500" dirty="0" smtClean="0">
                <a:cs typeface="AL-Mohanad" pitchFamily="2" charset="-78"/>
              </a:rPr>
              <a:t>وتتكون استراتيجيات التحول من:</a:t>
            </a:r>
          </a:p>
          <a:p>
            <a:pPr algn="just"/>
            <a:r>
              <a:rPr lang="ar-SA" sz="3000" b="1" u="sng" dirty="0" smtClean="0">
                <a:cs typeface="AL-Mohanad" pitchFamily="2" charset="-78"/>
              </a:rPr>
              <a:t>استراتيجية التحول الفوري:</a:t>
            </a:r>
            <a:r>
              <a:rPr lang="ar-SA" sz="3000" b="1" dirty="0" smtClean="0">
                <a:cs typeface="AL-Mohanad" pitchFamily="2" charset="-78"/>
              </a:rPr>
              <a:t> </a:t>
            </a:r>
            <a:r>
              <a:rPr lang="ar-SA" sz="2500" dirty="0" smtClean="0">
                <a:cs typeface="AL-Mohanad" pitchFamily="2" charset="-78"/>
              </a:rPr>
              <a:t>يتم التخلي عن نظام المعلومات القديم دفعة واحدة ويوضع النظام الجديد موضع التشغيل مباشرة وفي وقت محدد.</a:t>
            </a:r>
            <a:r>
              <a:rPr lang="ar-SA" sz="2500" dirty="0">
                <a:cs typeface="AL-Mohanad" pitchFamily="2" charset="-78"/>
              </a:rPr>
              <a:t> </a:t>
            </a:r>
            <a:endParaRPr lang="ar-SA" sz="2500" dirty="0" smtClean="0">
              <a:cs typeface="AL-Mohanad" pitchFamily="2" charset="-78"/>
            </a:endParaRPr>
          </a:p>
          <a:p>
            <a:pPr marL="0" indent="0" algn="just">
              <a:buNone/>
            </a:pPr>
            <a:r>
              <a:rPr lang="ar-SA" sz="2500" dirty="0" smtClean="0">
                <a:cs typeface="AL-Mohanad" pitchFamily="2" charset="-78"/>
              </a:rPr>
              <a:t>وتستخدم في حالة وجود صعوبة كبيرة في تجزئة نظام المعلومات الجديد الى مراحل متعددة, او عندما توجد ضغوط شديدة من قبل المستفيدين باتجاه تطوير وتصميم نظام المعلومات.</a:t>
            </a:r>
          </a:p>
        </p:txBody>
      </p:sp>
    </p:spTree>
    <p:extLst>
      <p:ext uri="{BB962C8B-B14F-4D97-AF65-F5344CB8AC3E}">
        <p14:creationId xmlns:p14="http://schemas.microsoft.com/office/powerpoint/2010/main" val="2294758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84113" y="1480827"/>
            <a:ext cx="10363826" cy="3424107"/>
          </a:xfrm>
        </p:spPr>
        <p:txBody>
          <a:bodyPr>
            <a:normAutofit/>
          </a:bodyPr>
          <a:lstStyle/>
          <a:p>
            <a:pPr algn="just"/>
            <a:r>
              <a:rPr lang="ar-SA" sz="3000" b="1" u="sng" dirty="0" smtClean="0">
                <a:cs typeface="AL-Mohanad" pitchFamily="2" charset="-78"/>
              </a:rPr>
              <a:t>التشغيل الموازي:</a:t>
            </a:r>
            <a:r>
              <a:rPr lang="ar-SA" sz="3000" b="1" dirty="0" smtClean="0">
                <a:cs typeface="AL-Mohanad" pitchFamily="2" charset="-78"/>
              </a:rPr>
              <a:t> </a:t>
            </a:r>
            <a:r>
              <a:rPr lang="ar-SA" sz="2500" dirty="0" smtClean="0">
                <a:cs typeface="AL-Mohanad" pitchFamily="2" charset="-78"/>
              </a:rPr>
              <a:t>يتم تشغيل النظام الجديد مع استمرار العمل بالنظام القديم, أي تتم عمليات معالجة البيانات من قبل النظام الجديد والقديم في وقت واحد الى ان يصل مستوى تطبيق النظام الجديد الى معايير الكفاءة والفاعلية المستهدفة.</a:t>
            </a:r>
          </a:p>
          <a:p>
            <a:pPr algn="just"/>
            <a:r>
              <a:rPr lang="ar-SA" sz="3000" b="1" u="sng" dirty="0">
                <a:cs typeface="AL-Mohanad" pitchFamily="2" charset="-78"/>
              </a:rPr>
              <a:t>الاحلال التدريجي:</a:t>
            </a:r>
            <a:r>
              <a:rPr lang="ar-SA" sz="2500" dirty="0" smtClean="0">
                <a:cs typeface="AL-Mohanad" pitchFamily="2" charset="-78"/>
              </a:rPr>
              <a:t>  تعني إحلال النظام الجديد بصورة تدريجية الى ان يتم استكمال أنشطة تصميم وتشغيل النظام الجديد. هذا يعني انجاز حزمة محددة من وظائف نظام المعلومات الجديد في حين يستمر العمل بنظام المعلومات القديم الذي يتولى انجاز الوظائف الأخرى.</a:t>
            </a:r>
            <a:endParaRPr lang="ar-SA" sz="2500" dirty="0">
              <a:cs typeface="AL-Mohanad" pitchFamily="2" charset="-78"/>
            </a:endParaRPr>
          </a:p>
        </p:txBody>
      </p:sp>
    </p:spTree>
    <p:extLst>
      <p:ext uri="{BB962C8B-B14F-4D97-AF65-F5344CB8AC3E}">
        <p14:creationId xmlns:p14="http://schemas.microsoft.com/office/powerpoint/2010/main" val="1687957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75711"/>
          </a:xfrm>
        </p:spPr>
        <p:txBody>
          <a:bodyPr/>
          <a:lstStyle/>
          <a:p>
            <a:pPr algn="r"/>
            <a:r>
              <a:rPr lang="ar-SA" dirty="0" smtClean="0">
                <a:cs typeface="AL-Mohanad Bold" pitchFamily="2" charset="-78"/>
              </a:rPr>
              <a:t>5- التقييم</a:t>
            </a:r>
            <a:endParaRPr lang="ar-SA" dirty="0">
              <a:cs typeface="AL-Mohanad Bold" pitchFamily="2" charset="-78"/>
            </a:endParaRPr>
          </a:p>
        </p:txBody>
      </p:sp>
      <p:sp>
        <p:nvSpPr>
          <p:cNvPr id="3" name="Content Placeholder 2"/>
          <p:cNvSpPr>
            <a:spLocks noGrp="1"/>
          </p:cNvSpPr>
          <p:nvPr>
            <p:ph sz="quarter" idx="13"/>
          </p:nvPr>
        </p:nvSpPr>
        <p:spPr>
          <a:xfrm>
            <a:off x="913774" y="1294228"/>
            <a:ext cx="10363826" cy="4496971"/>
          </a:xfrm>
        </p:spPr>
        <p:txBody>
          <a:bodyPr>
            <a:normAutofit/>
          </a:bodyPr>
          <a:lstStyle/>
          <a:p>
            <a:pPr algn="just"/>
            <a:r>
              <a:rPr lang="ar-SA" sz="2500" dirty="0" smtClean="0">
                <a:cs typeface="AL-Mohanad" pitchFamily="2" charset="-78"/>
              </a:rPr>
              <a:t>تعتبر مرحلة التقييم هي قاعدة انطلاق نظام المعلومات للعمل في المنظمة وفق الأهداف المنشودة منذ بداية دورة حياة تطوير النظام. وفي هذه المرحلة تحديدا تنتقل مسؤولية إدارة النظام من فريق التطوير الى إدارة النظام التي سوف تتولى بصورة مباشرة مهام التشغيل النهائي والتقييم.</a:t>
            </a:r>
          </a:p>
          <a:p>
            <a:pPr algn="just"/>
            <a:r>
              <a:rPr lang="ar-SA" sz="2500" dirty="0" smtClean="0">
                <a:cs typeface="AL-Mohanad" pitchFamily="2" charset="-78"/>
              </a:rPr>
              <a:t>ويوجد أساليب عديدة لتقييم نظم المعلومات بعضها مفيد لأغراض التقييم المباشر قصير الاجل والبعض الاخر مفيد لتقييم النظام على المدى الطويل.</a:t>
            </a:r>
          </a:p>
          <a:p>
            <a:pPr algn="just"/>
            <a:r>
              <a:rPr lang="ar-SA" sz="2500" dirty="0" smtClean="0">
                <a:cs typeface="AL-Mohanad" pitchFamily="2" charset="-78"/>
              </a:rPr>
              <a:t>التقييم المباشر قصير الاجل يستند على اجراء مقارنة بين التكاليف الفعلية (المنظورة) والمنافع المنظورة. كما هو واضح في الجدول التالي:</a:t>
            </a:r>
            <a:endParaRPr lang="ar-SA" sz="2500" dirty="0">
              <a:cs typeface="AL-Mohanad" pitchFamily="2" charset="-78"/>
            </a:endParaRPr>
          </a:p>
        </p:txBody>
      </p:sp>
    </p:spTree>
    <p:extLst>
      <p:ext uri="{BB962C8B-B14F-4D97-AF65-F5344CB8AC3E}">
        <p14:creationId xmlns:p14="http://schemas.microsoft.com/office/powerpoint/2010/main" val="163988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950975"/>
          </a:xfrm>
        </p:spPr>
        <p:txBody>
          <a:bodyPr/>
          <a:lstStyle/>
          <a:p>
            <a:r>
              <a:rPr lang="ar-SA" dirty="0" smtClean="0">
                <a:cs typeface="AL-Mohanad Bold" pitchFamily="2" charset="-78"/>
              </a:rPr>
              <a:t>مقدمة</a:t>
            </a:r>
            <a:endParaRPr lang="ar-SA" dirty="0">
              <a:cs typeface="AL-Mohanad Bold" pitchFamily="2" charset="-78"/>
            </a:endParaRPr>
          </a:p>
        </p:txBody>
      </p:sp>
      <p:sp>
        <p:nvSpPr>
          <p:cNvPr id="3" name="Content Placeholder 2"/>
          <p:cNvSpPr>
            <a:spLocks noGrp="1"/>
          </p:cNvSpPr>
          <p:nvPr>
            <p:ph sz="quarter" idx="13"/>
          </p:nvPr>
        </p:nvSpPr>
        <p:spPr>
          <a:xfrm>
            <a:off x="913775" y="1569494"/>
            <a:ext cx="10363826" cy="3998794"/>
          </a:xfrm>
        </p:spPr>
        <p:txBody>
          <a:bodyPr>
            <a:normAutofit/>
          </a:bodyPr>
          <a:lstStyle/>
          <a:p>
            <a:pPr algn="just"/>
            <a:r>
              <a:rPr lang="ar-SA" sz="2500" dirty="0" smtClean="0">
                <a:cs typeface="AL-Mohanad" pitchFamily="2" charset="-78"/>
              </a:rPr>
              <a:t>نظام المعلومات الإداري هو قبل كل شيء مشروع استثماري راس مالي يتطلب استخدام حزمة متكاملة ومتنوعة من تقنيات تحليل وتصميم النظم وأساليب تخطيط وجدولة إدارة المشروعات.</a:t>
            </a:r>
          </a:p>
          <a:p>
            <a:pPr algn="just"/>
            <a:r>
              <a:rPr lang="ar-SA" sz="2500" dirty="0" smtClean="0">
                <a:cs typeface="AL-Mohanad" pitchFamily="2" charset="-78"/>
              </a:rPr>
              <a:t>للنظام دورة حياة طبيعية شبيهة بدورة حياة الكائن الحي, وهي دورة تمر بمراحل أساسية مترابطة ومتداخلة حيث ان مخرجات كل مرحلة هي مدخلات المرحلة التي تليها وهكذا حتى يتم استكمال دورة تطوير النظام.</a:t>
            </a:r>
          </a:p>
          <a:p>
            <a:pPr algn="just"/>
            <a:r>
              <a:rPr lang="ar-SA" sz="2500" dirty="0" smtClean="0">
                <a:cs typeface="AL-Mohanad" pitchFamily="2" charset="-78"/>
              </a:rPr>
              <a:t>سوف يتناول هذا الفصل مفاهيم وتقنيات تحليل وتصميم نظم المعلومات والمداخل المنهجية لتطوير هذه النظم.</a:t>
            </a:r>
          </a:p>
          <a:p>
            <a:pPr marL="0" indent="0" algn="just">
              <a:buNone/>
            </a:pPr>
            <a:endParaRPr lang="ar-SA" sz="2500" dirty="0">
              <a:cs typeface="AL-Mohanad" pitchFamily="2" charset="-78"/>
            </a:endParaRPr>
          </a:p>
        </p:txBody>
      </p:sp>
    </p:spTree>
    <p:extLst>
      <p:ext uri="{BB962C8B-B14F-4D97-AF65-F5344CB8AC3E}">
        <p14:creationId xmlns:p14="http://schemas.microsoft.com/office/powerpoint/2010/main" val="32994740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53183621"/>
              </p:ext>
            </p:extLst>
          </p:nvPr>
        </p:nvGraphicFramePr>
        <p:xfrm>
          <a:off x="1237956" y="719666"/>
          <a:ext cx="9734844" cy="5216904"/>
        </p:xfrm>
        <a:graphic>
          <a:graphicData uri="http://schemas.openxmlformats.org/drawingml/2006/table">
            <a:tbl>
              <a:tblPr rtl="1" firstRow="1" bandRow="1">
                <a:tableStyleId>{5C22544A-7EE6-4342-B048-85BDC9FD1C3A}</a:tableStyleId>
              </a:tblPr>
              <a:tblGrid>
                <a:gridCol w="4867422"/>
                <a:gridCol w="4867422"/>
              </a:tblGrid>
              <a:tr h="652113">
                <a:tc>
                  <a:txBody>
                    <a:bodyPr/>
                    <a:lstStyle/>
                    <a:p>
                      <a:pPr rtl="1"/>
                      <a:r>
                        <a:rPr lang="ar-SA" sz="2500" dirty="0" smtClean="0">
                          <a:cs typeface="AL-Mohanad" pitchFamily="2" charset="-78"/>
                        </a:rPr>
                        <a:t>التكاليف الفعلية </a:t>
                      </a:r>
                      <a:r>
                        <a:rPr lang="en-US" sz="2500" dirty="0" smtClean="0">
                          <a:cs typeface="AL-Mohanad" pitchFamily="2" charset="-78"/>
                        </a:rPr>
                        <a:t>costs</a:t>
                      </a:r>
                      <a:endParaRPr lang="ar-SA" sz="2500" dirty="0">
                        <a:cs typeface="AL-Mohanad" pitchFamily="2" charset="-78"/>
                      </a:endParaRPr>
                    </a:p>
                  </a:txBody>
                  <a:tcPr/>
                </a:tc>
                <a:tc>
                  <a:txBody>
                    <a:bodyPr/>
                    <a:lstStyle/>
                    <a:p>
                      <a:pPr rtl="1"/>
                      <a:r>
                        <a:rPr lang="ar-SA" sz="2500" dirty="0" smtClean="0">
                          <a:cs typeface="AL-Mohanad" pitchFamily="2" charset="-78"/>
                        </a:rPr>
                        <a:t>المنافع</a:t>
                      </a:r>
                      <a:r>
                        <a:rPr lang="ar-SA" sz="2500" baseline="0" dirty="0" smtClean="0">
                          <a:cs typeface="AL-Mohanad" pitchFamily="2" charset="-78"/>
                        </a:rPr>
                        <a:t> المنظورة </a:t>
                      </a:r>
                      <a:r>
                        <a:rPr lang="en-US" sz="2500" baseline="0" dirty="0" smtClean="0">
                          <a:cs typeface="AL-Mohanad" pitchFamily="2" charset="-78"/>
                        </a:rPr>
                        <a:t>benefits</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a:t>
                      </a:r>
                      <a:r>
                        <a:rPr lang="ar-SA" sz="2500" baseline="0" dirty="0" smtClean="0">
                          <a:cs typeface="AL-Mohanad" pitchFamily="2" charset="-78"/>
                        </a:rPr>
                        <a:t> عتاد النظام</a:t>
                      </a:r>
                      <a:endParaRPr lang="ar-SA" sz="2500" dirty="0">
                        <a:cs typeface="AL-Mohanad" pitchFamily="2" charset="-78"/>
                      </a:endParaRPr>
                    </a:p>
                  </a:txBody>
                  <a:tcPr/>
                </a:tc>
                <a:tc>
                  <a:txBody>
                    <a:bodyPr/>
                    <a:lstStyle/>
                    <a:p>
                      <a:pPr rtl="1"/>
                      <a:r>
                        <a:rPr lang="ar-SA" sz="2500" dirty="0" smtClean="0">
                          <a:cs typeface="AL-Mohanad" pitchFamily="2" charset="-78"/>
                        </a:rPr>
                        <a:t>زيادة الإنتاجية</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 برامج النظام</a:t>
                      </a:r>
                      <a:endParaRPr lang="ar-SA" sz="2500" dirty="0">
                        <a:cs typeface="AL-Mohanad" pitchFamily="2" charset="-78"/>
                      </a:endParaRPr>
                    </a:p>
                  </a:txBody>
                  <a:tcPr/>
                </a:tc>
                <a:tc>
                  <a:txBody>
                    <a:bodyPr/>
                    <a:lstStyle/>
                    <a:p>
                      <a:pPr rtl="1"/>
                      <a:r>
                        <a:rPr lang="ar-SA" sz="2500" dirty="0" smtClean="0">
                          <a:cs typeface="AL-Mohanad" pitchFamily="2" charset="-78"/>
                        </a:rPr>
                        <a:t>تحسين جودة المنتجات والخدمات</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a:t>
                      </a:r>
                      <a:r>
                        <a:rPr lang="ar-SA" sz="2500" baseline="0" dirty="0" smtClean="0">
                          <a:cs typeface="AL-Mohanad" pitchFamily="2" charset="-78"/>
                        </a:rPr>
                        <a:t> عتاد شبكة الحاسبات</a:t>
                      </a:r>
                      <a:endParaRPr lang="ar-SA" sz="2500" dirty="0">
                        <a:cs typeface="AL-Mohanad" pitchFamily="2" charset="-78"/>
                      </a:endParaRPr>
                    </a:p>
                  </a:txBody>
                  <a:tcPr/>
                </a:tc>
                <a:tc>
                  <a:txBody>
                    <a:bodyPr/>
                    <a:lstStyle/>
                    <a:p>
                      <a:pPr rtl="1"/>
                      <a:r>
                        <a:rPr lang="ar-SA" sz="2500" dirty="0" smtClean="0">
                          <a:cs typeface="AL-Mohanad" pitchFamily="2" charset="-78"/>
                        </a:rPr>
                        <a:t>تخفيض التكاليف التشغيلية</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a:t>
                      </a:r>
                      <a:r>
                        <a:rPr lang="ar-SA" sz="2500" baseline="0" dirty="0" smtClean="0">
                          <a:cs typeface="AL-Mohanad" pitchFamily="2" charset="-78"/>
                        </a:rPr>
                        <a:t> نظم التشغيل وبرامج الشبكة</a:t>
                      </a:r>
                      <a:endParaRPr lang="ar-SA" sz="2500" dirty="0">
                        <a:cs typeface="AL-Mohanad" pitchFamily="2" charset="-78"/>
                      </a:endParaRPr>
                    </a:p>
                  </a:txBody>
                  <a:tcPr/>
                </a:tc>
                <a:tc>
                  <a:txBody>
                    <a:bodyPr/>
                    <a:lstStyle/>
                    <a:p>
                      <a:pPr rtl="1"/>
                      <a:r>
                        <a:rPr lang="ar-SA" sz="2500" dirty="0" smtClean="0">
                          <a:cs typeface="AL-Mohanad" pitchFamily="2" charset="-78"/>
                        </a:rPr>
                        <a:t>تخفيض نفقات العمل الإداري</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 تأسيس الأجهزة وصيانتها</a:t>
                      </a:r>
                      <a:endParaRPr lang="ar-SA" sz="2500" dirty="0">
                        <a:cs typeface="AL-Mohanad" pitchFamily="2" charset="-78"/>
                      </a:endParaRPr>
                    </a:p>
                  </a:txBody>
                  <a:tcPr/>
                </a:tc>
                <a:tc>
                  <a:txBody>
                    <a:bodyPr/>
                    <a:lstStyle/>
                    <a:p>
                      <a:pPr rtl="1"/>
                      <a:r>
                        <a:rPr lang="ar-SA" sz="2500" dirty="0" smtClean="0">
                          <a:cs typeface="AL-Mohanad" pitchFamily="2" charset="-78"/>
                        </a:rPr>
                        <a:t>تحسين الأداء الكلي للمنظمة</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 تدريب الافراد</a:t>
                      </a:r>
                      <a:endParaRPr lang="ar-SA" sz="2500" dirty="0">
                        <a:cs typeface="AL-Mohanad" pitchFamily="2" charset="-78"/>
                      </a:endParaRPr>
                    </a:p>
                  </a:txBody>
                  <a:tcPr/>
                </a:tc>
                <a:tc>
                  <a:txBody>
                    <a:bodyPr/>
                    <a:lstStyle/>
                    <a:p>
                      <a:pPr rtl="1"/>
                      <a:r>
                        <a:rPr lang="ar-SA" sz="2500" dirty="0" smtClean="0">
                          <a:cs typeface="AL-Mohanad" pitchFamily="2" charset="-78"/>
                        </a:rPr>
                        <a:t>السرعة في حل المشكلات</a:t>
                      </a:r>
                      <a:endParaRPr lang="ar-SA" sz="2500" dirty="0">
                        <a:cs typeface="AL-Mohanad" pitchFamily="2" charset="-78"/>
                      </a:endParaRPr>
                    </a:p>
                  </a:txBody>
                  <a:tcPr/>
                </a:tc>
              </a:tr>
              <a:tr h="652113">
                <a:tc>
                  <a:txBody>
                    <a:bodyPr/>
                    <a:lstStyle/>
                    <a:p>
                      <a:pPr rtl="1"/>
                      <a:r>
                        <a:rPr lang="ar-SA" sz="2500" dirty="0" smtClean="0">
                          <a:cs typeface="AL-Mohanad" pitchFamily="2" charset="-78"/>
                        </a:rPr>
                        <a:t>تكلفة تشغيل الافراد</a:t>
                      </a:r>
                      <a:endParaRPr lang="ar-SA" sz="2500" dirty="0">
                        <a:cs typeface="AL-Mohanad" pitchFamily="2" charset="-78"/>
                      </a:endParaRPr>
                    </a:p>
                  </a:txBody>
                  <a:tcPr/>
                </a:tc>
                <a:tc>
                  <a:txBody>
                    <a:bodyPr/>
                    <a:lstStyle/>
                    <a:p>
                      <a:pPr rtl="1"/>
                      <a:r>
                        <a:rPr lang="ar-SA" sz="2500" dirty="0" smtClean="0">
                          <a:cs typeface="AL-Mohanad" pitchFamily="2" charset="-78"/>
                        </a:rPr>
                        <a:t>الرضا المتزايد للزبائن</a:t>
                      </a:r>
                      <a:endParaRPr lang="ar-SA" sz="2500" dirty="0">
                        <a:cs typeface="AL-Mohanad" pitchFamily="2" charset="-78"/>
                      </a:endParaRPr>
                    </a:p>
                  </a:txBody>
                  <a:tcPr/>
                </a:tc>
              </a:tr>
            </a:tbl>
          </a:graphicData>
        </a:graphic>
      </p:graphicFrame>
    </p:spTree>
    <p:extLst>
      <p:ext uri="{BB962C8B-B14F-4D97-AF65-F5344CB8AC3E}">
        <p14:creationId xmlns:p14="http://schemas.microsoft.com/office/powerpoint/2010/main" val="25015673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27842" y="1026943"/>
            <a:ext cx="10363826" cy="5186288"/>
          </a:xfrm>
        </p:spPr>
        <p:txBody>
          <a:bodyPr>
            <a:normAutofit/>
          </a:bodyPr>
          <a:lstStyle/>
          <a:p>
            <a:pPr marL="0" indent="0" algn="just">
              <a:buNone/>
            </a:pPr>
            <a:r>
              <a:rPr lang="ar-SA" sz="2500" dirty="0" smtClean="0">
                <a:cs typeface="AL-Mohanad" pitchFamily="2" charset="-78"/>
              </a:rPr>
              <a:t>اما المنافع غير المنظورة فمن غير المحتمل تحديدها الا بعد فترة طويلة نسبيا من بدء تشغيل النظام ومنها:</a:t>
            </a:r>
          </a:p>
          <a:p>
            <a:pPr algn="just"/>
            <a:r>
              <a:rPr lang="ar-SA" sz="2500" dirty="0" smtClean="0">
                <a:cs typeface="AL-Mohanad" pitchFamily="2" charset="-78"/>
              </a:rPr>
              <a:t>تطور نوعي في عمليات صياغة وتطبيق استراتيجية الاعمال الشاملة.</a:t>
            </a:r>
          </a:p>
          <a:p>
            <a:pPr algn="just"/>
            <a:r>
              <a:rPr lang="ar-SA" sz="2500" dirty="0" smtClean="0">
                <a:cs typeface="AL-Mohanad" pitchFamily="2" charset="-78"/>
              </a:rPr>
              <a:t>تحسين نوعي في القرارات الاستراتيجية.</a:t>
            </a:r>
          </a:p>
          <a:p>
            <a:pPr algn="just"/>
            <a:r>
              <a:rPr lang="ar-SA" sz="2500" dirty="0" smtClean="0">
                <a:cs typeface="AL-Mohanad" pitchFamily="2" charset="-78"/>
              </a:rPr>
              <a:t>اكتساب الميزة التنافسية المؤكدة.</a:t>
            </a:r>
          </a:p>
          <a:p>
            <a:pPr algn="just"/>
            <a:r>
              <a:rPr lang="ar-SA" sz="2500" dirty="0" smtClean="0">
                <a:cs typeface="AL-Mohanad" pitchFamily="2" charset="-78"/>
              </a:rPr>
              <a:t>نجاح تطبيق مداخل إدارة الجودة الشاملة.</a:t>
            </a:r>
          </a:p>
          <a:p>
            <a:pPr algn="just"/>
            <a:r>
              <a:rPr lang="ar-SA" sz="2500" dirty="0" smtClean="0">
                <a:cs typeface="AL-Mohanad" pitchFamily="2" charset="-78"/>
              </a:rPr>
              <a:t>تطبيق فعال للمشروعات وبرامج إدارة المعرفة.</a:t>
            </a:r>
          </a:p>
          <a:p>
            <a:pPr algn="just"/>
            <a:r>
              <a:rPr lang="ar-SA" sz="2500" dirty="0" smtClean="0">
                <a:cs typeface="AL-Mohanad" pitchFamily="2" charset="-78"/>
              </a:rPr>
              <a:t>انبثاق ثقافة الريادة والابتكار.</a:t>
            </a:r>
          </a:p>
        </p:txBody>
      </p:sp>
    </p:spTree>
    <p:extLst>
      <p:ext uri="{BB962C8B-B14F-4D97-AF65-F5344CB8AC3E}">
        <p14:creationId xmlns:p14="http://schemas.microsoft.com/office/powerpoint/2010/main" val="1390613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98803"/>
          </a:xfrm>
        </p:spPr>
        <p:txBody>
          <a:bodyPr/>
          <a:lstStyle/>
          <a:p>
            <a:pPr algn="r"/>
            <a:r>
              <a:rPr lang="ar-SA" dirty="0" smtClean="0">
                <a:cs typeface="AL-Mohanad" pitchFamily="2" charset="-78"/>
              </a:rPr>
              <a:t>5-4- استخدام النمذجة في تطوير نظم المعلومات</a:t>
            </a:r>
            <a:endParaRPr lang="ar-SA" dirty="0">
              <a:cs typeface="AL-Mohanad" pitchFamily="2" charset="-78"/>
            </a:endParaRPr>
          </a:p>
        </p:txBody>
      </p:sp>
      <p:sp>
        <p:nvSpPr>
          <p:cNvPr id="3" name="Content Placeholder 2"/>
          <p:cNvSpPr>
            <a:spLocks noGrp="1"/>
          </p:cNvSpPr>
          <p:nvPr>
            <p:ph sz="quarter" idx="13"/>
          </p:nvPr>
        </p:nvSpPr>
        <p:spPr>
          <a:xfrm>
            <a:off x="913775" y="2057401"/>
            <a:ext cx="10363826" cy="3108960"/>
          </a:xfrm>
        </p:spPr>
        <p:txBody>
          <a:bodyPr>
            <a:normAutofit/>
          </a:bodyPr>
          <a:lstStyle/>
          <a:p>
            <a:pPr marL="0" indent="0" algn="just">
              <a:buNone/>
            </a:pPr>
            <a:r>
              <a:rPr lang="ar-SA" sz="2500" dirty="0" smtClean="0">
                <a:cs typeface="AL-Mohanad" pitchFamily="2" charset="-78"/>
              </a:rPr>
              <a:t>تفيد النمذجة في تكوين صورة أولية عن نظام المعلومات النهائي. وبالتالي فان الميزة الجوهرية لهذه المنهجية هي في اتاحتها الفرصة لإشراك المستفيدين بصورة فاعلة على عكس منهجية دورة تطوير حياة النظم التقليدية حيث يقضي فريق التطوير فترة طويلة في تحليل احتياجات المستفيدين ولكن في مرحلة مبكرة من بداية دورة حياة تطوير النظام.</a:t>
            </a:r>
            <a:endParaRPr lang="ar-SA" sz="2500" dirty="0">
              <a:cs typeface="AL-Mohanad" pitchFamily="2" charset="-78"/>
            </a:endParaRPr>
          </a:p>
        </p:txBody>
      </p:sp>
    </p:spTree>
    <p:extLst>
      <p:ext uri="{BB962C8B-B14F-4D97-AF65-F5344CB8AC3E}">
        <p14:creationId xmlns:p14="http://schemas.microsoft.com/office/powerpoint/2010/main" val="1648680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70203"/>
          </a:xfrm>
        </p:spPr>
        <p:txBody>
          <a:bodyPr>
            <a:normAutofit fontScale="90000"/>
          </a:bodyPr>
          <a:lstStyle/>
          <a:p>
            <a:pPr algn="r"/>
            <a:r>
              <a:rPr lang="ar-SA" dirty="0" smtClean="0">
                <a:cs typeface="AL-Mohanad" pitchFamily="2" charset="-78"/>
              </a:rPr>
              <a:t>5-4-1- مبرر ات </a:t>
            </a:r>
            <a:r>
              <a:rPr lang="ar-SA" dirty="0">
                <a:cs typeface="AL-Mohanad" pitchFamily="2" charset="-78"/>
              </a:rPr>
              <a:t>ظ</a:t>
            </a:r>
            <a:r>
              <a:rPr lang="ar-SA" dirty="0" smtClean="0">
                <a:cs typeface="AL-Mohanad" pitchFamily="2" charset="-78"/>
              </a:rPr>
              <a:t>هور النمذجة</a:t>
            </a:r>
            <a:endParaRPr lang="ar-SA" dirty="0">
              <a:cs typeface="AL-Mohanad" pitchFamily="2" charset="-78"/>
            </a:endParaRPr>
          </a:p>
        </p:txBody>
      </p:sp>
      <p:sp>
        <p:nvSpPr>
          <p:cNvPr id="3" name="Content Placeholder 2"/>
          <p:cNvSpPr>
            <a:spLocks noGrp="1"/>
          </p:cNvSpPr>
          <p:nvPr>
            <p:ph sz="quarter" idx="13"/>
          </p:nvPr>
        </p:nvSpPr>
        <p:spPr>
          <a:xfrm>
            <a:off x="913774" y="1485900"/>
            <a:ext cx="10363826" cy="4305299"/>
          </a:xfrm>
        </p:spPr>
        <p:txBody>
          <a:bodyPr>
            <a:noAutofit/>
          </a:bodyPr>
          <a:lstStyle/>
          <a:p>
            <a:pPr marL="457200" indent="-457200">
              <a:buAutoNum type="arabicPeriod"/>
            </a:pPr>
            <a:r>
              <a:rPr lang="ar-SA" sz="2500" dirty="0" smtClean="0">
                <a:cs typeface="AL-Mohanad" pitchFamily="2" charset="-78"/>
              </a:rPr>
              <a:t>عندما لا يستطيع مصمم النظم تحديد احتياجات المستفيدين بدقة.</a:t>
            </a:r>
          </a:p>
          <a:p>
            <a:pPr marL="457200" indent="-457200">
              <a:buAutoNum type="arabicPeriod"/>
            </a:pPr>
            <a:r>
              <a:rPr lang="ar-SA" sz="2500" dirty="0" smtClean="0">
                <a:cs typeface="AL-Mohanad" pitchFamily="2" charset="-78"/>
              </a:rPr>
              <a:t>الوصف السردي وتقنيات نمذجة العمليات مثل خرائط تدفق البيانات لا تستطيع أن تعبر عن الطابع الديناميكي لأنشطة الاعمال.</a:t>
            </a:r>
          </a:p>
          <a:p>
            <a:pPr marL="457200" indent="-457200">
              <a:buAutoNum type="arabicPeriod"/>
            </a:pPr>
            <a:r>
              <a:rPr lang="ar-SA" sz="2500" dirty="0" smtClean="0">
                <a:cs typeface="AL-Mohanad" pitchFamily="2" charset="-78"/>
              </a:rPr>
              <a:t>المشكلات الإنسانية الصعبة في الاتصال وبناء العلاقات عندما يكون فريق التطوير كبيرا ومتنوعا فب معارف وخبرات ومهارات افراده.</a:t>
            </a:r>
          </a:p>
          <a:p>
            <a:pPr marL="457200" indent="-457200">
              <a:buAutoNum type="arabicPeriod"/>
            </a:pPr>
            <a:r>
              <a:rPr lang="ar-SA" sz="2500" dirty="0" smtClean="0">
                <a:cs typeface="AL-Mohanad" pitchFamily="2" charset="-78"/>
              </a:rPr>
              <a:t>طول الوقت المخصص لتطوير النظم بناءا على مداخل التطوير التقليدية.</a:t>
            </a:r>
          </a:p>
          <a:p>
            <a:pPr marL="457200" indent="-457200">
              <a:buAutoNum type="arabicPeriod"/>
            </a:pPr>
            <a:r>
              <a:rPr lang="ar-SA" sz="2500" dirty="0" smtClean="0">
                <a:cs typeface="AL-Mohanad" pitchFamily="2" charset="-78"/>
              </a:rPr>
              <a:t>التكلفة الباهظة المترتبة على تطوير وبناء نظم المعلومات من خلال استخدام مداخل منهجية تقليدية.</a:t>
            </a:r>
            <a:endParaRPr lang="ar-SA" sz="2500" dirty="0">
              <a:cs typeface="AL-Mohanad" pitchFamily="2" charset="-78"/>
            </a:endParaRPr>
          </a:p>
        </p:txBody>
      </p:sp>
    </p:spTree>
    <p:extLst>
      <p:ext uri="{BB962C8B-B14F-4D97-AF65-F5344CB8AC3E}">
        <p14:creationId xmlns:p14="http://schemas.microsoft.com/office/powerpoint/2010/main" val="2324275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98803"/>
          </a:xfrm>
        </p:spPr>
        <p:txBody>
          <a:bodyPr/>
          <a:lstStyle/>
          <a:p>
            <a:pPr algn="r"/>
            <a:r>
              <a:rPr lang="ar-SA" dirty="0" smtClean="0">
                <a:cs typeface="AL-Mohanad" pitchFamily="2" charset="-78"/>
              </a:rPr>
              <a:t>5-4-2- النمذجة ولغات الجيل الرابع</a:t>
            </a:r>
            <a:endParaRPr lang="ar-SA" dirty="0">
              <a:cs typeface="AL-Mohanad" pitchFamily="2" charset="-78"/>
            </a:endParaRPr>
          </a:p>
        </p:txBody>
      </p:sp>
      <p:sp>
        <p:nvSpPr>
          <p:cNvPr id="3" name="Content Placeholder 2"/>
          <p:cNvSpPr>
            <a:spLocks noGrp="1"/>
          </p:cNvSpPr>
          <p:nvPr>
            <p:ph sz="quarter" idx="13"/>
          </p:nvPr>
        </p:nvSpPr>
        <p:spPr>
          <a:xfrm>
            <a:off x="914400" y="1635572"/>
            <a:ext cx="10363826" cy="4422328"/>
          </a:xfrm>
        </p:spPr>
        <p:txBody>
          <a:bodyPr>
            <a:noAutofit/>
          </a:bodyPr>
          <a:lstStyle/>
          <a:p>
            <a:pPr marL="0" indent="0">
              <a:buNone/>
            </a:pPr>
            <a:r>
              <a:rPr lang="ar-SA" sz="2500" dirty="0" smtClean="0">
                <a:cs typeface="AL-Mohanad" pitchFamily="2" charset="-78"/>
              </a:rPr>
              <a:t>لم تأخذ النمذجة دفعة قوية في العمل والانتشار الا مع منتصف الثمانينات من القرن الماضي وذلك بتأثير عوامل جوهرية مهمة منها:</a:t>
            </a:r>
          </a:p>
          <a:p>
            <a:pPr marL="457200" indent="-457200">
              <a:buAutoNum type="arabicPeriod"/>
            </a:pPr>
            <a:r>
              <a:rPr lang="ar-SA" sz="2500" dirty="0" smtClean="0">
                <a:cs typeface="AL-Mohanad" pitchFamily="2" charset="-78"/>
              </a:rPr>
              <a:t>ظهور وتطور نظم الحاسوب الشخصي التي كان لها اكبر الأثر على تطبيق منهجية النمذجة.</a:t>
            </a:r>
          </a:p>
          <a:p>
            <a:pPr marL="457200" indent="-457200">
              <a:buAutoNum type="arabicPeriod"/>
            </a:pPr>
            <a:r>
              <a:rPr lang="ar-SA" sz="2500" dirty="0" smtClean="0">
                <a:cs typeface="AL-Mohanad" pitchFamily="2" charset="-78"/>
              </a:rPr>
              <a:t>ظهور لغات الجيل الرابع وهي لغات غير إجرائية, راقية المستوى, مرئية, وكائنية التوجه وصديقة للمستفيد النهائي.</a:t>
            </a:r>
          </a:p>
          <a:p>
            <a:pPr marL="457200" indent="-457200">
              <a:buAutoNum type="arabicPeriod"/>
            </a:pPr>
            <a:r>
              <a:rPr lang="ar-SA" sz="2500" dirty="0" smtClean="0">
                <a:cs typeface="AL-Mohanad" pitchFamily="2" charset="-78"/>
              </a:rPr>
              <a:t>الحوسبة من خلال المستفيد النهائي حيث تتجه كل جهود الابتكار التكنولوجي نحو دعم المستفيد النهائي من دون الحاجة الى تعلم البرمجة وعلوم الحاسب المتخصصة.</a:t>
            </a:r>
            <a:endParaRPr lang="ar-SA" sz="2500" dirty="0">
              <a:cs typeface="AL-Mohanad" pitchFamily="2" charset="-78"/>
            </a:endParaRPr>
          </a:p>
        </p:txBody>
      </p:sp>
    </p:spTree>
    <p:extLst>
      <p:ext uri="{BB962C8B-B14F-4D97-AF65-F5344CB8AC3E}">
        <p14:creationId xmlns:p14="http://schemas.microsoft.com/office/powerpoint/2010/main" val="4256938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98803"/>
          </a:xfrm>
        </p:spPr>
        <p:txBody>
          <a:bodyPr/>
          <a:lstStyle/>
          <a:p>
            <a:pPr algn="r"/>
            <a:r>
              <a:rPr lang="ar-SA" dirty="0" smtClean="0">
                <a:cs typeface="AL-Mohanad" pitchFamily="2" charset="-78"/>
              </a:rPr>
              <a:t>5-4-3- مراحل النمذجة</a:t>
            </a:r>
            <a:endParaRPr lang="ar-SA" dirty="0">
              <a:cs typeface="AL-Mohanad" pitchFamily="2" charset="-78"/>
            </a:endParaRPr>
          </a:p>
        </p:txBody>
      </p:sp>
      <p:sp>
        <p:nvSpPr>
          <p:cNvPr id="3" name="Content Placeholder 2"/>
          <p:cNvSpPr>
            <a:spLocks noGrp="1"/>
          </p:cNvSpPr>
          <p:nvPr>
            <p:ph sz="quarter" idx="13"/>
          </p:nvPr>
        </p:nvSpPr>
        <p:spPr>
          <a:xfrm>
            <a:off x="914400" y="1589852"/>
            <a:ext cx="10363826" cy="4673788"/>
          </a:xfrm>
        </p:spPr>
        <p:txBody>
          <a:bodyPr>
            <a:noAutofit/>
          </a:bodyPr>
          <a:lstStyle/>
          <a:p>
            <a:pPr marL="0" indent="0">
              <a:buNone/>
            </a:pPr>
            <a:r>
              <a:rPr lang="ar-SA" sz="2500" dirty="0" smtClean="0">
                <a:cs typeface="AL-Mohanad" pitchFamily="2" charset="-78"/>
              </a:rPr>
              <a:t>يمكن تلخيص المراحل الأساسية التي تمر بها منهجية النمذجة بما يلي:</a:t>
            </a:r>
          </a:p>
          <a:p>
            <a:pPr marL="457200" indent="-457200">
              <a:buAutoNum type="arabicPeriod"/>
            </a:pPr>
            <a:r>
              <a:rPr lang="ar-SA" sz="2500" dirty="0" smtClean="0">
                <a:cs typeface="AL-Mohanad" pitchFamily="2" charset="-78"/>
              </a:rPr>
              <a:t>تعيين الاحتياجات الجوهرية للمستفيدين من المعلومات.</a:t>
            </a:r>
          </a:p>
          <a:p>
            <a:pPr marL="457200" indent="-457200">
              <a:buAutoNum type="arabicPeriod"/>
            </a:pPr>
            <a:r>
              <a:rPr lang="ar-SA" sz="2500" dirty="0" smtClean="0">
                <a:cs typeface="AL-Mohanad" pitchFamily="2" charset="-78"/>
              </a:rPr>
              <a:t>تطوير نموذج اولي لنظام المعلومات بفترة وجيزة وباستخدام أدوات </a:t>
            </a:r>
            <a:r>
              <a:rPr lang="en-US" sz="2500" dirty="0" smtClean="0">
                <a:cs typeface="AL-Mohanad" pitchFamily="2" charset="-78"/>
              </a:rPr>
              <a:t>Case</a:t>
            </a:r>
            <a:r>
              <a:rPr lang="ar-SA" sz="2500" dirty="0" smtClean="0">
                <a:cs typeface="AL-Mohanad" pitchFamily="2" charset="-78"/>
              </a:rPr>
              <a:t>, لغات الجيل الرابع, البرمجة المرئية, ونظم إدارة قواعد البيانات.</a:t>
            </a:r>
          </a:p>
          <a:p>
            <a:pPr marL="457200" indent="-457200">
              <a:buAutoNum type="arabicPeriod"/>
            </a:pPr>
            <a:r>
              <a:rPr lang="ar-SA" sz="2500" dirty="0" smtClean="0">
                <a:cs typeface="AL-Mohanad" pitchFamily="2" charset="-78"/>
              </a:rPr>
              <a:t>تطبيق النموذج الاولي لنظام المعلومات واستخدامه من قبل المستفيدين.</a:t>
            </a:r>
          </a:p>
          <a:p>
            <a:pPr marL="457200" indent="-457200">
              <a:buAutoNum type="arabicPeriod"/>
            </a:pPr>
            <a:r>
              <a:rPr lang="ar-SA" sz="2500" dirty="0" smtClean="0">
                <a:cs typeface="AL-Mohanad" pitchFamily="2" charset="-78"/>
              </a:rPr>
              <a:t>مراجعة وتطوير النموذج من خلال تسجيل ملاحظات المستفيدين.</a:t>
            </a:r>
          </a:p>
          <a:p>
            <a:pPr marL="0" indent="0">
              <a:buNone/>
            </a:pPr>
            <a:r>
              <a:rPr lang="ar-SA" sz="2500" dirty="0" smtClean="0">
                <a:cs typeface="AL-Mohanad" pitchFamily="2" charset="-78"/>
              </a:rPr>
              <a:t>وإعادة النظر في عناصر المستفيدين, تتكرر هذه العملية الى ان يتم الوصول الى ما يعرف بالرضا التام للمستفيدين.</a:t>
            </a:r>
            <a:endParaRPr lang="ar-SA" sz="2500" dirty="0">
              <a:cs typeface="AL-Mohanad" pitchFamily="2" charset="-78"/>
            </a:endParaRPr>
          </a:p>
        </p:txBody>
      </p:sp>
    </p:spTree>
    <p:extLst>
      <p:ext uri="{BB962C8B-B14F-4D97-AF65-F5344CB8AC3E}">
        <p14:creationId xmlns:p14="http://schemas.microsoft.com/office/powerpoint/2010/main" val="33643995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37660" y="365760"/>
            <a:ext cx="4023360" cy="461665"/>
          </a:xfrm>
          <a:prstGeom prst="rect">
            <a:avLst/>
          </a:prstGeom>
          <a:noFill/>
          <a:ln>
            <a:solidFill>
              <a:schemeClr val="accent1"/>
            </a:solidFill>
          </a:ln>
        </p:spPr>
        <p:txBody>
          <a:bodyPr wrap="square" rtlCol="1">
            <a:spAutoFit/>
          </a:bodyPr>
          <a:lstStyle/>
          <a:p>
            <a:pPr algn="ctr"/>
            <a:r>
              <a:rPr lang="ar-SA" sz="2400" dirty="0" smtClean="0">
                <a:cs typeface="AL-Mohanad" pitchFamily="2" charset="-78"/>
              </a:rPr>
              <a:t>تحديد الاحتياجات الجوهرية للمستفيدين</a:t>
            </a:r>
            <a:endParaRPr lang="ar-SA" sz="2400" dirty="0">
              <a:cs typeface="AL-Mohanad" pitchFamily="2" charset="-78"/>
            </a:endParaRPr>
          </a:p>
        </p:txBody>
      </p:sp>
      <p:sp>
        <p:nvSpPr>
          <p:cNvPr id="5" name="TextBox 4"/>
          <p:cNvSpPr txBox="1"/>
          <p:nvPr/>
        </p:nvSpPr>
        <p:spPr>
          <a:xfrm>
            <a:off x="4137660" y="1280159"/>
            <a:ext cx="4023360" cy="461665"/>
          </a:xfrm>
          <a:prstGeom prst="rect">
            <a:avLst/>
          </a:prstGeom>
          <a:noFill/>
          <a:ln>
            <a:solidFill>
              <a:schemeClr val="accent1"/>
            </a:solidFill>
          </a:ln>
        </p:spPr>
        <p:txBody>
          <a:bodyPr wrap="square" rtlCol="1">
            <a:spAutoFit/>
          </a:bodyPr>
          <a:lstStyle/>
          <a:p>
            <a:pPr algn="ctr"/>
            <a:r>
              <a:rPr lang="ar-SA" sz="2400" dirty="0" smtClean="0">
                <a:cs typeface="AL-Mohanad" pitchFamily="2" charset="-78"/>
              </a:rPr>
              <a:t>تطوير نموذج اولي لنظام المعلومات</a:t>
            </a:r>
            <a:endParaRPr lang="ar-SA" sz="2400" dirty="0">
              <a:cs typeface="AL-Mohanad" pitchFamily="2" charset="-78"/>
            </a:endParaRPr>
          </a:p>
        </p:txBody>
      </p:sp>
      <p:sp>
        <p:nvSpPr>
          <p:cNvPr id="6" name="TextBox 5"/>
          <p:cNvSpPr txBox="1"/>
          <p:nvPr/>
        </p:nvSpPr>
        <p:spPr>
          <a:xfrm>
            <a:off x="4137660" y="2080261"/>
            <a:ext cx="4023360" cy="461665"/>
          </a:xfrm>
          <a:prstGeom prst="rect">
            <a:avLst/>
          </a:prstGeom>
          <a:noFill/>
          <a:ln>
            <a:solidFill>
              <a:schemeClr val="accent1"/>
            </a:solidFill>
          </a:ln>
        </p:spPr>
        <p:txBody>
          <a:bodyPr wrap="square" rtlCol="1">
            <a:spAutoFit/>
          </a:bodyPr>
          <a:lstStyle/>
          <a:p>
            <a:pPr algn="ctr"/>
            <a:r>
              <a:rPr lang="ar-SA" sz="2400" dirty="0" smtClean="0">
                <a:cs typeface="AL-Mohanad" pitchFamily="2" charset="-78"/>
              </a:rPr>
              <a:t>تطبيق النموذج الاولي</a:t>
            </a:r>
            <a:endParaRPr lang="ar-SA" sz="2400" dirty="0">
              <a:cs typeface="AL-Mohanad" pitchFamily="2" charset="-78"/>
            </a:endParaRPr>
          </a:p>
        </p:txBody>
      </p:sp>
      <p:sp>
        <p:nvSpPr>
          <p:cNvPr id="7" name="Flowchart: Decision 6"/>
          <p:cNvSpPr/>
          <p:nvPr/>
        </p:nvSpPr>
        <p:spPr>
          <a:xfrm>
            <a:off x="5177790" y="3246120"/>
            <a:ext cx="1943100" cy="1783080"/>
          </a:xfrm>
          <a:prstGeom prst="flowChartDecision">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dirty="0" smtClean="0">
                <a:cs typeface="AL-Mohanad" pitchFamily="2" charset="-78"/>
              </a:rPr>
              <a:t>هل المستفيد راضي؟</a:t>
            </a:r>
            <a:endParaRPr lang="ar-SA" sz="2400" dirty="0">
              <a:cs typeface="AL-Mohanad" pitchFamily="2" charset="-78"/>
            </a:endParaRPr>
          </a:p>
        </p:txBody>
      </p:sp>
      <p:sp>
        <p:nvSpPr>
          <p:cNvPr id="8" name="TextBox 7"/>
          <p:cNvSpPr txBox="1"/>
          <p:nvPr/>
        </p:nvSpPr>
        <p:spPr>
          <a:xfrm>
            <a:off x="5269230" y="5711873"/>
            <a:ext cx="1851660" cy="830997"/>
          </a:xfrm>
          <a:prstGeom prst="rect">
            <a:avLst/>
          </a:prstGeom>
          <a:noFill/>
          <a:ln>
            <a:solidFill>
              <a:schemeClr val="accent1"/>
            </a:solidFill>
          </a:ln>
        </p:spPr>
        <p:txBody>
          <a:bodyPr wrap="square" rtlCol="1">
            <a:spAutoFit/>
          </a:bodyPr>
          <a:lstStyle/>
          <a:p>
            <a:r>
              <a:rPr lang="ar-SA" sz="2400" dirty="0" smtClean="0">
                <a:cs typeface="AL-Mohanad" pitchFamily="2" charset="-78"/>
              </a:rPr>
              <a:t>المراجعة وإعادة النظر</a:t>
            </a:r>
            <a:endParaRPr lang="ar-SA" sz="2400" dirty="0">
              <a:cs typeface="AL-Mohanad" pitchFamily="2" charset="-78"/>
            </a:endParaRPr>
          </a:p>
        </p:txBody>
      </p:sp>
      <p:sp>
        <p:nvSpPr>
          <p:cNvPr id="9" name="TextBox 8"/>
          <p:cNvSpPr txBox="1"/>
          <p:nvPr/>
        </p:nvSpPr>
        <p:spPr>
          <a:xfrm>
            <a:off x="1783080" y="5711874"/>
            <a:ext cx="2354580" cy="830997"/>
          </a:xfrm>
          <a:prstGeom prst="rect">
            <a:avLst/>
          </a:prstGeom>
          <a:noFill/>
          <a:ln>
            <a:solidFill>
              <a:schemeClr val="accent1"/>
            </a:solidFill>
          </a:ln>
        </p:spPr>
        <p:txBody>
          <a:bodyPr wrap="square" rtlCol="1">
            <a:spAutoFit/>
          </a:bodyPr>
          <a:lstStyle/>
          <a:p>
            <a:r>
              <a:rPr lang="ar-SA" sz="2400" dirty="0" smtClean="0">
                <a:cs typeface="AL-Mohanad" pitchFamily="2" charset="-78"/>
              </a:rPr>
              <a:t>اعتماد النموذج بصفة نهائية</a:t>
            </a:r>
            <a:endParaRPr lang="ar-SA" sz="2400" dirty="0">
              <a:cs typeface="AL-Mohanad" pitchFamily="2" charset="-78"/>
            </a:endParaRPr>
          </a:p>
        </p:txBody>
      </p:sp>
      <p:cxnSp>
        <p:nvCxnSpPr>
          <p:cNvPr id="11" name="Straight Arrow Connector 10"/>
          <p:cNvCxnSpPr>
            <a:stCxn id="4" idx="2"/>
            <a:endCxn id="5" idx="0"/>
          </p:cNvCxnSpPr>
          <p:nvPr/>
        </p:nvCxnSpPr>
        <p:spPr>
          <a:xfrm>
            <a:off x="6149340" y="827425"/>
            <a:ext cx="0" cy="4527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2"/>
            <a:endCxn id="6" idx="0"/>
          </p:cNvCxnSpPr>
          <p:nvPr/>
        </p:nvCxnSpPr>
        <p:spPr>
          <a:xfrm>
            <a:off x="6149340" y="1741824"/>
            <a:ext cx="0" cy="338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2"/>
            <a:endCxn id="7" idx="0"/>
          </p:cNvCxnSpPr>
          <p:nvPr/>
        </p:nvCxnSpPr>
        <p:spPr>
          <a:xfrm>
            <a:off x="6149340" y="2541926"/>
            <a:ext cx="0" cy="7041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2"/>
            <a:endCxn id="8" idx="0"/>
          </p:cNvCxnSpPr>
          <p:nvPr/>
        </p:nvCxnSpPr>
        <p:spPr>
          <a:xfrm>
            <a:off x="6149340" y="5029200"/>
            <a:ext cx="45720" cy="682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7" idx="1"/>
            <a:endCxn id="9" idx="0"/>
          </p:cNvCxnSpPr>
          <p:nvPr/>
        </p:nvCxnSpPr>
        <p:spPr>
          <a:xfrm rot="10800000" flipV="1">
            <a:off x="2960370" y="4137660"/>
            <a:ext cx="2217420" cy="157421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8" idx="3"/>
            <a:endCxn id="4" idx="3"/>
          </p:cNvCxnSpPr>
          <p:nvPr/>
        </p:nvCxnSpPr>
        <p:spPr>
          <a:xfrm flipV="1">
            <a:off x="7120890" y="596593"/>
            <a:ext cx="1040130" cy="5530779"/>
          </a:xfrm>
          <a:prstGeom prst="bentConnector3">
            <a:avLst>
              <a:gd name="adj1" fmla="val 12197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endCxn id="5" idx="3"/>
          </p:cNvCxnSpPr>
          <p:nvPr/>
        </p:nvCxnSpPr>
        <p:spPr>
          <a:xfrm flipH="1">
            <a:off x="8161020" y="1510991"/>
            <a:ext cx="25146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6" idx="3"/>
          </p:cNvCxnSpPr>
          <p:nvPr/>
        </p:nvCxnSpPr>
        <p:spPr>
          <a:xfrm flipH="1">
            <a:off x="8161020" y="2311093"/>
            <a:ext cx="25146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006840" y="3589020"/>
            <a:ext cx="2103120" cy="461665"/>
          </a:xfrm>
          <a:prstGeom prst="rect">
            <a:avLst/>
          </a:prstGeom>
          <a:noFill/>
          <a:ln>
            <a:solidFill>
              <a:schemeClr val="accent1"/>
            </a:solidFill>
          </a:ln>
        </p:spPr>
        <p:txBody>
          <a:bodyPr wrap="square" rtlCol="1">
            <a:spAutoFit/>
          </a:bodyPr>
          <a:lstStyle/>
          <a:p>
            <a:r>
              <a:rPr lang="ar-SA" sz="2400" dirty="0" smtClean="0">
                <a:cs typeface="AL-Mohanad" pitchFamily="2" charset="-78"/>
              </a:rPr>
              <a:t>التغذية العكسية</a:t>
            </a:r>
            <a:endParaRPr lang="ar-SA" sz="2400" dirty="0">
              <a:cs typeface="AL-Mohanad" pitchFamily="2" charset="-78"/>
            </a:endParaRPr>
          </a:p>
        </p:txBody>
      </p:sp>
      <p:sp>
        <p:nvSpPr>
          <p:cNvPr id="28" name="TextBox 27"/>
          <p:cNvSpPr txBox="1"/>
          <p:nvPr/>
        </p:nvSpPr>
        <p:spPr>
          <a:xfrm>
            <a:off x="3663315" y="3361982"/>
            <a:ext cx="914400" cy="461665"/>
          </a:xfrm>
          <a:prstGeom prst="rect">
            <a:avLst/>
          </a:prstGeom>
          <a:noFill/>
        </p:spPr>
        <p:txBody>
          <a:bodyPr wrap="square" rtlCol="1">
            <a:spAutoFit/>
          </a:bodyPr>
          <a:lstStyle/>
          <a:p>
            <a:r>
              <a:rPr lang="ar-SA" sz="2400" dirty="0" smtClean="0">
                <a:cs typeface="AL-Mohanad" pitchFamily="2" charset="-78"/>
              </a:rPr>
              <a:t>نعم</a:t>
            </a:r>
            <a:endParaRPr lang="ar-SA" sz="2400" dirty="0">
              <a:cs typeface="AL-Mohanad" pitchFamily="2" charset="-78"/>
            </a:endParaRPr>
          </a:p>
        </p:txBody>
      </p:sp>
      <p:sp>
        <p:nvSpPr>
          <p:cNvPr id="29" name="TextBox 28"/>
          <p:cNvSpPr txBox="1"/>
          <p:nvPr/>
        </p:nvSpPr>
        <p:spPr>
          <a:xfrm>
            <a:off x="6492240" y="5052059"/>
            <a:ext cx="628650" cy="461665"/>
          </a:xfrm>
          <a:prstGeom prst="rect">
            <a:avLst/>
          </a:prstGeom>
          <a:noFill/>
        </p:spPr>
        <p:txBody>
          <a:bodyPr wrap="square" rtlCol="1">
            <a:spAutoFit/>
          </a:bodyPr>
          <a:lstStyle/>
          <a:p>
            <a:r>
              <a:rPr lang="ar-SA" sz="2400" dirty="0" smtClean="0">
                <a:cs typeface="AL-Mohanad" pitchFamily="2" charset="-78"/>
              </a:rPr>
              <a:t>لا</a:t>
            </a:r>
            <a:endParaRPr lang="ar-SA" sz="2400" dirty="0">
              <a:cs typeface="AL-Mohanad" pitchFamily="2" charset="-78"/>
            </a:endParaRPr>
          </a:p>
        </p:txBody>
      </p:sp>
    </p:spTree>
    <p:extLst>
      <p:ext uri="{BB962C8B-B14F-4D97-AF65-F5344CB8AC3E}">
        <p14:creationId xmlns:p14="http://schemas.microsoft.com/office/powerpoint/2010/main" val="13307850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93063"/>
          </a:xfrm>
        </p:spPr>
        <p:txBody>
          <a:bodyPr>
            <a:normAutofit/>
          </a:bodyPr>
          <a:lstStyle/>
          <a:p>
            <a:pPr algn="r"/>
            <a:r>
              <a:rPr lang="ar-SA" dirty="0" smtClean="0">
                <a:cs typeface="AL-Mohanad" pitchFamily="2" charset="-78"/>
              </a:rPr>
              <a:t>مزايا النمذجة</a:t>
            </a:r>
            <a:endParaRPr lang="ar-SA" dirty="0">
              <a:cs typeface="AL-Mohanad" pitchFamily="2" charset="-78"/>
            </a:endParaRPr>
          </a:p>
        </p:txBody>
      </p:sp>
      <p:sp>
        <p:nvSpPr>
          <p:cNvPr id="3" name="Content Placeholder 2"/>
          <p:cNvSpPr>
            <a:spLocks noGrp="1"/>
          </p:cNvSpPr>
          <p:nvPr>
            <p:ph sz="quarter" idx="13"/>
          </p:nvPr>
        </p:nvSpPr>
        <p:spPr>
          <a:xfrm>
            <a:off x="913774" y="1485900"/>
            <a:ext cx="10363826" cy="4305299"/>
          </a:xfrm>
        </p:spPr>
        <p:txBody>
          <a:bodyPr>
            <a:noAutofit/>
          </a:bodyPr>
          <a:lstStyle/>
          <a:p>
            <a:pPr marL="457200" indent="-457200">
              <a:buAutoNum type="arabicPeriod"/>
            </a:pPr>
            <a:r>
              <a:rPr lang="ar-SA" sz="2500" dirty="0" smtClean="0">
                <a:cs typeface="AL-Mohanad" pitchFamily="2" charset="-78"/>
              </a:rPr>
              <a:t>تقدم النمذجة فرص واضحة في تطوير وبناء نظم المعلومات بسرعة عالية مع مرونة واقتصاد في التكلفة.</a:t>
            </a:r>
          </a:p>
          <a:p>
            <a:pPr marL="457200" indent="-457200">
              <a:buAutoNum type="arabicPeriod"/>
            </a:pPr>
            <a:r>
              <a:rPr lang="ar-SA" sz="2500" dirty="0" smtClean="0">
                <a:cs typeface="AL-Mohanad" pitchFamily="2" charset="-78"/>
              </a:rPr>
              <a:t>نستطيع من خلال النمذجة استخدام لغات الجيل الرابع وامكانيات وقدرات الحاسوب الشخصي ناهيك عن إمكانية الاستفادة من برامج التطبيقات المهمة الأخرى.</a:t>
            </a:r>
          </a:p>
          <a:p>
            <a:pPr marL="457200" indent="-457200">
              <a:buAutoNum type="arabicPeriod"/>
            </a:pPr>
            <a:r>
              <a:rPr lang="ar-SA" sz="2500" dirty="0" smtClean="0">
                <a:cs typeface="AL-Mohanad" pitchFamily="2" charset="-78"/>
              </a:rPr>
              <a:t>طريقة النمذجة بعيدة عن التعقيد ولا تحتاج الى عمل يدوي روتيني ضخم بالمقارنة مع الطرق الأخرى, وتستطيع ان تجعل من النظم اكثر بساطة واكثر سهولة في الاستخدام من قبل المستفيد النهائي.</a:t>
            </a:r>
          </a:p>
          <a:p>
            <a:pPr marL="457200" indent="-457200">
              <a:buAutoNum type="arabicPeriod"/>
            </a:pPr>
            <a:r>
              <a:rPr lang="ar-SA" sz="2500" dirty="0" smtClean="0">
                <a:cs typeface="AL-Mohanad" pitchFamily="2" charset="-78"/>
              </a:rPr>
              <a:t>تشجيع المستفيد النهائي على اخذ زمام الأمور والمباشرة بتحسين نظام المعلومات.</a:t>
            </a:r>
          </a:p>
          <a:p>
            <a:pPr marL="457200" indent="-457200">
              <a:buAutoNum type="arabicPeriod"/>
            </a:pPr>
            <a:r>
              <a:rPr lang="ar-SA" sz="2500" dirty="0" smtClean="0">
                <a:cs typeface="AL-Mohanad" pitchFamily="2" charset="-78"/>
              </a:rPr>
              <a:t>تساعد على تقليل تكاليف تصميم وتطوير نظم المعلومات.</a:t>
            </a:r>
            <a:endParaRPr lang="ar-SA" sz="2500" dirty="0">
              <a:cs typeface="AL-Mohanad" pitchFamily="2" charset="-78"/>
            </a:endParaRPr>
          </a:p>
        </p:txBody>
      </p:sp>
    </p:spTree>
    <p:extLst>
      <p:ext uri="{BB962C8B-B14F-4D97-AF65-F5344CB8AC3E}">
        <p14:creationId xmlns:p14="http://schemas.microsoft.com/office/powerpoint/2010/main" val="14388658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53083"/>
          </a:xfrm>
        </p:spPr>
        <p:txBody>
          <a:bodyPr/>
          <a:lstStyle/>
          <a:p>
            <a:pPr algn="r"/>
            <a:r>
              <a:rPr lang="ar-SA" dirty="0" smtClean="0">
                <a:cs typeface="AL-Mohanad" pitchFamily="2" charset="-78"/>
              </a:rPr>
              <a:t>عيوب النمذجة</a:t>
            </a:r>
            <a:endParaRPr lang="ar-SA" dirty="0">
              <a:cs typeface="AL-Mohanad" pitchFamily="2" charset="-78"/>
            </a:endParaRPr>
          </a:p>
        </p:txBody>
      </p:sp>
      <p:sp>
        <p:nvSpPr>
          <p:cNvPr id="3" name="Content Placeholder 2"/>
          <p:cNvSpPr>
            <a:spLocks noGrp="1"/>
          </p:cNvSpPr>
          <p:nvPr>
            <p:ph sz="quarter" idx="13"/>
          </p:nvPr>
        </p:nvSpPr>
        <p:spPr>
          <a:xfrm>
            <a:off x="913775" y="1932752"/>
            <a:ext cx="10363826" cy="3424107"/>
          </a:xfrm>
        </p:spPr>
        <p:txBody>
          <a:bodyPr>
            <a:normAutofit/>
          </a:bodyPr>
          <a:lstStyle/>
          <a:p>
            <a:pPr marL="457200" indent="-457200">
              <a:buAutoNum type="arabicPeriod"/>
            </a:pPr>
            <a:r>
              <a:rPr lang="ar-SA" sz="2500" dirty="0" smtClean="0">
                <a:cs typeface="AL-Mohanad" pitchFamily="2" charset="-78"/>
              </a:rPr>
              <a:t>لا تفيد النمذجة كمنهجية في تصميم وتطوير نظم المعلومات.</a:t>
            </a:r>
          </a:p>
          <a:p>
            <a:pPr marL="457200" indent="-457200">
              <a:buAutoNum type="arabicPeriod"/>
            </a:pPr>
            <a:r>
              <a:rPr lang="ar-SA" sz="2500" dirty="0" smtClean="0">
                <a:cs typeface="AL-Mohanad" pitchFamily="2" charset="-78"/>
              </a:rPr>
              <a:t>لا تعتبر النمذجة بديلا للمداخل الأخرى.</a:t>
            </a:r>
          </a:p>
          <a:p>
            <a:pPr marL="457200" indent="-457200">
              <a:buAutoNum type="arabicPeriod"/>
            </a:pPr>
            <a:r>
              <a:rPr lang="ar-SA" sz="2500" dirty="0" smtClean="0">
                <a:cs typeface="AL-Mohanad" pitchFamily="2" charset="-78"/>
              </a:rPr>
              <a:t>في بعض الأحيان قد تؤدي التعديلات الكثيرة على النظام الجديد الى هدر حقيقي في الموارد والوقت.</a:t>
            </a:r>
            <a:endParaRPr lang="ar-SA" sz="2500" dirty="0">
              <a:cs typeface="AL-Mohanad" pitchFamily="2" charset="-78"/>
            </a:endParaRPr>
          </a:p>
        </p:txBody>
      </p:sp>
    </p:spTree>
    <p:extLst>
      <p:ext uri="{BB962C8B-B14F-4D97-AF65-F5344CB8AC3E}">
        <p14:creationId xmlns:p14="http://schemas.microsoft.com/office/powerpoint/2010/main" val="7729050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661643"/>
          </a:xfrm>
        </p:spPr>
        <p:txBody>
          <a:bodyPr/>
          <a:lstStyle/>
          <a:p>
            <a:pPr algn="r"/>
            <a:r>
              <a:rPr lang="ar-SA" dirty="0" smtClean="0">
                <a:cs typeface="AL-Mohanad" pitchFamily="2" charset="-78"/>
              </a:rPr>
              <a:t>5-5- تطوير نظم المعلومات من خلال حزم برامج التطبيقات</a:t>
            </a:r>
            <a:endParaRPr lang="ar-SA" dirty="0">
              <a:cs typeface="AL-Mohanad" pitchFamily="2" charset="-78"/>
            </a:endParaRPr>
          </a:p>
        </p:txBody>
      </p:sp>
      <p:sp>
        <p:nvSpPr>
          <p:cNvPr id="3" name="Content Placeholder 2"/>
          <p:cNvSpPr>
            <a:spLocks noGrp="1"/>
          </p:cNvSpPr>
          <p:nvPr>
            <p:ph sz="quarter" idx="13"/>
          </p:nvPr>
        </p:nvSpPr>
        <p:spPr>
          <a:xfrm>
            <a:off x="913774" y="1508760"/>
            <a:ext cx="10363826" cy="4282439"/>
          </a:xfrm>
        </p:spPr>
        <p:txBody>
          <a:bodyPr>
            <a:noAutofit/>
          </a:bodyPr>
          <a:lstStyle/>
          <a:p>
            <a:pPr marL="0" indent="0">
              <a:buNone/>
            </a:pPr>
            <a:r>
              <a:rPr lang="ar-SA" sz="2500" dirty="0" smtClean="0">
                <a:cs typeface="AL-Mohanad" pitchFamily="2" charset="-78"/>
              </a:rPr>
              <a:t>تساعد حزم برامج التطبيقات في اختصار أنشطة تحليل وتصميم وتشغيل النظم بالإضافة الى انها تساعد كثيرا في توفير جهود مضنية وأموال توجه للاستثمار في مجالات التحليل والتشفير والبرمجة وتصميم قواعد البيانات وغيرها. كما ان معظم أنشطة التصميم المعقدة والمتنوعة يمكن ان تكون جاهزة تماما وذلك بسبب الموثوقية والجودة التقنية العالية التي تتميز بها بعض برامج التطبيقات العامة والخاصة.</a:t>
            </a:r>
          </a:p>
          <a:p>
            <a:pPr marL="0" indent="0">
              <a:buNone/>
            </a:pPr>
            <a:r>
              <a:rPr lang="ar-SA" sz="2500" dirty="0" smtClean="0">
                <a:cs typeface="AL-Mohanad" pitchFamily="2" charset="-78"/>
              </a:rPr>
              <a:t>من ناحية أخرى توجد عيوب ترافق أسلوب تطوير نظم المعلومات الإدارية من خلال برامج التطبيقات. من هذه العيوب هو أن حزم برامج التطبيقات قد لا تشمل كل الوظائف المطلوب تنفيذها مما يتطلب اجراء تحويلات او تطويرات عليها حتى تكون مقبولة من قبل المستفيدين.</a:t>
            </a:r>
            <a:endParaRPr lang="ar-SA" sz="2500" dirty="0">
              <a:cs typeface="AL-Mohanad" pitchFamily="2" charset="-78"/>
            </a:endParaRPr>
          </a:p>
        </p:txBody>
      </p:sp>
    </p:spTree>
    <p:extLst>
      <p:ext uri="{BB962C8B-B14F-4D97-AF65-F5344CB8AC3E}">
        <p14:creationId xmlns:p14="http://schemas.microsoft.com/office/powerpoint/2010/main" val="2632089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78020"/>
          </a:xfrm>
        </p:spPr>
        <p:txBody>
          <a:bodyPr>
            <a:normAutofit/>
          </a:bodyPr>
          <a:lstStyle/>
          <a:p>
            <a:pPr algn="r"/>
            <a:r>
              <a:rPr lang="ar-SA" sz="3000" dirty="0">
                <a:cs typeface="AL-Mohanad Bold" pitchFamily="2" charset="-78"/>
              </a:rPr>
              <a:t> </a:t>
            </a:r>
            <a:r>
              <a:rPr lang="ar-SA" sz="3000" dirty="0" smtClean="0">
                <a:cs typeface="AL-Mohanad Bold" pitchFamily="2" charset="-78"/>
              </a:rPr>
              <a:t>5-1  مفهوم تحليل وتصميم النظم </a:t>
            </a:r>
            <a:r>
              <a:rPr lang="en-US" sz="3000" dirty="0" smtClean="0">
                <a:cs typeface="AL-Mohanad Bold" pitchFamily="2" charset="-78"/>
              </a:rPr>
              <a:t>systems analysis and design</a:t>
            </a:r>
            <a:endParaRPr lang="ar-SA" sz="3000" dirty="0">
              <a:cs typeface="AL-Mohanad Bold" pitchFamily="2" charset="-78"/>
            </a:endParaRPr>
          </a:p>
        </p:txBody>
      </p:sp>
      <p:sp>
        <p:nvSpPr>
          <p:cNvPr id="3" name="Content Placeholder 2"/>
          <p:cNvSpPr>
            <a:spLocks noGrp="1"/>
          </p:cNvSpPr>
          <p:nvPr>
            <p:ph sz="quarter" idx="13"/>
          </p:nvPr>
        </p:nvSpPr>
        <p:spPr>
          <a:xfrm>
            <a:off x="913775" y="1569494"/>
            <a:ext cx="10363826" cy="3766781"/>
          </a:xfrm>
        </p:spPr>
        <p:txBody>
          <a:bodyPr>
            <a:normAutofit/>
          </a:bodyPr>
          <a:lstStyle/>
          <a:p>
            <a:pPr algn="just"/>
            <a:r>
              <a:rPr lang="ar-SA" sz="2500" dirty="0" smtClean="0">
                <a:cs typeface="AL-Mohanad" pitchFamily="2" charset="-78"/>
              </a:rPr>
              <a:t>تحليل النظم هي عملية منهجية لتفكيك وتجزئة نظام المعلومات الحالي وذلك بهدف البحث عن فهم لأجزاء ومكونات النظام, كيف تعمل هذه المكونات في النظام, وادوارها في ما ينجزه النظام ككل.</a:t>
            </a:r>
          </a:p>
          <a:p>
            <a:pPr algn="just"/>
            <a:r>
              <a:rPr lang="ar-SA" sz="2500" dirty="0" smtClean="0">
                <a:cs typeface="AL-Mohanad" pitchFamily="2" charset="-78"/>
              </a:rPr>
              <a:t>وضمن سياق هذه العملية يمكن لمحلل النظم ان يحدد نقاط القوة والضعف الموجودة في النظام من جهة كما يستطيع ان يعين ما يقدمه النظام من مخرجات ومقارنة هذه المخرجات بما يتوقعه المستفيدون في ضوء احتياجاتهم للمعلومات. وهنا سوف تبرز فجوة كما يحصل في معظم الأحيان بين ما يقوم انتاجه النظام الحالي وما يريده او يتوقعه المستفيدون من النظام. أي تحديد ما يعرف بفجوة المعلومات </a:t>
            </a:r>
            <a:r>
              <a:rPr lang="en-US" sz="2500" dirty="0" smtClean="0">
                <a:cs typeface="AL-Mohanad" pitchFamily="2" charset="-78"/>
              </a:rPr>
              <a:t>information gap</a:t>
            </a:r>
          </a:p>
          <a:p>
            <a:pPr marL="0" indent="0" algn="just">
              <a:buNone/>
            </a:pPr>
            <a:endParaRPr lang="en-US" sz="2500" dirty="0" smtClean="0">
              <a:cs typeface="AL-Mohanad" pitchFamily="2" charset="-78"/>
            </a:endParaRPr>
          </a:p>
        </p:txBody>
      </p:sp>
    </p:spTree>
    <p:extLst>
      <p:ext uri="{BB962C8B-B14F-4D97-AF65-F5344CB8AC3E}">
        <p14:creationId xmlns:p14="http://schemas.microsoft.com/office/powerpoint/2010/main" val="8529576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096654" y="995492"/>
            <a:ext cx="10363826" cy="4948108"/>
          </a:xfrm>
        </p:spPr>
        <p:txBody>
          <a:bodyPr>
            <a:noAutofit/>
          </a:bodyPr>
          <a:lstStyle/>
          <a:p>
            <a:pPr marL="0" indent="0">
              <a:buNone/>
            </a:pPr>
            <a:r>
              <a:rPr lang="ar-SA" sz="2500" dirty="0" smtClean="0">
                <a:cs typeface="AL-Mohanad" pitchFamily="2" charset="-78"/>
              </a:rPr>
              <a:t>وتوجد مجموعة من المعايير التي يجب معرفتها واستخدامها للمفاضلة بين حزم برامج التطبيقات عند الاختيار والشراء, من أهمها:</a:t>
            </a:r>
          </a:p>
          <a:p>
            <a:pPr marL="457200" indent="-457200">
              <a:buAutoNum type="arabicPeriod"/>
            </a:pPr>
            <a:r>
              <a:rPr lang="ar-SA" sz="2500" dirty="0" smtClean="0">
                <a:cs typeface="AL-Mohanad" pitchFamily="2" charset="-78"/>
              </a:rPr>
              <a:t>الوظيفية: ويتناول عدد ونوع الوظائف التي يقوم بتنفيذها برنامج التطبيق, وتتضح خصائص هذا المعيار الوظيفي من خلال طرح الأسئلة التالية:</a:t>
            </a:r>
          </a:p>
          <a:p>
            <a:pPr marL="914400" lvl="1" indent="-457200">
              <a:buAutoNum type="arabicPeriod"/>
            </a:pPr>
            <a:r>
              <a:rPr lang="ar-SA" sz="2500" dirty="0" smtClean="0">
                <a:cs typeface="AL-Mohanad" pitchFamily="2" charset="-78"/>
              </a:rPr>
              <a:t>ماهي الوظائف المطلوبة التي يستطيع البرنامج من تنفيذها.</a:t>
            </a:r>
          </a:p>
          <a:p>
            <a:pPr marL="914400" lvl="1" indent="-457200">
              <a:buAutoNum type="arabicPeriod"/>
            </a:pPr>
            <a:r>
              <a:rPr lang="ar-SA" sz="2500" dirty="0" smtClean="0">
                <a:cs typeface="AL-Mohanad" pitchFamily="2" charset="-78"/>
              </a:rPr>
              <a:t>ما عدد ونوع وحجم الوظائف التي يمكن تطويرها في البرنامج؟</a:t>
            </a:r>
          </a:p>
          <a:p>
            <a:pPr marL="914400" lvl="1" indent="-457200">
              <a:buAutoNum type="arabicPeriod"/>
            </a:pPr>
            <a:r>
              <a:rPr lang="ar-SA" sz="2500" dirty="0" smtClean="0">
                <a:cs typeface="AL-Mohanad" pitchFamily="2" charset="-78"/>
              </a:rPr>
              <a:t>ماهي التكاليف الإضافية المترتبة على اجراء التعديلات الضرورية؟</a:t>
            </a:r>
          </a:p>
          <a:p>
            <a:pPr marL="914400" lvl="1" indent="-457200">
              <a:buAutoNum type="arabicPeriod"/>
            </a:pPr>
            <a:r>
              <a:rPr lang="ar-SA" sz="2500" dirty="0" smtClean="0">
                <a:cs typeface="AL-Mohanad" pitchFamily="2" charset="-78"/>
              </a:rPr>
              <a:t>كيف يستطيع البرنامج مساعدة الإدارة في تلبية احتياجاتها؟</a:t>
            </a:r>
            <a:endParaRPr lang="ar-SA" sz="2500" dirty="0">
              <a:cs typeface="AL-Mohanad" pitchFamily="2" charset="-78"/>
            </a:endParaRPr>
          </a:p>
        </p:txBody>
      </p:sp>
    </p:spTree>
    <p:extLst>
      <p:ext uri="{BB962C8B-B14F-4D97-AF65-F5344CB8AC3E}">
        <p14:creationId xmlns:p14="http://schemas.microsoft.com/office/powerpoint/2010/main" val="6682991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20040" y="1714500"/>
            <a:ext cx="11292840" cy="4076699"/>
          </a:xfrm>
        </p:spPr>
        <p:txBody>
          <a:bodyPr>
            <a:normAutofit/>
          </a:bodyPr>
          <a:lstStyle/>
          <a:p>
            <a:pPr marL="0" indent="0">
              <a:buNone/>
            </a:pPr>
            <a:r>
              <a:rPr lang="ar-SA" sz="2500" dirty="0" smtClean="0">
                <a:cs typeface="AL-Mohanad" pitchFamily="2" charset="-78"/>
              </a:rPr>
              <a:t>2. معيار المرونة: يقصد بهذا المعيار وجود أو عدم وجود مداخل تقنية لتغيير أو تعديل بعض أو معظم مكونات برامج التطبيق بما ينسجم وحاجات المستفيدين. كما تعني المرونة </a:t>
            </a:r>
            <a:r>
              <a:rPr lang="ar-SA" sz="2500" dirty="0" err="1" smtClean="0">
                <a:cs typeface="AL-Mohanad" pitchFamily="2" charset="-78"/>
              </a:rPr>
              <a:t>مايلي</a:t>
            </a:r>
            <a:r>
              <a:rPr lang="ar-SA" sz="2500" dirty="0" smtClean="0">
                <a:cs typeface="AL-Mohanad" pitchFamily="2" charset="-78"/>
              </a:rPr>
              <a:t>:</a:t>
            </a:r>
          </a:p>
          <a:p>
            <a:pPr marL="0" indent="0">
              <a:buNone/>
            </a:pPr>
            <a:r>
              <a:rPr lang="ar-SA" sz="2500" dirty="0">
                <a:cs typeface="AL-Mohanad" pitchFamily="2" charset="-78"/>
              </a:rPr>
              <a:t>	</a:t>
            </a:r>
            <a:r>
              <a:rPr lang="ar-SA" sz="2500" dirty="0" smtClean="0">
                <a:cs typeface="AL-Mohanad" pitchFamily="2" charset="-78"/>
              </a:rPr>
              <a:t>1.	الى أي درجة يمكن تعديل وتغيير برامج التطبيق.</a:t>
            </a:r>
          </a:p>
          <a:p>
            <a:pPr marL="0" indent="0">
              <a:buNone/>
            </a:pPr>
            <a:r>
              <a:rPr lang="ar-SA" sz="2500" dirty="0">
                <a:cs typeface="AL-Mohanad" pitchFamily="2" charset="-78"/>
              </a:rPr>
              <a:t>	</a:t>
            </a:r>
            <a:r>
              <a:rPr lang="ar-SA" sz="2500" dirty="0" smtClean="0">
                <a:cs typeface="AL-Mohanad" pitchFamily="2" charset="-78"/>
              </a:rPr>
              <a:t>2.  هل توجد مقومات تقنية لتطوير البرنامج في المستقبل؟</a:t>
            </a:r>
          </a:p>
          <a:p>
            <a:pPr marL="0" indent="0">
              <a:buNone/>
            </a:pPr>
            <a:r>
              <a:rPr lang="ar-SA" sz="2500" dirty="0">
                <a:cs typeface="AL-Mohanad" pitchFamily="2" charset="-78"/>
              </a:rPr>
              <a:t>	</a:t>
            </a:r>
            <a:r>
              <a:rPr lang="ar-SA" sz="2500" dirty="0" smtClean="0">
                <a:cs typeface="AL-Mohanad" pitchFamily="2" charset="-78"/>
              </a:rPr>
              <a:t>3. هل تتوفر لدى البرنامج المرونة الكافية لتغطية مساحة واسعة من وظائف الإدارة من أنشطة الاعمال؟</a:t>
            </a:r>
          </a:p>
          <a:p>
            <a:pPr marL="0" indent="0">
              <a:buNone/>
            </a:pPr>
            <a:endParaRPr lang="ar-SA" sz="2500" dirty="0">
              <a:cs typeface="AL-Mohanad" pitchFamily="2" charset="-78"/>
            </a:endParaRPr>
          </a:p>
        </p:txBody>
      </p:sp>
    </p:spTree>
    <p:extLst>
      <p:ext uri="{BB962C8B-B14F-4D97-AF65-F5344CB8AC3E}">
        <p14:creationId xmlns:p14="http://schemas.microsoft.com/office/powerpoint/2010/main" val="21260303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868054" y="1841312"/>
            <a:ext cx="10363826" cy="3424107"/>
          </a:xfrm>
        </p:spPr>
        <p:txBody>
          <a:bodyPr>
            <a:normAutofit/>
          </a:bodyPr>
          <a:lstStyle/>
          <a:p>
            <a:pPr marL="0" indent="0">
              <a:buNone/>
            </a:pPr>
            <a:r>
              <a:rPr lang="ar-SA" sz="2500" dirty="0" smtClean="0">
                <a:cs typeface="AL-Mohanad" pitchFamily="2" charset="-78"/>
              </a:rPr>
              <a:t>3. معيار الصداقة للمستفيد النهائي: كلما كانت الحزمة بسيطة ومباشرة وسهلة التعلم والتدريب كلما حققت بدرجة اكبر معيار الصداقة للمستفيد النهائي. </a:t>
            </a:r>
          </a:p>
          <a:p>
            <a:pPr marL="0" indent="0">
              <a:buNone/>
            </a:pPr>
            <a:r>
              <a:rPr lang="ar-SA" sz="2500" dirty="0">
                <a:cs typeface="AL-Mohanad" pitchFamily="2" charset="-78"/>
              </a:rPr>
              <a:t>	</a:t>
            </a:r>
            <a:r>
              <a:rPr lang="ar-SA" sz="2500" dirty="0" smtClean="0">
                <a:cs typeface="AL-Mohanad" pitchFamily="2" charset="-78"/>
              </a:rPr>
              <a:t>1. الى أي مستوى يستطيع المستفيد من استخدام البرنامج بكفاءة؟</a:t>
            </a:r>
          </a:p>
          <a:p>
            <a:pPr marL="0" indent="0">
              <a:buNone/>
            </a:pPr>
            <a:r>
              <a:rPr lang="ar-SA" sz="2500" dirty="0">
                <a:cs typeface="AL-Mohanad" pitchFamily="2" charset="-78"/>
              </a:rPr>
              <a:t>	</a:t>
            </a:r>
            <a:r>
              <a:rPr lang="ar-SA" sz="2500" dirty="0" smtClean="0">
                <a:cs typeface="AL-Mohanad" pitchFamily="2" charset="-78"/>
              </a:rPr>
              <a:t>2. ما درجة سهولة وبساطة البرنامج؟</a:t>
            </a:r>
          </a:p>
          <a:p>
            <a:pPr marL="0" indent="0">
              <a:buNone/>
            </a:pPr>
            <a:r>
              <a:rPr lang="ar-SA" sz="2500" dirty="0">
                <a:cs typeface="AL-Mohanad" pitchFamily="2" charset="-78"/>
              </a:rPr>
              <a:t>	</a:t>
            </a:r>
            <a:r>
              <a:rPr lang="ar-SA" sz="2500" dirty="0" smtClean="0">
                <a:cs typeface="AL-Mohanad" pitchFamily="2" charset="-78"/>
              </a:rPr>
              <a:t>3. هل يحتوي البرنامج على واجهة صديقة للمستفيد النهائي؟</a:t>
            </a:r>
          </a:p>
          <a:p>
            <a:pPr marL="0" indent="0">
              <a:buNone/>
            </a:pPr>
            <a:r>
              <a:rPr lang="ar-SA" sz="2500" dirty="0">
                <a:cs typeface="AL-Mohanad" pitchFamily="2" charset="-78"/>
              </a:rPr>
              <a:t>	</a:t>
            </a:r>
            <a:r>
              <a:rPr lang="ar-SA" sz="2500" dirty="0" smtClean="0">
                <a:cs typeface="AL-Mohanad" pitchFamily="2" charset="-78"/>
              </a:rPr>
              <a:t>4. هل توجد تسهيلات المساعدة موجودة بصورة مفصلة وواضحة في البرنامج؟</a:t>
            </a:r>
            <a:endParaRPr lang="ar-SA" sz="2500" dirty="0">
              <a:cs typeface="AL-Mohanad" pitchFamily="2" charset="-78"/>
            </a:endParaRPr>
          </a:p>
        </p:txBody>
      </p:sp>
    </p:spTree>
    <p:extLst>
      <p:ext uri="{BB962C8B-B14F-4D97-AF65-F5344CB8AC3E}">
        <p14:creationId xmlns:p14="http://schemas.microsoft.com/office/powerpoint/2010/main" val="208312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17220" y="1429832"/>
            <a:ext cx="10957560" cy="3942268"/>
          </a:xfrm>
        </p:spPr>
        <p:txBody>
          <a:bodyPr>
            <a:normAutofit/>
          </a:bodyPr>
          <a:lstStyle/>
          <a:p>
            <a:pPr marL="0" indent="0">
              <a:buNone/>
            </a:pPr>
            <a:r>
              <a:rPr lang="ar-SA" sz="2500" dirty="0" smtClean="0">
                <a:cs typeface="AL-Mohanad" pitchFamily="2" charset="-78"/>
              </a:rPr>
              <a:t>4. معيار العائد والتكلفة: يتضمن هذا المعيار مقارنة كل عناصر الفائدة المتحققة بما في ذلك العائد المباشر وغير المباشر مع اجمالي التكاليف المنظورة وغير المنظورة:</a:t>
            </a:r>
          </a:p>
          <a:p>
            <a:pPr marL="0" indent="0">
              <a:buNone/>
            </a:pPr>
            <a:r>
              <a:rPr lang="ar-SA" sz="2500" dirty="0">
                <a:cs typeface="AL-Mohanad" pitchFamily="2" charset="-78"/>
              </a:rPr>
              <a:t>	</a:t>
            </a:r>
            <a:r>
              <a:rPr lang="ar-SA" sz="2500" dirty="0" smtClean="0">
                <a:cs typeface="AL-Mohanad" pitchFamily="2" charset="-78"/>
              </a:rPr>
              <a:t>1. أن تكون القيمة الاجمالية التي يساهم بإنتاجها نظام المعلومات اكبر من التكاليف الاجمالية.</a:t>
            </a:r>
          </a:p>
          <a:p>
            <a:pPr marL="0" indent="0">
              <a:buNone/>
            </a:pPr>
            <a:r>
              <a:rPr lang="ar-SA" sz="2500" dirty="0">
                <a:cs typeface="AL-Mohanad" pitchFamily="2" charset="-78"/>
              </a:rPr>
              <a:t>	</a:t>
            </a:r>
            <a:r>
              <a:rPr lang="ar-SA" sz="2500" dirty="0" smtClean="0">
                <a:cs typeface="AL-Mohanad" pitchFamily="2" charset="-78"/>
              </a:rPr>
              <a:t>2. ان يتم احتساب التكاليف المنظورة وغير المنظورة ومقارنتها مع العائد المتحقق الملموس وغير الملموس.</a:t>
            </a:r>
          </a:p>
          <a:p>
            <a:pPr marL="0" indent="0">
              <a:buNone/>
            </a:pPr>
            <a:r>
              <a:rPr lang="ar-SA" sz="2500" dirty="0">
                <a:cs typeface="AL-Mohanad" pitchFamily="2" charset="-78"/>
              </a:rPr>
              <a:t>	</a:t>
            </a:r>
            <a:r>
              <a:rPr lang="ar-SA" sz="2500" dirty="0" smtClean="0">
                <a:cs typeface="AL-Mohanad" pitchFamily="2" charset="-78"/>
              </a:rPr>
              <a:t>3. تحليل علاقة نظام المعلومات بالميزة التنافسية للمنظمة.</a:t>
            </a:r>
            <a:endParaRPr lang="ar-SA" sz="2500" dirty="0">
              <a:cs typeface="AL-Mohanad" pitchFamily="2" charset="-78"/>
            </a:endParaRPr>
          </a:p>
        </p:txBody>
      </p:sp>
    </p:spTree>
    <p:extLst>
      <p:ext uri="{BB962C8B-B14F-4D97-AF65-F5344CB8AC3E}">
        <p14:creationId xmlns:p14="http://schemas.microsoft.com/office/powerpoint/2010/main" val="20953303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60020" y="891540"/>
            <a:ext cx="11681460" cy="4899659"/>
          </a:xfrm>
        </p:spPr>
        <p:txBody>
          <a:bodyPr>
            <a:noAutofit/>
          </a:bodyPr>
          <a:lstStyle/>
          <a:p>
            <a:pPr marL="0" indent="0">
              <a:buNone/>
            </a:pPr>
            <a:r>
              <a:rPr lang="ar-SA" sz="2500" dirty="0" smtClean="0">
                <a:cs typeface="AL-Mohanad" pitchFamily="2" charset="-78"/>
              </a:rPr>
              <a:t>5. معيار عتاد وبرامج النظام: عند شراء حزم وبرامج التطبيقات لابد من الانتباه الى عنصر الموافقة والتكامل بين هذه الحزم وما هو متاح لدى المنظمة من عتاد وبرمجيات ونظم تشغيل.</a:t>
            </a:r>
          </a:p>
          <a:p>
            <a:pPr marL="0" indent="0">
              <a:buNone/>
            </a:pPr>
            <a:r>
              <a:rPr lang="ar-SA" sz="2500" dirty="0">
                <a:cs typeface="AL-Mohanad" pitchFamily="2" charset="-78"/>
              </a:rPr>
              <a:t>	</a:t>
            </a:r>
            <a:r>
              <a:rPr lang="ar-SA" sz="2500" dirty="0" smtClean="0">
                <a:cs typeface="AL-Mohanad" pitchFamily="2" charset="-78"/>
              </a:rPr>
              <a:t>1. هل تتوافق الحزمة البرامجية مع نظام التشغيل؟</a:t>
            </a:r>
          </a:p>
          <a:p>
            <a:pPr marL="0" indent="0">
              <a:buNone/>
            </a:pPr>
            <a:r>
              <a:rPr lang="ar-SA" sz="2500" dirty="0">
                <a:cs typeface="AL-Mohanad" pitchFamily="2" charset="-78"/>
              </a:rPr>
              <a:t>	</a:t>
            </a:r>
            <a:r>
              <a:rPr lang="ar-SA" sz="2500" dirty="0" smtClean="0">
                <a:cs typeface="AL-Mohanad" pitchFamily="2" charset="-78"/>
              </a:rPr>
              <a:t>2. هل يمكن الاستفادة من كل وظائف الحزمة مع وجود نفس نظم المكونات (عتاد الحاسوب والشبكات) ؟</a:t>
            </a:r>
          </a:p>
          <a:p>
            <a:pPr marL="0" indent="0">
              <a:buNone/>
            </a:pPr>
            <a:r>
              <a:rPr lang="ar-SA" sz="2500" dirty="0">
                <a:cs typeface="AL-Mohanad" pitchFamily="2" charset="-78"/>
              </a:rPr>
              <a:t>	</a:t>
            </a:r>
            <a:r>
              <a:rPr lang="ar-SA" sz="2500" dirty="0" smtClean="0">
                <a:cs typeface="AL-Mohanad" pitchFamily="2" charset="-78"/>
              </a:rPr>
              <a:t>3. هل تتطلب الحزمة البرامجية تطوير وتحديث في المواصفات الفنية والتقنية للأجهزة؟</a:t>
            </a:r>
          </a:p>
          <a:p>
            <a:pPr marL="0" indent="0">
              <a:buNone/>
            </a:pPr>
            <a:r>
              <a:rPr lang="ar-SA" sz="2500" dirty="0">
                <a:cs typeface="AL-Mohanad" pitchFamily="2" charset="-78"/>
              </a:rPr>
              <a:t>	</a:t>
            </a:r>
            <a:r>
              <a:rPr lang="ar-SA" sz="2500" dirty="0" smtClean="0">
                <a:cs typeface="AL-Mohanad" pitchFamily="2" charset="-78"/>
              </a:rPr>
              <a:t>4. ماهي التكاليف المترتبة على اجراء التعديلات الضرورية على عتاد الحاسوب من أجل تلبية متطلبات الحزمة البرامجية؟</a:t>
            </a:r>
          </a:p>
          <a:p>
            <a:pPr marL="0" indent="0">
              <a:buNone/>
            </a:pPr>
            <a:endParaRPr lang="ar-SA" sz="2500" dirty="0">
              <a:cs typeface="AL-Mohanad" pitchFamily="2" charset="-78"/>
            </a:endParaRPr>
          </a:p>
        </p:txBody>
      </p:sp>
    </p:spTree>
    <p:extLst>
      <p:ext uri="{BB962C8B-B14F-4D97-AF65-F5344CB8AC3E}">
        <p14:creationId xmlns:p14="http://schemas.microsoft.com/office/powerpoint/2010/main" val="20695491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54718" y="1684704"/>
            <a:ext cx="10363826" cy="3424107"/>
          </a:xfrm>
        </p:spPr>
        <p:txBody>
          <a:bodyPr>
            <a:normAutofit/>
          </a:bodyPr>
          <a:lstStyle/>
          <a:p>
            <a:pPr algn="just"/>
            <a:r>
              <a:rPr lang="ar-SA" sz="3000" dirty="0" smtClean="0">
                <a:cs typeface="AL-Mohanad" pitchFamily="2" charset="-78"/>
              </a:rPr>
              <a:t>اما تصميم النظم </a:t>
            </a:r>
            <a:r>
              <a:rPr lang="en-US" sz="3000" dirty="0" smtClean="0">
                <a:cs typeface="AL-Mohanad" pitchFamily="2" charset="-78"/>
              </a:rPr>
              <a:t>systems design </a:t>
            </a:r>
            <a:r>
              <a:rPr lang="ar-SA" sz="3000" dirty="0" smtClean="0">
                <a:cs typeface="AL-Mohanad" pitchFamily="2" charset="-78"/>
              </a:rPr>
              <a:t> فتعني العملية النظامية التي تأتي بعد عملية التحليل, بل وتعتمد على مخرجات التحليل حيث يتم تحويل التصميم المنطقي للنظام ومواصفات الإجراءات وأساليب العمل الى نماذج وبرامج عملية.</a:t>
            </a:r>
          </a:p>
          <a:p>
            <a:pPr algn="just"/>
            <a:r>
              <a:rPr lang="ar-SA" sz="3000" dirty="0" smtClean="0">
                <a:cs typeface="AL-Mohanad" pitchFamily="2" charset="-78"/>
              </a:rPr>
              <a:t>بمعنى اخر, نقل التصميم المنطقي للنظام الى تصميم طبيعي مادي وإعادة تشكيل وتركيب الأجزاء والمكونات في كل واحد متكامل.</a:t>
            </a:r>
          </a:p>
          <a:p>
            <a:pPr algn="just"/>
            <a:endParaRPr lang="ar-SA" sz="3000" dirty="0">
              <a:cs typeface="AL-Mohanad" pitchFamily="2" charset="-78"/>
            </a:endParaRPr>
          </a:p>
        </p:txBody>
      </p:sp>
    </p:spTree>
    <p:extLst>
      <p:ext uri="{BB962C8B-B14F-4D97-AF65-F5344CB8AC3E}">
        <p14:creationId xmlns:p14="http://schemas.microsoft.com/office/powerpoint/2010/main" val="3571101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732611"/>
          </a:xfrm>
        </p:spPr>
        <p:txBody>
          <a:bodyPr/>
          <a:lstStyle/>
          <a:p>
            <a:pPr algn="r"/>
            <a:r>
              <a:rPr lang="en-US" dirty="0" smtClean="0">
                <a:cs typeface="AL-Mohanad Bold" pitchFamily="2" charset="-78"/>
              </a:rPr>
              <a:t> </a:t>
            </a:r>
            <a:r>
              <a:rPr lang="ar-SA" dirty="0" smtClean="0">
                <a:cs typeface="AL-Mohanad Bold" pitchFamily="2" charset="-78"/>
              </a:rPr>
              <a:t>5-2 </a:t>
            </a:r>
            <a:r>
              <a:rPr lang="en-US" dirty="0" smtClean="0">
                <a:cs typeface="AL-Mohanad Bold" pitchFamily="2" charset="-78"/>
              </a:rPr>
              <a:t> </a:t>
            </a:r>
            <a:r>
              <a:rPr lang="ar-SA" dirty="0" smtClean="0">
                <a:cs typeface="AL-Mohanad Bold" pitchFamily="2" charset="-78"/>
              </a:rPr>
              <a:t>محلل النظم </a:t>
            </a:r>
            <a:endParaRPr lang="ar-SA" dirty="0">
              <a:cs typeface="AL-Mohanad Bold" pitchFamily="2" charset="-78"/>
            </a:endParaRPr>
          </a:p>
        </p:txBody>
      </p:sp>
      <p:sp>
        <p:nvSpPr>
          <p:cNvPr id="3" name="Content Placeholder 2"/>
          <p:cNvSpPr>
            <a:spLocks noGrp="1"/>
          </p:cNvSpPr>
          <p:nvPr>
            <p:ph sz="quarter" idx="13"/>
          </p:nvPr>
        </p:nvSpPr>
        <p:spPr>
          <a:xfrm>
            <a:off x="913775" y="1398101"/>
            <a:ext cx="10363826" cy="4538675"/>
          </a:xfrm>
        </p:spPr>
        <p:txBody>
          <a:bodyPr>
            <a:normAutofit/>
          </a:bodyPr>
          <a:lstStyle/>
          <a:p>
            <a:pPr algn="just"/>
            <a:r>
              <a:rPr lang="ar-SA" sz="2500" dirty="0" smtClean="0">
                <a:cs typeface="AL-Mohanad" pitchFamily="2" charset="-78"/>
              </a:rPr>
              <a:t>هو الشخص الذي يتولى تخطيط وتنفيذ عملية تحليل وتصميم النظم وهو في معظم الأحيان يقوم بمهام تحليلية وتقنية وإنسانية تتطلب المعرفة والمهارة والادراك العميق للمشكلة موضوع الدراسة.</a:t>
            </a:r>
          </a:p>
          <a:p>
            <a:pPr algn="just"/>
            <a:r>
              <a:rPr lang="ar-SA" sz="2500" dirty="0" smtClean="0">
                <a:cs typeface="AL-Mohanad" pitchFamily="2" charset="-78"/>
              </a:rPr>
              <a:t>ففي الوقت الذي يبذل محلل النظم كل جهده في تحليل المشكلات وتحديد احتياجات المستفيدين وتوصيف الحلول المقترحة يقوم أيضا بحل التعارضات والخلافات بين المستفيدين والمستخدمين لنظام المعلومات.</a:t>
            </a:r>
          </a:p>
          <a:p>
            <a:pPr algn="just"/>
            <a:r>
              <a:rPr lang="ar-SA" sz="2500" dirty="0" smtClean="0">
                <a:cs typeface="AL-Mohanad" pitchFamily="2" charset="-78"/>
              </a:rPr>
              <a:t>لذلك من البديهي القول ان عمل محلل النظم هو في غاية الصعوبة لما يتطلبه من أنشطة ومهام معقدة ومتنوعة لخلق نظام جديد ولتخطيط تغيير أساسي في المنظمة.</a:t>
            </a:r>
          </a:p>
          <a:p>
            <a:pPr marL="0" indent="0" algn="just">
              <a:buNone/>
            </a:pPr>
            <a:endParaRPr lang="ar-SA" sz="2500" dirty="0" smtClean="0">
              <a:cs typeface="AL-Mohanad" pitchFamily="2" charset="-78"/>
            </a:endParaRPr>
          </a:p>
          <a:p>
            <a:pPr marL="0" indent="0" algn="just">
              <a:buNone/>
            </a:pPr>
            <a:endParaRPr lang="ar-SA" sz="2500" dirty="0">
              <a:cs typeface="AL-Mohanad" pitchFamily="2" charset="-78"/>
            </a:endParaRPr>
          </a:p>
        </p:txBody>
      </p:sp>
    </p:spTree>
    <p:extLst>
      <p:ext uri="{BB962C8B-B14F-4D97-AF65-F5344CB8AC3E}">
        <p14:creationId xmlns:p14="http://schemas.microsoft.com/office/powerpoint/2010/main" val="16441797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609782"/>
          </a:xfrm>
        </p:spPr>
        <p:txBody>
          <a:bodyPr>
            <a:normAutofit/>
          </a:bodyPr>
          <a:lstStyle/>
          <a:p>
            <a:pPr algn="r"/>
            <a:r>
              <a:rPr lang="ar-SA" sz="3000" dirty="0" smtClean="0">
                <a:cs typeface="AL-Mohanad Bold" pitchFamily="2" charset="-78"/>
              </a:rPr>
              <a:t>5-3 دورة تطوير حياة النظام </a:t>
            </a:r>
            <a:r>
              <a:rPr lang="en-US" sz="3000" dirty="0" smtClean="0">
                <a:cs typeface="AL-Mohanad Bold" pitchFamily="2" charset="-78"/>
              </a:rPr>
              <a:t>systems development life cycle</a:t>
            </a:r>
            <a:endParaRPr lang="ar-SA" sz="3000" dirty="0">
              <a:cs typeface="AL-Mohanad Bold" pitchFamily="2" charset="-78"/>
            </a:endParaRPr>
          </a:p>
        </p:txBody>
      </p:sp>
      <p:sp>
        <p:nvSpPr>
          <p:cNvPr id="3" name="Content Placeholder 2"/>
          <p:cNvSpPr>
            <a:spLocks noGrp="1"/>
          </p:cNvSpPr>
          <p:nvPr>
            <p:ph sz="quarter" idx="13"/>
          </p:nvPr>
        </p:nvSpPr>
        <p:spPr>
          <a:xfrm>
            <a:off x="914400" y="1875774"/>
            <a:ext cx="10363826" cy="3424107"/>
          </a:xfrm>
        </p:spPr>
        <p:txBody>
          <a:bodyPr>
            <a:normAutofit/>
          </a:bodyPr>
          <a:lstStyle/>
          <a:p>
            <a:pPr algn="just"/>
            <a:r>
              <a:rPr lang="ar-SA" sz="2500" dirty="0" smtClean="0">
                <a:cs typeface="AL-Mohanad" pitchFamily="2" charset="-78"/>
              </a:rPr>
              <a:t>وهي من اقدم واهم الطرق المنهجية لتحليل وتصميم وتطوير نظم المعلومات بوجه عام ونظم المعلومات الإدارية على وجه الخصوص. هذه الطريقة المنهجية ذات طابع هيكلي منظم يتكون من مراحل أساسية مترابطة ومتكاملة.</a:t>
            </a:r>
          </a:p>
          <a:p>
            <a:pPr algn="just"/>
            <a:r>
              <a:rPr lang="ar-SA" sz="2500" dirty="0" smtClean="0">
                <a:cs typeface="AL-Mohanad" pitchFamily="2" charset="-78"/>
              </a:rPr>
              <a:t>ويمكن تمثيل دورة تطوير حياة النظم بالنموذج التدفقي </a:t>
            </a:r>
            <a:r>
              <a:rPr lang="en-US" sz="2500" dirty="0" smtClean="0">
                <a:cs typeface="AL-Mohanad" pitchFamily="2" charset="-78"/>
              </a:rPr>
              <a:t>waterfall</a:t>
            </a:r>
            <a:r>
              <a:rPr lang="ar-SA" sz="2500" dirty="0" smtClean="0">
                <a:cs typeface="AL-Mohanad" pitchFamily="2" charset="-78"/>
              </a:rPr>
              <a:t> كما هو واضح في الشكل التالي.</a:t>
            </a:r>
          </a:p>
        </p:txBody>
      </p:sp>
    </p:spTree>
    <p:extLst>
      <p:ext uri="{BB962C8B-B14F-4D97-AF65-F5344CB8AC3E}">
        <p14:creationId xmlns:p14="http://schemas.microsoft.com/office/powerpoint/2010/main" val="1187138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11348" y="791570"/>
            <a:ext cx="2405575" cy="861774"/>
          </a:xfrm>
          <a:prstGeom prst="rect">
            <a:avLst/>
          </a:prstGeom>
          <a:noFill/>
          <a:ln>
            <a:solidFill>
              <a:schemeClr val="tx1"/>
            </a:solidFill>
          </a:ln>
        </p:spPr>
        <p:txBody>
          <a:bodyPr wrap="square" rtlCol="1">
            <a:spAutoFit/>
          </a:bodyPr>
          <a:lstStyle/>
          <a:p>
            <a:pPr algn="ctr"/>
            <a:r>
              <a:rPr lang="ar-SA" sz="2500" b="1" dirty="0" smtClean="0">
                <a:cs typeface="AL-Mohanad" pitchFamily="2" charset="-78"/>
              </a:rPr>
              <a:t>تحديد المشكلة ودراسة الجدوى</a:t>
            </a:r>
            <a:endParaRPr lang="ar-SA" sz="2500" b="1" dirty="0">
              <a:cs typeface="AL-Mohanad" pitchFamily="2" charset="-78"/>
            </a:endParaRPr>
          </a:p>
        </p:txBody>
      </p:sp>
      <p:sp>
        <p:nvSpPr>
          <p:cNvPr id="5" name="TextBox 4"/>
          <p:cNvSpPr txBox="1"/>
          <p:nvPr/>
        </p:nvSpPr>
        <p:spPr>
          <a:xfrm>
            <a:off x="3516923" y="2293034"/>
            <a:ext cx="1645921" cy="477054"/>
          </a:xfrm>
          <a:prstGeom prst="rect">
            <a:avLst/>
          </a:prstGeom>
          <a:noFill/>
          <a:ln>
            <a:solidFill>
              <a:schemeClr val="tx1"/>
            </a:solidFill>
          </a:ln>
        </p:spPr>
        <p:txBody>
          <a:bodyPr wrap="square" rtlCol="1">
            <a:spAutoFit/>
          </a:bodyPr>
          <a:lstStyle/>
          <a:p>
            <a:r>
              <a:rPr lang="ar-SA" sz="2500" b="1" dirty="0" smtClean="0">
                <a:cs typeface="AL-Mohanad" pitchFamily="2" charset="-78"/>
              </a:rPr>
              <a:t>تحليل النظم</a:t>
            </a:r>
            <a:endParaRPr lang="ar-SA" sz="2500" b="1" dirty="0">
              <a:cs typeface="AL-Mohanad" pitchFamily="2" charset="-78"/>
            </a:endParaRPr>
          </a:p>
        </p:txBody>
      </p:sp>
      <p:sp>
        <p:nvSpPr>
          <p:cNvPr id="6" name="TextBox 5"/>
          <p:cNvSpPr txBox="1"/>
          <p:nvPr/>
        </p:nvSpPr>
        <p:spPr>
          <a:xfrm>
            <a:off x="5162844" y="3389496"/>
            <a:ext cx="1631851" cy="477054"/>
          </a:xfrm>
          <a:prstGeom prst="rect">
            <a:avLst/>
          </a:prstGeom>
          <a:noFill/>
          <a:ln>
            <a:solidFill>
              <a:schemeClr val="tx1"/>
            </a:solidFill>
          </a:ln>
        </p:spPr>
        <p:txBody>
          <a:bodyPr wrap="square" rtlCol="1">
            <a:spAutoFit/>
          </a:bodyPr>
          <a:lstStyle/>
          <a:p>
            <a:r>
              <a:rPr lang="ar-SA" sz="2500" b="1" dirty="0" smtClean="0">
                <a:cs typeface="AL-Mohanad" pitchFamily="2" charset="-78"/>
              </a:rPr>
              <a:t>تصميم النظم</a:t>
            </a:r>
            <a:endParaRPr lang="ar-SA" sz="2500" b="1" dirty="0">
              <a:cs typeface="AL-Mohanad" pitchFamily="2" charset="-78"/>
            </a:endParaRPr>
          </a:p>
        </p:txBody>
      </p:sp>
      <p:sp>
        <p:nvSpPr>
          <p:cNvPr id="7" name="TextBox 6"/>
          <p:cNvSpPr txBox="1"/>
          <p:nvPr/>
        </p:nvSpPr>
        <p:spPr>
          <a:xfrm>
            <a:off x="6794695" y="4485958"/>
            <a:ext cx="1055077" cy="477054"/>
          </a:xfrm>
          <a:prstGeom prst="rect">
            <a:avLst/>
          </a:prstGeom>
          <a:noFill/>
          <a:ln>
            <a:solidFill>
              <a:schemeClr val="tx1"/>
            </a:solidFill>
          </a:ln>
        </p:spPr>
        <p:txBody>
          <a:bodyPr wrap="square" rtlCol="1">
            <a:spAutoFit/>
          </a:bodyPr>
          <a:lstStyle/>
          <a:p>
            <a:r>
              <a:rPr lang="ar-SA" sz="2500" b="1" dirty="0" smtClean="0">
                <a:cs typeface="AL-Mohanad" pitchFamily="2" charset="-78"/>
              </a:rPr>
              <a:t>التطبيق</a:t>
            </a:r>
            <a:endParaRPr lang="ar-SA" sz="2500" b="1" dirty="0">
              <a:cs typeface="AL-Mohanad" pitchFamily="2" charset="-78"/>
            </a:endParaRPr>
          </a:p>
        </p:txBody>
      </p:sp>
      <p:sp>
        <p:nvSpPr>
          <p:cNvPr id="8" name="TextBox 7"/>
          <p:cNvSpPr txBox="1"/>
          <p:nvPr/>
        </p:nvSpPr>
        <p:spPr>
          <a:xfrm>
            <a:off x="7849772" y="5458265"/>
            <a:ext cx="942535" cy="477054"/>
          </a:xfrm>
          <a:prstGeom prst="rect">
            <a:avLst/>
          </a:prstGeom>
          <a:noFill/>
          <a:ln>
            <a:solidFill>
              <a:schemeClr val="tx1"/>
            </a:solidFill>
          </a:ln>
        </p:spPr>
        <p:txBody>
          <a:bodyPr wrap="square" rtlCol="1">
            <a:spAutoFit/>
          </a:bodyPr>
          <a:lstStyle/>
          <a:p>
            <a:r>
              <a:rPr lang="ar-SA" sz="2500" b="1" dirty="0" smtClean="0">
                <a:cs typeface="AL-Mohanad" pitchFamily="2" charset="-78"/>
              </a:rPr>
              <a:t>التقييم</a:t>
            </a:r>
            <a:endParaRPr lang="ar-SA" sz="2500" b="1" dirty="0">
              <a:cs typeface="AL-Mohanad" pitchFamily="2" charset="-78"/>
            </a:endParaRPr>
          </a:p>
        </p:txBody>
      </p:sp>
      <p:cxnSp>
        <p:nvCxnSpPr>
          <p:cNvPr id="10" name="Elbow Connector 9"/>
          <p:cNvCxnSpPr>
            <a:stCxn id="4" idx="3"/>
            <a:endCxn id="5" idx="0"/>
          </p:cNvCxnSpPr>
          <p:nvPr/>
        </p:nvCxnSpPr>
        <p:spPr>
          <a:xfrm>
            <a:off x="3516923" y="1222457"/>
            <a:ext cx="822961" cy="107057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5" idx="3"/>
            <a:endCxn id="6" idx="0"/>
          </p:cNvCxnSpPr>
          <p:nvPr/>
        </p:nvCxnSpPr>
        <p:spPr>
          <a:xfrm>
            <a:off x="5162844" y="2531561"/>
            <a:ext cx="815926" cy="85793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6" idx="3"/>
            <a:endCxn id="7" idx="0"/>
          </p:cNvCxnSpPr>
          <p:nvPr/>
        </p:nvCxnSpPr>
        <p:spPr>
          <a:xfrm>
            <a:off x="6794695" y="3628023"/>
            <a:ext cx="527539" cy="85793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7" idx="3"/>
            <a:endCxn id="8" idx="0"/>
          </p:cNvCxnSpPr>
          <p:nvPr/>
        </p:nvCxnSpPr>
        <p:spPr>
          <a:xfrm>
            <a:off x="7849772" y="4724485"/>
            <a:ext cx="471268" cy="73378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8" idx="1"/>
            <a:endCxn id="7" idx="2"/>
          </p:cNvCxnSpPr>
          <p:nvPr/>
        </p:nvCxnSpPr>
        <p:spPr>
          <a:xfrm rot="10800000">
            <a:off x="7322234" y="4963012"/>
            <a:ext cx="527538" cy="73378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7" idx="1"/>
            <a:endCxn id="6" idx="2"/>
          </p:cNvCxnSpPr>
          <p:nvPr/>
        </p:nvCxnSpPr>
        <p:spPr>
          <a:xfrm rot="10800000">
            <a:off x="5978771" y="3866551"/>
            <a:ext cx="815925" cy="85793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6" idx="1"/>
            <a:endCxn id="5" idx="2"/>
          </p:cNvCxnSpPr>
          <p:nvPr/>
        </p:nvCxnSpPr>
        <p:spPr>
          <a:xfrm rot="10800000">
            <a:off x="4339884" y="2770089"/>
            <a:ext cx="822960" cy="857935"/>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5" idx="1"/>
            <a:endCxn id="4" idx="2"/>
          </p:cNvCxnSpPr>
          <p:nvPr/>
        </p:nvCxnSpPr>
        <p:spPr>
          <a:xfrm rot="10800000">
            <a:off x="2314137" y="1653345"/>
            <a:ext cx="1202787" cy="87821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45459" y="1222457"/>
            <a:ext cx="4621237" cy="400110"/>
          </a:xfrm>
          <a:prstGeom prst="rect">
            <a:avLst/>
          </a:prstGeom>
          <a:noFill/>
          <a:ln>
            <a:solidFill>
              <a:schemeClr val="accent1">
                <a:shade val="60000"/>
              </a:schemeClr>
            </a:solidFill>
          </a:ln>
        </p:spPr>
        <p:txBody>
          <a:bodyPr wrap="square" rtlCol="1">
            <a:spAutoFit/>
          </a:bodyPr>
          <a:lstStyle/>
          <a:p>
            <a:pPr algn="ctr"/>
            <a:r>
              <a:rPr lang="ar-SA" sz="2000" b="1" dirty="0" smtClean="0">
                <a:cs typeface="AL-Mohanad Bold" pitchFamily="2" charset="-78"/>
              </a:rPr>
              <a:t>نموذج </a:t>
            </a:r>
            <a:r>
              <a:rPr lang="en-US" sz="2000" b="1" dirty="0" smtClean="0">
                <a:cs typeface="AL-Mohanad Bold" pitchFamily="2" charset="-78"/>
              </a:rPr>
              <a:t>water fall</a:t>
            </a:r>
            <a:r>
              <a:rPr lang="ar-SA" sz="2000" b="1" dirty="0" smtClean="0">
                <a:cs typeface="AL-Mohanad Bold" pitchFamily="2" charset="-78"/>
              </a:rPr>
              <a:t> لدورة تطوير حياة النظام</a:t>
            </a:r>
            <a:endParaRPr lang="ar-SA" sz="2000" b="1" dirty="0">
              <a:cs typeface="AL-Mohanad Bold" pitchFamily="2" charset="-78"/>
            </a:endParaRPr>
          </a:p>
        </p:txBody>
      </p:sp>
    </p:spTree>
    <p:extLst>
      <p:ext uri="{BB962C8B-B14F-4D97-AF65-F5344CB8AC3E}">
        <p14:creationId xmlns:p14="http://schemas.microsoft.com/office/powerpoint/2010/main" val="47097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464695"/>
          </a:xfrm>
        </p:spPr>
        <p:txBody>
          <a:bodyPr>
            <a:normAutofit fontScale="90000"/>
          </a:bodyPr>
          <a:lstStyle/>
          <a:p>
            <a:pPr algn="r"/>
            <a:r>
              <a:rPr lang="ar-SA" sz="3000" dirty="0" smtClean="0">
                <a:cs typeface="AL-Mohanad Bold" pitchFamily="2" charset="-78"/>
              </a:rPr>
              <a:t>1- تحديد المشكلة ودراسة الجدوى</a:t>
            </a:r>
            <a:endParaRPr lang="ar-SA" sz="3000" dirty="0">
              <a:cs typeface="AL-Mohanad Bold" pitchFamily="2" charset="-78"/>
            </a:endParaRPr>
          </a:p>
        </p:txBody>
      </p:sp>
      <p:sp>
        <p:nvSpPr>
          <p:cNvPr id="3" name="Content Placeholder 2"/>
          <p:cNvSpPr>
            <a:spLocks noGrp="1"/>
          </p:cNvSpPr>
          <p:nvPr>
            <p:ph sz="quarter" idx="13"/>
          </p:nvPr>
        </p:nvSpPr>
        <p:spPr>
          <a:xfrm>
            <a:off x="913775" y="1336431"/>
            <a:ext cx="10363826" cy="4149970"/>
          </a:xfrm>
        </p:spPr>
        <p:txBody>
          <a:bodyPr>
            <a:normAutofit/>
          </a:bodyPr>
          <a:lstStyle/>
          <a:p>
            <a:pPr marL="0" indent="0" algn="just">
              <a:buNone/>
            </a:pPr>
            <a:r>
              <a:rPr lang="ar-SA" sz="2500" dirty="0" smtClean="0">
                <a:cs typeface="AL-Mohanad" pitchFamily="2" charset="-78"/>
              </a:rPr>
              <a:t>1-1- تحديد المشكلة:</a:t>
            </a:r>
          </a:p>
          <a:p>
            <a:pPr algn="just"/>
            <a:r>
              <a:rPr lang="ar-SA" sz="2500" dirty="0" smtClean="0">
                <a:cs typeface="AL-Mohanad" pitchFamily="2" charset="-78"/>
              </a:rPr>
              <a:t>لا يظهر نظام المعلومات الإداري من فراغ, وانما يأتي تطويره تلبية لحاجة موضوعية ملحة وتقديم حلول لمشكلات الاعمال المختلفة.</a:t>
            </a:r>
          </a:p>
          <a:p>
            <a:pPr algn="just"/>
            <a:r>
              <a:rPr lang="ar-SA" sz="2500" dirty="0" smtClean="0">
                <a:cs typeface="AL-Mohanad" pitchFamily="2" charset="-78"/>
              </a:rPr>
              <a:t>مشكلات جوهرية ذات علاقة بضعف الإنتاجية, تدهور جودة المنتج والخدمات, تراجع الموقع التنافسي للمنظمة في هيكل الصناعة والأسواق المستهدفة او ضعف في الأداء الكلي وقدرات المبادرة والابتكار الى غير ذلك من المشكلات.</a:t>
            </a:r>
          </a:p>
          <a:p>
            <a:pPr algn="just"/>
            <a:r>
              <a:rPr lang="ar-SA" sz="2500" dirty="0" smtClean="0">
                <a:cs typeface="AL-Mohanad" pitchFamily="2" charset="-78"/>
              </a:rPr>
              <a:t>باختصار, المنظمة التي لا توجد فيها مشكلات جوهرية لا تحتاج بالضرورة لنظم المعلومات الإدارية.</a:t>
            </a:r>
            <a:endParaRPr lang="ar-SA" sz="2500" dirty="0">
              <a:cs typeface="AL-Mohanad" pitchFamily="2" charset="-78"/>
            </a:endParaRPr>
          </a:p>
        </p:txBody>
      </p:sp>
    </p:spTree>
    <p:extLst>
      <p:ext uri="{BB962C8B-B14F-4D97-AF65-F5344CB8AC3E}">
        <p14:creationId xmlns:p14="http://schemas.microsoft.com/office/powerpoint/2010/main" val="2335524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773724"/>
            <a:ext cx="10363826" cy="5017476"/>
          </a:xfrm>
        </p:spPr>
        <p:txBody>
          <a:bodyPr>
            <a:normAutofit/>
          </a:bodyPr>
          <a:lstStyle/>
          <a:p>
            <a:pPr marL="0" indent="0" algn="just">
              <a:buNone/>
            </a:pPr>
            <a:r>
              <a:rPr lang="ar-SA" sz="2500" dirty="0" smtClean="0">
                <a:cs typeface="AL-Mohanad" pitchFamily="2" charset="-78"/>
              </a:rPr>
              <a:t>1-2- دراسة الجدوى:</a:t>
            </a:r>
          </a:p>
          <a:p>
            <a:pPr algn="just"/>
            <a:r>
              <a:rPr lang="ar-SA" sz="2500" dirty="0" smtClean="0">
                <a:cs typeface="AL-Mohanad" pitchFamily="2" charset="-78"/>
              </a:rPr>
              <a:t>تتناول دراسة الجدوى تحديد ما اذا كان لنظام المعلومات الجديد جدوى اقتصادية وتنظيمية وتقنية ام لا. ويقدم فريق دراسة الجدوى توصياته للإدارة بخصوص مشروع الاستثمار في نظم المعلومات الإدارية.</a:t>
            </a:r>
          </a:p>
          <a:p>
            <a:pPr algn="just"/>
            <a:r>
              <a:rPr lang="ar-SA" sz="2500" dirty="0" smtClean="0">
                <a:cs typeface="AL-Mohanad" pitchFamily="2" charset="-78"/>
              </a:rPr>
              <a:t>تهتم دراسة الجدوى بصورة استثنائية في تحديد التكاليف الاجمالية للنظام ومقارنتها بالمزايا والمنافع المنظورة وغير المنظورة في المستقبل القريب والبعيد, أي تحديد الجدوى الاقتصادية للنظام.</a:t>
            </a:r>
          </a:p>
          <a:p>
            <a:pPr algn="just"/>
            <a:r>
              <a:rPr lang="ar-SA" sz="2500" dirty="0" smtClean="0">
                <a:cs typeface="AL-Mohanad" pitchFamily="2" charset="-78"/>
              </a:rPr>
              <a:t>كما تهتم بمعرفة الإمكانيات والقدرات التقنية التي سيوفرها النظام ودرجة حاجة المنظمة لها وكذلك درجة ملائمتها مع الطاقة التشغيلية الموجودة أصلا, أي الجدوى التقنية لنظام المعلومات.</a:t>
            </a:r>
          </a:p>
          <a:p>
            <a:pPr marL="0" indent="0" algn="just">
              <a:buNone/>
            </a:pPr>
            <a:endParaRPr lang="ar-SA" sz="2500" dirty="0">
              <a:cs typeface="AL-Mohanad" pitchFamily="2" charset="-78"/>
            </a:endParaRPr>
          </a:p>
        </p:txBody>
      </p:sp>
    </p:spTree>
    <p:extLst>
      <p:ext uri="{BB962C8B-B14F-4D97-AF65-F5344CB8AC3E}">
        <p14:creationId xmlns:p14="http://schemas.microsoft.com/office/powerpoint/2010/main" val="2248696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222</TotalTime>
  <Words>2262</Words>
  <Application>Microsoft Office PowerPoint</Application>
  <PresentationFormat>Widescreen</PresentationFormat>
  <Paragraphs>169</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AL-Mohanad</vt:lpstr>
      <vt:lpstr>AL-Mohanad Bold</vt:lpstr>
      <vt:lpstr>Arial</vt:lpstr>
      <vt:lpstr>Tw Cen MT</vt:lpstr>
      <vt:lpstr>Droplet</vt:lpstr>
      <vt:lpstr>الفصل الخامس</vt:lpstr>
      <vt:lpstr>مقدمة</vt:lpstr>
      <vt:lpstr> 5-1  مفهوم تحليل وتصميم النظم systems analysis and design</vt:lpstr>
      <vt:lpstr>PowerPoint Presentation</vt:lpstr>
      <vt:lpstr> 5-2  محلل النظم </vt:lpstr>
      <vt:lpstr>5-3 دورة تطوير حياة النظام systems development life cycle</vt:lpstr>
      <vt:lpstr>PowerPoint Presentation</vt:lpstr>
      <vt:lpstr>1- تحديد المشكلة ودراسة الجدوى</vt:lpstr>
      <vt:lpstr>PowerPoint Presentation</vt:lpstr>
      <vt:lpstr>PowerPoint Presentation</vt:lpstr>
      <vt:lpstr>2- تحليل النظم</vt:lpstr>
      <vt:lpstr>PowerPoint Presentation</vt:lpstr>
      <vt:lpstr>3- تصميم النظم</vt:lpstr>
      <vt:lpstr>PowerPoint Presentation</vt:lpstr>
      <vt:lpstr>PowerPoint Presentation</vt:lpstr>
      <vt:lpstr>4- التطبيق</vt:lpstr>
      <vt:lpstr>استراتيجيات التحول</vt:lpstr>
      <vt:lpstr>PowerPoint Presentation</vt:lpstr>
      <vt:lpstr>5- التقييم</vt:lpstr>
      <vt:lpstr>PowerPoint Presentation</vt:lpstr>
      <vt:lpstr>PowerPoint Presentation</vt:lpstr>
      <vt:lpstr>5-4- استخدام النمذجة في تطوير نظم المعلومات</vt:lpstr>
      <vt:lpstr>5-4-1- مبرر ات ظهور النمذجة</vt:lpstr>
      <vt:lpstr>5-4-2- النمذجة ولغات الجيل الرابع</vt:lpstr>
      <vt:lpstr>5-4-3- مراحل النمذجة</vt:lpstr>
      <vt:lpstr>PowerPoint Presentation</vt:lpstr>
      <vt:lpstr>مزايا النمذجة</vt:lpstr>
      <vt:lpstr>عيوب النمذجة</vt:lpstr>
      <vt:lpstr>5-5- تطوير نظم المعلومات من خلال حزم برامج التطبيقات</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dc:title>
  <dc:creator>sharshabeil _</dc:creator>
  <cp:lastModifiedBy>sharshabeil _</cp:lastModifiedBy>
  <cp:revision>49</cp:revision>
  <dcterms:created xsi:type="dcterms:W3CDTF">2014-11-22T20:47:59Z</dcterms:created>
  <dcterms:modified xsi:type="dcterms:W3CDTF">2014-12-06T23:03:05Z</dcterms:modified>
</cp:coreProperties>
</file>