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305" r:id="rId4"/>
    <p:sldId id="315" r:id="rId5"/>
    <p:sldId id="321" r:id="rId6"/>
    <p:sldId id="322" r:id="rId7"/>
    <p:sldId id="323" r:id="rId8"/>
    <p:sldId id="324" r:id="rId9"/>
    <p:sldId id="26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F81BD"/>
    <a:srgbClr val="B03B3C"/>
    <a:srgbClr val="3F6CB0"/>
    <a:srgbClr val="4E80BB"/>
    <a:srgbClr val="7F64A1"/>
    <a:srgbClr val="8064A3"/>
    <a:srgbClr val="C0504D"/>
    <a:srgbClr val="561B71"/>
    <a:srgbClr val="663366"/>
    <a:srgbClr val="9999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91" autoAdjust="0"/>
    <p:restoredTop sz="94660"/>
  </p:normalViewPr>
  <p:slideViewPr>
    <p:cSldViewPr snapToGrid="0" snapToObjects="1">
      <p:cViewPr>
        <p:scale>
          <a:sx n="100" d="100"/>
          <a:sy n="100" d="100"/>
        </p:scale>
        <p:origin x="-1688" y="-5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99" d="100"/>
          <a:sy n="99" d="100"/>
        </p:scale>
        <p:origin x="-356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D94CB6-9AFD-9E4B-9220-4DBDA06D2D19}" type="datetimeFigureOut">
              <a:rPr lang="en-US" smtClean="0"/>
              <a:t>4/5/15 </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29E9C0-BF74-1F45-AB3C-86744F5C7BA9}" type="slidenum">
              <a:rPr lang="en-US" smtClean="0"/>
              <a:t>‹#›</a:t>
            </a:fld>
            <a:endParaRPr lang="en-US"/>
          </a:p>
        </p:txBody>
      </p:sp>
    </p:spTree>
    <p:extLst>
      <p:ext uri="{BB962C8B-B14F-4D97-AF65-F5344CB8AC3E}">
        <p14:creationId xmlns:p14="http://schemas.microsoft.com/office/powerpoint/2010/main" val="389960142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29E9C0-BF74-1F45-AB3C-86744F5C7BA9}" type="slidenum">
              <a:rPr lang="en-US" smtClean="0"/>
              <a:t>1</a:t>
            </a:fld>
            <a:endParaRPr lang="en-US"/>
          </a:p>
        </p:txBody>
      </p:sp>
    </p:spTree>
    <p:extLst>
      <p:ext uri="{BB962C8B-B14F-4D97-AF65-F5344CB8AC3E}">
        <p14:creationId xmlns:p14="http://schemas.microsoft.com/office/powerpoint/2010/main" val="3804085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29E9C0-BF74-1F45-AB3C-86744F5C7BA9}" type="slidenum">
              <a:rPr lang="en-US" smtClean="0"/>
              <a:t>2</a:t>
            </a:fld>
            <a:endParaRPr lang="en-US"/>
          </a:p>
        </p:txBody>
      </p:sp>
    </p:spTree>
    <p:extLst>
      <p:ext uri="{BB962C8B-B14F-4D97-AF65-F5344CB8AC3E}">
        <p14:creationId xmlns:p14="http://schemas.microsoft.com/office/powerpoint/2010/main" val="68284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29E9C0-BF74-1F45-AB3C-86744F5C7BA9}" type="slidenum">
              <a:rPr lang="en-US" smtClean="0"/>
              <a:t>3</a:t>
            </a:fld>
            <a:endParaRPr lang="en-US"/>
          </a:p>
        </p:txBody>
      </p:sp>
    </p:spTree>
    <p:extLst>
      <p:ext uri="{BB962C8B-B14F-4D97-AF65-F5344CB8AC3E}">
        <p14:creationId xmlns:p14="http://schemas.microsoft.com/office/powerpoint/2010/main" val="68284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29E9C0-BF74-1F45-AB3C-86744F5C7BA9}" type="slidenum">
              <a:rPr lang="en-US" smtClean="0"/>
              <a:t>4</a:t>
            </a:fld>
            <a:endParaRPr lang="en-US"/>
          </a:p>
        </p:txBody>
      </p:sp>
    </p:spTree>
    <p:extLst>
      <p:ext uri="{BB962C8B-B14F-4D97-AF65-F5344CB8AC3E}">
        <p14:creationId xmlns:p14="http://schemas.microsoft.com/office/powerpoint/2010/main" val="682840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29E9C0-BF74-1F45-AB3C-86744F5C7BA9}" type="slidenum">
              <a:rPr lang="en-US" smtClean="0"/>
              <a:t>5</a:t>
            </a:fld>
            <a:endParaRPr lang="en-US"/>
          </a:p>
        </p:txBody>
      </p:sp>
    </p:spTree>
    <p:extLst>
      <p:ext uri="{BB962C8B-B14F-4D97-AF65-F5344CB8AC3E}">
        <p14:creationId xmlns:p14="http://schemas.microsoft.com/office/powerpoint/2010/main" val="68284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51665B-C24A-4702-B522-6A4334602E03}" type="datetimeFigureOut">
              <a:rPr lang="en-US" smtClean="0"/>
              <a:t>4/5/15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a:solidFill>
                  <a:schemeClr val="bg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en-US" smtClean="0"/>
              <a:t>Click to edit Master title style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1665B-C24A-4702-B522-6A4334602E03}" type="datetimeFigureOut">
              <a:rPr lang="en-US" smtClean="0"/>
              <a:t>4/5/15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4251665B-C24A-4702-B522-6A4334602E03}" type="datetimeFigureOut">
              <a:rPr lang="en-US" smtClean="0"/>
              <a:t>4/5/15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en-US" smtClean="0"/>
              <a:t>Click to edit Master title style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4251665B-C24A-4702-B522-6A4334602E03}" type="datetimeFigureOut">
              <a:rPr lang="en-US" smtClean="0"/>
              <a:t>4/5/15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4251665B-C24A-4702-B522-6A4334602E03}" type="datetimeFigureOut">
              <a:rPr lang="en-US" smtClean="0"/>
              <a:t>4/5/15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en-US" smtClean="0"/>
              <a:t>Click to edit Master title style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en-US" smtClean="0"/>
              <a:t>Click icon to add picture</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Pictures with Caption">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4251665B-C24A-4702-B522-6A4334602E03}" type="datetimeFigureOut">
              <a:rPr lang="en-US" smtClean="0"/>
              <a:t>4/5/15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4/5/15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en-US" smtClean="0"/>
              <a:t>Click to edit Master title style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4/5/15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4/5/15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4251665B-C24A-4702-B522-6A4334602E03}" type="datetimeFigureOut">
              <a:rPr lang="en-US" smtClean="0"/>
              <a:t>4/5/15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en-US" smtClean="0"/>
              <a:t>Click icon to add picture</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9" name="TextBox 18"/>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en-US" smtClean="0"/>
              <a:t>Click to edit Master title style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en-US" dirty="0" smtClean="0"/>
              <a:t>Click to edit Master text styles</a:t>
            </a:r>
          </a:p>
        </p:txBody>
      </p:sp>
      <p:sp>
        <p:nvSpPr>
          <p:cNvPr id="4" name="Date Placeholder 3"/>
          <p:cNvSpPr>
            <a:spLocks noGrp="1"/>
          </p:cNvSpPr>
          <p:nvPr>
            <p:ph type="dt" sz="half" idx="10"/>
          </p:nvPr>
        </p:nvSpPr>
        <p:spPr/>
        <p:txBody>
          <a:bodyPr/>
          <a:lstStyle/>
          <a:p>
            <a:fld id="{4251665B-C24A-4702-B522-6A4334602E03}" type="datetimeFigureOut">
              <a:rPr lang="en-US" smtClean="0"/>
              <a:t>4/5/15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en-US" smtClean="0"/>
              <a:t>Click icon to add picture</a:t>
            </a:r>
            <a:endParaRPr/>
          </a:p>
        </p:txBody>
      </p:sp>
      <p:sp>
        <p:nvSpPr>
          <p:cNvPr id="4" name="Date Placeholder 3"/>
          <p:cNvSpPr>
            <a:spLocks noGrp="1"/>
          </p:cNvSpPr>
          <p:nvPr>
            <p:ph type="dt" sz="half" idx="10"/>
          </p:nvPr>
        </p:nvSpPr>
        <p:spPr/>
        <p:txBody>
          <a:bodyPr/>
          <a:lstStyle/>
          <a:p>
            <a:fld id="{4251665B-C24A-4702-B522-6A4334602E03}" type="datetimeFigureOut">
              <a:rPr lang="en-US" smtClean="0"/>
              <a:t>4/5/15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en-US" smtClean="0"/>
              <a:t>Click to edit Master title style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4251665B-C24A-4702-B522-6A4334602E03}" type="datetimeFigureOut">
              <a:rPr lang="en-US" smtClean="0"/>
              <a:t>4/5/15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7" name="Date Placeholder 6"/>
          <p:cNvSpPr>
            <a:spLocks noGrp="1"/>
          </p:cNvSpPr>
          <p:nvPr>
            <p:ph type="dt" sz="half" idx="10"/>
          </p:nvPr>
        </p:nvSpPr>
        <p:spPr/>
        <p:txBody>
          <a:bodyPr/>
          <a:lstStyle/>
          <a:p>
            <a:fld id="{4251665B-C24A-4702-B522-6A4334602E03}" type="datetimeFigureOut">
              <a:rPr lang="en-US" smtClean="0"/>
              <a:t>4/5/15 </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4251665B-C24A-4702-B522-6A4334602E03}" type="datetimeFigureOut">
              <a:rPr lang="en-US" smtClean="0"/>
              <a:t>4/5/15 </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1665B-C24A-4702-B522-6A4334602E03}" type="datetimeFigureOut">
              <a:rPr lang="en-US" smtClean="0"/>
              <a:t>4/5/15 </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D889E0-CAB2-4699-909D-B9A88D47ACBE}" type="slidenum">
              <a:rPr lang="en-US" smtClean="0"/>
              <a:t>‹#›</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4251665B-C24A-4702-B522-6A4334602E03}" type="datetimeFigureOut">
              <a:rPr lang="en-US" smtClean="0"/>
              <a:t>4/5/15 </a:t>
            </a:fld>
            <a:endParaRPr lang="en-US"/>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5FD889E0-CAB2-4699-909D-B9A88D47ACBE}" type="slidenum">
              <a:rPr lang="en-US" smtClean="0"/>
              <a:t>‹#›</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en-US" smtClean="0"/>
              <a:t>Click to edit Master title style</a:t>
            </a: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1341" y="306565"/>
            <a:ext cx="7808976" cy="1088136"/>
          </a:xfrm>
        </p:spPr>
        <p:txBody>
          <a:bodyPr>
            <a:normAutofit/>
          </a:bodyPr>
          <a:lstStyle/>
          <a:p>
            <a:pPr algn="ctr"/>
            <a:r>
              <a:rPr lang="en-US" sz="4800" dirty="0" smtClean="0"/>
              <a:t>Chapter 8 (Part </a:t>
            </a:r>
            <a:r>
              <a:rPr lang="en-US" sz="4800" dirty="0"/>
              <a:t>2</a:t>
            </a:r>
            <a:r>
              <a:rPr lang="en-US" sz="4800" dirty="0" smtClean="0"/>
              <a:t>)</a:t>
            </a:r>
            <a:endParaRPr lang="en-US" sz="4800" dirty="0"/>
          </a:p>
        </p:txBody>
      </p:sp>
      <p:sp>
        <p:nvSpPr>
          <p:cNvPr id="3" name="Subtitle 2"/>
          <p:cNvSpPr>
            <a:spLocks noGrp="1"/>
          </p:cNvSpPr>
          <p:nvPr>
            <p:ph type="subTitle" idx="1"/>
          </p:nvPr>
        </p:nvSpPr>
        <p:spPr>
          <a:xfrm>
            <a:off x="476205" y="1283157"/>
            <a:ext cx="7754112" cy="484632"/>
          </a:xfrm>
        </p:spPr>
        <p:txBody>
          <a:bodyPr>
            <a:noAutofit/>
          </a:bodyPr>
          <a:lstStyle/>
          <a:p>
            <a:pPr algn="ctr"/>
            <a:r>
              <a:rPr lang="en-US" sz="3200" dirty="0" smtClean="0"/>
              <a:t>Transformations</a:t>
            </a:r>
            <a:endParaRPr lang="en-US" sz="3200" dirty="0"/>
          </a:p>
        </p:txBody>
      </p:sp>
      <p:sp>
        <p:nvSpPr>
          <p:cNvPr id="4" name="TextBox 3"/>
          <p:cNvSpPr txBox="1"/>
          <p:nvPr/>
        </p:nvSpPr>
        <p:spPr>
          <a:xfrm>
            <a:off x="1056390" y="2943806"/>
            <a:ext cx="7003031" cy="2400657"/>
          </a:xfrm>
          <a:prstGeom prst="rect">
            <a:avLst/>
          </a:prstGeom>
          <a:noFill/>
        </p:spPr>
        <p:txBody>
          <a:bodyPr wrap="square" rtlCol="0">
            <a:spAutoFit/>
          </a:bodyPr>
          <a:lstStyle/>
          <a:p>
            <a:pPr algn="ctr"/>
            <a:r>
              <a:rPr lang="en-US" sz="3200" dirty="0" smtClean="0">
                <a:solidFill>
                  <a:srgbClr val="C0504D"/>
                </a:solidFill>
              </a:rPr>
              <a:t>Transformational Grammar</a:t>
            </a:r>
            <a:endParaRPr lang="en-US" sz="3200" dirty="0">
              <a:solidFill>
                <a:srgbClr val="C0504D"/>
              </a:solidFill>
            </a:endParaRPr>
          </a:p>
          <a:p>
            <a:pPr algn="ctr"/>
            <a:r>
              <a:rPr lang="en-US" sz="3200" dirty="0" err="1">
                <a:solidFill>
                  <a:srgbClr val="C0504D"/>
                </a:solidFill>
              </a:rPr>
              <a:t>Engl</a:t>
            </a:r>
            <a:r>
              <a:rPr lang="en-US" sz="3200" dirty="0">
                <a:solidFill>
                  <a:srgbClr val="C0504D"/>
                </a:solidFill>
              </a:rPr>
              <a:t> </a:t>
            </a:r>
            <a:r>
              <a:rPr lang="en-US" sz="3200" dirty="0" smtClean="0">
                <a:solidFill>
                  <a:srgbClr val="C0504D"/>
                </a:solidFill>
              </a:rPr>
              <a:t>424</a:t>
            </a:r>
          </a:p>
          <a:p>
            <a:pPr algn="ctr"/>
            <a:endParaRPr lang="en-US" sz="3200" dirty="0">
              <a:solidFill>
                <a:srgbClr val="72A376"/>
              </a:solidFill>
            </a:endParaRPr>
          </a:p>
          <a:p>
            <a:pPr algn="ctr"/>
            <a:endParaRPr lang="en-US" dirty="0">
              <a:solidFill>
                <a:srgbClr val="99CD00"/>
              </a:solidFill>
            </a:endParaRPr>
          </a:p>
          <a:p>
            <a:pPr algn="ctr"/>
            <a:r>
              <a:rPr lang="en-US" dirty="0">
                <a:solidFill>
                  <a:srgbClr val="4F81BD"/>
                </a:solidFill>
              </a:rPr>
              <a:t>Hayfa </a:t>
            </a:r>
            <a:r>
              <a:rPr lang="en-US" dirty="0" err="1">
                <a:solidFill>
                  <a:srgbClr val="4F81BD"/>
                </a:solidFill>
              </a:rPr>
              <a:t>Alhomaid</a:t>
            </a:r>
            <a:endParaRPr lang="en-US" dirty="0">
              <a:solidFill>
                <a:srgbClr val="4F81BD"/>
              </a:solidFill>
            </a:endParaRPr>
          </a:p>
          <a:p>
            <a:endParaRPr lang="en-US" dirty="0"/>
          </a:p>
        </p:txBody>
      </p:sp>
    </p:spTree>
    <p:extLst>
      <p:ext uri="{BB962C8B-B14F-4D97-AF65-F5344CB8AC3E}">
        <p14:creationId xmlns:p14="http://schemas.microsoft.com/office/powerpoint/2010/main" val="419713867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NP movement in passive structures</a:t>
            </a:r>
            <a:endParaRPr lang="en-US" dirty="0"/>
          </a:p>
        </p:txBody>
      </p:sp>
      <p:sp>
        <p:nvSpPr>
          <p:cNvPr id="3" name="Content Placeholder 2"/>
          <p:cNvSpPr>
            <a:spLocks noGrp="1"/>
          </p:cNvSpPr>
          <p:nvPr>
            <p:ph idx="1"/>
          </p:nvPr>
        </p:nvSpPr>
        <p:spPr>
          <a:xfrm>
            <a:off x="284163" y="1803400"/>
            <a:ext cx="8574086" cy="4584700"/>
          </a:xfrm>
        </p:spPr>
        <p:txBody>
          <a:bodyPr>
            <a:normAutofit/>
          </a:bodyPr>
          <a:lstStyle/>
          <a:p>
            <a:pPr marL="0" indent="0">
              <a:buNone/>
            </a:pPr>
            <a:r>
              <a:rPr lang="en-US" sz="1800" b="1" dirty="0" smtClean="0">
                <a:solidFill>
                  <a:schemeClr val="tx1"/>
                </a:solidFill>
              </a:rPr>
              <a:t>E.g</a:t>
            </a:r>
            <a:r>
              <a:rPr lang="en-US" sz="1800" b="1" dirty="0" smtClean="0">
                <a:solidFill>
                  <a:schemeClr val="tx1"/>
                </a:solidFill>
              </a:rPr>
              <a:t>. </a:t>
            </a:r>
          </a:p>
          <a:p>
            <a:pPr marL="0" indent="0">
              <a:buNone/>
            </a:pPr>
            <a:r>
              <a:rPr lang="en-US" sz="1800" i="1" dirty="0" smtClean="0">
                <a:solidFill>
                  <a:schemeClr val="tx1"/>
                </a:solidFill>
              </a:rPr>
              <a:t>The car </a:t>
            </a:r>
            <a:r>
              <a:rPr lang="en-US" sz="1800" dirty="0" smtClean="0">
                <a:solidFill>
                  <a:schemeClr val="tx1"/>
                </a:solidFill>
              </a:rPr>
              <a:t>will be put </a:t>
            </a:r>
            <a:r>
              <a:rPr lang="en-US" sz="1800" dirty="0" smtClean="0">
                <a:solidFill>
                  <a:schemeClr val="tx1"/>
                </a:solidFill>
              </a:rPr>
              <a:t>_ in the garage. </a:t>
            </a:r>
            <a:endParaRPr lang="en-US" sz="1800" dirty="0" smtClean="0">
              <a:solidFill>
                <a:schemeClr val="tx1"/>
              </a:solidFill>
            </a:endParaRPr>
          </a:p>
          <a:p>
            <a:pPr marL="0" indent="0">
              <a:buNone/>
            </a:pPr>
            <a:r>
              <a:rPr lang="en-US" sz="1800" dirty="0" smtClean="0">
                <a:solidFill>
                  <a:schemeClr val="tx1"/>
                </a:solidFill>
              </a:rPr>
              <a:t>The NP [the car] originates in the </a:t>
            </a:r>
            <a:r>
              <a:rPr lang="en-US" sz="1800" dirty="0" err="1" smtClean="0">
                <a:solidFill>
                  <a:schemeClr val="tx1"/>
                </a:solidFill>
              </a:rPr>
              <a:t>postverbal</a:t>
            </a:r>
            <a:r>
              <a:rPr lang="en-US" sz="1800" dirty="0" smtClean="0">
                <a:solidFill>
                  <a:schemeClr val="tx1"/>
                </a:solidFill>
              </a:rPr>
              <a:t> object NP position marked _, and is subsequently moved out of there into the </a:t>
            </a:r>
            <a:r>
              <a:rPr lang="en-US" sz="1800" dirty="0" smtClean="0">
                <a:solidFill>
                  <a:schemeClr val="tx1"/>
                </a:solidFill>
              </a:rPr>
              <a:t>preverbal subject NP position. </a:t>
            </a:r>
          </a:p>
          <a:p>
            <a:pPr marL="0" indent="0">
              <a:buNone/>
            </a:pPr>
            <a:r>
              <a:rPr lang="en-US" sz="1800" dirty="0" smtClean="0">
                <a:solidFill>
                  <a:schemeClr val="tx1"/>
                </a:solidFill>
              </a:rPr>
              <a:t>[S [NP e] [I will] [VP be put [NP </a:t>
            </a:r>
            <a:r>
              <a:rPr lang="en-US" sz="1800" dirty="0" smtClean="0">
                <a:solidFill>
                  <a:schemeClr val="accent2"/>
                </a:solidFill>
              </a:rPr>
              <a:t>the car</a:t>
            </a:r>
            <a:r>
              <a:rPr lang="en-US" sz="1800" dirty="0" smtClean="0">
                <a:solidFill>
                  <a:schemeClr val="tx1"/>
                </a:solidFill>
              </a:rPr>
              <a:t>] [</a:t>
            </a:r>
            <a:r>
              <a:rPr lang="en-US" sz="1800" dirty="0" smtClean="0">
                <a:solidFill>
                  <a:schemeClr val="tx1"/>
                </a:solidFill>
              </a:rPr>
              <a:t>PP in the garage]]]</a:t>
            </a:r>
          </a:p>
          <a:p>
            <a:pPr marL="0" indent="0">
              <a:buNone/>
            </a:pPr>
            <a:endParaRPr lang="en-US" sz="1800" dirty="0" smtClean="0">
              <a:solidFill>
                <a:schemeClr val="tx1"/>
              </a:solidFill>
            </a:endParaRPr>
          </a:p>
          <a:p>
            <a:pPr marL="0" indent="0">
              <a:buNone/>
            </a:pPr>
            <a:r>
              <a:rPr lang="en-US" sz="1800" dirty="0" smtClean="0">
                <a:solidFill>
                  <a:schemeClr val="tx1"/>
                </a:solidFill>
              </a:rPr>
              <a:t>NP movement here is transformational counterpart of the grammarian’s rule of ‘</a:t>
            </a:r>
            <a:r>
              <a:rPr lang="en-US" sz="1800" dirty="0" err="1" smtClean="0">
                <a:solidFill>
                  <a:schemeClr val="tx1"/>
                </a:solidFill>
              </a:rPr>
              <a:t>passivisation</a:t>
            </a:r>
            <a:r>
              <a:rPr lang="en-US" sz="1800" dirty="0" smtClean="0">
                <a:solidFill>
                  <a:schemeClr val="tx1"/>
                </a:solidFill>
              </a:rPr>
              <a:t>’ by which the object of the sentence is ‘</a:t>
            </a:r>
            <a:r>
              <a:rPr lang="en-US" sz="1800" dirty="0" err="1" smtClean="0">
                <a:solidFill>
                  <a:schemeClr val="tx1"/>
                </a:solidFill>
              </a:rPr>
              <a:t>passivised</a:t>
            </a:r>
            <a:r>
              <a:rPr lang="en-US" sz="1800" dirty="0" smtClean="0">
                <a:solidFill>
                  <a:schemeClr val="tx1"/>
                </a:solidFill>
              </a:rPr>
              <a:t>’ and thereby moves into subject position.  </a:t>
            </a:r>
            <a:endParaRPr lang="en-US" sz="1800" dirty="0" smtClean="0">
              <a:solidFill>
                <a:schemeClr val="tx1"/>
              </a:solidFill>
            </a:endParaRPr>
          </a:p>
        </p:txBody>
      </p:sp>
      <p:cxnSp>
        <p:nvCxnSpPr>
          <p:cNvPr id="10" name="Elbow Connector 9"/>
          <p:cNvCxnSpPr/>
          <p:nvPr/>
        </p:nvCxnSpPr>
        <p:spPr>
          <a:xfrm rot="10800000" flipV="1">
            <a:off x="2476500" y="3975100"/>
            <a:ext cx="977900" cy="254000"/>
          </a:xfrm>
          <a:prstGeom prst="bentConnector3">
            <a:avLst/>
          </a:prstGeom>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1371600" y="4076700"/>
            <a:ext cx="1308100" cy="276999"/>
          </a:xfrm>
          <a:prstGeom prst="rect">
            <a:avLst/>
          </a:prstGeom>
          <a:noFill/>
        </p:spPr>
        <p:txBody>
          <a:bodyPr wrap="square" rtlCol="0">
            <a:spAutoFit/>
          </a:bodyPr>
          <a:lstStyle/>
          <a:p>
            <a:r>
              <a:rPr lang="en-US" sz="1200" dirty="0" smtClean="0">
                <a:solidFill>
                  <a:schemeClr val="accent1"/>
                </a:solidFill>
              </a:rPr>
              <a:t>NP MOVEMENT</a:t>
            </a:r>
            <a:endParaRPr lang="en-US" sz="1200" dirty="0">
              <a:solidFill>
                <a:schemeClr val="accent1"/>
              </a:solidFill>
            </a:endParaRPr>
          </a:p>
        </p:txBody>
      </p:sp>
      <p:cxnSp>
        <p:nvCxnSpPr>
          <p:cNvPr id="16" name="Elbow Connector 15"/>
          <p:cNvCxnSpPr/>
          <p:nvPr/>
        </p:nvCxnSpPr>
        <p:spPr>
          <a:xfrm rot="10800000">
            <a:off x="863600" y="4051300"/>
            <a:ext cx="571500" cy="189300"/>
          </a:xfrm>
          <a:prstGeom prst="bentConnector3">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8872099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NP movement in passive structures </a:t>
            </a:r>
            <a:endParaRPr lang="en-US" dirty="0"/>
          </a:p>
        </p:txBody>
      </p:sp>
      <p:sp>
        <p:nvSpPr>
          <p:cNvPr id="3" name="Content Placeholder 2"/>
          <p:cNvSpPr>
            <a:spLocks noGrp="1"/>
          </p:cNvSpPr>
          <p:nvPr>
            <p:ph idx="1"/>
          </p:nvPr>
        </p:nvSpPr>
        <p:spPr>
          <a:xfrm>
            <a:off x="284163" y="1803400"/>
            <a:ext cx="8574086" cy="4965700"/>
          </a:xfrm>
        </p:spPr>
        <p:txBody>
          <a:bodyPr>
            <a:normAutofit/>
          </a:bodyPr>
          <a:lstStyle/>
          <a:p>
            <a:pPr marL="0" indent="0">
              <a:spcBef>
                <a:spcPts val="0"/>
              </a:spcBef>
              <a:buNone/>
            </a:pPr>
            <a:endParaRPr lang="en-US" sz="1800" dirty="0">
              <a:solidFill>
                <a:schemeClr val="tx1"/>
              </a:solidFill>
              <a:cs typeface="American Typewriter"/>
              <a:sym typeface="Wingdings"/>
            </a:endParaRPr>
          </a:p>
          <a:p>
            <a:pPr marL="0" indent="0">
              <a:spcBef>
                <a:spcPts val="0"/>
              </a:spcBef>
              <a:buNone/>
            </a:pPr>
            <a:r>
              <a:rPr lang="en-US" sz="1800" b="1" dirty="0" smtClean="0">
                <a:solidFill>
                  <a:srgbClr val="C0504D"/>
                </a:solidFill>
                <a:cs typeface="American Typewriter"/>
                <a:sym typeface="Wingdings"/>
              </a:rPr>
              <a:t>What evidence is there that the preverbal NP in the previous example originates in the </a:t>
            </a:r>
            <a:r>
              <a:rPr lang="en-US" sz="1800" b="1" dirty="0" err="1" smtClean="0">
                <a:solidFill>
                  <a:srgbClr val="C0504D"/>
                </a:solidFill>
                <a:cs typeface="American Typewriter"/>
                <a:sym typeface="Wingdings"/>
              </a:rPr>
              <a:t>postverbal</a:t>
            </a:r>
            <a:r>
              <a:rPr lang="en-US" sz="1800" b="1" dirty="0" smtClean="0">
                <a:solidFill>
                  <a:srgbClr val="C0504D"/>
                </a:solidFill>
                <a:cs typeface="American Typewriter"/>
                <a:sym typeface="Wingdings"/>
              </a:rPr>
              <a:t> position marked by _? </a:t>
            </a:r>
            <a:endParaRPr lang="en-US" sz="1800" b="1" dirty="0" smtClean="0">
              <a:solidFill>
                <a:srgbClr val="C0504D"/>
              </a:solidFill>
              <a:cs typeface="American Typewriter"/>
              <a:sym typeface="Wingdings"/>
            </a:endParaRPr>
          </a:p>
          <a:p>
            <a:pPr marL="0" indent="0">
              <a:spcBef>
                <a:spcPts val="0"/>
              </a:spcBef>
              <a:buNone/>
            </a:pPr>
            <a:r>
              <a:rPr lang="en-US" sz="1800" dirty="0" smtClean="0">
                <a:solidFill>
                  <a:schemeClr val="tx1"/>
                </a:solidFill>
                <a:cs typeface="American Typewriter"/>
                <a:sym typeface="Wingdings"/>
              </a:rPr>
              <a:t>1- One piece of evidence can come from </a:t>
            </a:r>
            <a:r>
              <a:rPr lang="en-US" sz="1800" dirty="0" err="1" smtClean="0">
                <a:solidFill>
                  <a:schemeClr val="tx1"/>
                </a:solidFill>
                <a:cs typeface="American Typewriter"/>
                <a:sym typeface="Wingdings"/>
              </a:rPr>
              <a:t>subcategorization</a:t>
            </a:r>
            <a:r>
              <a:rPr lang="en-US" sz="1800" dirty="0" smtClean="0">
                <a:solidFill>
                  <a:schemeClr val="tx1"/>
                </a:solidFill>
                <a:cs typeface="American Typewriter"/>
                <a:sym typeface="Wingdings"/>
              </a:rPr>
              <a:t> facts. </a:t>
            </a:r>
            <a:endParaRPr lang="en-US" sz="1800" dirty="0">
              <a:solidFill>
                <a:schemeClr val="tx1"/>
              </a:solidFill>
              <a:cs typeface="American Typewriter"/>
              <a:sym typeface="Wingdings"/>
            </a:endParaRPr>
          </a:p>
          <a:p>
            <a:pPr marL="0" indent="0">
              <a:spcBef>
                <a:spcPts val="0"/>
              </a:spcBef>
              <a:buNone/>
            </a:pPr>
            <a:endParaRPr lang="en-US" sz="1800" b="1" dirty="0" smtClean="0">
              <a:solidFill>
                <a:schemeClr val="tx1"/>
              </a:solidFill>
              <a:latin typeface="American Typewriter"/>
              <a:cs typeface="American Typewriter"/>
              <a:sym typeface="Wingdings"/>
            </a:endParaRPr>
          </a:p>
          <a:p>
            <a:pPr marL="0" indent="0">
              <a:spcBef>
                <a:spcPts val="0"/>
              </a:spcBef>
              <a:buNone/>
            </a:pPr>
            <a:r>
              <a:rPr lang="en-US" sz="1800" b="1" dirty="0" smtClean="0">
                <a:solidFill>
                  <a:schemeClr val="accent2"/>
                </a:solidFill>
                <a:sym typeface="Wingdings"/>
              </a:rPr>
              <a:t>E.g</a:t>
            </a:r>
            <a:r>
              <a:rPr lang="en-US" sz="1800" b="1" dirty="0">
                <a:solidFill>
                  <a:schemeClr val="accent2"/>
                </a:solidFill>
                <a:sym typeface="Wingdings"/>
              </a:rPr>
              <a:t>. </a:t>
            </a:r>
          </a:p>
          <a:p>
            <a:pPr marL="0" indent="0">
              <a:spcBef>
                <a:spcPts val="0"/>
              </a:spcBef>
              <a:buNone/>
            </a:pPr>
            <a:r>
              <a:rPr lang="en-US" sz="1800" dirty="0" smtClean="0">
                <a:solidFill>
                  <a:schemeClr val="tx1"/>
                </a:solidFill>
                <a:sym typeface="Wingdings"/>
              </a:rPr>
              <a:t>John will put [NP the car] [PP in the garage].</a:t>
            </a:r>
          </a:p>
          <a:p>
            <a:pPr marL="0" indent="0">
              <a:spcBef>
                <a:spcPts val="0"/>
              </a:spcBef>
              <a:buNone/>
            </a:pPr>
            <a:r>
              <a:rPr lang="en-US" sz="1800" dirty="0" smtClean="0">
                <a:solidFill>
                  <a:schemeClr val="tx1"/>
                </a:solidFill>
                <a:sym typeface="Wingdings"/>
              </a:rPr>
              <a:t>*John will put [NP the car]. </a:t>
            </a:r>
          </a:p>
          <a:p>
            <a:pPr marL="0" indent="0">
              <a:spcBef>
                <a:spcPts val="0"/>
              </a:spcBef>
              <a:buNone/>
            </a:pPr>
            <a:r>
              <a:rPr lang="en-US" sz="1800" dirty="0">
                <a:solidFill>
                  <a:schemeClr val="tx1"/>
                </a:solidFill>
                <a:sym typeface="Wingdings"/>
              </a:rPr>
              <a:t>* John will put [PP in the garage].</a:t>
            </a:r>
          </a:p>
          <a:p>
            <a:pPr marL="0" indent="0">
              <a:spcBef>
                <a:spcPts val="0"/>
              </a:spcBef>
              <a:buNone/>
            </a:pPr>
            <a:r>
              <a:rPr lang="en-US" sz="1800" dirty="0" smtClean="0">
                <a:solidFill>
                  <a:schemeClr val="tx1"/>
                </a:solidFill>
                <a:sym typeface="Wingdings"/>
              </a:rPr>
              <a:t>* John </a:t>
            </a:r>
            <a:r>
              <a:rPr lang="en-US" sz="1800" dirty="0">
                <a:solidFill>
                  <a:schemeClr val="tx1"/>
                </a:solidFill>
                <a:sym typeface="Wingdings"/>
              </a:rPr>
              <a:t>will put. </a:t>
            </a:r>
            <a:endParaRPr lang="en-US" sz="1800" dirty="0">
              <a:solidFill>
                <a:schemeClr val="tx1"/>
              </a:solidFill>
              <a:sym typeface="Wingdings"/>
            </a:endParaRPr>
          </a:p>
          <a:p>
            <a:pPr marL="0" indent="0">
              <a:spcBef>
                <a:spcPts val="0"/>
              </a:spcBef>
              <a:buNone/>
            </a:pPr>
            <a:r>
              <a:rPr lang="en-US" sz="1800" dirty="0">
                <a:solidFill>
                  <a:schemeClr val="accent1"/>
                </a:solidFill>
                <a:cs typeface="American Typewriter"/>
                <a:sym typeface="Wingdings"/>
              </a:rPr>
              <a:t>The verb </a:t>
            </a:r>
            <a:r>
              <a:rPr lang="en-US" sz="1800" i="1" dirty="0">
                <a:solidFill>
                  <a:schemeClr val="accent1"/>
                </a:solidFill>
                <a:cs typeface="American Typewriter"/>
                <a:sym typeface="Wingdings"/>
              </a:rPr>
              <a:t>put</a:t>
            </a:r>
            <a:r>
              <a:rPr lang="en-US" sz="1800" dirty="0">
                <a:solidFill>
                  <a:schemeClr val="accent1"/>
                </a:solidFill>
                <a:cs typeface="American Typewriter"/>
                <a:sym typeface="Wingdings"/>
              </a:rPr>
              <a:t> subcategorizes (i.e. </a:t>
            </a:r>
            <a:r>
              <a:rPr lang="en-US" sz="1800" dirty="0">
                <a:solidFill>
                  <a:schemeClr val="accent1"/>
                </a:solidFill>
                <a:cs typeface="American Typewriter"/>
                <a:sym typeface="Wingdings"/>
              </a:rPr>
              <a:t>takes) obligatory NP and PP complements. </a:t>
            </a:r>
            <a:r>
              <a:rPr lang="en-US" sz="1800" dirty="0" smtClean="0">
                <a:solidFill>
                  <a:schemeClr val="accent1"/>
                </a:solidFill>
                <a:cs typeface="American Typewriter"/>
                <a:sym typeface="Wingdings"/>
              </a:rPr>
              <a:t>So how did it take only a PP complement in the sentence </a:t>
            </a:r>
            <a:r>
              <a:rPr lang="en-US" sz="1800" i="1" u="sng" dirty="0">
                <a:solidFill>
                  <a:schemeClr val="accent1"/>
                </a:solidFill>
              </a:rPr>
              <a:t>The car will be put </a:t>
            </a:r>
            <a:r>
              <a:rPr lang="en-US" sz="1800" i="1" u="sng" dirty="0" smtClean="0">
                <a:solidFill>
                  <a:schemeClr val="accent1"/>
                </a:solidFill>
              </a:rPr>
              <a:t>in </a:t>
            </a:r>
            <a:r>
              <a:rPr lang="en-US" sz="1800" i="1" u="sng" dirty="0">
                <a:solidFill>
                  <a:schemeClr val="accent1"/>
                </a:solidFill>
              </a:rPr>
              <a:t>the </a:t>
            </a:r>
            <a:r>
              <a:rPr lang="en-US" sz="1800" i="1" u="sng" dirty="0" smtClean="0">
                <a:solidFill>
                  <a:schemeClr val="accent1"/>
                </a:solidFill>
              </a:rPr>
              <a:t>garage</a:t>
            </a:r>
            <a:r>
              <a:rPr lang="en-US" sz="1800" i="1" dirty="0" smtClean="0">
                <a:solidFill>
                  <a:schemeClr val="accent1"/>
                </a:solidFill>
              </a:rPr>
              <a:t> </a:t>
            </a:r>
            <a:r>
              <a:rPr lang="en-US" sz="1800" dirty="0" smtClean="0">
                <a:solidFill>
                  <a:schemeClr val="accent1"/>
                </a:solidFill>
              </a:rPr>
              <a:t>but no following NP?</a:t>
            </a:r>
            <a:r>
              <a:rPr lang="en-US" sz="1800" i="1" dirty="0" smtClean="0">
                <a:solidFill>
                  <a:schemeClr val="accent1"/>
                </a:solidFill>
              </a:rPr>
              <a:t> </a:t>
            </a:r>
          </a:p>
          <a:p>
            <a:pPr marL="0" indent="0">
              <a:spcBef>
                <a:spcPts val="0"/>
              </a:spcBef>
              <a:buNone/>
            </a:pPr>
            <a:r>
              <a:rPr lang="en-US" sz="1800" dirty="0" smtClean="0">
                <a:solidFill>
                  <a:srgbClr val="000000"/>
                </a:solidFill>
              </a:rPr>
              <a:t>The answer is the preverbal subject NP in the passive sentence originates at D-structure in the </a:t>
            </a:r>
            <a:r>
              <a:rPr lang="en-US" sz="1800" dirty="0" err="1" smtClean="0">
                <a:solidFill>
                  <a:srgbClr val="000000"/>
                </a:solidFill>
              </a:rPr>
              <a:t>postverbal</a:t>
            </a:r>
            <a:r>
              <a:rPr lang="en-US" sz="1800" dirty="0" smtClean="0">
                <a:solidFill>
                  <a:srgbClr val="000000"/>
                </a:solidFill>
              </a:rPr>
              <a:t> object NP position. </a:t>
            </a:r>
          </a:p>
          <a:p>
            <a:pPr marL="0" indent="0">
              <a:spcBef>
                <a:spcPts val="0"/>
              </a:spcBef>
              <a:buNone/>
            </a:pPr>
            <a:endParaRPr lang="en-US" sz="1800" dirty="0">
              <a:solidFill>
                <a:srgbClr val="4F81BD"/>
              </a:solidFill>
            </a:endParaRPr>
          </a:p>
          <a:p>
            <a:pPr marL="0" indent="0">
              <a:spcBef>
                <a:spcPts val="0"/>
              </a:spcBef>
              <a:buNone/>
            </a:pPr>
            <a:endParaRPr lang="en-US" sz="1800" dirty="0">
              <a:solidFill>
                <a:schemeClr val="tx1"/>
              </a:solidFill>
              <a:cs typeface="American Typewriter"/>
              <a:sym typeface="Wingdings"/>
            </a:endParaRPr>
          </a:p>
          <a:p>
            <a:endParaRPr lang="en-US" dirty="0">
              <a:solidFill>
                <a:srgbClr val="C0504D"/>
              </a:solidFill>
              <a:sym typeface="Wingdings"/>
            </a:endParaRPr>
          </a:p>
          <a:p>
            <a:endParaRPr lang="en-US" dirty="0" smtClean="0">
              <a:solidFill>
                <a:srgbClr val="C0504D"/>
              </a:solidFill>
              <a:sym typeface="Wingdings"/>
            </a:endParaRPr>
          </a:p>
          <a:p>
            <a:endParaRPr lang="en-US" dirty="0">
              <a:solidFill>
                <a:srgbClr val="C0504D"/>
              </a:solidFill>
              <a:sym typeface="Wingdings"/>
            </a:endParaRPr>
          </a:p>
          <a:p>
            <a:pPr marL="0" indent="0">
              <a:buNone/>
            </a:pPr>
            <a:endParaRPr lang="en-US" dirty="0" smtClean="0">
              <a:solidFill>
                <a:srgbClr val="C0504D"/>
              </a:solidFill>
              <a:sym typeface="Wingdings"/>
            </a:endParaRPr>
          </a:p>
          <a:p>
            <a:pPr marL="0" indent="0">
              <a:buNone/>
            </a:pPr>
            <a:endParaRPr lang="en-US" dirty="0" smtClean="0">
              <a:solidFill>
                <a:srgbClr val="C0504D"/>
              </a:solidFill>
              <a:sym typeface="Wingdings"/>
            </a:endParaRPr>
          </a:p>
          <a:p>
            <a:pPr marL="0" indent="0">
              <a:buNone/>
            </a:pPr>
            <a:endParaRPr lang="en-US" dirty="0" smtClean="0">
              <a:solidFill>
                <a:srgbClr val="C0504D"/>
              </a:solidFill>
              <a:sym typeface="Wingdings"/>
            </a:endParaRPr>
          </a:p>
          <a:p>
            <a:pPr marL="0" indent="0">
              <a:spcBef>
                <a:spcPts val="1200"/>
              </a:spcBef>
              <a:buNone/>
            </a:pPr>
            <a:endParaRPr lang="en-US" sz="1600" dirty="0">
              <a:solidFill>
                <a:schemeClr val="tx1"/>
              </a:solidFill>
              <a:sym typeface="Wingdings"/>
            </a:endParaRPr>
          </a:p>
        </p:txBody>
      </p:sp>
    </p:spTree>
    <p:extLst>
      <p:ext uri="{BB962C8B-B14F-4D97-AF65-F5344CB8AC3E}">
        <p14:creationId xmlns:p14="http://schemas.microsoft.com/office/powerpoint/2010/main" val="86288352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NP movement in passive structures </a:t>
            </a:r>
            <a:endParaRPr lang="en-US" dirty="0"/>
          </a:p>
        </p:txBody>
      </p:sp>
      <p:sp>
        <p:nvSpPr>
          <p:cNvPr id="3" name="Content Placeholder 2"/>
          <p:cNvSpPr>
            <a:spLocks noGrp="1"/>
          </p:cNvSpPr>
          <p:nvPr>
            <p:ph idx="1"/>
          </p:nvPr>
        </p:nvSpPr>
        <p:spPr>
          <a:xfrm>
            <a:off x="284163" y="1803400"/>
            <a:ext cx="8574086" cy="4965700"/>
          </a:xfrm>
        </p:spPr>
        <p:txBody>
          <a:bodyPr>
            <a:normAutofit/>
          </a:bodyPr>
          <a:lstStyle/>
          <a:p>
            <a:pPr marL="0" indent="0">
              <a:spcBef>
                <a:spcPts val="0"/>
              </a:spcBef>
              <a:buNone/>
            </a:pPr>
            <a:r>
              <a:rPr lang="en-US" sz="1800" dirty="0" smtClean="0">
                <a:solidFill>
                  <a:schemeClr val="tx1"/>
                </a:solidFill>
                <a:cs typeface="American Typewriter"/>
                <a:sym typeface="Wingdings"/>
              </a:rPr>
              <a:t>2- Another piece of evidence that support the NP movement analysis of passive sentences is ‘gap’ argument. </a:t>
            </a:r>
          </a:p>
          <a:p>
            <a:pPr marL="0" indent="0">
              <a:spcBef>
                <a:spcPts val="0"/>
              </a:spcBef>
              <a:buNone/>
            </a:pPr>
            <a:endParaRPr lang="en-US" sz="1800" dirty="0" smtClean="0">
              <a:solidFill>
                <a:schemeClr val="tx1"/>
              </a:solidFill>
              <a:cs typeface="American Typewriter"/>
              <a:sym typeface="Wingdings"/>
            </a:endParaRPr>
          </a:p>
          <a:p>
            <a:pPr marL="0" indent="0">
              <a:spcBef>
                <a:spcPts val="0"/>
              </a:spcBef>
              <a:buNone/>
            </a:pPr>
            <a:r>
              <a:rPr lang="en-US" sz="1800" dirty="0" smtClean="0">
                <a:solidFill>
                  <a:schemeClr val="tx1"/>
                </a:solidFill>
                <a:cs typeface="American Typewriter"/>
                <a:sym typeface="Wingdings"/>
              </a:rPr>
              <a:t>The movement of the object would leave behind a ‘gap’ in objet position which cannot be refilled by another lexical NP.  </a:t>
            </a:r>
          </a:p>
          <a:p>
            <a:pPr marL="0" indent="0">
              <a:spcBef>
                <a:spcPts val="0"/>
              </a:spcBef>
              <a:buNone/>
            </a:pPr>
            <a:endParaRPr lang="en-US" sz="1800" dirty="0">
              <a:solidFill>
                <a:schemeClr val="tx1"/>
              </a:solidFill>
              <a:cs typeface="American Typewriter"/>
              <a:sym typeface="Wingdings"/>
            </a:endParaRPr>
          </a:p>
          <a:p>
            <a:pPr marL="0" indent="0">
              <a:spcBef>
                <a:spcPts val="0"/>
              </a:spcBef>
              <a:buNone/>
            </a:pPr>
            <a:r>
              <a:rPr lang="en-US" sz="1800" b="1" dirty="0" smtClean="0">
                <a:solidFill>
                  <a:schemeClr val="accent2"/>
                </a:solidFill>
                <a:cs typeface="American Typewriter"/>
                <a:sym typeface="Wingdings"/>
              </a:rPr>
              <a:t>E.g. </a:t>
            </a:r>
          </a:p>
          <a:p>
            <a:pPr marL="0" indent="0">
              <a:spcBef>
                <a:spcPts val="0"/>
              </a:spcBef>
              <a:buNone/>
            </a:pPr>
            <a:r>
              <a:rPr lang="en-US" sz="1800" dirty="0" smtClean="0">
                <a:solidFill>
                  <a:schemeClr val="tx1"/>
                </a:solidFill>
                <a:cs typeface="American Typewriter"/>
                <a:sym typeface="Wingdings"/>
              </a:rPr>
              <a:t>*[The car] will be put </a:t>
            </a:r>
            <a:r>
              <a:rPr lang="en-US" sz="1800" i="1" dirty="0" smtClean="0">
                <a:solidFill>
                  <a:schemeClr val="tx1"/>
                </a:solidFill>
                <a:cs typeface="American Typewriter"/>
                <a:sym typeface="Wingdings"/>
              </a:rPr>
              <a:t>the bike </a:t>
            </a:r>
            <a:r>
              <a:rPr lang="en-US" sz="1800" dirty="0" smtClean="0">
                <a:solidFill>
                  <a:schemeClr val="tx1"/>
                </a:solidFill>
                <a:cs typeface="American Typewriter"/>
                <a:sym typeface="Wingdings"/>
              </a:rPr>
              <a:t>in the garage. </a:t>
            </a:r>
          </a:p>
          <a:p>
            <a:pPr marL="0" indent="0">
              <a:spcBef>
                <a:spcPts val="0"/>
              </a:spcBef>
              <a:buNone/>
            </a:pPr>
            <a:r>
              <a:rPr lang="en-US" sz="1800" dirty="0" smtClean="0">
                <a:solidFill>
                  <a:schemeClr val="accent1"/>
                </a:solidFill>
                <a:cs typeface="American Typewriter"/>
                <a:sym typeface="Wingdings"/>
              </a:rPr>
              <a:t>Since the </a:t>
            </a:r>
            <a:r>
              <a:rPr lang="en-US" sz="1800" dirty="0">
                <a:solidFill>
                  <a:schemeClr val="accent1"/>
                </a:solidFill>
                <a:cs typeface="American Typewriter"/>
                <a:sym typeface="Wingdings"/>
              </a:rPr>
              <a:t>verb </a:t>
            </a:r>
            <a:r>
              <a:rPr lang="en-US" sz="1800" i="1" dirty="0">
                <a:solidFill>
                  <a:schemeClr val="accent1"/>
                </a:solidFill>
                <a:cs typeface="American Typewriter"/>
                <a:sym typeface="Wingdings"/>
              </a:rPr>
              <a:t>put</a:t>
            </a:r>
            <a:r>
              <a:rPr lang="en-US" sz="1800" dirty="0">
                <a:solidFill>
                  <a:schemeClr val="accent1"/>
                </a:solidFill>
                <a:cs typeface="American Typewriter"/>
                <a:sym typeface="Wingdings"/>
              </a:rPr>
              <a:t> subcategorizes (i.e. takes) obligatory NP and PP </a:t>
            </a:r>
            <a:r>
              <a:rPr lang="en-US" sz="1800" dirty="0" smtClean="0">
                <a:solidFill>
                  <a:schemeClr val="accent1"/>
                </a:solidFill>
                <a:cs typeface="American Typewriter"/>
                <a:sym typeface="Wingdings"/>
              </a:rPr>
              <a:t>complements</a:t>
            </a:r>
            <a:r>
              <a:rPr lang="en-US" sz="1800" dirty="0">
                <a:solidFill>
                  <a:schemeClr val="accent1"/>
                </a:solidFill>
                <a:cs typeface="American Typewriter"/>
                <a:sym typeface="Wingdings"/>
              </a:rPr>
              <a:t> </a:t>
            </a:r>
            <a:r>
              <a:rPr lang="en-US" sz="1800" dirty="0" smtClean="0">
                <a:solidFill>
                  <a:schemeClr val="accent1"/>
                </a:solidFill>
                <a:cs typeface="American Typewriter"/>
                <a:sym typeface="Wingdings"/>
              </a:rPr>
              <a:t>and in this sentence takes a following NP and PP, so why is this sentence ungrammatical</a:t>
            </a:r>
            <a:r>
              <a:rPr lang="en-US" sz="1800" dirty="0" smtClean="0">
                <a:solidFill>
                  <a:schemeClr val="accent1"/>
                </a:solidFill>
              </a:rPr>
              <a:t>?</a:t>
            </a:r>
            <a:r>
              <a:rPr lang="en-US" sz="1800" i="1" dirty="0" smtClean="0">
                <a:solidFill>
                  <a:schemeClr val="accent1"/>
                </a:solidFill>
              </a:rPr>
              <a:t> </a:t>
            </a:r>
          </a:p>
          <a:p>
            <a:pPr marL="0" indent="0">
              <a:spcBef>
                <a:spcPts val="0"/>
              </a:spcBef>
              <a:buNone/>
            </a:pPr>
            <a:r>
              <a:rPr lang="en-US" sz="1800" dirty="0" smtClean="0">
                <a:solidFill>
                  <a:schemeClr val="tx1"/>
                </a:solidFill>
              </a:rPr>
              <a:t>The answer is the </a:t>
            </a:r>
            <a:r>
              <a:rPr lang="en-US" sz="1800" dirty="0">
                <a:solidFill>
                  <a:schemeClr val="tx1"/>
                </a:solidFill>
              </a:rPr>
              <a:t>the </a:t>
            </a:r>
            <a:r>
              <a:rPr lang="en-US" sz="1800" dirty="0">
                <a:solidFill>
                  <a:srgbClr val="000000"/>
                </a:solidFill>
              </a:rPr>
              <a:t>preverbal subject NP in the passive sentence originates at D-structure in the </a:t>
            </a:r>
            <a:r>
              <a:rPr lang="en-US" sz="1800" dirty="0" err="1">
                <a:solidFill>
                  <a:srgbClr val="000000"/>
                </a:solidFill>
              </a:rPr>
              <a:t>postverbal</a:t>
            </a:r>
            <a:r>
              <a:rPr lang="en-US" sz="1800" dirty="0">
                <a:solidFill>
                  <a:srgbClr val="000000"/>
                </a:solidFill>
              </a:rPr>
              <a:t> object NP </a:t>
            </a:r>
            <a:r>
              <a:rPr lang="en-US" sz="1800" dirty="0" smtClean="0">
                <a:solidFill>
                  <a:srgbClr val="000000"/>
                </a:solidFill>
              </a:rPr>
              <a:t>position, which means it cannot have two NPs following the verb. </a:t>
            </a:r>
          </a:p>
          <a:p>
            <a:pPr marL="0" indent="0">
              <a:spcBef>
                <a:spcPts val="0"/>
              </a:spcBef>
              <a:buNone/>
            </a:pPr>
            <a:r>
              <a:rPr lang="en-US" sz="1800" dirty="0">
                <a:solidFill>
                  <a:srgbClr val="000000"/>
                </a:solidFill>
              </a:rPr>
              <a:t>*</a:t>
            </a:r>
            <a:r>
              <a:rPr lang="en-US" sz="1800" dirty="0" smtClean="0">
                <a:solidFill>
                  <a:srgbClr val="000000"/>
                </a:solidFill>
              </a:rPr>
              <a:t>[S [NP e] will be put [NP the car] [NP the bike] [PP in the garage]. </a:t>
            </a:r>
          </a:p>
          <a:p>
            <a:pPr marL="0" indent="0">
              <a:spcBef>
                <a:spcPts val="0"/>
              </a:spcBef>
              <a:buNone/>
            </a:pPr>
            <a:endParaRPr lang="en-US" sz="1800" dirty="0">
              <a:solidFill>
                <a:srgbClr val="000000"/>
              </a:solidFill>
            </a:endParaRPr>
          </a:p>
          <a:p>
            <a:pPr marL="0" indent="0">
              <a:spcBef>
                <a:spcPts val="0"/>
              </a:spcBef>
              <a:buNone/>
            </a:pPr>
            <a:endParaRPr lang="en-US" sz="1800" dirty="0">
              <a:solidFill>
                <a:schemeClr val="accent1"/>
              </a:solidFill>
            </a:endParaRPr>
          </a:p>
          <a:p>
            <a:pPr marL="0" indent="0">
              <a:spcBef>
                <a:spcPts val="0"/>
              </a:spcBef>
              <a:buNone/>
            </a:pPr>
            <a:endParaRPr lang="en-US" sz="1800" dirty="0" smtClean="0">
              <a:solidFill>
                <a:schemeClr val="tx1"/>
              </a:solidFill>
              <a:cs typeface="American Typewriter"/>
              <a:sym typeface="Wingdings"/>
            </a:endParaRPr>
          </a:p>
          <a:p>
            <a:pPr marL="0" indent="0">
              <a:spcBef>
                <a:spcPts val="0"/>
              </a:spcBef>
              <a:buNone/>
            </a:pPr>
            <a:endParaRPr lang="en-US" sz="1800" dirty="0">
              <a:solidFill>
                <a:schemeClr val="tx1"/>
              </a:solidFill>
              <a:cs typeface="American Typewriter"/>
              <a:sym typeface="Wingdings"/>
            </a:endParaRPr>
          </a:p>
          <a:p>
            <a:pPr marL="0" indent="0">
              <a:spcBef>
                <a:spcPts val="0"/>
              </a:spcBef>
              <a:buNone/>
            </a:pPr>
            <a:endParaRPr lang="en-US" sz="1800" dirty="0" smtClean="0">
              <a:solidFill>
                <a:schemeClr val="tx1"/>
              </a:solidFill>
              <a:cs typeface="American Typewriter"/>
              <a:sym typeface="Wingdings"/>
            </a:endParaRPr>
          </a:p>
          <a:p>
            <a:pPr marL="0" indent="0">
              <a:spcBef>
                <a:spcPts val="0"/>
              </a:spcBef>
              <a:buNone/>
            </a:pPr>
            <a:endParaRPr lang="en-US" sz="1800" dirty="0">
              <a:solidFill>
                <a:schemeClr val="tx1"/>
              </a:solidFill>
              <a:cs typeface="American Typewriter"/>
              <a:sym typeface="Wingdings"/>
            </a:endParaRPr>
          </a:p>
          <a:p>
            <a:pPr marL="0" indent="0">
              <a:spcBef>
                <a:spcPts val="0"/>
              </a:spcBef>
              <a:buNone/>
            </a:pPr>
            <a:endParaRPr lang="en-US" sz="1800" dirty="0" smtClean="0">
              <a:solidFill>
                <a:schemeClr val="tx1"/>
              </a:solidFill>
              <a:cs typeface="American Typewriter"/>
              <a:sym typeface="Wingdings"/>
            </a:endParaRPr>
          </a:p>
          <a:p>
            <a:pPr marL="0" indent="0">
              <a:spcBef>
                <a:spcPts val="0"/>
              </a:spcBef>
              <a:buNone/>
            </a:pPr>
            <a:endParaRPr lang="en-US" sz="1800" dirty="0">
              <a:solidFill>
                <a:schemeClr val="tx1"/>
              </a:solidFill>
              <a:cs typeface="American Typewriter"/>
              <a:sym typeface="Wingdings"/>
            </a:endParaRPr>
          </a:p>
          <a:p>
            <a:pPr marL="0" indent="0">
              <a:buNone/>
            </a:pPr>
            <a:endParaRPr lang="en-US" sz="1800" dirty="0" smtClean="0">
              <a:solidFill>
                <a:schemeClr val="tx1"/>
              </a:solidFill>
              <a:cs typeface="American Typewriter"/>
              <a:sym typeface="Wingdings"/>
            </a:endParaRPr>
          </a:p>
          <a:p>
            <a:pPr marL="0" indent="0">
              <a:buNone/>
            </a:pPr>
            <a:endParaRPr lang="en-US" dirty="0" smtClean="0">
              <a:solidFill>
                <a:srgbClr val="C0504D"/>
              </a:solidFill>
              <a:sym typeface="Wingdings"/>
            </a:endParaRPr>
          </a:p>
          <a:p>
            <a:endParaRPr lang="en-US" dirty="0">
              <a:solidFill>
                <a:srgbClr val="C0504D"/>
              </a:solidFill>
              <a:sym typeface="Wingdings"/>
            </a:endParaRPr>
          </a:p>
          <a:p>
            <a:pPr marL="0" indent="0">
              <a:buNone/>
            </a:pPr>
            <a:endParaRPr lang="en-US" dirty="0" smtClean="0">
              <a:solidFill>
                <a:srgbClr val="C0504D"/>
              </a:solidFill>
              <a:sym typeface="Wingdings"/>
            </a:endParaRPr>
          </a:p>
          <a:p>
            <a:pPr marL="0" indent="0">
              <a:buNone/>
            </a:pPr>
            <a:endParaRPr lang="en-US" dirty="0" smtClean="0">
              <a:solidFill>
                <a:srgbClr val="C0504D"/>
              </a:solidFill>
              <a:sym typeface="Wingdings"/>
            </a:endParaRPr>
          </a:p>
          <a:p>
            <a:pPr marL="0" indent="0">
              <a:buNone/>
            </a:pPr>
            <a:endParaRPr lang="en-US" dirty="0" smtClean="0">
              <a:solidFill>
                <a:srgbClr val="C0504D"/>
              </a:solidFill>
              <a:sym typeface="Wingdings"/>
            </a:endParaRPr>
          </a:p>
          <a:p>
            <a:pPr marL="0" indent="0">
              <a:spcBef>
                <a:spcPts val="1200"/>
              </a:spcBef>
              <a:buNone/>
            </a:pPr>
            <a:endParaRPr lang="en-US" sz="1600" dirty="0">
              <a:solidFill>
                <a:schemeClr val="tx1"/>
              </a:solidFill>
              <a:sym typeface="Wingdings"/>
            </a:endParaRPr>
          </a:p>
        </p:txBody>
      </p:sp>
    </p:spTree>
    <p:extLst>
      <p:ext uri="{BB962C8B-B14F-4D97-AF65-F5344CB8AC3E}">
        <p14:creationId xmlns:p14="http://schemas.microsoft.com/office/powerpoint/2010/main" val="34645218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NP movement in Raising structures</a:t>
            </a:r>
            <a:endParaRPr lang="en-US" dirty="0"/>
          </a:p>
        </p:txBody>
      </p:sp>
      <p:sp>
        <p:nvSpPr>
          <p:cNvPr id="3" name="Content Placeholder 2"/>
          <p:cNvSpPr>
            <a:spLocks noGrp="1"/>
          </p:cNvSpPr>
          <p:nvPr>
            <p:ph idx="1"/>
          </p:nvPr>
        </p:nvSpPr>
        <p:spPr>
          <a:xfrm>
            <a:off x="284163" y="1803400"/>
            <a:ext cx="8574086" cy="4584700"/>
          </a:xfrm>
        </p:spPr>
        <p:txBody>
          <a:bodyPr>
            <a:normAutofit/>
          </a:bodyPr>
          <a:lstStyle/>
          <a:p>
            <a:pPr marL="0" indent="0">
              <a:buNone/>
            </a:pPr>
            <a:r>
              <a:rPr lang="en-US" sz="1800" b="1" dirty="0" smtClean="0">
                <a:solidFill>
                  <a:schemeClr val="tx1"/>
                </a:solidFill>
              </a:rPr>
              <a:t>E.g</a:t>
            </a:r>
            <a:r>
              <a:rPr lang="en-US" sz="1800" b="1" dirty="0" smtClean="0">
                <a:solidFill>
                  <a:schemeClr val="tx1"/>
                </a:solidFill>
              </a:rPr>
              <a:t>. </a:t>
            </a:r>
          </a:p>
          <a:p>
            <a:pPr marL="0" indent="0">
              <a:buNone/>
            </a:pPr>
            <a:r>
              <a:rPr lang="en-US" sz="1800" i="1" dirty="0" smtClean="0">
                <a:solidFill>
                  <a:srgbClr val="C0504D"/>
                </a:solidFill>
              </a:rPr>
              <a:t>John</a:t>
            </a:r>
            <a:r>
              <a:rPr lang="en-US" sz="1800" i="1" dirty="0" smtClean="0">
                <a:solidFill>
                  <a:schemeClr val="tx1"/>
                </a:solidFill>
              </a:rPr>
              <a:t> </a:t>
            </a:r>
            <a:r>
              <a:rPr lang="en-US" sz="1800" dirty="0" smtClean="0">
                <a:solidFill>
                  <a:schemeClr val="tx1"/>
                </a:solidFill>
              </a:rPr>
              <a:t>seems to me [ _ to be unhappy]</a:t>
            </a:r>
            <a:endParaRPr lang="en-US" sz="1800" dirty="0" smtClean="0">
              <a:solidFill>
                <a:schemeClr val="tx1"/>
              </a:solidFill>
            </a:endParaRPr>
          </a:p>
          <a:p>
            <a:pPr marL="0" indent="0">
              <a:buNone/>
            </a:pPr>
            <a:r>
              <a:rPr lang="en-US" sz="1800" dirty="0" smtClean="0">
                <a:solidFill>
                  <a:schemeClr val="tx1"/>
                </a:solidFill>
              </a:rPr>
              <a:t>The NP [John] originates not as the main clause subject, but rather as the subordinate clause subject, in the position marked as _. So it is subsequently ‘raised’ to become the main clause subject. So this structure is similar </a:t>
            </a:r>
            <a:r>
              <a:rPr lang="en-US" sz="1800" b="1" dirty="0" smtClean="0">
                <a:solidFill>
                  <a:schemeClr val="tx1"/>
                </a:solidFill>
              </a:rPr>
              <a:t>(though not identical) </a:t>
            </a:r>
            <a:r>
              <a:rPr lang="en-US" sz="1800" dirty="0" smtClean="0">
                <a:solidFill>
                  <a:schemeClr val="tx1"/>
                </a:solidFill>
              </a:rPr>
              <a:t>to that of: </a:t>
            </a:r>
          </a:p>
          <a:p>
            <a:pPr marL="0" indent="0">
              <a:buNone/>
            </a:pPr>
            <a:r>
              <a:rPr lang="en-US" sz="1800" dirty="0" smtClean="0">
                <a:solidFill>
                  <a:schemeClr val="tx1"/>
                </a:solidFill>
              </a:rPr>
              <a:t> </a:t>
            </a:r>
            <a:r>
              <a:rPr lang="en-US" sz="1800" dirty="0" smtClean="0">
                <a:solidFill>
                  <a:schemeClr val="tx1"/>
                </a:solidFill>
              </a:rPr>
              <a:t>It seems to me [that </a:t>
            </a:r>
            <a:r>
              <a:rPr lang="en-US" sz="1800" i="1" dirty="0" smtClean="0">
                <a:solidFill>
                  <a:schemeClr val="accent2"/>
                </a:solidFill>
              </a:rPr>
              <a:t>John</a:t>
            </a:r>
            <a:r>
              <a:rPr lang="en-US" sz="1800" dirty="0" smtClean="0">
                <a:solidFill>
                  <a:schemeClr val="tx1"/>
                </a:solidFill>
              </a:rPr>
              <a:t> is unhappy]. </a:t>
            </a:r>
          </a:p>
          <a:p>
            <a:pPr marL="0" indent="0">
              <a:buNone/>
            </a:pPr>
            <a:r>
              <a:rPr lang="en-US" sz="1800" dirty="0" smtClean="0">
                <a:solidFill>
                  <a:schemeClr val="tx1"/>
                </a:solidFill>
              </a:rPr>
              <a:t>The ‘subject raising’ analysis presupposes that John is originates as the subject of the embedded clause and is subsequently ‘raised’ by application of NP movement to become the subject of the main clause. </a:t>
            </a:r>
          </a:p>
          <a:p>
            <a:pPr marL="0" indent="0">
              <a:buNone/>
            </a:pPr>
            <a:r>
              <a:rPr lang="en-US" sz="1800" dirty="0" smtClean="0">
                <a:solidFill>
                  <a:schemeClr val="tx1"/>
                </a:solidFill>
              </a:rPr>
              <a:t>[NP e] seems to me [S </a:t>
            </a:r>
            <a:r>
              <a:rPr lang="en-US" sz="1800" i="1" dirty="0" smtClean="0">
                <a:solidFill>
                  <a:srgbClr val="C0504D"/>
                </a:solidFill>
              </a:rPr>
              <a:t>John</a:t>
            </a:r>
            <a:r>
              <a:rPr lang="en-US" sz="1800" dirty="0" smtClean="0">
                <a:solidFill>
                  <a:schemeClr val="tx1"/>
                </a:solidFill>
              </a:rPr>
              <a:t> to be unhappy]</a:t>
            </a:r>
          </a:p>
          <a:p>
            <a:pPr marL="0" indent="0">
              <a:buNone/>
            </a:pPr>
            <a:endParaRPr lang="en-US" sz="1800" dirty="0" smtClean="0">
              <a:solidFill>
                <a:schemeClr val="tx1"/>
              </a:solidFill>
            </a:endParaRPr>
          </a:p>
          <a:p>
            <a:pPr marL="0" indent="0">
              <a:buNone/>
            </a:pPr>
            <a:endParaRPr lang="en-US" sz="1800" dirty="0" smtClean="0">
              <a:solidFill>
                <a:schemeClr val="tx1"/>
              </a:solidFill>
            </a:endParaRPr>
          </a:p>
          <a:p>
            <a:pPr marL="0" indent="0">
              <a:buNone/>
            </a:pPr>
            <a:endParaRPr lang="en-US" sz="1800" dirty="0">
              <a:solidFill>
                <a:schemeClr val="tx1"/>
              </a:solidFill>
            </a:endParaRPr>
          </a:p>
        </p:txBody>
      </p:sp>
      <p:cxnSp>
        <p:nvCxnSpPr>
          <p:cNvPr id="7" name="Elbow Connector 6"/>
          <p:cNvCxnSpPr/>
          <p:nvPr/>
        </p:nvCxnSpPr>
        <p:spPr>
          <a:xfrm rot="10800000" flipV="1">
            <a:off x="2057400" y="5905500"/>
            <a:ext cx="869950" cy="254000"/>
          </a:xfrm>
          <a:prstGeom prst="bentConnector3">
            <a:avLst/>
          </a:prstGeom>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984250" y="5995601"/>
            <a:ext cx="1308100" cy="276999"/>
          </a:xfrm>
          <a:prstGeom prst="rect">
            <a:avLst/>
          </a:prstGeom>
          <a:noFill/>
        </p:spPr>
        <p:txBody>
          <a:bodyPr wrap="square" rtlCol="0">
            <a:spAutoFit/>
          </a:bodyPr>
          <a:lstStyle/>
          <a:p>
            <a:r>
              <a:rPr lang="en-US" sz="1200" dirty="0" smtClean="0">
                <a:solidFill>
                  <a:schemeClr val="accent1"/>
                </a:solidFill>
              </a:rPr>
              <a:t>NP MOVEMENT</a:t>
            </a:r>
            <a:endParaRPr lang="en-US" sz="1200" dirty="0">
              <a:solidFill>
                <a:schemeClr val="accent1"/>
              </a:solidFill>
            </a:endParaRPr>
          </a:p>
        </p:txBody>
      </p:sp>
      <p:cxnSp>
        <p:nvCxnSpPr>
          <p:cNvPr id="9" name="Elbow Connector 8"/>
          <p:cNvCxnSpPr/>
          <p:nvPr/>
        </p:nvCxnSpPr>
        <p:spPr>
          <a:xfrm rot="10800000">
            <a:off x="584200" y="5969000"/>
            <a:ext cx="425450" cy="189300"/>
          </a:xfrm>
          <a:prstGeom prst="bentConnector3">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8886357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NP movement in Raising </a:t>
            </a:r>
            <a:r>
              <a:rPr lang="en-US" dirty="0" smtClean="0"/>
              <a:t>structures </a:t>
            </a:r>
            <a:endParaRPr lang="en-US" dirty="0"/>
          </a:p>
        </p:txBody>
      </p:sp>
      <p:sp>
        <p:nvSpPr>
          <p:cNvPr id="3" name="Content Placeholder 2"/>
          <p:cNvSpPr>
            <a:spLocks noGrp="1"/>
          </p:cNvSpPr>
          <p:nvPr>
            <p:ph idx="1"/>
          </p:nvPr>
        </p:nvSpPr>
        <p:spPr>
          <a:xfrm>
            <a:off x="284163" y="1701800"/>
            <a:ext cx="8574087" cy="4775200"/>
          </a:xfrm>
        </p:spPr>
        <p:txBody>
          <a:bodyPr>
            <a:normAutofit fontScale="92500" lnSpcReduction="10000"/>
          </a:bodyPr>
          <a:lstStyle/>
          <a:p>
            <a:pPr marL="0" indent="0">
              <a:buNone/>
            </a:pPr>
            <a:r>
              <a:rPr lang="en-US" dirty="0" smtClean="0"/>
              <a:t>One of the claims about the ‘raising analysis’ is that </a:t>
            </a:r>
            <a:r>
              <a:rPr lang="en-US" i="1" u="sng" dirty="0" smtClean="0">
                <a:solidFill>
                  <a:schemeClr val="accent1"/>
                </a:solidFill>
              </a:rPr>
              <a:t>John</a:t>
            </a:r>
            <a:r>
              <a:rPr lang="en-US" dirty="0" smtClean="0"/>
              <a:t> is the subject of the infinitive phrase </a:t>
            </a:r>
            <a:r>
              <a:rPr lang="en-US" i="1" u="sng" dirty="0" smtClean="0">
                <a:solidFill>
                  <a:srgbClr val="4F81BD"/>
                </a:solidFill>
              </a:rPr>
              <a:t>to be unhappy</a:t>
            </a:r>
            <a:r>
              <a:rPr lang="en-US" dirty="0" smtClean="0"/>
              <a:t>. </a:t>
            </a:r>
          </a:p>
          <a:p>
            <a:pPr marL="0" indent="0">
              <a:buNone/>
            </a:pPr>
            <a:r>
              <a:rPr lang="en-US" b="1" dirty="0" smtClean="0"/>
              <a:t>There are two arguments about this claim: </a:t>
            </a:r>
          </a:p>
          <a:p>
            <a:pPr marL="0" indent="0">
              <a:buNone/>
            </a:pPr>
            <a:r>
              <a:rPr lang="en-US" dirty="0" smtClean="0"/>
              <a:t>1- The interpretation of Reflexives. </a:t>
            </a:r>
          </a:p>
          <a:p>
            <a:pPr marL="0" indent="0">
              <a:buNone/>
            </a:pPr>
            <a:r>
              <a:rPr lang="en-US" dirty="0" smtClean="0">
                <a:solidFill>
                  <a:srgbClr val="C0504D"/>
                </a:solidFill>
              </a:rPr>
              <a:t>Fred</a:t>
            </a:r>
            <a:r>
              <a:rPr lang="en-US" dirty="0" smtClean="0"/>
              <a:t> considers </a:t>
            </a:r>
            <a:r>
              <a:rPr lang="en-US" dirty="0" smtClean="0">
                <a:solidFill>
                  <a:schemeClr val="accent2"/>
                </a:solidFill>
              </a:rPr>
              <a:t>John</a:t>
            </a:r>
            <a:r>
              <a:rPr lang="en-US" dirty="0" smtClean="0"/>
              <a:t> to be too sure about </a:t>
            </a:r>
            <a:r>
              <a:rPr lang="en-US" dirty="0" smtClean="0">
                <a:solidFill>
                  <a:srgbClr val="C0504D"/>
                </a:solidFill>
              </a:rPr>
              <a:t>himself</a:t>
            </a:r>
            <a:r>
              <a:rPr lang="en-US" dirty="0" smtClean="0"/>
              <a:t>. </a:t>
            </a:r>
          </a:p>
          <a:p>
            <a:pPr marL="0" indent="0">
              <a:buNone/>
            </a:pPr>
            <a:r>
              <a:rPr lang="en-US" dirty="0" smtClean="0">
                <a:solidFill>
                  <a:srgbClr val="C0504D"/>
                </a:solidFill>
              </a:rPr>
              <a:t>John</a:t>
            </a:r>
            <a:r>
              <a:rPr lang="en-US" dirty="0" smtClean="0"/>
              <a:t> seems to </a:t>
            </a:r>
            <a:r>
              <a:rPr lang="en-US" dirty="0" smtClean="0">
                <a:solidFill>
                  <a:srgbClr val="C0504D"/>
                </a:solidFill>
              </a:rPr>
              <a:t>me</a:t>
            </a:r>
            <a:r>
              <a:rPr lang="en-US" dirty="0" smtClean="0"/>
              <a:t> [ _ to be too sure about </a:t>
            </a:r>
            <a:r>
              <a:rPr lang="en-US" dirty="0" smtClean="0">
                <a:solidFill>
                  <a:srgbClr val="C0504D"/>
                </a:solidFill>
              </a:rPr>
              <a:t>himself</a:t>
            </a:r>
            <a:r>
              <a:rPr lang="en-US" dirty="0" smtClean="0"/>
              <a:t>]. </a:t>
            </a:r>
          </a:p>
          <a:p>
            <a:pPr marL="0" indent="0">
              <a:buNone/>
            </a:pPr>
            <a:r>
              <a:rPr lang="en-US" i="1" dirty="0" smtClean="0"/>
              <a:t>Himself</a:t>
            </a:r>
            <a:r>
              <a:rPr lang="en-US" dirty="0" smtClean="0"/>
              <a:t> can refer only to a </a:t>
            </a:r>
            <a:r>
              <a:rPr lang="en-US" dirty="0" err="1" smtClean="0"/>
              <a:t>clausemate</a:t>
            </a:r>
            <a:r>
              <a:rPr lang="en-US" dirty="0" smtClean="0"/>
              <a:t> NP (</a:t>
            </a:r>
            <a:r>
              <a:rPr lang="en-US" dirty="0" err="1" smtClean="0"/>
              <a:t>i.e</a:t>
            </a:r>
            <a:r>
              <a:rPr lang="en-US" dirty="0" smtClean="0"/>
              <a:t> with an NP that is contained in the same S as the reflexive and which is compatible with it in Person, Number, Gender..</a:t>
            </a:r>
            <a:r>
              <a:rPr lang="en-US" dirty="0" err="1" smtClean="0"/>
              <a:t>etc</a:t>
            </a:r>
            <a:r>
              <a:rPr lang="en-US" dirty="0" smtClean="0"/>
              <a:t>). </a:t>
            </a:r>
          </a:p>
          <a:p>
            <a:pPr marL="0" indent="0">
              <a:buNone/>
            </a:pPr>
            <a:r>
              <a:rPr lang="en-US" dirty="0" smtClean="0"/>
              <a:t>[NP e] seems to me [ </a:t>
            </a:r>
            <a:r>
              <a:rPr lang="en-US" i="1" dirty="0" smtClean="0">
                <a:solidFill>
                  <a:srgbClr val="C0504D"/>
                </a:solidFill>
              </a:rPr>
              <a:t>John</a:t>
            </a:r>
            <a:r>
              <a:rPr lang="en-US" dirty="0" smtClean="0"/>
              <a:t> to be too sure about himself]</a:t>
            </a:r>
          </a:p>
          <a:p>
            <a:pPr marL="0" indent="0">
              <a:buNone/>
            </a:pPr>
            <a:endParaRPr lang="en-US" dirty="0"/>
          </a:p>
        </p:txBody>
      </p:sp>
      <p:cxnSp>
        <p:nvCxnSpPr>
          <p:cNvPr id="4" name="Elbow Connector 3"/>
          <p:cNvCxnSpPr/>
          <p:nvPr/>
        </p:nvCxnSpPr>
        <p:spPr>
          <a:xfrm rot="10800000" flipV="1">
            <a:off x="2184400" y="6299200"/>
            <a:ext cx="1143000" cy="254000"/>
          </a:xfrm>
          <a:prstGeom prst="bentConnector3">
            <a:avLst/>
          </a:prstGeom>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1111250" y="6389301"/>
            <a:ext cx="1308100" cy="276999"/>
          </a:xfrm>
          <a:prstGeom prst="rect">
            <a:avLst/>
          </a:prstGeom>
          <a:noFill/>
        </p:spPr>
        <p:txBody>
          <a:bodyPr wrap="square" rtlCol="0">
            <a:spAutoFit/>
          </a:bodyPr>
          <a:lstStyle/>
          <a:p>
            <a:r>
              <a:rPr lang="en-US" sz="1200" dirty="0" smtClean="0">
                <a:solidFill>
                  <a:schemeClr val="accent1"/>
                </a:solidFill>
              </a:rPr>
              <a:t>NP MOVEMENT</a:t>
            </a:r>
            <a:endParaRPr lang="en-US" sz="1200" dirty="0">
              <a:solidFill>
                <a:schemeClr val="accent1"/>
              </a:solidFill>
            </a:endParaRPr>
          </a:p>
        </p:txBody>
      </p:sp>
      <p:cxnSp>
        <p:nvCxnSpPr>
          <p:cNvPr id="6" name="Elbow Connector 5"/>
          <p:cNvCxnSpPr/>
          <p:nvPr/>
        </p:nvCxnSpPr>
        <p:spPr>
          <a:xfrm rot="10800000">
            <a:off x="711200" y="6362700"/>
            <a:ext cx="425450" cy="189300"/>
          </a:xfrm>
          <a:prstGeom prst="bentConnector3">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3608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NP movement in Raising </a:t>
            </a:r>
            <a:r>
              <a:rPr lang="en-US" dirty="0" smtClean="0"/>
              <a:t>structures </a:t>
            </a:r>
            <a:endParaRPr lang="en-US" dirty="0"/>
          </a:p>
        </p:txBody>
      </p:sp>
      <p:sp>
        <p:nvSpPr>
          <p:cNvPr id="3" name="Content Placeholder 2"/>
          <p:cNvSpPr>
            <a:spLocks noGrp="1"/>
          </p:cNvSpPr>
          <p:nvPr>
            <p:ph idx="1"/>
          </p:nvPr>
        </p:nvSpPr>
        <p:spPr>
          <a:xfrm>
            <a:off x="284163" y="1701800"/>
            <a:ext cx="8574087" cy="4775200"/>
          </a:xfrm>
        </p:spPr>
        <p:txBody>
          <a:bodyPr>
            <a:normAutofit fontScale="92500" lnSpcReduction="10000"/>
          </a:bodyPr>
          <a:lstStyle/>
          <a:p>
            <a:pPr marL="0" indent="0">
              <a:buNone/>
            </a:pPr>
            <a:r>
              <a:rPr lang="en-US" b="1" dirty="0" smtClean="0"/>
              <a:t>There are two arguments about this claim: </a:t>
            </a:r>
          </a:p>
          <a:p>
            <a:pPr marL="0" indent="0">
              <a:buNone/>
            </a:pPr>
            <a:r>
              <a:rPr lang="en-US" dirty="0"/>
              <a:t>2</a:t>
            </a:r>
            <a:r>
              <a:rPr lang="en-US" dirty="0" smtClean="0"/>
              <a:t>- The agreement facts. </a:t>
            </a:r>
          </a:p>
          <a:p>
            <a:pPr marL="0" indent="0">
              <a:buNone/>
            </a:pPr>
            <a:r>
              <a:rPr lang="en-US" dirty="0" smtClean="0">
                <a:solidFill>
                  <a:srgbClr val="C0504D"/>
                </a:solidFill>
              </a:rPr>
              <a:t>They</a:t>
            </a:r>
            <a:r>
              <a:rPr lang="en-US" dirty="0" smtClean="0"/>
              <a:t> consider </a:t>
            </a:r>
            <a:r>
              <a:rPr lang="en-US" dirty="0" smtClean="0">
                <a:solidFill>
                  <a:schemeClr val="accent2"/>
                </a:solidFill>
              </a:rPr>
              <a:t>John</a:t>
            </a:r>
            <a:r>
              <a:rPr lang="en-US" dirty="0" smtClean="0"/>
              <a:t> to be a fool/ *fools</a:t>
            </a:r>
          </a:p>
          <a:p>
            <a:pPr marL="0" indent="0">
              <a:buNone/>
            </a:pPr>
            <a:r>
              <a:rPr lang="en-US" dirty="0" smtClean="0">
                <a:solidFill>
                  <a:srgbClr val="C0504D"/>
                </a:solidFill>
              </a:rPr>
              <a:t>They</a:t>
            </a:r>
            <a:r>
              <a:rPr lang="en-US" dirty="0" smtClean="0"/>
              <a:t> seem to </a:t>
            </a:r>
            <a:r>
              <a:rPr lang="en-US" dirty="0" smtClean="0">
                <a:solidFill>
                  <a:srgbClr val="C0504D"/>
                </a:solidFill>
              </a:rPr>
              <a:t>me</a:t>
            </a:r>
            <a:r>
              <a:rPr lang="en-US" dirty="0" smtClean="0"/>
              <a:t> [ _ to be fools/ *a fool]. </a:t>
            </a:r>
          </a:p>
          <a:p>
            <a:pPr marL="0" indent="0">
              <a:buNone/>
            </a:pPr>
            <a:r>
              <a:rPr lang="en-US" dirty="0" smtClean="0"/>
              <a:t>In the first sentence the nominal </a:t>
            </a:r>
            <a:r>
              <a:rPr lang="en-US" i="1" dirty="0" smtClean="0"/>
              <a:t>fool</a:t>
            </a:r>
            <a:r>
              <a:rPr lang="en-US" dirty="0" smtClean="0"/>
              <a:t> agrees with the subject </a:t>
            </a:r>
            <a:r>
              <a:rPr lang="en-US" i="1" dirty="0" smtClean="0"/>
              <a:t>John</a:t>
            </a:r>
            <a:r>
              <a:rPr lang="en-US" dirty="0" smtClean="0"/>
              <a:t> of its own clause. But in the second sentence it agrees with the NP </a:t>
            </a:r>
            <a:r>
              <a:rPr lang="en-US" i="1" dirty="0" smtClean="0"/>
              <a:t>they</a:t>
            </a:r>
            <a:r>
              <a:rPr lang="en-US" dirty="0" smtClean="0"/>
              <a:t> even though they belong to different clauses at S-structure. </a:t>
            </a:r>
            <a:r>
              <a:rPr lang="en-US" b="1" dirty="0" smtClean="0">
                <a:solidFill>
                  <a:schemeClr val="accent1"/>
                </a:solidFill>
              </a:rPr>
              <a:t>How can this happen? </a:t>
            </a:r>
            <a:r>
              <a:rPr lang="en-US" dirty="0" smtClean="0"/>
              <a:t>Because </a:t>
            </a:r>
            <a:r>
              <a:rPr lang="en-US" i="1" dirty="0" smtClean="0"/>
              <a:t>they</a:t>
            </a:r>
            <a:r>
              <a:rPr lang="en-US" dirty="0" smtClean="0"/>
              <a:t> is moved by the application of the NP movement which moves it from the subordinate clause </a:t>
            </a:r>
            <a:r>
              <a:rPr lang="en-US" i="1" dirty="0" smtClean="0"/>
              <a:t>to be fools</a:t>
            </a:r>
            <a:r>
              <a:rPr lang="en-US" dirty="0" smtClean="0"/>
              <a:t> to become the subject of the main clause.  </a:t>
            </a:r>
          </a:p>
          <a:p>
            <a:pPr marL="0" indent="0">
              <a:buNone/>
            </a:pPr>
            <a:r>
              <a:rPr lang="en-US" dirty="0" smtClean="0"/>
              <a:t>[NP e] seems to me [ </a:t>
            </a:r>
            <a:r>
              <a:rPr lang="en-US" i="1" dirty="0" smtClean="0">
                <a:solidFill>
                  <a:srgbClr val="C0504D"/>
                </a:solidFill>
              </a:rPr>
              <a:t>They</a:t>
            </a:r>
            <a:r>
              <a:rPr lang="en-US" dirty="0" smtClean="0"/>
              <a:t> to be fools]</a:t>
            </a:r>
          </a:p>
          <a:p>
            <a:pPr marL="0" indent="0">
              <a:buNone/>
            </a:pPr>
            <a:endParaRPr lang="en-US" dirty="0"/>
          </a:p>
        </p:txBody>
      </p:sp>
      <p:cxnSp>
        <p:nvCxnSpPr>
          <p:cNvPr id="4" name="Elbow Connector 3"/>
          <p:cNvCxnSpPr/>
          <p:nvPr/>
        </p:nvCxnSpPr>
        <p:spPr>
          <a:xfrm rot="10800000" flipV="1">
            <a:off x="2184400" y="6299200"/>
            <a:ext cx="1143000" cy="254000"/>
          </a:xfrm>
          <a:prstGeom prst="bentConnector3">
            <a:avLst/>
          </a:prstGeom>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1111250" y="6389301"/>
            <a:ext cx="1308100" cy="276999"/>
          </a:xfrm>
          <a:prstGeom prst="rect">
            <a:avLst/>
          </a:prstGeom>
          <a:noFill/>
        </p:spPr>
        <p:txBody>
          <a:bodyPr wrap="square" rtlCol="0">
            <a:spAutoFit/>
          </a:bodyPr>
          <a:lstStyle/>
          <a:p>
            <a:r>
              <a:rPr lang="en-US" sz="1200" dirty="0" smtClean="0">
                <a:solidFill>
                  <a:schemeClr val="accent1"/>
                </a:solidFill>
              </a:rPr>
              <a:t>NP MOVEMENT</a:t>
            </a:r>
            <a:endParaRPr lang="en-US" sz="1200" dirty="0">
              <a:solidFill>
                <a:schemeClr val="accent1"/>
              </a:solidFill>
            </a:endParaRPr>
          </a:p>
        </p:txBody>
      </p:sp>
      <p:cxnSp>
        <p:nvCxnSpPr>
          <p:cNvPr id="6" name="Elbow Connector 5"/>
          <p:cNvCxnSpPr/>
          <p:nvPr/>
        </p:nvCxnSpPr>
        <p:spPr>
          <a:xfrm rot="10800000">
            <a:off x="711200" y="6362700"/>
            <a:ext cx="425450" cy="189300"/>
          </a:xfrm>
          <a:prstGeom prst="bentConnector3">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77637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Extraposition</a:t>
            </a:r>
            <a:endParaRPr lang="en-US" dirty="0"/>
          </a:p>
        </p:txBody>
      </p:sp>
      <p:sp>
        <p:nvSpPr>
          <p:cNvPr id="3" name="Content Placeholder 2"/>
          <p:cNvSpPr>
            <a:spLocks noGrp="1"/>
          </p:cNvSpPr>
          <p:nvPr>
            <p:ph idx="1"/>
          </p:nvPr>
        </p:nvSpPr>
        <p:spPr>
          <a:xfrm>
            <a:off x="294016" y="1765300"/>
            <a:ext cx="8545184" cy="4953000"/>
          </a:xfrm>
        </p:spPr>
        <p:txBody>
          <a:bodyPr>
            <a:normAutofit lnSpcReduction="10000"/>
          </a:bodyPr>
          <a:lstStyle/>
          <a:p>
            <a:pPr marL="0" indent="0">
              <a:buNone/>
            </a:pPr>
            <a:r>
              <a:rPr lang="en-US" sz="1800" dirty="0" smtClean="0">
                <a:solidFill>
                  <a:schemeClr val="accent2"/>
                </a:solidFill>
              </a:rPr>
              <a:t>So far, we discussed three transformation rules: </a:t>
            </a:r>
          </a:p>
          <a:p>
            <a:pPr>
              <a:spcBef>
                <a:spcPts val="0"/>
              </a:spcBef>
            </a:pPr>
            <a:r>
              <a:rPr lang="en-US" sz="1800" dirty="0" smtClean="0"/>
              <a:t>V movement (moves V out of VP into an empty finite </a:t>
            </a:r>
            <a:r>
              <a:rPr lang="en-US" sz="1800" dirty="0" smtClean="0">
                <a:latin typeface="American Typewriter"/>
                <a:cs typeface="American Typewriter"/>
              </a:rPr>
              <a:t>I</a:t>
            </a:r>
            <a:r>
              <a:rPr lang="en-US" sz="1800" dirty="0" smtClean="0">
                <a:cs typeface="American Typewriter"/>
              </a:rPr>
              <a:t>).</a:t>
            </a:r>
          </a:p>
          <a:p>
            <a:pPr>
              <a:spcBef>
                <a:spcPts val="0"/>
              </a:spcBef>
            </a:pPr>
            <a:r>
              <a:rPr lang="en-US" sz="1800" dirty="0" smtClean="0">
                <a:latin typeface="American Typewriter"/>
                <a:cs typeface="American Typewriter"/>
              </a:rPr>
              <a:t>I </a:t>
            </a:r>
            <a:r>
              <a:rPr lang="en-US" sz="1800" dirty="0" smtClean="0">
                <a:cs typeface="American Typewriter"/>
              </a:rPr>
              <a:t>movement (moves </a:t>
            </a:r>
            <a:r>
              <a:rPr lang="en-US" sz="1800" dirty="0" smtClean="0">
                <a:latin typeface="American Typewriter"/>
                <a:cs typeface="American Typewriter"/>
              </a:rPr>
              <a:t>I </a:t>
            </a:r>
            <a:r>
              <a:rPr lang="en-US" sz="1800" dirty="0" smtClean="0">
                <a:cs typeface="American Typewriter"/>
              </a:rPr>
              <a:t>containing an Auxiliary into an empty C). </a:t>
            </a:r>
          </a:p>
          <a:p>
            <a:pPr>
              <a:spcBef>
                <a:spcPts val="0"/>
              </a:spcBef>
            </a:pPr>
            <a:r>
              <a:rPr lang="en-US" sz="1800" dirty="0" smtClean="0">
                <a:cs typeface="American Typewriter"/>
              </a:rPr>
              <a:t>NP movement (moves NP onto an empty NP position). </a:t>
            </a:r>
          </a:p>
          <a:p>
            <a:pPr marL="0" indent="0">
              <a:buNone/>
            </a:pPr>
            <a:r>
              <a:rPr lang="en-US" sz="1800" dirty="0" smtClean="0">
                <a:cs typeface="American Typewriter"/>
              </a:rPr>
              <a:t>All three rules have in common the fact that they move a constituent from one position into an existing empty position elsewhere in the sentence: such rules are known as substitution rules, because they substitute an empty constituent by a filled one.</a:t>
            </a:r>
          </a:p>
          <a:p>
            <a:pPr marL="0" indent="0">
              <a:spcBef>
                <a:spcPts val="800"/>
              </a:spcBef>
              <a:buNone/>
            </a:pPr>
            <a:r>
              <a:rPr lang="en-US" sz="1800" b="1" dirty="0" smtClean="0">
                <a:solidFill>
                  <a:srgbClr val="C0504D"/>
                </a:solidFill>
                <a:cs typeface="American Typewriter"/>
              </a:rPr>
              <a:t>Are all Movement Transformations substitutions? </a:t>
            </a:r>
          </a:p>
          <a:p>
            <a:pPr marL="0" indent="0">
              <a:spcBef>
                <a:spcPts val="800"/>
              </a:spcBef>
              <a:buNone/>
            </a:pPr>
            <a:r>
              <a:rPr lang="en-US" sz="1800" dirty="0" smtClean="0">
                <a:cs typeface="American Typewriter"/>
              </a:rPr>
              <a:t>There is a second type of movement known as adjunction and one adjunction rule is known as </a:t>
            </a:r>
            <a:r>
              <a:rPr lang="en-US" sz="1800" dirty="0" err="1" smtClean="0">
                <a:cs typeface="American Typewriter"/>
              </a:rPr>
              <a:t>Extraposition</a:t>
            </a:r>
            <a:r>
              <a:rPr lang="en-US" sz="1800" dirty="0" smtClean="0">
                <a:cs typeface="American Typewriter"/>
              </a:rPr>
              <a:t>. It applies to move a PP or a S-bar contained within NP to the end of the S containing it.  </a:t>
            </a:r>
          </a:p>
          <a:p>
            <a:pPr marL="0" indent="0">
              <a:buNone/>
            </a:pPr>
            <a:r>
              <a:rPr lang="en-US" sz="1800" dirty="0" smtClean="0">
                <a:cs typeface="American Typewriter"/>
              </a:rPr>
              <a:t>E.g. </a:t>
            </a:r>
          </a:p>
          <a:p>
            <a:pPr marL="0" indent="0">
              <a:spcBef>
                <a:spcPts val="0"/>
              </a:spcBef>
              <a:buNone/>
            </a:pPr>
            <a:r>
              <a:rPr lang="en-US" sz="1800" dirty="0" smtClean="0">
                <a:cs typeface="American Typewriter"/>
              </a:rPr>
              <a:t>[A review of my latest book] has just appeared. </a:t>
            </a:r>
          </a:p>
          <a:p>
            <a:pPr marL="0" indent="0">
              <a:spcBef>
                <a:spcPts val="0"/>
              </a:spcBef>
              <a:buNone/>
            </a:pPr>
            <a:r>
              <a:rPr lang="en-US" sz="1800" dirty="0" smtClean="0">
                <a:cs typeface="American Typewriter"/>
              </a:rPr>
              <a:t>[A review _] has just appeared of my latest book. </a:t>
            </a:r>
          </a:p>
          <a:p>
            <a:pPr marL="0" indent="0">
              <a:spcBef>
                <a:spcPts val="0"/>
              </a:spcBef>
              <a:buNone/>
            </a:pPr>
            <a:r>
              <a:rPr lang="en-US" sz="1800" dirty="0">
                <a:cs typeface="American Typewriter"/>
              </a:rPr>
              <a:t> </a:t>
            </a:r>
            <a:endParaRPr lang="en-US" sz="1800" dirty="0" smtClean="0">
              <a:cs typeface="American Typewriter"/>
            </a:endParaRPr>
          </a:p>
          <a:p>
            <a:pPr marL="0" indent="0">
              <a:spcBef>
                <a:spcPts val="0"/>
              </a:spcBef>
              <a:buNone/>
            </a:pPr>
            <a:r>
              <a:rPr lang="en-US" sz="1800" dirty="0" smtClean="0">
                <a:cs typeface="American Typewriter"/>
              </a:rPr>
              <a:t>[S [NP A review [PP of my latest book]] [VP has just appeared]] </a:t>
            </a:r>
          </a:p>
          <a:p>
            <a:pPr marL="0" indent="0">
              <a:spcBef>
                <a:spcPts val="0"/>
              </a:spcBef>
              <a:buNone/>
            </a:pPr>
            <a:endParaRPr lang="en-US" sz="1800" dirty="0">
              <a:cs typeface="American Typewriter"/>
            </a:endParaRPr>
          </a:p>
        </p:txBody>
      </p:sp>
      <p:sp>
        <p:nvSpPr>
          <p:cNvPr id="9" name="TextBox 8"/>
          <p:cNvSpPr txBox="1"/>
          <p:nvPr/>
        </p:nvSpPr>
        <p:spPr>
          <a:xfrm>
            <a:off x="3816350" y="6530202"/>
            <a:ext cx="1308100" cy="276999"/>
          </a:xfrm>
          <a:prstGeom prst="rect">
            <a:avLst/>
          </a:prstGeom>
          <a:noFill/>
        </p:spPr>
        <p:txBody>
          <a:bodyPr wrap="square" rtlCol="0">
            <a:spAutoFit/>
          </a:bodyPr>
          <a:lstStyle/>
          <a:p>
            <a:r>
              <a:rPr lang="en-US" sz="1200" dirty="0" err="1" smtClean="0">
                <a:solidFill>
                  <a:schemeClr val="accent1"/>
                </a:solidFill>
              </a:rPr>
              <a:t>Extraposition</a:t>
            </a:r>
            <a:endParaRPr lang="en-US" sz="1200" dirty="0">
              <a:solidFill>
                <a:schemeClr val="accent1"/>
              </a:solidFill>
            </a:endParaRPr>
          </a:p>
        </p:txBody>
      </p:sp>
      <p:cxnSp>
        <p:nvCxnSpPr>
          <p:cNvPr id="12" name="Elbow Connector 11"/>
          <p:cNvCxnSpPr>
            <a:endCxn id="9" idx="1"/>
          </p:cNvCxnSpPr>
          <p:nvPr/>
        </p:nvCxnSpPr>
        <p:spPr>
          <a:xfrm>
            <a:off x="2108200" y="6530202"/>
            <a:ext cx="1708150" cy="138500"/>
          </a:xfrm>
          <a:prstGeom prst="bentConnector3">
            <a:avLst>
              <a:gd name="adj1" fmla="val 93123"/>
            </a:avLst>
          </a:prstGeom>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flipV="1">
            <a:off x="6121400" y="6489700"/>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4800600" y="6706802"/>
            <a:ext cx="132080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65603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4893" y="2133600"/>
            <a:ext cx="8073357" cy="3992563"/>
          </a:xfrm>
        </p:spPr>
        <p:txBody>
          <a:bodyPr>
            <a:normAutofit/>
          </a:bodyPr>
          <a:lstStyle/>
          <a:p>
            <a:pPr marL="0" indent="0" algn="ctr">
              <a:buNone/>
            </a:pPr>
            <a:endParaRPr lang="en-US" sz="4000" dirty="0" smtClean="0">
              <a:solidFill>
                <a:srgbClr val="FF0000"/>
              </a:solidFill>
            </a:endParaRPr>
          </a:p>
          <a:p>
            <a:pPr marL="0" indent="0" algn="ctr">
              <a:buNone/>
            </a:pPr>
            <a:r>
              <a:rPr lang="en-US" sz="4000" dirty="0" smtClean="0">
                <a:solidFill>
                  <a:srgbClr val="7F64A1"/>
                </a:solidFill>
              </a:rPr>
              <a:t>SEE YOU NEXT WEEK </a:t>
            </a:r>
            <a:r>
              <a:rPr lang="en-US" sz="4000" dirty="0" smtClean="0">
                <a:solidFill>
                  <a:srgbClr val="7F64A1"/>
                </a:solidFill>
                <a:sym typeface="Wingdings"/>
              </a:rPr>
              <a:t></a:t>
            </a:r>
            <a:endParaRPr lang="en-US" sz="4000" dirty="0">
              <a:solidFill>
                <a:srgbClr val="7F64A1"/>
              </a:solidFill>
            </a:endParaRPr>
          </a:p>
        </p:txBody>
      </p:sp>
      <p:sp>
        <p:nvSpPr>
          <p:cNvPr id="2" name="TextBox 1"/>
          <p:cNvSpPr txBox="1"/>
          <p:nvPr/>
        </p:nvSpPr>
        <p:spPr>
          <a:xfrm>
            <a:off x="470936" y="730495"/>
            <a:ext cx="8177155" cy="830997"/>
          </a:xfrm>
          <a:prstGeom prst="rect">
            <a:avLst/>
          </a:prstGeom>
          <a:noFill/>
        </p:spPr>
        <p:txBody>
          <a:bodyPr wrap="square" rtlCol="0">
            <a:spAutoFit/>
          </a:bodyPr>
          <a:lstStyle/>
          <a:p>
            <a:pPr algn="ctr"/>
            <a:r>
              <a:rPr lang="en-US" sz="4800" dirty="0">
                <a:solidFill>
                  <a:schemeClr val="bg1"/>
                </a:solidFill>
              </a:rPr>
              <a:t>This is all for today </a:t>
            </a:r>
          </a:p>
        </p:txBody>
      </p:sp>
    </p:spTree>
    <p:extLst>
      <p:ext uri="{BB962C8B-B14F-4D97-AF65-F5344CB8AC3E}">
        <p14:creationId xmlns:p14="http://schemas.microsoft.com/office/powerpoint/2010/main" val="23158851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pectru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Spectrum.thmx</Template>
  <TotalTime>2549</TotalTime>
  <Words>1034</Words>
  <Application>Microsoft Macintosh PowerPoint</Application>
  <PresentationFormat>On-screen Show (4:3)</PresentationFormat>
  <Paragraphs>105</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Spectrum</vt:lpstr>
      <vt:lpstr>Chapter 8 (Part 2)</vt:lpstr>
      <vt:lpstr>NP movement in passive structures</vt:lpstr>
      <vt:lpstr>NP movement in passive structures </vt:lpstr>
      <vt:lpstr>NP movement in passive structures </vt:lpstr>
      <vt:lpstr>NP movement in Raising structures</vt:lpstr>
      <vt:lpstr>NP movement in Raising structures </vt:lpstr>
      <vt:lpstr>NP movement in Raising structures </vt:lpstr>
      <vt:lpstr>Extraposition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Hayfa Alhumaid</dc:creator>
  <cp:lastModifiedBy>Hayfa Alhumaid</cp:lastModifiedBy>
  <cp:revision>260</cp:revision>
  <dcterms:created xsi:type="dcterms:W3CDTF">2015-02-01T19:16:44Z</dcterms:created>
  <dcterms:modified xsi:type="dcterms:W3CDTF">2015-04-05T15:12:48Z</dcterms:modified>
</cp:coreProperties>
</file>