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87668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163284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291063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297243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126886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152765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374740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82617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331765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214965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9EF483-C070-41EF-BECF-D950E3986148}" type="datetimeFigureOut">
              <a:rPr lang="ar-SA" smtClean="0"/>
              <a:pPr/>
              <a:t>01/05/1435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BC8B6E-F42A-4A65-9594-349F5B1A1D9F}" type="slidenum">
              <a:rPr lang="ar-SA" smtClean="0"/>
              <a:pPr/>
              <a:t>‹#›</a:t>
            </a:fld>
            <a:endParaRPr lang="ar-SA"/>
          </a:p>
        </p:txBody>
      </p:sp>
    </p:spTree>
    <p:extLst>
      <p:ext uri="{BB962C8B-B14F-4D97-AF65-F5344CB8AC3E}">
        <p14:creationId xmlns:p14="http://schemas.microsoft.com/office/powerpoint/2010/main" val="294373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9EF483-C070-41EF-BECF-D950E3986148}" type="datetimeFigureOut">
              <a:rPr lang="ar-SA" smtClean="0"/>
              <a:pPr/>
              <a:t>01/05/1435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BC8B6E-F42A-4A65-9594-349F5B1A1D9F}" type="slidenum">
              <a:rPr lang="ar-SA" smtClean="0"/>
              <a:pPr/>
              <a:t>‹#›</a:t>
            </a:fld>
            <a:endParaRPr lang="ar-SA"/>
          </a:p>
        </p:txBody>
      </p:sp>
    </p:spTree>
    <p:extLst>
      <p:ext uri="{BB962C8B-B14F-4D97-AF65-F5344CB8AC3E}">
        <p14:creationId xmlns:p14="http://schemas.microsoft.com/office/powerpoint/2010/main" val="116062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ctrTitle"/>
          </p:nvPr>
        </p:nvSpPr>
        <p:spPr>
          <a:xfrm>
            <a:off x="2699792" y="980727"/>
            <a:ext cx="5328592" cy="720081"/>
          </a:xfrm>
        </p:spPr>
        <p:txBody>
          <a:bodyPr>
            <a:noAutofit/>
          </a:bodyPr>
          <a:lstStyle/>
          <a:p>
            <a:r>
              <a:rPr lang="ar-SA" sz="5400" b="1" dirty="0" smtClean="0">
                <a:solidFill>
                  <a:srgbClr val="0070C0"/>
                </a:solidFill>
                <a:latin typeface="Adobe Arabic" pitchFamily="18" charset="-78"/>
                <a:cs typeface="Adobe Arabic" pitchFamily="18" charset="-78"/>
              </a:rPr>
              <a:t>خطوات التخطيط</a:t>
            </a:r>
            <a:endParaRPr lang="ar-SA" sz="5400" b="1" dirty="0">
              <a:solidFill>
                <a:srgbClr val="0070C0"/>
              </a:solidFill>
              <a:latin typeface="Adobe Arabic" pitchFamily="18" charset="-78"/>
              <a:cs typeface="Adobe Arabic" pitchFamily="18" charset="-78"/>
            </a:endParaRPr>
          </a:p>
        </p:txBody>
      </p:sp>
      <p:sp>
        <p:nvSpPr>
          <p:cNvPr id="3" name="عنوان فرعي 2"/>
          <p:cNvSpPr>
            <a:spLocks noGrp="1"/>
          </p:cNvSpPr>
          <p:nvPr>
            <p:ph type="subTitle" idx="1"/>
          </p:nvPr>
        </p:nvSpPr>
        <p:spPr>
          <a:xfrm>
            <a:off x="2267744" y="2204864"/>
            <a:ext cx="6544816" cy="2100436"/>
          </a:xfrm>
        </p:spPr>
        <p:txBody>
          <a:bodyPr>
            <a:normAutofit/>
          </a:bodyPr>
          <a:lstStyle/>
          <a:p>
            <a:r>
              <a:rPr lang="ar-JO" sz="4400" b="1" dirty="0" smtClean="0">
                <a:solidFill>
                  <a:schemeClr val="tx1">
                    <a:lumMod val="85000"/>
                    <a:lumOff val="15000"/>
                  </a:schemeClr>
                </a:solidFill>
                <a:latin typeface="Adobe Arabic" pitchFamily="18" charset="-78"/>
                <a:cs typeface="Adobe Arabic" pitchFamily="18" charset="-78"/>
              </a:rPr>
              <a:t>           اسم المادة: إدارة وتخطيط تربوي</a:t>
            </a:r>
            <a:r>
              <a:rPr lang="en-US" sz="4400" b="1" dirty="0" err="1" smtClean="0">
                <a:solidFill>
                  <a:schemeClr val="tx1">
                    <a:lumMod val="85000"/>
                    <a:lumOff val="15000"/>
                  </a:schemeClr>
                </a:solidFill>
                <a:latin typeface="Adobe Arabic" pitchFamily="18" charset="-78"/>
                <a:cs typeface="Adobe Arabic" pitchFamily="18" charset="-78"/>
              </a:rPr>
              <a:t>edu</a:t>
            </a:r>
            <a:r>
              <a:rPr lang="en-US" sz="4400" b="1" dirty="0" smtClean="0">
                <a:solidFill>
                  <a:schemeClr val="tx1">
                    <a:lumMod val="85000"/>
                    <a:lumOff val="15000"/>
                  </a:schemeClr>
                </a:solidFill>
                <a:latin typeface="Adobe Arabic" pitchFamily="18" charset="-78"/>
                <a:cs typeface="Adobe Arabic" pitchFamily="18" charset="-78"/>
              </a:rPr>
              <a:t> 316 </a:t>
            </a:r>
            <a:endParaRPr lang="ar-SA" sz="4400" b="1" dirty="0" smtClean="0">
              <a:solidFill>
                <a:schemeClr val="tx1">
                  <a:lumMod val="85000"/>
                  <a:lumOff val="15000"/>
                </a:schemeClr>
              </a:solidFill>
              <a:latin typeface="Adobe Arabic" pitchFamily="18" charset="-78"/>
              <a:cs typeface="Adobe Arabic" pitchFamily="18" charset="-78"/>
            </a:endParaRPr>
          </a:p>
        </p:txBody>
      </p:sp>
      <p:sp>
        <p:nvSpPr>
          <p:cNvPr id="5" name="مربع نص 4"/>
          <p:cNvSpPr txBox="1"/>
          <p:nvPr/>
        </p:nvSpPr>
        <p:spPr>
          <a:xfrm>
            <a:off x="755576" y="5733256"/>
            <a:ext cx="3528392" cy="1200329"/>
          </a:xfrm>
          <a:prstGeom prst="rect">
            <a:avLst/>
          </a:prstGeom>
          <a:noFill/>
        </p:spPr>
        <p:txBody>
          <a:bodyPr wrap="square" rtlCol="1">
            <a:spAutoFit/>
          </a:bodyPr>
          <a:lstStyle/>
          <a:p>
            <a:pPr algn="ctr"/>
            <a:r>
              <a:rPr lang="ar-SA" sz="3600" b="1" dirty="0" smtClean="0">
                <a:solidFill>
                  <a:srgbClr val="002060"/>
                </a:solidFill>
                <a:latin typeface="Adobe Arabic" pitchFamily="18" charset="-78"/>
                <a:cs typeface="Adobe Arabic" pitchFamily="18" charset="-78"/>
              </a:rPr>
              <a:t>أستاذ المادة</a:t>
            </a:r>
            <a:r>
              <a:rPr lang="en-US" sz="3600" b="1" dirty="0" smtClean="0">
                <a:solidFill>
                  <a:srgbClr val="002060"/>
                </a:solidFill>
                <a:latin typeface="Adobe Arabic" pitchFamily="18" charset="-78"/>
                <a:cs typeface="Adobe Arabic" pitchFamily="18" charset="-78"/>
              </a:rPr>
              <a:t>: </a:t>
            </a:r>
            <a:r>
              <a:rPr lang="ar-SA" sz="3600" b="1" dirty="0" smtClean="0">
                <a:solidFill>
                  <a:srgbClr val="002060"/>
                </a:solidFill>
                <a:latin typeface="Adobe Arabic" pitchFamily="18" charset="-78"/>
                <a:cs typeface="Adobe Arabic" pitchFamily="18" charset="-78"/>
              </a:rPr>
              <a:t> </a:t>
            </a:r>
            <a:r>
              <a:rPr lang="ar-JO" sz="3600" b="1" dirty="0" smtClean="0">
                <a:solidFill>
                  <a:srgbClr val="002060"/>
                </a:solidFill>
                <a:latin typeface="Adobe Arabic" pitchFamily="18" charset="-78"/>
                <a:cs typeface="Adobe Arabic" pitchFamily="18" charset="-78"/>
              </a:rPr>
              <a:t>د.</a:t>
            </a:r>
            <a:r>
              <a:rPr lang="ar-SA" sz="3600" b="1" dirty="0" smtClean="0">
                <a:solidFill>
                  <a:srgbClr val="002060"/>
                </a:solidFill>
                <a:latin typeface="Adobe Arabic" pitchFamily="18" charset="-78"/>
                <a:cs typeface="Adobe Arabic" pitchFamily="18" charset="-78"/>
              </a:rPr>
              <a:t>غادة</a:t>
            </a:r>
            <a:r>
              <a:rPr lang="ar-JO" sz="3600" b="1" dirty="0" smtClean="0">
                <a:solidFill>
                  <a:srgbClr val="002060"/>
                </a:solidFill>
                <a:latin typeface="Adobe Arabic" pitchFamily="18" charset="-78"/>
                <a:cs typeface="Adobe Arabic" pitchFamily="18" charset="-78"/>
              </a:rPr>
              <a:t>        منسي</a:t>
            </a:r>
            <a:r>
              <a:rPr lang="ar-SA" sz="3600" b="1" dirty="0" smtClean="0">
                <a:solidFill>
                  <a:srgbClr val="002060"/>
                </a:solidFill>
                <a:latin typeface="Adobe Arabic" pitchFamily="18" charset="-78"/>
                <a:cs typeface="Adobe Arabic" pitchFamily="18" charset="-78"/>
              </a:rPr>
              <a:t> </a:t>
            </a:r>
            <a:endParaRPr lang="ar-SA" sz="3600" b="1" dirty="0">
              <a:solidFill>
                <a:srgbClr val="002060"/>
              </a:solidFill>
              <a:latin typeface="Adobe Arabic" pitchFamily="18" charset="-78"/>
              <a:cs typeface="Adobe Arabic" pitchFamily="18" charset="-78"/>
            </a:endParaRPr>
          </a:p>
        </p:txBody>
      </p:sp>
    </p:spTree>
    <p:extLst>
      <p:ext uri="{BB962C8B-B14F-4D97-AF65-F5344CB8AC3E}">
        <p14:creationId xmlns:p14="http://schemas.microsoft.com/office/powerpoint/2010/main" val="73903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0"/>
            <a:ext cx="9144000" cy="6858000"/>
          </a:xfrm>
          <a:prstGeom prst="rect">
            <a:avLst/>
          </a:prstGeom>
          <a:noFill/>
          <a:ln>
            <a:noFill/>
          </a:ln>
        </p:spPr>
      </p:pic>
      <p:cxnSp>
        <p:nvCxnSpPr>
          <p:cNvPr id="15" name="رابط بشكل مرفق 14"/>
          <p:cNvCxnSpPr/>
          <p:nvPr/>
        </p:nvCxnSpPr>
        <p:spPr>
          <a:xfrm rot="5400000">
            <a:off x="5532385" y="2366438"/>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7" name="مربع نص 6"/>
          <p:cNvSpPr txBox="1"/>
          <p:nvPr/>
        </p:nvSpPr>
        <p:spPr>
          <a:xfrm>
            <a:off x="683568" y="2924944"/>
            <a:ext cx="8064896" cy="2308324"/>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البيانات والمعلومات تكون مجملة غالبا أو حسب الحاجة ومنها ما يحتاجه المخطط التربوي  مرة واحدة في السنة ومنها ما يحتاجه في صورة تقارير دورية مثل تقارير متابعة المشروعات كما يحتاج التخطيط بمستوياته المختلفة إلى بيانات ومعلومات من خارج النظام التعليمي (بيانات سكانية وبيانات عن القوى العاملة وبيانات عن المؤسسات التعليمية وبيانات عن الطلاب وهيئات التدريس وبيانات عن التعليم غير النظامي ).</a:t>
            </a:r>
            <a:endParaRPr lang="ar-SA" sz="2400" b="1" dirty="0">
              <a:solidFill>
                <a:schemeClr val="bg1"/>
              </a:solidFill>
              <a:latin typeface="Adobe Arabic" pitchFamily="18" charset="-78"/>
              <a:cs typeface="Adobe Arabic" pitchFamily="18" charset="-78"/>
            </a:endParaRPr>
          </a:p>
        </p:txBody>
      </p:sp>
      <p:sp>
        <p:nvSpPr>
          <p:cNvPr id="8" name="شكل بيضاوي 7"/>
          <p:cNvSpPr/>
          <p:nvPr/>
        </p:nvSpPr>
        <p:spPr>
          <a:xfrm>
            <a:off x="3851920" y="980728"/>
            <a:ext cx="4824536" cy="1152128"/>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البيانات والمعلومات المطلوبة للتخطيط التعليمي</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28923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0"/>
            <a:ext cx="9144000" cy="6858000"/>
          </a:xfrm>
          <a:prstGeom prst="rect">
            <a:avLst/>
          </a:prstGeom>
          <a:noFill/>
          <a:ln>
            <a:noFill/>
          </a:ln>
        </p:spPr>
      </p:pic>
      <p:cxnSp>
        <p:nvCxnSpPr>
          <p:cNvPr id="15" name="رابط بشكل مرفق 14"/>
          <p:cNvCxnSpPr/>
          <p:nvPr/>
        </p:nvCxnSpPr>
        <p:spPr>
          <a:xfrm rot="5400000">
            <a:off x="5542846" y="1914213"/>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7" name="مربع نص 6"/>
          <p:cNvSpPr txBox="1"/>
          <p:nvPr/>
        </p:nvSpPr>
        <p:spPr>
          <a:xfrm>
            <a:off x="2411368" y="2500670"/>
            <a:ext cx="558222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1-نقص البيانات والإحصائيات الأساسية للتخطيط التعليمي .</a:t>
            </a:r>
            <a:endParaRPr lang="ar-SA" sz="2400" b="1" dirty="0">
              <a:solidFill>
                <a:schemeClr val="bg1"/>
              </a:solidFill>
              <a:latin typeface="Adobe Arabic" pitchFamily="18" charset="-78"/>
              <a:cs typeface="Adobe Arabic" pitchFamily="18" charset="-78"/>
            </a:endParaRPr>
          </a:p>
        </p:txBody>
      </p:sp>
      <p:sp>
        <p:nvSpPr>
          <p:cNvPr id="8" name="شكل بيضاوي 7"/>
          <p:cNvSpPr/>
          <p:nvPr/>
        </p:nvSpPr>
        <p:spPr>
          <a:xfrm>
            <a:off x="3648432" y="332656"/>
            <a:ext cx="5184576" cy="1440160"/>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المشكلات والتحديات التي تواجه عمليات التخطيط التعليمي</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مربع نص 5"/>
          <p:cNvSpPr txBox="1"/>
          <p:nvPr/>
        </p:nvSpPr>
        <p:spPr>
          <a:xfrm>
            <a:off x="1591465" y="3221313"/>
            <a:ext cx="573333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2-ندرة الخبراء والأفراد المدربين على التخطيط التعليمي .</a:t>
            </a:r>
            <a:endParaRPr lang="ar-SA" sz="2400" b="1" dirty="0">
              <a:solidFill>
                <a:schemeClr val="bg1"/>
              </a:solidFill>
              <a:latin typeface="Adobe Arabic" pitchFamily="18" charset="-78"/>
              <a:cs typeface="Adobe Arabic" pitchFamily="18" charset="-78"/>
            </a:endParaRPr>
          </a:p>
        </p:txBody>
      </p:sp>
      <p:sp>
        <p:nvSpPr>
          <p:cNvPr id="9" name="مربع نص 8"/>
          <p:cNvSpPr txBox="1"/>
          <p:nvPr/>
        </p:nvSpPr>
        <p:spPr>
          <a:xfrm>
            <a:off x="827584" y="3921036"/>
            <a:ext cx="5941248"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3-القصور في كفاءة التنظيمات والأجهزة المسئولة عن التخطيط التعليمي .</a:t>
            </a:r>
            <a:endParaRPr lang="ar-SA" sz="2400" b="1" dirty="0">
              <a:solidFill>
                <a:schemeClr val="bg1"/>
              </a:solidFill>
              <a:latin typeface="Adobe Arabic" pitchFamily="18" charset="-78"/>
              <a:cs typeface="Adobe Arabic" pitchFamily="18" charset="-78"/>
            </a:endParaRPr>
          </a:p>
        </p:txBody>
      </p:sp>
      <p:sp>
        <p:nvSpPr>
          <p:cNvPr id="10" name="مربع نص 9"/>
          <p:cNvSpPr txBox="1"/>
          <p:nvPr/>
        </p:nvSpPr>
        <p:spPr>
          <a:xfrm>
            <a:off x="467544" y="4691169"/>
            <a:ext cx="6013256" cy="830997"/>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4-تغير الظروف والأحوال قبل الانتهاء من إعداد الخطة أو أثناء تنفيذها .</a:t>
            </a:r>
            <a:endParaRPr lang="ar-SA" sz="2400" b="1" dirty="0">
              <a:solidFill>
                <a:schemeClr val="bg1"/>
              </a:solidFill>
              <a:latin typeface="Adobe Arabic" pitchFamily="18" charset="-78"/>
              <a:cs typeface="Adobe Arabic" pitchFamily="18" charset="-78"/>
            </a:endParaRPr>
          </a:p>
        </p:txBody>
      </p:sp>
      <p:sp>
        <p:nvSpPr>
          <p:cNvPr id="11" name="مربع نص 10"/>
          <p:cNvSpPr txBox="1"/>
          <p:nvPr/>
        </p:nvSpPr>
        <p:spPr>
          <a:xfrm>
            <a:off x="237024" y="5547865"/>
            <a:ext cx="5751983"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5-قلة المخصصات المالية لتنفيذ الخطة التعليمية .</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389413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0"/>
            <a:ext cx="9144000" cy="6858000"/>
          </a:xfrm>
          <a:prstGeom prst="rect">
            <a:avLst/>
          </a:prstGeom>
          <a:noFill/>
          <a:ln>
            <a:noFill/>
          </a:ln>
        </p:spPr>
      </p:pic>
      <p:cxnSp>
        <p:nvCxnSpPr>
          <p:cNvPr id="15" name="رابط بشكل مرفق 14"/>
          <p:cNvCxnSpPr/>
          <p:nvPr/>
        </p:nvCxnSpPr>
        <p:spPr>
          <a:xfrm rot="5400000">
            <a:off x="5542846" y="1914213"/>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8" name="شكل بيضاوي 7"/>
          <p:cNvSpPr/>
          <p:nvPr/>
        </p:nvSpPr>
        <p:spPr>
          <a:xfrm>
            <a:off x="3648432" y="332656"/>
            <a:ext cx="5184576" cy="1440160"/>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المشكلات والتحديات التي تواجه عمليات التخطيط التعليمي</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مربع نص 11"/>
          <p:cNvSpPr txBox="1"/>
          <p:nvPr/>
        </p:nvSpPr>
        <p:spPr>
          <a:xfrm>
            <a:off x="2955656" y="2780928"/>
            <a:ext cx="5797232"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6-القصور في أساليب التنبؤ والدراسات المستقبلية .</a:t>
            </a:r>
            <a:endParaRPr lang="ar-SA" sz="2400" b="1" dirty="0">
              <a:solidFill>
                <a:schemeClr val="bg1"/>
              </a:solidFill>
              <a:latin typeface="Adobe Arabic" pitchFamily="18" charset="-78"/>
              <a:cs typeface="Adobe Arabic" pitchFamily="18" charset="-78"/>
            </a:endParaRPr>
          </a:p>
        </p:txBody>
      </p:sp>
      <p:sp>
        <p:nvSpPr>
          <p:cNvPr id="13" name="مربع نص 12"/>
          <p:cNvSpPr txBox="1"/>
          <p:nvPr/>
        </p:nvSpPr>
        <p:spPr>
          <a:xfrm>
            <a:off x="2051720" y="3717032"/>
            <a:ext cx="5726240"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7-انخفاض الوعي التخطيطي بالمجتمع .</a:t>
            </a:r>
            <a:endParaRPr lang="ar-SA" sz="2400" b="1" dirty="0">
              <a:solidFill>
                <a:schemeClr val="bg1"/>
              </a:solidFill>
              <a:latin typeface="Adobe Arabic" pitchFamily="18" charset="-78"/>
              <a:cs typeface="Adobe Arabic" pitchFamily="18" charset="-78"/>
            </a:endParaRPr>
          </a:p>
        </p:txBody>
      </p:sp>
      <p:sp>
        <p:nvSpPr>
          <p:cNvPr id="14" name="مربع نص 13"/>
          <p:cNvSpPr txBox="1"/>
          <p:nvPr/>
        </p:nvSpPr>
        <p:spPr>
          <a:xfrm>
            <a:off x="1115616" y="4653136"/>
            <a:ext cx="5754529"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8-عدم قناعة القيادات العليا بالتخطيط التربوي في بعض الأحيان .</a:t>
            </a:r>
            <a:endParaRPr lang="ar-SA" sz="2400" b="1" dirty="0">
              <a:solidFill>
                <a:schemeClr val="bg1"/>
              </a:solidFill>
              <a:latin typeface="Adobe Arabic" pitchFamily="18" charset="-78"/>
              <a:cs typeface="Adobe Arabic" pitchFamily="18" charset="-78"/>
            </a:endParaRPr>
          </a:p>
        </p:txBody>
      </p:sp>
      <p:sp>
        <p:nvSpPr>
          <p:cNvPr id="16" name="مربع نص 15"/>
          <p:cNvSpPr txBox="1"/>
          <p:nvPr/>
        </p:nvSpPr>
        <p:spPr>
          <a:xfrm>
            <a:off x="395536" y="5517232"/>
            <a:ext cx="620522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9-وجود ثقافة مقاومة للتغيير داخل المؤسسة التعليمية وفي المجتمع المحيط .</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1015920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50305" y="-111680"/>
            <a:ext cx="9144000" cy="6858000"/>
          </a:xfrm>
          <a:prstGeom prst="rect">
            <a:avLst/>
          </a:prstGeom>
          <a:noFill/>
          <a:ln>
            <a:noFill/>
          </a:ln>
        </p:spPr>
      </p:pic>
      <p:cxnSp>
        <p:nvCxnSpPr>
          <p:cNvPr id="15" name="رابط بشكل مرفق 14"/>
          <p:cNvCxnSpPr/>
          <p:nvPr/>
        </p:nvCxnSpPr>
        <p:spPr>
          <a:xfrm rot="5400000">
            <a:off x="5362825" y="2204841"/>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7" name="مربع نص 6"/>
          <p:cNvSpPr txBox="1"/>
          <p:nvPr/>
        </p:nvSpPr>
        <p:spPr>
          <a:xfrm>
            <a:off x="539552" y="3602632"/>
            <a:ext cx="8094162" cy="830997"/>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2-التحكم الالي ودقته في تحديد الاحتياجات والأسبقيات في التعليم من منظور واقعه وتطوراته وتوقعات المستقبل . </a:t>
            </a:r>
            <a:endParaRPr lang="ar-SA" sz="2400" b="1" dirty="0">
              <a:solidFill>
                <a:schemeClr val="bg1"/>
              </a:solidFill>
              <a:latin typeface="Adobe Arabic" pitchFamily="18" charset="-78"/>
              <a:cs typeface="Adobe Arabic" pitchFamily="18" charset="-78"/>
            </a:endParaRPr>
          </a:p>
        </p:txBody>
      </p:sp>
      <p:sp>
        <p:nvSpPr>
          <p:cNvPr id="8" name="شكل بيضاوي 7"/>
          <p:cNvSpPr/>
          <p:nvPr/>
        </p:nvSpPr>
        <p:spPr>
          <a:xfrm>
            <a:off x="3648432" y="654073"/>
            <a:ext cx="5184576" cy="1440160"/>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التخطيط وتقنيات التعليم .</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مربع نص 16"/>
          <p:cNvSpPr txBox="1"/>
          <p:nvPr/>
        </p:nvSpPr>
        <p:spPr>
          <a:xfrm>
            <a:off x="3044986" y="2894190"/>
            <a:ext cx="558222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1-الاطلاع على واقع مشكلات التربية .</a:t>
            </a:r>
            <a:endParaRPr lang="ar-SA" sz="2400" b="1" dirty="0">
              <a:solidFill>
                <a:schemeClr val="bg1"/>
              </a:solidFill>
              <a:latin typeface="Adobe Arabic" pitchFamily="18" charset="-78"/>
              <a:cs typeface="Adobe Arabic" pitchFamily="18" charset="-78"/>
            </a:endParaRPr>
          </a:p>
        </p:txBody>
      </p:sp>
      <p:sp>
        <p:nvSpPr>
          <p:cNvPr id="18" name="مربع نص 17"/>
          <p:cNvSpPr txBox="1"/>
          <p:nvPr/>
        </p:nvSpPr>
        <p:spPr>
          <a:xfrm>
            <a:off x="1217125" y="4653136"/>
            <a:ext cx="7410085"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3-إتاحة فرص اختيار الاتجاهات المناسبة لمعالجة المشكلات بما يتناسب مع ظروف البيئة .</a:t>
            </a:r>
            <a:endParaRPr lang="ar-SA" sz="2400" b="1" dirty="0">
              <a:solidFill>
                <a:schemeClr val="bg1"/>
              </a:solidFill>
              <a:latin typeface="Adobe Arabic" pitchFamily="18" charset="-78"/>
              <a:cs typeface="Adobe Arabic" pitchFamily="18" charset="-78"/>
            </a:endParaRPr>
          </a:p>
        </p:txBody>
      </p:sp>
      <p:sp>
        <p:nvSpPr>
          <p:cNvPr id="19" name="مربع نص 18"/>
          <p:cNvSpPr txBox="1"/>
          <p:nvPr/>
        </p:nvSpPr>
        <p:spPr>
          <a:xfrm>
            <a:off x="3016386" y="5347160"/>
            <a:ext cx="558222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4-تنظيم البيانات وتخزينها واسترجاعها بيسر وسهولة .</a:t>
            </a:r>
            <a:endParaRPr lang="ar-SA" sz="2400" b="1" dirty="0">
              <a:solidFill>
                <a:schemeClr val="bg1"/>
              </a:solidFill>
              <a:latin typeface="Adobe Arabic" pitchFamily="18" charset="-78"/>
              <a:cs typeface="Adobe Arabic" pitchFamily="18" charset="-78"/>
            </a:endParaRPr>
          </a:p>
        </p:txBody>
      </p:sp>
      <p:sp>
        <p:nvSpPr>
          <p:cNvPr id="20" name="مربع نص 19"/>
          <p:cNvSpPr txBox="1"/>
          <p:nvPr/>
        </p:nvSpPr>
        <p:spPr>
          <a:xfrm>
            <a:off x="1008505" y="6067433"/>
            <a:ext cx="7590105"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5-سهولة تحرك الخطة نحو المستقبل بأقل أخطاء تقديرية لحساب الاحتمالات أو التوقعات .</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2104153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ctrTitle"/>
          </p:nvPr>
        </p:nvSpPr>
        <p:spPr>
          <a:xfrm>
            <a:off x="2699792" y="980727"/>
            <a:ext cx="5328592" cy="720081"/>
          </a:xfrm>
        </p:spPr>
        <p:txBody>
          <a:bodyPr>
            <a:noAutofit/>
          </a:bodyPr>
          <a:lstStyle/>
          <a:p>
            <a:r>
              <a:rPr lang="ar-JO" sz="5400" b="1" dirty="0" smtClean="0">
                <a:solidFill>
                  <a:srgbClr val="0070C0"/>
                </a:solidFill>
                <a:latin typeface="Adobe Arabic" pitchFamily="18" charset="-78"/>
                <a:cs typeface="Adobe Arabic" pitchFamily="18" charset="-78"/>
              </a:rPr>
              <a:t>النهاية</a:t>
            </a:r>
            <a:endParaRPr lang="ar-SA" sz="5400" b="1" dirty="0">
              <a:solidFill>
                <a:srgbClr val="0070C0"/>
              </a:solidFill>
              <a:latin typeface="Adobe Arabic" pitchFamily="18" charset="-78"/>
              <a:cs typeface="Adobe Arabic" pitchFamily="18" charset="-78"/>
            </a:endParaRPr>
          </a:p>
        </p:txBody>
      </p:sp>
      <p:sp>
        <p:nvSpPr>
          <p:cNvPr id="3" name="عنوان فرعي 2"/>
          <p:cNvSpPr>
            <a:spLocks noGrp="1"/>
          </p:cNvSpPr>
          <p:nvPr>
            <p:ph type="subTitle" idx="1"/>
          </p:nvPr>
        </p:nvSpPr>
        <p:spPr>
          <a:xfrm>
            <a:off x="2267744" y="2204864"/>
            <a:ext cx="6544816" cy="2100436"/>
          </a:xfrm>
        </p:spPr>
        <p:txBody>
          <a:bodyPr>
            <a:normAutofit/>
          </a:bodyPr>
          <a:lstStyle/>
          <a:p>
            <a:r>
              <a:rPr lang="ar-JO" sz="4400" b="1" dirty="0" smtClean="0">
                <a:solidFill>
                  <a:schemeClr val="tx1">
                    <a:lumMod val="85000"/>
                    <a:lumOff val="15000"/>
                  </a:schemeClr>
                </a:solidFill>
                <a:latin typeface="Adobe Arabic" pitchFamily="18" charset="-78"/>
                <a:cs typeface="Adobe Arabic" pitchFamily="18" charset="-78"/>
              </a:rPr>
              <a:t>        مع تمنياتي لكن   بالتوفيق</a:t>
            </a:r>
            <a:endParaRPr lang="ar-SA" sz="4400" b="1" dirty="0" smtClean="0">
              <a:solidFill>
                <a:schemeClr val="tx1">
                  <a:lumMod val="85000"/>
                  <a:lumOff val="15000"/>
                </a:schemeClr>
              </a:solidFill>
              <a:latin typeface="Adobe Arabic" pitchFamily="18" charset="-78"/>
              <a:cs typeface="Adobe Arabic" pitchFamily="18" charset="-78"/>
            </a:endParaRPr>
          </a:p>
        </p:txBody>
      </p:sp>
      <p:sp>
        <p:nvSpPr>
          <p:cNvPr id="5" name="مربع نص 4"/>
          <p:cNvSpPr txBox="1"/>
          <p:nvPr/>
        </p:nvSpPr>
        <p:spPr>
          <a:xfrm>
            <a:off x="755576" y="5733256"/>
            <a:ext cx="3528392" cy="1200329"/>
          </a:xfrm>
          <a:prstGeom prst="rect">
            <a:avLst/>
          </a:prstGeom>
          <a:noFill/>
        </p:spPr>
        <p:txBody>
          <a:bodyPr wrap="square" rtlCol="1">
            <a:spAutoFit/>
          </a:bodyPr>
          <a:lstStyle/>
          <a:p>
            <a:r>
              <a:rPr lang="ar-SA" sz="3600" b="1" dirty="0" smtClean="0">
                <a:solidFill>
                  <a:srgbClr val="002060"/>
                </a:solidFill>
                <a:latin typeface="Adobe Arabic" pitchFamily="18" charset="-78"/>
                <a:cs typeface="Adobe Arabic" pitchFamily="18" charset="-78"/>
              </a:rPr>
              <a:t>أستاذ المادة / غادة</a:t>
            </a:r>
            <a:r>
              <a:rPr lang="ar-JO" sz="3600" b="1" dirty="0" smtClean="0">
                <a:solidFill>
                  <a:srgbClr val="002060"/>
                </a:solidFill>
                <a:latin typeface="Adobe Arabic" pitchFamily="18" charset="-78"/>
                <a:cs typeface="Adobe Arabic" pitchFamily="18" charset="-78"/>
              </a:rPr>
              <a:t> منسي</a:t>
            </a:r>
            <a:r>
              <a:rPr lang="ar-SA" sz="3600" b="1" dirty="0" smtClean="0">
                <a:solidFill>
                  <a:srgbClr val="002060"/>
                </a:solidFill>
                <a:latin typeface="Adobe Arabic" pitchFamily="18" charset="-78"/>
                <a:cs typeface="Adobe Arabic" pitchFamily="18" charset="-78"/>
              </a:rPr>
              <a:t> </a:t>
            </a:r>
            <a:endParaRPr lang="ar-SA" sz="3600" b="1" dirty="0">
              <a:solidFill>
                <a:srgbClr val="002060"/>
              </a:solidFill>
              <a:latin typeface="Adobe Arabic" pitchFamily="18" charset="-78"/>
              <a:cs typeface="Adobe Arabic" pitchFamily="18" charset="-78"/>
            </a:endParaRPr>
          </a:p>
        </p:txBody>
      </p:sp>
    </p:spTree>
    <p:extLst>
      <p:ext uri="{BB962C8B-B14F-4D97-AF65-F5344CB8AC3E}">
        <p14:creationId xmlns:p14="http://schemas.microsoft.com/office/powerpoint/2010/main" val="73903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0"/>
            <a:ext cx="9144000" cy="6858000"/>
          </a:xfrm>
          <a:prstGeom prst="rect">
            <a:avLst/>
          </a:prstGeom>
          <a:noFill/>
          <a:ln>
            <a:noFill/>
          </a:ln>
        </p:spPr>
      </p:pic>
      <p:sp>
        <p:nvSpPr>
          <p:cNvPr id="2" name="عنوان 1"/>
          <p:cNvSpPr>
            <a:spLocks noGrp="1"/>
          </p:cNvSpPr>
          <p:nvPr>
            <p:ph type="title"/>
          </p:nvPr>
        </p:nvSpPr>
        <p:spPr>
          <a:xfrm>
            <a:off x="3563888" y="908720"/>
            <a:ext cx="5184576" cy="1143000"/>
          </a:xfrm>
        </p:spPr>
        <p:txBody>
          <a:bodyPr>
            <a:normAutofit/>
          </a:bodyPr>
          <a:lstStyle/>
          <a:p>
            <a:r>
              <a:rPr lang="ar-SA" b="1" dirty="0" smtClean="0">
                <a:solidFill>
                  <a:srgbClr val="00B0F0"/>
                </a:solidFill>
                <a:latin typeface="Adobe Arabic" pitchFamily="18" charset="-78"/>
                <a:cs typeface="Adobe Arabic" pitchFamily="18" charset="-78"/>
              </a:rPr>
              <a:t>المحاور الرئيسية</a:t>
            </a:r>
            <a:endParaRPr lang="ar-SA" b="1" dirty="0">
              <a:solidFill>
                <a:srgbClr val="00B0F0"/>
              </a:solidFill>
              <a:latin typeface="Adobe Arabic" pitchFamily="18" charset="-78"/>
              <a:cs typeface="Adobe Arabic" pitchFamily="18" charset="-78"/>
            </a:endParaRPr>
          </a:p>
        </p:txBody>
      </p:sp>
      <p:sp>
        <p:nvSpPr>
          <p:cNvPr id="5" name="مربع نص 4"/>
          <p:cNvSpPr txBox="1"/>
          <p:nvPr/>
        </p:nvSpPr>
        <p:spPr>
          <a:xfrm>
            <a:off x="2627784" y="2492896"/>
            <a:ext cx="5400600" cy="3046988"/>
          </a:xfrm>
          <a:prstGeom prst="rect">
            <a:avLst/>
          </a:prstGeom>
          <a:noFill/>
        </p:spPr>
        <p:txBody>
          <a:bodyPr wrap="square" rtlCol="1">
            <a:spAutoFit/>
          </a:bodyPr>
          <a:lstStyle/>
          <a:p>
            <a:pPr marL="285750" indent="-285750">
              <a:buFont typeface="Arial" charset="0"/>
              <a:buChar char="•"/>
            </a:pPr>
            <a:r>
              <a:rPr lang="ar-SA" sz="3200" b="1" dirty="0" smtClean="0">
                <a:solidFill>
                  <a:srgbClr val="002060"/>
                </a:solidFill>
                <a:latin typeface="Adobe Arabic" pitchFamily="18" charset="-78"/>
                <a:cs typeface="Adobe Arabic" pitchFamily="18" charset="-78"/>
              </a:rPr>
              <a:t>خطوات التخطيط التعليمي.</a:t>
            </a:r>
          </a:p>
          <a:p>
            <a:pPr marL="285750" indent="-285750">
              <a:buFont typeface="Arial" charset="0"/>
              <a:buChar char="•"/>
            </a:pPr>
            <a:r>
              <a:rPr lang="ar-SA" sz="3200" b="1" dirty="0" smtClean="0">
                <a:solidFill>
                  <a:srgbClr val="002060"/>
                </a:solidFill>
                <a:latin typeface="Adobe Arabic" pitchFamily="18" charset="-78"/>
                <a:cs typeface="Adobe Arabic" pitchFamily="18" charset="-78"/>
              </a:rPr>
              <a:t>البيانات والمعلومات المطلوبة للتخطيط التعليمي.</a:t>
            </a:r>
          </a:p>
          <a:p>
            <a:pPr marL="285750" indent="-285750">
              <a:buFont typeface="Arial" charset="0"/>
              <a:buChar char="•"/>
            </a:pPr>
            <a:r>
              <a:rPr lang="ar-SA" sz="3200" b="1" dirty="0" smtClean="0">
                <a:solidFill>
                  <a:srgbClr val="002060"/>
                </a:solidFill>
                <a:latin typeface="Adobe Arabic" pitchFamily="18" charset="-78"/>
                <a:cs typeface="Adobe Arabic" pitchFamily="18" charset="-78"/>
              </a:rPr>
              <a:t>المشكلات والتحديات التي تواجه عمليات التخطيط التعليمي.</a:t>
            </a:r>
          </a:p>
          <a:p>
            <a:pPr marL="285750" indent="-285750">
              <a:buFont typeface="Arial" charset="0"/>
              <a:buChar char="•"/>
            </a:pPr>
            <a:r>
              <a:rPr lang="ar-SA" sz="3200" b="1" dirty="0" smtClean="0">
                <a:solidFill>
                  <a:srgbClr val="002060"/>
                </a:solidFill>
                <a:latin typeface="Adobe Arabic" pitchFamily="18" charset="-78"/>
                <a:cs typeface="Adobe Arabic" pitchFamily="18" charset="-78"/>
              </a:rPr>
              <a:t>التخطيط وتقنيات التعليم.</a:t>
            </a:r>
            <a:endParaRPr lang="ar-SA" sz="3200" b="1" dirty="0">
              <a:solidFill>
                <a:srgbClr val="002060"/>
              </a:solidFill>
              <a:latin typeface="Adobe Arabic" pitchFamily="18" charset="-78"/>
              <a:cs typeface="Adobe Arabic" pitchFamily="18" charset="-78"/>
            </a:endParaRPr>
          </a:p>
        </p:txBody>
      </p:sp>
    </p:spTree>
    <p:extLst>
      <p:ext uri="{BB962C8B-B14F-4D97-AF65-F5344CB8AC3E}">
        <p14:creationId xmlns:p14="http://schemas.microsoft.com/office/powerpoint/2010/main" val="340356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352"/>
            <a:ext cx="9144000" cy="6858000"/>
          </a:xfrm>
          <a:prstGeom prst="rect">
            <a:avLst/>
          </a:prstGeom>
          <a:noFill/>
          <a:ln>
            <a:noFill/>
          </a:ln>
        </p:spPr>
      </p:pic>
      <p:sp>
        <p:nvSpPr>
          <p:cNvPr id="6" name="شكل بيضاوي 5"/>
          <p:cNvSpPr/>
          <p:nvPr/>
        </p:nvSpPr>
        <p:spPr>
          <a:xfrm>
            <a:off x="5652120" y="980728"/>
            <a:ext cx="3024336" cy="1152128"/>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خطوات التخطيط التعليمي</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5" name="رابط بشكل مرفق 14"/>
          <p:cNvCxnSpPr/>
          <p:nvPr/>
        </p:nvCxnSpPr>
        <p:spPr>
          <a:xfrm rot="5400000">
            <a:off x="6588224" y="2636912"/>
            <a:ext cx="792088" cy="360040"/>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16" name="مربع نص 15"/>
          <p:cNvSpPr txBox="1"/>
          <p:nvPr/>
        </p:nvSpPr>
        <p:spPr>
          <a:xfrm>
            <a:off x="4038208" y="3394978"/>
            <a:ext cx="2916324"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1/ مرحلة تحديد </a:t>
            </a:r>
            <a:r>
              <a:rPr lang="ar-SA" sz="2400" b="1" dirty="0" err="1" smtClean="0">
                <a:solidFill>
                  <a:schemeClr val="bg1"/>
                </a:solidFill>
                <a:latin typeface="Adobe Arabic" pitchFamily="18" charset="-78"/>
                <a:cs typeface="Adobe Arabic" pitchFamily="18" charset="-78"/>
              </a:rPr>
              <a:t>أهداف .</a:t>
            </a:r>
            <a:endParaRPr lang="ar-SA" sz="2400" b="1" dirty="0">
              <a:solidFill>
                <a:schemeClr val="bg1"/>
              </a:solidFill>
              <a:latin typeface="Adobe Arabic" pitchFamily="18" charset="-78"/>
              <a:cs typeface="Adobe Arabic" pitchFamily="18" charset="-78"/>
            </a:endParaRPr>
          </a:p>
        </p:txBody>
      </p:sp>
      <p:sp>
        <p:nvSpPr>
          <p:cNvPr id="17" name="مربع نص 16"/>
          <p:cNvSpPr txBox="1"/>
          <p:nvPr/>
        </p:nvSpPr>
        <p:spPr>
          <a:xfrm>
            <a:off x="3491880" y="4009043"/>
            <a:ext cx="2916324"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2/ مرحلة وضع إطار الخطة </a:t>
            </a:r>
            <a:endParaRPr lang="ar-SA" sz="2400" b="1" dirty="0">
              <a:solidFill>
                <a:schemeClr val="bg1"/>
              </a:solidFill>
              <a:latin typeface="Adobe Arabic" pitchFamily="18" charset="-78"/>
              <a:cs typeface="Adobe Arabic" pitchFamily="18" charset="-78"/>
            </a:endParaRPr>
          </a:p>
        </p:txBody>
      </p:sp>
      <p:sp>
        <p:nvSpPr>
          <p:cNvPr id="18" name="مربع نص 17"/>
          <p:cNvSpPr txBox="1"/>
          <p:nvPr/>
        </p:nvSpPr>
        <p:spPr>
          <a:xfrm>
            <a:off x="3131840" y="4581128"/>
            <a:ext cx="2916324"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3/ مرحلة إقرار الخطة</a:t>
            </a:r>
            <a:endParaRPr lang="ar-SA" sz="2400" b="1" dirty="0">
              <a:solidFill>
                <a:schemeClr val="bg1"/>
              </a:solidFill>
              <a:latin typeface="Adobe Arabic" pitchFamily="18" charset="-78"/>
              <a:cs typeface="Adobe Arabic" pitchFamily="18" charset="-78"/>
            </a:endParaRPr>
          </a:p>
        </p:txBody>
      </p:sp>
      <p:sp>
        <p:nvSpPr>
          <p:cNvPr id="19" name="مربع نص 18"/>
          <p:cNvSpPr txBox="1"/>
          <p:nvPr/>
        </p:nvSpPr>
        <p:spPr>
          <a:xfrm>
            <a:off x="2339752" y="5215840"/>
            <a:ext cx="2916324"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4/ مرحلة التنفيذ.</a:t>
            </a:r>
            <a:endParaRPr lang="ar-SA" sz="2400" b="1" dirty="0">
              <a:solidFill>
                <a:schemeClr val="bg1"/>
              </a:solidFill>
              <a:latin typeface="Adobe Arabic" pitchFamily="18" charset="-78"/>
              <a:cs typeface="Adobe Arabic" pitchFamily="18" charset="-78"/>
            </a:endParaRPr>
          </a:p>
        </p:txBody>
      </p:sp>
      <p:sp>
        <p:nvSpPr>
          <p:cNvPr id="20" name="مربع نص 19"/>
          <p:cNvSpPr txBox="1"/>
          <p:nvPr/>
        </p:nvSpPr>
        <p:spPr>
          <a:xfrm>
            <a:off x="1673678" y="5871904"/>
            <a:ext cx="2916324"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5/ مرحلة المتابعة والتقويم</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68530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352"/>
            <a:ext cx="9144000" cy="6858000"/>
          </a:xfrm>
          <a:prstGeom prst="rect">
            <a:avLst/>
          </a:prstGeom>
          <a:noFill/>
          <a:ln>
            <a:noFill/>
          </a:ln>
        </p:spPr>
      </p:pic>
      <p:sp>
        <p:nvSpPr>
          <p:cNvPr id="6" name="شكل بيضاوي 5"/>
          <p:cNvSpPr/>
          <p:nvPr/>
        </p:nvSpPr>
        <p:spPr>
          <a:xfrm>
            <a:off x="4283968" y="1196752"/>
            <a:ext cx="4536504" cy="936104"/>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r>
              <a:rPr lang="ar-SA" sz="2800" b="1" dirty="0" smtClean="0">
                <a:solidFill>
                  <a:schemeClr val="tx2">
                    <a:lumMod val="75000"/>
                  </a:schemeClr>
                </a:solidFill>
                <a:latin typeface="Adobe Arabic" pitchFamily="18" charset="-78"/>
                <a:cs typeface="Adobe Arabic" pitchFamily="18" charset="-78"/>
              </a:rPr>
              <a:t>1/ مرحلة تحديد أهداف الخطة . </a:t>
            </a:r>
          </a:p>
        </p:txBody>
      </p:sp>
      <p:cxnSp>
        <p:nvCxnSpPr>
          <p:cNvPr id="15" name="رابط بشكل مرفق 14"/>
          <p:cNvCxnSpPr/>
          <p:nvPr/>
        </p:nvCxnSpPr>
        <p:spPr>
          <a:xfrm rot="5400000">
            <a:off x="5967420" y="2340143"/>
            <a:ext cx="665545" cy="360040"/>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16" name="مربع نص 15"/>
          <p:cNvSpPr txBox="1"/>
          <p:nvPr/>
        </p:nvSpPr>
        <p:spPr>
          <a:xfrm>
            <a:off x="3131840" y="2979479"/>
            <a:ext cx="4462478"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1. وضع مجموعة من الأهداف  العامة مستمدة من بيئة المجتمع وسياسة الدولة.</a:t>
            </a:r>
            <a:endParaRPr lang="ar-SA" sz="2400" b="1" dirty="0">
              <a:solidFill>
                <a:schemeClr val="bg1"/>
              </a:solidFill>
              <a:latin typeface="Adobe Arabic" pitchFamily="18" charset="-78"/>
              <a:cs typeface="Adobe Arabic" pitchFamily="18" charset="-78"/>
            </a:endParaRPr>
          </a:p>
        </p:txBody>
      </p:sp>
      <p:sp>
        <p:nvSpPr>
          <p:cNvPr id="19" name="مربع نص 18"/>
          <p:cNvSpPr txBox="1"/>
          <p:nvPr/>
        </p:nvSpPr>
        <p:spPr>
          <a:xfrm>
            <a:off x="3219832" y="4137640"/>
            <a:ext cx="4374486"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2. تحديد الأهداف العملية بدقة  حيث أنها تصف اتجاه سير العملية التعليمية .</a:t>
            </a:r>
            <a:endParaRPr lang="ar-SA" sz="2400" b="1" dirty="0">
              <a:solidFill>
                <a:schemeClr val="bg1"/>
              </a:solidFill>
              <a:latin typeface="Adobe Arabic" pitchFamily="18" charset="-78"/>
              <a:cs typeface="Adobe Arabic" pitchFamily="18" charset="-78"/>
            </a:endParaRPr>
          </a:p>
        </p:txBody>
      </p:sp>
      <p:sp>
        <p:nvSpPr>
          <p:cNvPr id="20" name="مربع نص 19"/>
          <p:cNvSpPr txBox="1"/>
          <p:nvPr/>
        </p:nvSpPr>
        <p:spPr>
          <a:xfrm>
            <a:off x="3219832" y="5200600"/>
            <a:ext cx="4358502"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3. أنها  تحدد الأساليب الواجب أتباعها</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2965966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352"/>
            <a:ext cx="9144000" cy="6858000"/>
          </a:xfrm>
          <a:prstGeom prst="rect">
            <a:avLst/>
          </a:prstGeom>
          <a:noFill/>
          <a:ln>
            <a:noFill/>
          </a:ln>
        </p:spPr>
      </p:pic>
      <p:sp>
        <p:nvSpPr>
          <p:cNvPr id="6" name="شكل بيضاوي 5"/>
          <p:cNvSpPr/>
          <p:nvPr/>
        </p:nvSpPr>
        <p:spPr>
          <a:xfrm>
            <a:off x="4283968" y="1196752"/>
            <a:ext cx="4536504" cy="936104"/>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r>
              <a:rPr lang="ar-SA" sz="2800" b="1" dirty="0" smtClean="0">
                <a:solidFill>
                  <a:schemeClr val="tx2">
                    <a:lumMod val="75000"/>
                  </a:schemeClr>
                </a:solidFill>
                <a:latin typeface="Adobe Arabic" pitchFamily="18" charset="-78"/>
                <a:cs typeface="Adobe Arabic" pitchFamily="18" charset="-78"/>
              </a:rPr>
              <a:t>1/ مرحلة تحديد أهداف الخطة . </a:t>
            </a:r>
          </a:p>
        </p:txBody>
      </p:sp>
      <p:cxnSp>
        <p:nvCxnSpPr>
          <p:cNvPr id="15" name="رابط بشكل مرفق 14"/>
          <p:cNvCxnSpPr/>
          <p:nvPr/>
        </p:nvCxnSpPr>
        <p:spPr>
          <a:xfrm rot="5400000">
            <a:off x="3523271" y="3715977"/>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16" name="مربع نص 15"/>
          <p:cNvSpPr txBox="1"/>
          <p:nvPr/>
        </p:nvSpPr>
        <p:spPr>
          <a:xfrm>
            <a:off x="3131840" y="2979479"/>
            <a:ext cx="4462478"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يجب أن تراعي أهداف الخطة ما يلي :</a:t>
            </a:r>
            <a:endParaRPr lang="ar-SA" sz="2400" b="1" dirty="0">
              <a:solidFill>
                <a:schemeClr val="bg1"/>
              </a:solidFill>
              <a:latin typeface="Adobe Arabic" pitchFamily="18" charset="-78"/>
              <a:cs typeface="Adobe Arabic" pitchFamily="18" charset="-78"/>
            </a:endParaRPr>
          </a:p>
        </p:txBody>
      </p:sp>
      <p:sp>
        <p:nvSpPr>
          <p:cNvPr id="19" name="مربع نص 18"/>
          <p:cNvSpPr txBox="1"/>
          <p:nvPr/>
        </p:nvSpPr>
        <p:spPr>
          <a:xfrm>
            <a:off x="1370544" y="4221088"/>
            <a:ext cx="4374486" cy="2308324"/>
          </a:xfrm>
          <a:prstGeom prst="rect">
            <a:avLst/>
          </a:prstGeom>
        </p:spPr>
        <p:style>
          <a:lnRef idx="0">
            <a:schemeClr val="accent5"/>
          </a:lnRef>
          <a:fillRef idx="1002">
            <a:schemeClr val="lt1"/>
          </a:fillRef>
          <a:effectRef idx="3">
            <a:schemeClr val="accent5"/>
          </a:effectRef>
          <a:fontRef idx="minor">
            <a:schemeClr val="lt1"/>
          </a:fontRef>
        </p:style>
        <p:txBody>
          <a:bodyPr wrap="square" rtlCol="1">
            <a:spAutoFit/>
          </a:bodyPr>
          <a:lstStyle/>
          <a:p>
            <a:r>
              <a:rPr lang="ar-SA" sz="2400" b="1" dirty="0" smtClean="0">
                <a:solidFill>
                  <a:schemeClr val="accent1">
                    <a:lumMod val="50000"/>
                  </a:schemeClr>
                </a:solidFill>
                <a:latin typeface="Adobe Arabic" pitchFamily="18" charset="-78"/>
                <a:cs typeface="Adobe Arabic" pitchFamily="18" charset="-78"/>
              </a:rPr>
              <a:t>أ) صياغتها بدقة في جمل عامة .</a:t>
            </a:r>
          </a:p>
          <a:p>
            <a:r>
              <a:rPr lang="ar-SA" sz="2400" b="1" dirty="0" smtClean="0">
                <a:solidFill>
                  <a:schemeClr val="accent1">
                    <a:lumMod val="50000"/>
                  </a:schemeClr>
                </a:solidFill>
                <a:latin typeface="Adobe Arabic" pitchFamily="18" charset="-78"/>
                <a:cs typeface="Adobe Arabic" pitchFamily="18" charset="-78"/>
              </a:rPr>
              <a:t>ب) ظهورها بشكل اتجاهات واضحة في صور رقمية أو كمية.</a:t>
            </a:r>
          </a:p>
          <a:p>
            <a:r>
              <a:rPr lang="ar-SA" sz="2400" b="1" dirty="0" smtClean="0">
                <a:solidFill>
                  <a:schemeClr val="accent1">
                    <a:lumMod val="50000"/>
                  </a:schemeClr>
                </a:solidFill>
                <a:latin typeface="Adobe Arabic" pitchFamily="18" charset="-78"/>
                <a:cs typeface="Adobe Arabic" pitchFamily="18" charset="-78"/>
              </a:rPr>
              <a:t>ج) تعبيرها عن الواقع وتكون قابلة للتحقيق.</a:t>
            </a:r>
          </a:p>
          <a:p>
            <a:r>
              <a:rPr lang="ar-SA" sz="2400" b="1" dirty="0" smtClean="0">
                <a:solidFill>
                  <a:schemeClr val="accent1">
                    <a:lumMod val="50000"/>
                  </a:schemeClr>
                </a:solidFill>
                <a:latin typeface="Adobe Arabic" pitchFamily="18" charset="-78"/>
                <a:cs typeface="Adobe Arabic" pitchFamily="18" charset="-78"/>
              </a:rPr>
              <a:t>د) التناسق والتكامل.</a:t>
            </a:r>
            <a:endParaRPr lang="ar-SA" sz="2400" b="1" dirty="0">
              <a:solidFill>
                <a:schemeClr val="accent1">
                  <a:lumMod val="50000"/>
                </a:schemeClr>
              </a:solidFill>
              <a:latin typeface="Adobe Arabic" pitchFamily="18" charset="-78"/>
              <a:cs typeface="Adobe Arabic" pitchFamily="18" charset="-78"/>
            </a:endParaRPr>
          </a:p>
        </p:txBody>
      </p:sp>
    </p:spTree>
    <p:extLst>
      <p:ext uri="{BB962C8B-B14F-4D97-AF65-F5344CB8AC3E}">
        <p14:creationId xmlns:p14="http://schemas.microsoft.com/office/powerpoint/2010/main" val="1091076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352"/>
            <a:ext cx="9144000" cy="6858000"/>
          </a:xfrm>
          <a:prstGeom prst="rect">
            <a:avLst/>
          </a:prstGeom>
          <a:noFill/>
          <a:ln>
            <a:noFill/>
          </a:ln>
        </p:spPr>
      </p:pic>
      <p:sp>
        <p:nvSpPr>
          <p:cNvPr id="6" name="شكل بيضاوي 5"/>
          <p:cNvSpPr/>
          <p:nvPr/>
        </p:nvSpPr>
        <p:spPr>
          <a:xfrm>
            <a:off x="4283968" y="1196752"/>
            <a:ext cx="4536504" cy="936104"/>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r>
              <a:rPr lang="ar-SA" sz="2800" b="1" dirty="0" smtClean="0">
                <a:solidFill>
                  <a:schemeClr val="tx2">
                    <a:lumMod val="75000"/>
                  </a:schemeClr>
                </a:solidFill>
                <a:latin typeface="Adobe Arabic" pitchFamily="18" charset="-78"/>
                <a:cs typeface="Adobe Arabic" pitchFamily="18" charset="-78"/>
              </a:rPr>
              <a:t>2/ مرحلة وضع إطار الخطة .</a:t>
            </a:r>
          </a:p>
        </p:txBody>
      </p:sp>
      <p:cxnSp>
        <p:nvCxnSpPr>
          <p:cNvPr id="15" name="رابط بشكل مرفق 14"/>
          <p:cNvCxnSpPr/>
          <p:nvPr/>
        </p:nvCxnSpPr>
        <p:spPr>
          <a:xfrm rot="5400000">
            <a:off x="5172344" y="2965951"/>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16" name="مربع نص 15"/>
          <p:cNvSpPr txBox="1"/>
          <p:nvPr/>
        </p:nvSpPr>
        <p:spPr>
          <a:xfrm>
            <a:off x="3779912" y="2348880"/>
            <a:ext cx="4462478"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تتضمن هذه المرحلة الإجراءات التالية :</a:t>
            </a:r>
            <a:endParaRPr lang="ar-SA" sz="2400" b="1" dirty="0">
              <a:solidFill>
                <a:schemeClr val="bg1"/>
              </a:solidFill>
              <a:latin typeface="Adobe Arabic" pitchFamily="18" charset="-78"/>
              <a:cs typeface="Adobe Arabic" pitchFamily="18" charset="-78"/>
            </a:endParaRPr>
          </a:p>
        </p:txBody>
      </p:sp>
      <p:sp>
        <p:nvSpPr>
          <p:cNvPr id="7" name="مربع نص 6"/>
          <p:cNvSpPr txBox="1"/>
          <p:nvPr/>
        </p:nvSpPr>
        <p:spPr>
          <a:xfrm>
            <a:off x="491774" y="3483064"/>
            <a:ext cx="7776864" cy="3046988"/>
          </a:xfrm>
          <a:prstGeom prst="rect">
            <a:avLst/>
          </a:prstGeom>
        </p:spPr>
        <p:style>
          <a:lnRef idx="0">
            <a:schemeClr val="accent5"/>
          </a:lnRef>
          <a:fillRef idx="1003">
            <a:schemeClr val="lt1"/>
          </a:fillRef>
          <a:effectRef idx="3">
            <a:schemeClr val="accent5"/>
          </a:effectRef>
          <a:fontRef idx="minor">
            <a:schemeClr val="lt1"/>
          </a:fontRef>
        </p:style>
        <p:txBody>
          <a:bodyPr wrap="square" rtlCol="1">
            <a:spAutoFit/>
          </a:bodyPr>
          <a:lstStyle/>
          <a:p>
            <a:r>
              <a:rPr lang="ar-SA" sz="2400" b="1" dirty="0" smtClean="0">
                <a:solidFill>
                  <a:schemeClr val="accent2">
                    <a:lumMod val="50000"/>
                  </a:schemeClr>
                </a:solidFill>
                <a:latin typeface="Adobe Arabic" pitchFamily="18" charset="-78"/>
                <a:cs typeface="Adobe Arabic" pitchFamily="18" charset="-78"/>
              </a:rPr>
              <a:t>1-تقويم أوضاع نظام التعليم وحصر مشكلاته من </a:t>
            </a:r>
            <a:r>
              <a:rPr lang="ar-JO" sz="2400" b="1" dirty="0" smtClean="0">
                <a:solidFill>
                  <a:schemeClr val="accent2">
                    <a:lumMod val="50000"/>
                  </a:schemeClr>
                </a:solidFill>
                <a:latin typeface="Adobe Arabic" pitchFamily="18" charset="-78"/>
                <a:cs typeface="Adobe Arabic" pitchFamily="18" charset="-78"/>
              </a:rPr>
              <a:t>أ</a:t>
            </a:r>
            <a:r>
              <a:rPr lang="ar-SA" sz="2400" b="1" dirty="0" smtClean="0">
                <a:solidFill>
                  <a:schemeClr val="accent2">
                    <a:lumMod val="50000"/>
                  </a:schemeClr>
                </a:solidFill>
                <a:latin typeface="Adobe Arabic" pitchFamily="18" charset="-78"/>
                <a:cs typeface="Adobe Arabic" pitchFamily="18" charset="-78"/>
              </a:rPr>
              <a:t>جل تحقيق الأهداف .</a:t>
            </a:r>
            <a:br>
              <a:rPr lang="ar-SA" sz="2400" b="1" dirty="0" smtClean="0">
                <a:solidFill>
                  <a:schemeClr val="accent2">
                    <a:lumMod val="50000"/>
                  </a:schemeClr>
                </a:solidFill>
                <a:latin typeface="Adobe Arabic" pitchFamily="18" charset="-78"/>
                <a:cs typeface="Adobe Arabic" pitchFamily="18" charset="-78"/>
              </a:rPr>
            </a:br>
            <a:r>
              <a:rPr lang="ar-SA" sz="2400" b="1" dirty="0" smtClean="0">
                <a:solidFill>
                  <a:schemeClr val="accent2">
                    <a:lumMod val="50000"/>
                  </a:schemeClr>
                </a:solidFill>
                <a:latin typeface="Adobe Arabic" pitchFamily="18" charset="-78"/>
                <a:cs typeface="Adobe Arabic" pitchFamily="18" charset="-78"/>
              </a:rPr>
              <a:t>2-صياغة الاحتياجات في ضوء الإمكانيات المتاحة والمتوقعة.</a:t>
            </a:r>
            <a:br>
              <a:rPr lang="ar-SA" sz="2400" b="1" dirty="0" smtClean="0">
                <a:solidFill>
                  <a:schemeClr val="accent2">
                    <a:lumMod val="50000"/>
                  </a:schemeClr>
                </a:solidFill>
                <a:latin typeface="Adobe Arabic" pitchFamily="18" charset="-78"/>
                <a:cs typeface="Adobe Arabic" pitchFamily="18" charset="-78"/>
              </a:rPr>
            </a:br>
            <a:r>
              <a:rPr lang="ar-SA" sz="2400" b="1" dirty="0" smtClean="0">
                <a:solidFill>
                  <a:schemeClr val="accent2">
                    <a:lumMod val="50000"/>
                  </a:schemeClr>
                </a:solidFill>
                <a:latin typeface="Adobe Arabic" pitchFamily="18" charset="-78"/>
                <a:cs typeface="Adobe Arabic" pitchFamily="18" charset="-78"/>
              </a:rPr>
              <a:t>3-تحديد ال</a:t>
            </a:r>
            <a:r>
              <a:rPr lang="ar-JO" sz="2400" b="1" dirty="0" smtClean="0">
                <a:solidFill>
                  <a:schemeClr val="accent2">
                    <a:lumMod val="50000"/>
                  </a:schemeClr>
                </a:solidFill>
                <a:latin typeface="Adobe Arabic" pitchFamily="18" charset="-78"/>
                <a:cs typeface="Adobe Arabic" pitchFamily="18" charset="-78"/>
              </a:rPr>
              <a:t>أ</a:t>
            </a:r>
            <a:r>
              <a:rPr lang="ar-SA" sz="2400" b="1" dirty="0" smtClean="0">
                <a:solidFill>
                  <a:schemeClr val="accent2">
                    <a:lumMod val="50000"/>
                  </a:schemeClr>
                </a:solidFill>
                <a:latin typeface="Adobe Arabic" pitchFamily="18" charset="-78"/>
                <a:cs typeface="Adobe Arabic" pitchFamily="18" charset="-78"/>
              </a:rPr>
              <a:t>سس ومعدلات سياسة القبول ومعدلات نموها في كل مراحل التعليم .</a:t>
            </a:r>
            <a:br>
              <a:rPr lang="ar-SA" sz="2400" b="1" dirty="0" smtClean="0">
                <a:solidFill>
                  <a:schemeClr val="accent2">
                    <a:lumMod val="50000"/>
                  </a:schemeClr>
                </a:solidFill>
                <a:latin typeface="Adobe Arabic" pitchFamily="18" charset="-78"/>
                <a:cs typeface="Adobe Arabic" pitchFamily="18" charset="-78"/>
              </a:rPr>
            </a:br>
            <a:r>
              <a:rPr lang="ar-SA" sz="2400" b="1" dirty="0" smtClean="0">
                <a:solidFill>
                  <a:schemeClr val="accent2">
                    <a:lumMod val="50000"/>
                  </a:schemeClr>
                </a:solidFill>
                <a:latin typeface="Adobe Arabic" pitchFamily="18" charset="-78"/>
                <a:cs typeface="Adobe Arabic" pitchFamily="18" charset="-78"/>
              </a:rPr>
              <a:t>4-وضع برنامج مفصل وشامل لما يجب إحداثه من تطور في نظم ومؤسسات التعليم .</a:t>
            </a:r>
            <a:br>
              <a:rPr lang="ar-SA" sz="2400" b="1" dirty="0" smtClean="0">
                <a:solidFill>
                  <a:schemeClr val="accent2">
                    <a:lumMod val="50000"/>
                  </a:schemeClr>
                </a:solidFill>
                <a:latin typeface="Adobe Arabic" pitchFamily="18" charset="-78"/>
                <a:cs typeface="Adobe Arabic" pitchFamily="18" charset="-78"/>
              </a:rPr>
            </a:br>
            <a:r>
              <a:rPr lang="ar-SA" sz="2400" b="1" dirty="0" smtClean="0">
                <a:solidFill>
                  <a:schemeClr val="accent2">
                    <a:lumMod val="50000"/>
                  </a:schemeClr>
                </a:solidFill>
                <a:latin typeface="Adobe Arabic" pitchFamily="18" charset="-78"/>
                <a:cs typeface="Adobe Arabic" pitchFamily="18" charset="-78"/>
              </a:rPr>
              <a:t>5-التنسيق بين مشروعات زماني</a:t>
            </a:r>
            <a:r>
              <a:rPr lang="ar-JO" sz="2400" b="1" dirty="0" smtClean="0">
                <a:solidFill>
                  <a:schemeClr val="accent2">
                    <a:lumMod val="50000"/>
                  </a:schemeClr>
                </a:solidFill>
                <a:latin typeface="Adobe Arabic" pitchFamily="18" charset="-78"/>
                <a:cs typeface="Adobe Arabic" pitchFamily="18" charset="-78"/>
              </a:rPr>
              <a:t>ً</a:t>
            </a:r>
            <a:r>
              <a:rPr lang="ar-SA" sz="2400" b="1" dirty="0" smtClean="0">
                <a:solidFill>
                  <a:schemeClr val="accent2">
                    <a:lumMod val="50000"/>
                  </a:schemeClr>
                </a:solidFill>
                <a:latin typeface="Adobe Arabic" pitchFamily="18" charset="-78"/>
                <a:cs typeface="Adobe Arabic" pitchFamily="18" charset="-78"/>
              </a:rPr>
              <a:t>ا ومكاني</a:t>
            </a:r>
            <a:r>
              <a:rPr lang="ar-JO" sz="2400" b="1" dirty="0" smtClean="0">
                <a:solidFill>
                  <a:schemeClr val="accent2">
                    <a:lumMod val="50000"/>
                  </a:schemeClr>
                </a:solidFill>
                <a:latin typeface="Adobe Arabic" pitchFamily="18" charset="-78"/>
                <a:cs typeface="Adobe Arabic" pitchFamily="18" charset="-78"/>
              </a:rPr>
              <a:t>ً</a:t>
            </a:r>
            <a:r>
              <a:rPr lang="ar-SA" sz="2400" b="1" dirty="0" smtClean="0">
                <a:solidFill>
                  <a:schemeClr val="accent2">
                    <a:lumMod val="50000"/>
                  </a:schemeClr>
                </a:solidFill>
                <a:latin typeface="Adobe Arabic" pitchFamily="18" charset="-78"/>
                <a:cs typeface="Adobe Arabic" pitchFamily="18" charset="-78"/>
              </a:rPr>
              <a:t>ا لتجنب التضارب أو الازدواج .</a:t>
            </a:r>
            <a:br>
              <a:rPr lang="ar-SA" sz="2400" b="1" dirty="0" smtClean="0">
                <a:solidFill>
                  <a:schemeClr val="accent2">
                    <a:lumMod val="50000"/>
                  </a:schemeClr>
                </a:solidFill>
                <a:latin typeface="Adobe Arabic" pitchFamily="18" charset="-78"/>
                <a:cs typeface="Adobe Arabic" pitchFamily="18" charset="-78"/>
              </a:rPr>
            </a:br>
            <a:r>
              <a:rPr lang="ar-SA" sz="2400" b="1" dirty="0" smtClean="0">
                <a:solidFill>
                  <a:schemeClr val="accent2">
                    <a:lumMod val="50000"/>
                  </a:schemeClr>
                </a:solidFill>
                <a:latin typeface="Adobe Arabic" pitchFamily="18" charset="-78"/>
                <a:cs typeface="Adobe Arabic" pitchFamily="18" charset="-78"/>
              </a:rPr>
              <a:t>6-تحديد الزمن والتكلفة ومصادر التمويل .</a:t>
            </a:r>
            <a:br>
              <a:rPr lang="ar-SA" sz="2400" b="1" dirty="0" smtClean="0">
                <a:solidFill>
                  <a:schemeClr val="accent2">
                    <a:lumMod val="50000"/>
                  </a:schemeClr>
                </a:solidFill>
                <a:latin typeface="Adobe Arabic" pitchFamily="18" charset="-78"/>
                <a:cs typeface="Adobe Arabic" pitchFamily="18" charset="-78"/>
              </a:rPr>
            </a:br>
            <a:r>
              <a:rPr lang="ar-SA" sz="2400" b="1" dirty="0" smtClean="0">
                <a:solidFill>
                  <a:schemeClr val="accent2">
                    <a:lumMod val="50000"/>
                  </a:schemeClr>
                </a:solidFill>
                <a:latin typeface="Adobe Arabic" pitchFamily="18" charset="-78"/>
                <a:cs typeface="Adobe Arabic" pitchFamily="18" charset="-78"/>
              </a:rPr>
              <a:t>7-دراسة الاحتمالات المتوقعة في تنفيذ الخطة . </a:t>
            </a:r>
            <a:endParaRPr lang="ar-SA" sz="2400" b="1" dirty="0">
              <a:solidFill>
                <a:schemeClr val="accent2">
                  <a:lumMod val="50000"/>
                </a:schemeClr>
              </a:solidFill>
              <a:latin typeface="Adobe Arabic" pitchFamily="18" charset="-78"/>
              <a:cs typeface="Adobe Arabic" pitchFamily="18" charset="-78"/>
            </a:endParaRPr>
          </a:p>
        </p:txBody>
      </p:sp>
    </p:spTree>
    <p:extLst>
      <p:ext uri="{BB962C8B-B14F-4D97-AF65-F5344CB8AC3E}">
        <p14:creationId xmlns:p14="http://schemas.microsoft.com/office/powerpoint/2010/main" val="1085712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352"/>
            <a:ext cx="9144000" cy="6858000"/>
          </a:xfrm>
          <a:prstGeom prst="rect">
            <a:avLst/>
          </a:prstGeom>
          <a:noFill/>
          <a:ln>
            <a:noFill/>
          </a:ln>
        </p:spPr>
      </p:pic>
      <p:sp>
        <p:nvSpPr>
          <p:cNvPr id="6" name="شكل بيضاوي 5"/>
          <p:cNvSpPr/>
          <p:nvPr/>
        </p:nvSpPr>
        <p:spPr>
          <a:xfrm>
            <a:off x="4283968" y="1196752"/>
            <a:ext cx="4536504" cy="936104"/>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r>
              <a:rPr lang="ar-SA" sz="2800" b="1" dirty="0" smtClean="0">
                <a:solidFill>
                  <a:schemeClr val="tx2">
                    <a:lumMod val="75000"/>
                  </a:schemeClr>
                </a:solidFill>
                <a:latin typeface="Adobe Arabic" pitchFamily="18" charset="-78"/>
                <a:cs typeface="Adobe Arabic" pitchFamily="18" charset="-78"/>
              </a:rPr>
              <a:t>3/ مرحلة إقرار الخطة .</a:t>
            </a:r>
          </a:p>
        </p:txBody>
      </p:sp>
      <p:cxnSp>
        <p:nvCxnSpPr>
          <p:cNvPr id="15" name="رابط بشكل مرفق 14"/>
          <p:cNvCxnSpPr/>
          <p:nvPr/>
        </p:nvCxnSpPr>
        <p:spPr>
          <a:xfrm rot="5400000">
            <a:off x="5532385" y="2366438"/>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7" name="مربع نص 6"/>
          <p:cNvSpPr txBox="1"/>
          <p:nvPr/>
        </p:nvSpPr>
        <p:spPr>
          <a:xfrm>
            <a:off x="611560" y="3068960"/>
            <a:ext cx="8064896" cy="1569660"/>
          </a:xfrm>
          <a:prstGeom prst="rect">
            <a:avLst/>
          </a:prstGeom>
        </p:spPr>
        <p:style>
          <a:lnRef idx="0">
            <a:schemeClr val="accent5"/>
          </a:lnRef>
          <a:fillRef idx="1003">
            <a:schemeClr val="lt1"/>
          </a:fillRef>
          <a:effectRef idx="3">
            <a:schemeClr val="accent5"/>
          </a:effectRef>
          <a:fontRef idx="minor">
            <a:schemeClr val="lt1"/>
          </a:fontRef>
        </p:style>
        <p:txBody>
          <a:bodyPr wrap="square" rtlCol="1">
            <a:spAutoFit/>
          </a:bodyPr>
          <a:lstStyle/>
          <a:p>
            <a:r>
              <a:rPr lang="ar-SA" sz="3200" b="1" dirty="0" smtClean="0">
                <a:solidFill>
                  <a:schemeClr val="tx2">
                    <a:lumMod val="50000"/>
                  </a:schemeClr>
                </a:solidFill>
                <a:latin typeface="Adobe Arabic" pitchFamily="18" charset="-78"/>
                <a:cs typeface="Adobe Arabic" pitchFamily="18" charset="-78"/>
              </a:rPr>
              <a:t>بعد وضع الصورة النهائية لمشروع الخطة يتم عرضها على السلطة التشريعية أو مجلس الشورى لإقرارها تمهيداً لاعتمادها من جانب السلطة المختصة.</a:t>
            </a:r>
            <a:endParaRPr lang="ar-SA" sz="3200" b="1" dirty="0">
              <a:solidFill>
                <a:schemeClr val="tx2">
                  <a:lumMod val="50000"/>
                </a:schemeClr>
              </a:solidFill>
              <a:latin typeface="Adobe Arabic" pitchFamily="18" charset="-78"/>
              <a:cs typeface="Adobe Arabic" pitchFamily="18" charset="-78"/>
            </a:endParaRPr>
          </a:p>
        </p:txBody>
      </p:sp>
    </p:spTree>
    <p:extLst>
      <p:ext uri="{BB962C8B-B14F-4D97-AF65-F5344CB8AC3E}">
        <p14:creationId xmlns:p14="http://schemas.microsoft.com/office/powerpoint/2010/main" val="1039582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352"/>
            <a:ext cx="9144000" cy="6858000"/>
          </a:xfrm>
          <a:prstGeom prst="rect">
            <a:avLst/>
          </a:prstGeom>
          <a:noFill/>
          <a:ln>
            <a:noFill/>
          </a:ln>
        </p:spPr>
      </p:pic>
      <p:sp>
        <p:nvSpPr>
          <p:cNvPr id="6" name="شكل بيضاوي 5"/>
          <p:cNvSpPr/>
          <p:nvPr/>
        </p:nvSpPr>
        <p:spPr>
          <a:xfrm>
            <a:off x="4283968" y="1196752"/>
            <a:ext cx="4536504" cy="936104"/>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r>
              <a:rPr lang="ar-SA" sz="2800" b="1" dirty="0" smtClean="0">
                <a:solidFill>
                  <a:schemeClr val="tx2">
                    <a:lumMod val="75000"/>
                  </a:schemeClr>
                </a:solidFill>
                <a:latin typeface="Adobe Arabic" pitchFamily="18" charset="-78"/>
                <a:cs typeface="Adobe Arabic" pitchFamily="18" charset="-78"/>
              </a:rPr>
              <a:t>4/ مرحلة التنفيذ.</a:t>
            </a:r>
          </a:p>
        </p:txBody>
      </p:sp>
      <p:cxnSp>
        <p:nvCxnSpPr>
          <p:cNvPr id="15" name="رابط بشكل مرفق 14"/>
          <p:cNvCxnSpPr/>
          <p:nvPr/>
        </p:nvCxnSpPr>
        <p:spPr>
          <a:xfrm rot="5400000">
            <a:off x="5532385" y="2366438"/>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7" name="مربع نص 6"/>
          <p:cNvSpPr txBox="1"/>
          <p:nvPr/>
        </p:nvSpPr>
        <p:spPr>
          <a:xfrm>
            <a:off x="611560" y="3068960"/>
            <a:ext cx="8064896" cy="3416320"/>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2400" b="1" dirty="0" smtClean="0">
                <a:solidFill>
                  <a:schemeClr val="bg1"/>
                </a:solidFill>
                <a:latin typeface="Adobe Arabic" pitchFamily="18" charset="-78"/>
                <a:cs typeface="Adobe Arabic" pitchFamily="18" charset="-78"/>
              </a:rPr>
              <a:t>1.وجود جهاز مركزي للتخطيط على درجة عالية من الكفاءة .</a:t>
            </a:r>
          </a:p>
          <a:p>
            <a:r>
              <a:rPr lang="ar-SA" sz="2400" b="1" dirty="0" smtClean="0">
                <a:solidFill>
                  <a:schemeClr val="bg1"/>
                </a:solidFill>
                <a:latin typeface="Adobe Arabic" pitchFamily="18" charset="-78"/>
                <a:cs typeface="Adobe Arabic" pitchFamily="18" charset="-78"/>
              </a:rPr>
              <a:t>2.إعداد خطة متكاملة وفقا لمعايير موضوعية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3.المتابعة المستمرة لتنفيذ وتقييم ما تحقق وفقا للبرنامج الزمني المحدد والواجبات والمسئوليات الملقاة على وحدات التنفيذ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4.تهيئة كل مكونات النظام التعليمي لتنفيذ الخطة .</a:t>
            </a:r>
          </a:p>
          <a:p>
            <a:r>
              <a:rPr lang="ar-SA" sz="2400" b="1" dirty="0" smtClean="0">
                <a:solidFill>
                  <a:schemeClr val="bg1"/>
                </a:solidFill>
                <a:latin typeface="Adobe Arabic" pitchFamily="18" charset="-78"/>
                <a:cs typeface="Adobe Arabic" pitchFamily="18" charset="-78"/>
              </a:rPr>
              <a:t>5.حشد القوى المنفذة والعمل على تعديل أنماط سلوكها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6.سرعة اتخاذ الحلول المناسبة العاجلة للمشكلات التي تعترض التنفيذ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7.إمكان تعديل بعض الأهداف والوسائل على المستوى التنفيذي كلما دعت الحاجة إلى ذلك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8.تنمية المسئولية وبناء مستويات مختلفة من الخبرة للمنفذين .</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342103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cstate="print">
            <a:lum bright="70000" contrast="-70000"/>
            <a:extLst>
              <a:ext uri="{28A0092B-C50C-407E-A947-70E740481C1C}">
                <a14:useLocalDpi xmlns:a14="http://schemas.microsoft.com/office/drawing/2010/main" val="0"/>
              </a:ext>
            </a:extLst>
          </a:blip>
          <a:srcRect r="23350"/>
          <a:stretch/>
        </p:blipFill>
        <p:spPr>
          <a:xfrm>
            <a:off x="0" y="0"/>
            <a:ext cx="9144000" cy="6858000"/>
          </a:xfrm>
          <a:prstGeom prst="rect">
            <a:avLst/>
          </a:prstGeom>
          <a:noFill/>
          <a:ln>
            <a:noFill/>
          </a:ln>
        </p:spPr>
      </p:pic>
      <p:sp>
        <p:nvSpPr>
          <p:cNvPr id="6" name="شكل بيضاوي 5"/>
          <p:cNvSpPr/>
          <p:nvPr/>
        </p:nvSpPr>
        <p:spPr>
          <a:xfrm>
            <a:off x="4283968" y="1196752"/>
            <a:ext cx="4536504" cy="936104"/>
          </a:xfrm>
          <a:prstGeom prst="ellipse">
            <a:avLst/>
          </a:prstGeom>
          <a:solidFill>
            <a:schemeClr val="bg1">
              <a:lumMod val="95000"/>
            </a:schemeClr>
          </a:solidFill>
          <a:ln>
            <a:solidFill>
              <a:schemeClr val="accent5">
                <a:lumMod val="40000"/>
                <a:lumOff val="60000"/>
              </a:schemeClr>
            </a:solidFill>
          </a:ln>
          <a:effectLst>
            <a:innerShdw blurRad="63500" dist="50800" dir="108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1" anchor="ctr"/>
          <a:lstStyle/>
          <a:p>
            <a:r>
              <a:rPr lang="ar-SA" sz="2800" b="1" dirty="0" smtClean="0">
                <a:solidFill>
                  <a:schemeClr val="tx2">
                    <a:lumMod val="75000"/>
                  </a:schemeClr>
                </a:solidFill>
                <a:latin typeface="Adobe Arabic" pitchFamily="18" charset="-78"/>
                <a:cs typeface="Adobe Arabic" pitchFamily="18" charset="-78"/>
              </a:rPr>
              <a:t>4/ مرحلة المتابعة والتقويم .</a:t>
            </a:r>
          </a:p>
        </p:txBody>
      </p:sp>
      <p:cxnSp>
        <p:nvCxnSpPr>
          <p:cNvPr id="15" name="رابط بشكل مرفق 14"/>
          <p:cNvCxnSpPr/>
          <p:nvPr/>
        </p:nvCxnSpPr>
        <p:spPr>
          <a:xfrm rot="5400000">
            <a:off x="5532385" y="2366438"/>
            <a:ext cx="599513" cy="360041"/>
          </a:xfrm>
          <a:prstGeom prst="bentConnector3">
            <a:avLst/>
          </a:prstGeom>
          <a:ln>
            <a:solidFill>
              <a:schemeClr val="accent5">
                <a:lumMod val="40000"/>
                <a:lumOff val="60000"/>
              </a:schemeClr>
            </a:solidFill>
            <a:tailEnd type="arrow"/>
          </a:ln>
          <a:effectLst>
            <a:outerShdw blurRad="50800" dist="38100" dir="18900000" algn="b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7" name="مربع نص 6"/>
          <p:cNvSpPr txBox="1"/>
          <p:nvPr/>
        </p:nvSpPr>
        <p:spPr>
          <a:xfrm>
            <a:off x="611560" y="3068960"/>
            <a:ext cx="8064896" cy="2062103"/>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SA" sz="3200" b="1" dirty="0" smtClean="0">
                <a:solidFill>
                  <a:srgbClr val="C00000"/>
                </a:solidFill>
                <a:latin typeface="Adobe Arabic" pitchFamily="18" charset="-78"/>
                <a:cs typeface="Adobe Arabic" pitchFamily="18" charset="-78"/>
              </a:rPr>
              <a:t>أنواع المتابعة :</a:t>
            </a:r>
            <a:r>
              <a:rPr lang="ar-SA" sz="2400" b="1" dirty="0" smtClean="0">
                <a:solidFill>
                  <a:schemeClr val="bg1"/>
                </a:solidFill>
                <a:latin typeface="Adobe Arabic" pitchFamily="18" charset="-78"/>
                <a:cs typeface="Adobe Arabic" pitchFamily="18" charset="-78"/>
              </a:rPr>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1-متابعة التنفيذ للتعرف على منجزات وأداء الأفراد والبرامج بما يضمن تنفيذ نصيبها من الخطة .</a:t>
            </a:r>
            <a:br>
              <a:rPr lang="ar-SA" sz="2400" b="1" dirty="0" smtClean="0">
                <a:solidFill>
                  <a:schemeClr val="bg1"/>
                </a:solidFill>
                <a:latin typeface="Adobe Arabic" pitchFamily="18" charset="-78"/>
                <a:cs typeface="Adobe Arabic" pitchFamily="18" charset="-78"/>
              </a:rPr>
            </a:br>
            <a:r>
              <a:rPr lang="ar-SA" sz="2400" b="1" dirty="0" smtClean="0">
                <a:solidFill>
                  <a:schemeClr val="bg1"/>
                </a:solidFill>
                <a:latin typeface="Adobe Arabic" pitchFamily="18" charset="-78"/>
                <a:cs typeface="Adobe Arabic" pitchFamily="18" charset="-78"/>
              </a:rPr>
              <a:t>2-متابعة جهاز التخطيط لتعديل الخطة أو الإجراءات التنفيذية وتغيير السياسات بما يضمن تحقيق أهداف الخطة . </a:t>
            </a:r>
            <a:endParaRPr lang="ar-SA" sz="2400" b="1" dirty="0">
              <a:solidFill>
                <a:schemeClr val="bg1"/>
              </a:solidFill>
              <a:latin typeface="Adobe Arabic" pitchFamily="18" charset="-78"/>
              <a:cs typeface="Adobe Arabic" pitchFamily="18" charset="-78"/>
            </a:endParaRPr>
          </a:p>
        </p:txBody>
      </p:sp>
    </p:spTree>
    <p:extLst>
      <p:ext uri="{BB962C8B-B14F-4D97-AF65-F5344CB8AC3E}">
        <p14:creationId xmlns:p14="http://schemas.microsoft.com/office/powerpoint/2010/main" val="98747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474</Words>
  <Application>Microsoft Office PowerPoint</Application>
  <PresentationFormat>عرض على الشاشة (3:4)‏</PresentationFormat>
  <Paragraphs>57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خطوات التخطيط</vt:lpstr>
      <vt:lpstr>المحاور الرئيسية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النهاية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خطوات التخطيط</dc:title>
  <dc:creator>user</dc:creator>
  <cp:lastModifiedBy>hp</cp:lastModifiedBy>
  <cp:revision>24</cp:revision>
  <dcterms:created xsi:type="dcterms:W3CDTF">2013-11-08T14:16:55Z</dcterms:created>
  <dcterms:modified xsi:type="dcterms:W3CDTF">2014-03-02T08:12:38Z</dcterms:modified>
</cp:coreProperties>
</file>