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6" d="100"/>
          <a:sy n="36" d="100"/>
        </p:scale>
        <p:origin x="-143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C0E3D45C-7D97-4569-B336-0B456898B454}" type="datetimeFigureOut">
              <a:rPr lang="ar-SA" smtClean="0"/>
              <a:pPr/>
              <a:t>02/02/36</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06248159-87CC-416A-AF03-8EB04BB33ED0}" type="slidenum">
              <a:rPr lang="ar-SA" smtClean="0"/>
              <a:pPr/>
              <a:t>‹#›</a:t>
            </a:fld>
            <a:endParaRPr lang="ar-SA"/>
          </a:p>
        </p:txBody>
      </p:sp>
    </p:spTree>
  </p:cSld>
  <p:clrMapOvr>
    <a:masterClrMapping/>
  </p:clrMapOvr>
  <p:transition spd="slow">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0E3D45C-7D97-4569-B336-0B456898B454}" type="datetimeFigureOut">
              <a:rPr lang="ar-SA" smtClean="0"/>
              <a:pPr/>
              <a:t>02/02/36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6248159-87CC-416A-AF03-8EB04BB33ED0}" type="slidenum">
              <a:rPr lang="ar-SA" smtClean="0"/>
              <a:pPr/>
              <a:t>‹#›</a:t>
            </a:fld>
            <a:endParaRPr lang="ar-SA"/>
          </a:p>
        </p:txBody>
      </p:sp>
    </p:spTree>
  </p:cSld>
  <p:clrMapOvr>
    <a:masterClrMapping/>
  </p:clrMapOvr>
  <p:transition spd="slow">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0E3D45C-7D97-4569-B336-0B456898B454}" type="datetimeFigureOut">
              <a:rPr lang="ar-SA" smtClean="0"/>
              <a:pPr/>
              <a:t>02/02/36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6248159-87CC-416A-AF03-8EB04BB33ED0}" type="slidenum">
              <a:rPr lang="ar-SA" smtClean="0"/>
              <a:pPr/>
              <a:t>‹#›</a:t>
            </a:fld>
            <a:endParaRPr lang="ar-SA"/>
          </a:p>
        </p:txBody>
      </p:sp>
    </p:spTree>
  </p:cSld>
  <p:clrMapOvr>
    <a:masterClrMapping/>
  </p:clrMapOvr>
  <p:transition spd="slow">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0E3D45C-7D97-4569-B336-0B456898B454}" type="datetimeFigureOut">
              <a:rPr lang="ar-SA" smtClean="0"/>
              <a:pPr/>
              <a:t>02/02/36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6248159-87CC-416A-AF03-8EB04BB33ED0}" type="slidenum">
              <a:rPr lang="ar-SA" smtClean="0"/>
              <a:pPr/>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transition spd="slow">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C0E3D45C-7D97-4569-B336-0B456898B454}" type="datetimeFigureOut">
              <a:rPr lang="ar-SA" smtClean="0"/>
              <a:pPr/>
              <a:t>02/02/36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6248159-87CC-416A-AF03-8EB04BB33ED0}" type="slidenum">
              <a:rPr lang="ar-SA" smtClean="0"/>
              <a:pPr/>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spd="slow">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0E3D45C-7D97-4569-B336-0B456898B454}" type="datetimeFigureOut">
              <a:rPr lang="ar-SA" smtClean="0"/>
              <a:pPr/>
              <a:t>02/02/36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6248159-87CC-416A-AF03-8EB04BB33ED0}" type="slidenum">
              <a:rPr lang="ar-SA" smtClean="0"/>
              <a:pPr/>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transition spd="slow">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C0E3D45C-7D97-4569-B336-0B456898B454}" type="datetimeFigureOut">
              <a:rPr lang="ar-SA" smtClean="0"/>
              <a:pPr/>
              <a:t>02/02/36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6248159-87CC-416A-AF03-8EB04BB33ED0}" type="slidenum">
              <a:rPr lang="ar-SA" smtClean="0"/>
              <a:pPr/>
              <a:t>‹#›</a:t>
            </a:fld>
            <a:endParaRPr lang="ar-SA"/>
          </a:p>
        </p:txBody>
      </p:sp>
    </p:spTree>
  </p:cSld>
  <p:clrMapOvr>
    <a:masterClrMapping/>
  </p:clrMapOvr>
  <p:transition spd="slow">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C0E3D45C-7D97-4569-B336-0B456898B454}" type="datetimeFigureOut">
              <a:rPr lang="ar-SA" smtClean="0"/>
              <a:pPr/>
              <a:t>02/02/36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6248159-87CC-416A-AF03-8EB04BB33ED0}" type="slidenum">
              <a:rPr lang="ar-SA" smtClean="0"/>
              <a:pPr/>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transition spd="slow">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C0E3D45C-7D97-4569-B336-0B456898B454}" type="datetimeFigureOut">
              <a:rPr lang="ar-SA" smtClean="0"/>
              <a:pPr/>
              <a:t>02/02/36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6248159-87CC-416A-AF03-8EB04BB33ED0}" type="slidenum">
              <a:rPr lang="ar-SA" smtClean="0"/>
              <a:pPr/>
              <a:t>‹#›</a:t>
            </a:fld>
            <a:endParaRPr lang="ar-SA"/>
          </a:p>
        </p:txBody>
      </p:sp>
    </p:spTree>
  </p:cSld>
  <p:clrMapOvr>
    <a:masterClrMapping/>
  </p:clrMapOvr>
  <p:transition spd="slow">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C0E3D45C-7D97-4569-B336-0B456898B454}" type="datetimeFigureOut">
              <a:rPr lang="ar-SA" smtClean="0"/>
              <a:pPr/>
              <a:t>02/02/36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6248159-87CC-416A-AF03-8EB04BB33ED0}" type="slidenum">
              <a:rPr lang="ar-SA" smtClean="0"/>
              <a:pPr/>
              <a:t>‹#›</a:t>
            </a:fld>
            <a:endParaRPr lang="ar-SA"/>
          </a:p>
        </p:txBody>
      </p:sp>
    </p:spTree>
  </p:cSld>
  <p:clrMapOvr>
    <a:masterClrMapping/>
  </p:clrMapOvr>
  <p:transition spd="slow">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الرمز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C0E3D45C-7D97-4569-B336-0B456898B454}" type="datetimeFigureOut">
              <a:rPr lang="ar-SA" smtClean="0"/>
              <a:pPr/>
              <a:t>02/02/36</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06248159-87CC-416A-AF03-8EB04BB33ED0}" type="slidenum">
              <a:rPr lang="ar-SA" smtClean="0"/>
              <a:pPr/>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spd="slow">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0E3D45C-7D97-4569-B336-0B456898B454}" type="datetimeFigureOut">
              <a:rPr lang="ar-SA" smtClean="0"/>
              <a:pPr/>
              <a:t>02/02/36</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6248159-87CC-416A-AF03-8EB04BB33ED0}"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slow">
    <p:sndAc>
      <p:stSnd>
        <p:snd r:embed="rId13" name="chimes.wav"/>
      </p:stSnd>
    </p:sndAc>
  </p:transition>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034682"/>
          </a:xfrm>
        </p:spPr>
        <p:txBody>
          <a:bodyPr>
            <a:normAutofit/>
          </a:bodyPr>
          <a:lstStyle/>
          <a:p>
            <a:pPr algn="r"/>
            <a:r>
              <a:rPr lang="ar-EG" sz="5400" b="1" dirty="0">
                <a:cs typeface="+mn-cs"/>
              </a:rPr>
              <a:t>الأنظمة في المملكة العربية </a:t>
            </a:r>
            <a:r>
              <a:rPr lang="ar-EG" sz="5400" b="1" dirty="0" smtClean="0">
                <a:cs typeface="+mn-cs"/>
              </a:rPr>
              <a:t>السعودية </a:t>
            </a:r>
            <a:r>
              <a:rPr lang="ar-EG" sz="6000" b="1" dirty="0" smtClean="0">
                <a:cs typeface="+mn-cs"/>
              </a:rPr>
              <a:t>المقصود بالنظام، وشروطه، وكيفية إصداره</a:t>
            </a:r>
            <a:r>
              <a:rPr lang="en-US" sz="5400" b="1" dirty="0" smtClean="0"/>
              <a:t>.</a:t>
            </a:r>
            <a:endParaRPr lang="ar-SA" sz="4800" b="1" dirty="0"/>
          </a:p>
        </p:txBody>
      </p:sp>
    </p:spTree>
  </p:cSld>
  <p:clrMapOvr>
    <a:masterClrMapping/>
  </p:clrMapOvr>
  <p:transition spd="slow">
    <p:dissolve/>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94722"/>
          </a:xfrm>
        </p:spPr>
        <p:txBody>
          <a:bodyPr>
            <a:normAutofit/>
          </a:bodyPr>
          <a:lstStyle/>
          <a:p>
            <a:pPr algn="r"/>
            <a:r>
              <a:rPr lang="ar-EG" sz="6700" b="1" dirty="0"/>
              <a:t>والمقاصد </a:t>
            </a:r>
            <a:r>
              <a:rPr lang="ar-EG" sz="6700" b="1" dirty="0" err="1"/>
              <a:t>الحاجيَّة</a:t>
            </a:r>
            <a:r>
              <a:rPr lang="ar-EG" sz="6000" b="1" dirty="0"/>
              <a:t>: </a:t>
            </a:r>
            <a:r>
              <a:rPr lang="ar-EG" sz="5400" b="1" dirty="0"/>
              <a:t>فمعناها أنها مُفتَقَر إليها من حيث التوسِعة ورفْع الضيق المؤدي في الغالب إلى الحَرَج والمشقَّة اللاحقة لفوت المطلوب، فإذا لم تُراعَ، دخل </a:t>
            </a:r>
            <a:r>
              <a:rPr lang="ar-EG" sz="5400" b="1" dirty="0" smtClean="0"/>
              <a:t>الحرجُ </a:t>
            </a:r>
            <a:r>
              <a:rPr lang="ar-EG" sz="5400" b="1" dirty="0"/>
              <a:t>والمشقة، ولكن لا يبلغ ذلك مبلغَ الفساد العادي المتوقَّع في المصالح العامة.</a:t>
            </a:r>
            <a:r>
              <a:rPr lang="en-US" sz="5400" b="1" dirty="0" smtClean="0"/>
              <a:t> </a:t>
            </a:r>
            <a:endParaRPr lang="ar-SA" sz="5400" b="1"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22714"/>
          </a:xfrm>
        </p:spPr>
        <p:txBody>
          <a:bodyPr>
            <a:normAutofit fontScale="90000"/>
          </a:bodyPr>
          <a:lstStyle/>
          <a:p>
            <a:pPr algn="r"/>
            <a:r>
              <a:rPr lang="ar-EG" sz="7200" b="1" dirty="0"/>
              <a:t>والمقاصد التحسينية: </a:t>
            </a:r>
            <a:r>
              <a:rPr lang="ar-EG" sz="6600" b="1" dirty="0" smtClean="0"/>
              <a:t>معناها </a:t>
            </a:r>
            <a:r>
              <a:rPr lang="ar-EG" sz="6600" b="1" dirty="0"/>
              <a:t>الأخذ بما يَليق من محاسن العادات وتجنُّب الأحوال المدنِّسات التي </a:t>
            </a:r>
            <a:r>
              <a:rPr lang="ar-EG" sz="6600" b="1" dirty="0" err="1"/>
              <a:t>تأنفها</a:t>
            </a:r>
            <a:r>
              <a:rPr lang="ar-EG" sz="6600" b="1" dirty="0"/>
              <a:t> العقول الراجحات، ويجمع ذلك قِسم مكارم </a:t>
            </a:r>
            <a:r>
              <a:rPr lang="ar-EG" sz="6600" b="1" dirty="0" smtClean="0"/>
              <a:t>الأخلاق.</a:t>
            </a:r>
            <a:r>
              <a:rPr lang="en-US" dirty="0"/>
              <a:t/>
            </a:r>
            <a:br>
              <a:rPr lang="en-US" dirty="0"/>
            </a:b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712968" cy="6394722"/>
          </a:xfrm>
        </p:spPr>
        <p:txBody>
          <a:bodyPr>
            <a:normAutofit fontScale="90000"/>
          </a:bodyPr>
          <a:lstStyle/>
          <a:p>
            <a:pPr algn="r"/>
            <a:r>
              <a:rPr lang="ar-EG" sz="5300" b="1" dirty="0"/>
              <a:t>الشرط الثاني: أن يتَّفِق النظام مع كليات الشريعة ولا يخالفها:</a:t>
            </a:r>
            <a:r>
              <a:rPr lang="en-US" sz="5300" b="1" dirty="0"/>
              <a:t/>
            </a:r>
            <a:br>
              <a:rPr lang="en-US" sz="5300" b="1" dirty="0"/>
            </a:br>
            <a:r>
              <a:rPr lang="ar-EG" sz="5300" b="1" dirty="0"/>
              <a:t>ومن كليات الشريعة القطعية السماحة ورفْع الحرج، وثابت ذلك بأدلة من القرآن والسنة، فقد </a:t>
            </a:r>
            <a:r>
              <a:rPr lang="ar-EG" sz="5300" b="1" dirty="0" smtClean="0"/>
              <a:t>قال </a:t>
            </a:r>
            <a:r>
              <a:rPr lang="ar-EG" sz="5300" b="1" dirty="0" err="1" smtClean="0"/>
              <a:t>تعالى: </a:t>
            </a:r>
            <a:r>
              <a:rPr lang="ar-EG" sz="5300" b="1" dirty="0"/>
              <a:t>{يُرِيدُ اللَّهُ بِكُمُ الْيُسْرَ وَلَا يُرِيدُ بِكُمُ الْعُسْرَ} </a:t>
            </a:r>
            <a:r>
              <a:rPr lang="ar-EG" sz="5300" b="1" dirty="0" smtClean="0"/>
              <a:t>وقال</a:t>
            </a:r>
            <a:r>
              <a:rPr lang="ar-EG" sz="5300" b="1" dirty="0"/>
              <a:t> صلى الله عليه </a:t>
            </a:r>
            <a:r>
              <a:rPr lang="ar-EG" sz="5300" b="1" dirty="0" err="1"/>
              <a:t>وسلم </a:t>
            </a:r>
            <a:r>
              <a:rPr lang="ar-EG" sz="5300" b="1" dirty="0" err="1" smtClean="0"/>
              <a:t>: </a:t>
            </a:r>
            <a:r>
              <a:rPr lang="ar-EG" sz="5300" b="1" dirty="0" err="1"/>
              <a:t>(</a:t>
            </a:r>
            <a:r>
              <a:rPr lang="ar-EG" sz="5300" b="1" dirty="0"/>
              <a:t>(أحبُّ الدين إلى الله </a:t>
            </a:r>
            <a:r>
              <a:rPr lang="ar-EG" sz="5300" b="1" dirty="0" err="1"/>
              <a:t>الحنيفية</a:t>
            </a:r>
            <a:r>
              <a:rPr lang="ar-EG" sz="5300" b="1" dirty="0"/>
              <a:t> السَّمحة</a:t>
            </a:r>
            <a:r>
              <a:rPr lang="ar-EG" sz="5300" b="1" dirty="0" err="1"/>
              <a:t>)).</a:t>
            </a:r>
            <a:r>
              <a:rPr lang="en-US" dirty="0"/>
              <a:t/>
            </a:r>
            <a:br>
              <a:rPr lang="en-US" dirty="0"/>
            </a:br>
            <a:r>
              <a:rPr lang="en-US" dirty="0"/>
              <a:t> </a:t>
            </a:r>
            <a:br>
              <a:rPr lang="en-US" dirty="0"/>
            </a:br>
            <a:endParaRPr lang="ar-SA" dirty="0"/>
          </a:p>
        </p:txBody>
      </p:sp>
    </p:spTree>
  </p:cSld>
  <p:clrMapOvr>
    <a:masterClrMapping/>
  </p:clrMapOvr>
  <p:transition spd="slow">
    <p:wipe dir="r"/>
    <p:sndAc>
      <p:stSnd>
        <p:snd r:embed="rId2" name="chimes.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88640"/>
            <a:ext cx="8964488" cy="6480720"/>
          </a:xfrm>
        </p:spPr>
        <p:txBody>
          <a:bodyPr>
            <a:normAutofit fontScale="90000"/>
          </a:bodyPr>
          <a:lstStyle/>
          <a:p>
            <a:r>
              <a:rPr lang="ar-EG" sz="6000" b="1" dirty="0"/>
              <a:t>الشرط الثالث: </a:t>
            </a:r>
            <a:r>
              <a:rPr lang="ar-EG" sz="5300" b="1" dirty="0"/>
              <a:t>ألا يُخالِف النظامَ دليلٌ قطعي الثبوت والدَّلالة من القرآن وصحيح السنة؛ لأن طاعة أولي أمر الأمة مقيَّدة بأنها في حدود </a:t>
            </a:r>
            <a:r>
              <a:rPr lang="ar-EG" sz="5300" b="1" dirty="0" err="1"/>
              <a:t>الشرع</a:t>
            </a:r>
            <a:r>
              <a:rPr lang="ar-EG" sz="5300" b="1" dirty="0"/>
              <a:t>؛ قال </a:t>
            </a:r>
            <a:r>
              <a:rPr lang="ar-EG" sz="5300" b="1" dirty="0" err="1" smtClean="0"/>
              <a:t>تعالى: </a:t>
            </a:r>
            <a:r>
              <a:rPr lang="ar-EG" sz="5300" b="1" dirty="0"/>
              <a:t>{يَا أَيُّهَا الَّذِينَ آَمَنُوا أَطِيعُوا اللَّهَ وَأَطِيعُوا الرَّسُولَ وَأُولِي الْأَمْرِ مِنْكُمْ</a:t>
            </a:r>
            <a:r>
              <a:rPr lang="ar-EG" sz="5300" b="1" dirty="0" smtClean="0"/>
              <a:t>}.وقال صلى </a:t>
            </a:r>
            <a:r>
              <a:rPr lang="ar-EG" sz="5300" b="1" dirty="0"/>
              <a:t>الله عليه </a:t>
            </a:r>
            <a:r>
              <a:rPr lang="ar-EG" sz="5300" b="1" dirty="0" err="1"/>
              <a:t>وسلم </a:t>
            </a:r>
            <a:r>
              <a:rPr lang="ar-EG" sz="5300" b="1" dirty="0" err="1" smtClean="0"/>
              <a:t>: </a:t>
            </a:r>
            <a:r>
              <a:rPr lang="ar-EG" sz="5300" b="1" dirty="0" err="1"/>
              <a:t>(</a:t>
            </a:r>
            <a:r>
              <a:rPr lang="ar-EG" sz="5300" b="1" dirty="0"/>
              <a:t>(على المرء المسلم الطاعة فيما أحب وكَرِه إلا أن يؤمر بمعصية فلا سمع ولا طاعة </a:t>
            </a:r>
            <a:r>
              <a:rPr lang="en-US" sz="5300" b="1" dirty="0"/>
              <a:t>.</a:t>
            </a:r>
            <a:r>
              <a:rPr lang="en-US" dirty="0"/>
              <a:t/>
            </a:r>
            <a:br>
              <a:rPr lang="en-US" dirty="0"/>
            </a:b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94722"/>
          </a:xfrm>
        </p:spPr>
        <p:txBody>
          <a:bodyPr>
            <a:normAutofit/>
          </a:bodyPr>
          <a:lstStyle/>
          <a:p>
            <a:r>
              <a:rPr lang="ar-EG" sz="6000" b="1" dirty="0"/>
              <a:t>الشرط الرابع: </a:t>
            </a:r>
            <a:r>
              <a:rPr lang="ar-EG" sz="5400" b="1" dirty="0"/>
              <a:t>أن يكون سبيل استنباط أحكام النظام على أسس وقواعد اعترفت </a:t>
            </a:r>
            <a:r>
              <a:rPr lang="ar-EG" sz="5400" b="1" dirty="0" err="1"/>
              <a:t>بها</a:t>
            </a:r>
            <a:r>
              <a:rPr lang="ar-EG" sz="5400" b="1" dirty="0"/>
              <a:t> الشريعة لصلاحيتها لقيام الأحكام عليها واستنباط الأحكام بواسطتها، مثل: المصالح المرسلة، وسَد الذرائع، والعرف، </a:t>
            </a:r>
            <a:r>
              <a:rPr lang="ar-EG" sz="5400" b="1" dirty="0" smtClean="0"/>
              <a:t>والاستحسان</a:t>
            </a:r>
            <a:r>
              <a:rPr lang="en-US" sz="5400" b="1" dirty="0" smtClean="0"/>
              <a:t>.</a:t>
            </a:r>
            <a:endParaRPr lang="ar-SA" sz="5400" b="1"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88640"/>
            <a:ext cx="8892480" cy="6669360"/>
          </a:xfrm>
        </p:spPr>
        <p:txBody>
          <a:bodyPr>
            <a:normAutofit fontScale="90000"/>
          </a:bodyPr>
          <a:lstStyle/>
          <a:p>
            <a:pPr algn="r"/>
            <a:r>
              <a:rPr lang="ar-EG" sz="4900" b="1" dirty="0"/>
              <a:t>إصدار الأنظمة في المملكة العربية السعودية:</a:t>
            </a:r>
            <a:r>
              <a:rPr lang="en-US" sz="4900" b="1" dirty="0"/>
              <a:t/>
            </a:r>
            <a:br>
              <a:rPr lang="en-US" sz="4900" b="1" dirty="0"/>
            </a:br>
            <a:r>
              <a:rPr lang="ar-EG" sz="4900" b="1" dirty="0"/>
              <a:t>بيَّن النظامُ الأساسي للحكم في المملكة السلطةَ المختصَّة بسنِّ الأنظمة وهي السلطة التنظيمية؛ حيث أُعطيت الحق بوضع الأنظمة واللوائح فيما يُحقِّق المصلحة، أو يرفع المفسدة في شؤون الدولة، وَفقًا لقواعد الشريعة الإسلامية، وتُمارِس اختصاصها وَفْقًا للنظام الأساسي ونظامي مجلس الوزراء ومجلس الشورى</a:t>
            </a:r>
            <a:r>
              <a:rPr lang="en-US" sz="4900" b="1" dirty="0"/>
              <a:t>.</a:t>
            </a:r>
            <a:r>
              <a:rPr lang="en-US" dirty="0"/>
              <a:t/>
            </a:r>
            <a:br>
              <a:rPr lang="en-US" dirty="0"/>
            </a:br>
            <a:r>
              <a:rPr lang="en-US" dirty="0"/>
              <a:t/>
            </a:r>
            <a:br>
              <a:rPr lang="en-US" dirty="0"/>
            </a:b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94722"/>
          </a:xfrm>
        </p:spPr>
        <p:txBody>
          <a:bodyPr>
            <a:normAutofit/>
          </a:bodyPr>
          <a:lstStyle/>
          <a:p>
            <a:pPr algn="r"/>
            <a:r>
              <a:rPr lang="ar-EG" sz="6000" b="1" dirty="0"/>
              <a:t>مراحل إصدار الحكم:</a:t>
            </a:r>
            <a:r>
              <a:rPr lang="en-US" sz="4800" b="1" dirty="0"/>
              <a:t/>
            </a:r>
            <a:br>
              <a:rPr lang="en-US" sz="4800" b="1" dirty="0"/>
            </a:br>
            <a:r>
              <a:rPr lang="ar-EG" sz="4800" b="1" dirty="0"/>
              <a:t>يمر النظام بمراحل أساسية يجب اتباعها قبل دخول النظام حيز التنفيذ، وتتمثَّل هذه المراحل فيما </a:t>
            </a:r>
            <a:r>
              <a:rPr lang="ar-EG" sz="4800" b="1" dirty="0" smtClean="0"/>
              <a:t>يلي:</a:t>
            </a:r>
            <a:r>
              <a:rPr lang="ar-EG" sz="5400" b="1" dirty="0" smtClean="0"/>
              <a:t>أ- </a:t>
            </a:r>
            <a:r>
              <a:rPr lang="ar-EG" sz="5400" b="1" dirty="0"/>
              <a:t>مرحلة الاقتراح:</a:t>
            </a:r>
            <a:r>
              <a:rPr lang="en-US" sz="4800" b="1" dirty="0"/>
              <a:t/>
            </a:r>
            <a:br>
              <a:rPr lang="en-US" sz="4800" b="1" dirty="0"/>
            </a:br>
            <a:r>
              <a:rPr lang="ar-EG" sz="4800" b="1" dirty="0"/>
              <a:t>يقدم النظام في مراحله الأولى على هيئة اقتراح أو مشروع للنظام، من مجلس الشورى أو من </a:t>
            </a:r>
            <a:r>
              <a:rPr lang="ar-EG" sz="4800" b="1" dirty="0" smtClean="0"/>
              <a:t>مجلس</a:t>
            </a:r>
            <a:r>
              <a:rPr lang="en-US" sz="4800" b="1" dirty="0" smtClean="0"/>
              <a:t> </a:t>
            </a:r>
            <a:r>
              <a:rPr lang="ar-EG" sz="4800" b="1" dirty="0" smtClean="0"/>
              <a:t>الوزراء</a:t>
            </a:r>
            <a:r>
              <a:rPr lang="en-US" sz="4800" b="1" dirty="0"/>
              <a:t>.</a:t>
            </a:r>
            <a:endParaRPr lang="ar-SA" sz="4800" b="1"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88640"/>
            <a:ext cx="9144000" cy="6669360"/>
          </a:xfrm>
        </p:spPr>
        <p:txBody>
          <a:bodyPr>
            <a:noAutofit/>
          </a:bodyPr>
          <a:lstStyle/>
          <a:p>
            <a:pPr algn="r"/>
            <a:r>
              <a:rPr lang="ar-EG" b="1" dirty="0"/>
              <a:t>ب- مرحلة المناقشة والتصويت:</a:t>
            </a:r>
            <a:r>
              <a:rPr lang="en-US" b="1" dirty="0"/>
              <a:t/>
            </a:r>
            <a:br>
              <a:rPr lang="en-US" b="1" dirty="0"/>
            </a:br>
            <a:r>
              <a:rPr lang="ar-EG" b="1" dirty="0"/>
              <a:t>بعد تقديم التقرير من لجنة الخبراء إلى مجلس الوزراء يبدأ المجلس باعتباره من الهيئة التنظيميَّة باستعراض تقرير لجنة الخبراء ومناقشته تفصيلاً؛ أي: مادة مادة، ثم يُصوَّت على المشروع من قِبَل مجلس الوزراء كمشروع مُتكامِل، وقد نصَّت المادة </a:t>
            </a:r>
            <a:r>
              <a:rPr lang="ar-EG" b="1" dirty="0" smtClean="0"/>
              <a:t>من </a:t>
            </a:r>
            <a:r>
              <a:rPr lang="ar-EG" b="1" dirty="0"/>
              <a:t>نظام مجلس الوزراء </a:t>
            </a:r>
            <a:r>
              <a:rPr lang="ar-EG" b="1" dirty="0" smtClean="0"/>
              <a:t>على </a:t>
            </a:r>
            <a:r>
              <a:rPr lang="ar-EG" b="1" dirty="0"/>
              <a:t>أن يبُت المجلس في مشروعات الأنظمة المعروضة عليه مادة مادة، ثم يُصوَّت عليها بالجملة، وذلك حسَب </a:t>
            </a:r>
            <a:r>
              <a:rPr lang="ar-EG" b="1" dirty="0" smtClean="0"/>
              <a:t>الإجراءات</a:t>
            </a:r>
            <a:r>
              <a:rPr lang="ar-SA" sz="4000" b="1" dirty="0" err="1" smtClean="0"/>
              <a:t>.</a:t>
            </a:r>
            <a:endParaRPr lang="ar-SA" sz="4000" b="1"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034682"/>
          </a:xfrm>
        </p:spPr>
        <p:txBody>
          <a:bodyPr>
            <a:normAutofit/>
          </a:bodyPr>
          <a:lstStyle/>
          <a:p>
            <a:pPr algn="r"/>
            <a:r>
              <a:rPr lang="ar-EG" sz="7200" b="1" dirty="0"/>
              <a:t>ج- الإقرار:</a:t>
            </a:r>
            <a:r>
              <a:rPr lang="en-US" sz="6000" b="1" dirty="0"/>
              <a:t/>
            </a:r>
            <a:br>
              <a:rPr lang="en-US" sz="6000" b="1" dirty="0"/>
            </a:br>
            <a:r>
              <a:rPr lang="ar-EG" sz="6000" b="1" dirty="0"/>
              <a:t>يُصدِر المجلس قراره بالموافقة على مشروع النظام، ويُنظِّم مسودة مرسوم مَلَكي يتم رفعها للملك </a:t>
            </a:r>
            <a:r>
              <a:rPr lang="ar-EG" sz="6000" b="1" dirty="0" err="1" smtClean="0"/>
              <a:t>للاطلاع</a:t>
            </a:r>
            <a:r>
              <a:rPr lang="ar-EG" sz="6000" b="1" dirty="0" smtClean="0"/>
              <a:t> </a:t>
            </a:r>
            <a:r>
              <a:rPr lang="ar-EG" sz="6000" b="1" dirty="0"/>
              <a:t>والمصادقة</a:t>
            </a:r>
            <a:r>
              <a:rPr lang="en-US" dirty="0"/>
              <a:t>.</a:t>
            </a: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8748464" cy="6597352"/>
          </a:xfrm>
        </p:spPr>
        <p:txBody>
          <a:bodyPr>
            <a:normAutofit/>
          </a:bodyPr>
          <a:lstStyle/>
          <a:p>
            <a:pPr algn="r"/>
            <a:r>
              <a:rPr lang="ar-EG" sz="7200" b="1" dirty="0"/>
              <a:t>د- مرحلة التصديق:</a:t>
            </a:r>
            <a:r>
              <a:rPr lang="en-US" sz="7200" b="1" dirty="0"/>
              <a:t/>
            </a:r>
            <a:br>
              <a:rPr lang="en-US" sz="7200" b="1" dirty="0"/>
            </a:br>
            <a:r>
              <a:rPr lang="ar-EG" sz="7200" b="1" dirty="0"/>
              <a:t>يُصدِر المَلِك أمره بالموافقة على مشروع النظام عندما يوقِّع على المرسوم الخاص بالنظام</a:t>
            </a:r>
            <a:r>
              <a:rPr lang="en-US" sz="7200" b="1" dirty="0"/>
              <a:t>.</a:t>
            </a:r>
            <a:r>
              <a:rPr lang="en-US" dirty="0"/>
              <a:t/>
            </a:r>
            <a:br>
              <a:rPr lang="en-US" dirty="0"/>
            </a:b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178698"/>
          </a:xfrm>
        </p:spPr>
        <p:txBody>
          <a:bodyPr>
            <a:normAutofit fontScale="90000"/>
          </a:bodyPr>
          <a:lstStyle/>
          <a:p>
            <a:pPr algn="r"/>
            <a:r>
              <a:rPr lang="ar-EG" sz="5300" b="1" dirty="0"/>
              <a:t>النظام لغة:</a:t>
            </a:r>
            <a:r>
              <a:rPr lang="en-US" sz="5300" b="1" dirty="0"/>
              <a:t/>
            </a:r>
            <a:br>
              <a:rPr lang="en-US" sz="5300" b="1" dirty="0"/>
            </a:br>
            <a:r>
              <a:rPr lang="ar-EG" sz="5300" b="1" dirty="0"/>
              <a:t>النظام </a:t>
            </a:r>
            <a:r>
              <a:rPr lang="ar-EG" sz="5300" b="1" dirty="0" err="1"/>
              <a:t>من </a:t>
            </a:r>
            <a:r>
              <a:rPr lang="ar-EG" sz="5300" b="1" dirty="0"/>
              <a:t>(نظم</a:t>
            </a:r>
            <a:r>
              <a:rPr lang="ar-EG" sz="5300" b="1" dirty="0" err="1"/>
              <a:t>) </a:t>
            </a:r>
            <a:r>
              <a:rPr lang="ar-EG" sz="5300" b="1" dirty="0" smtClean="0"/>
              <a:t>: </a:t>
            </a:r>
            <a:r>
              <a:rPr lang="ar-EG" sz="5300" b="1" dirty="0"/>
              <a:t>أصل يدل على تأليف شيء وترتيبه </a:t>
            </a:r>
            <a:r>
              <a:rPr lang="ar-EG" sz="5300" b="1" dirty="0" err="1"/>
              <a:t>واتساقه،</a:t>
            </a:r>
            <a:r>
              <a:rPr lang="ar-EG" sz="5300" b="1" dirty="0"/>
              <a:t> </a:t>
            </a:r>
            <a:r>
              <a:rPr lang="en-US" sz="5300" b="1" dirty="0"/>
              <a:t/>
            </a:r>
            <a:br>
              <a:rPr lang="en-US" sz="5300" b="1" dirty="0"/>
            </a:br>
            <a:r>
              <a:rPr lang="ar-EG" sz="5300" b="1" dirty="0"/>
              <a:t>(ونَظَمتُ) </a:t>
            </a:r>
            <a:r>
              <a:rPr lang="ar-EG" sz="5300" b="1" dirty="0" err="1"/>
              <a:t>الأمر </a:t>
            </a:r>
            <a:r>
              <a:rPr lang="ar-EG" sz="5300" b="1" dirty="0"/>
              <a:t>(</a:t>
            </a:r>
            <a:r>
              <a:rPr lang="ar-EG" sz="5300" b="1" dirty="0" smtClean="0"/>
              <a:t>فانتظم)أي</a:t>
            </a:r>
            <a:r>
              <a:rPr lang="ar-EG" sz="5300" b="1" dirty="0"/>
              <a:t>: أقمتُه فاستقام، وهو على نظام واحد</a:t>
            </a:r>
            <a:r>
              <a:rPr lang="ar-EG" sz="5300" b="1" dirty="0" smtClean="0"/>
              <a:t>؛ ونِظام </a:t>
            </a:r>
            <a:r>
              <a:rPr lang="ar-EG" sz="5300" b="1" dirty="0"/>
              <a:t>الأمر: قِوامه وعِماده، والطريقة </a:t>
            </a:r>
            <a:r>
              <a:rPr lang="ar-EG" sz="5300" b="1" dirty="0" smtClean="0"/>
              <a:t>والسيرة</a:t>
            </a:r>
            <a:r>
              <a:rPr lang="en-US" sz="4900" b="1" dirty="0" smtClean="0"/>
              <a:t>.</a:t>
            </a:r>
            <a:r>
              <a:rPr lang="ar-EG" sz="4900" b="1" dirty="0" smtClean="0"/>
              <a:t> </a:t>
            </a:r>
            <a:r>
              <a:rPr lang="en-US" dirty="0"/>
              <a:t/>
            </a:r>
            <a:br>
              <a:rPr lang="en-US" dirty="0"/>
            </a:br>
            <a:r>
              <a:rPr lang="en-US" dirty="0"/>
              <a:t>  </a:t>
            </a:r>
            <a:br>
              <a:rPr lang="en-US" dirty="0"/>
            </a:b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818658"/>
          </a:xfrm>
        </p:spPr>
        <p:txBody>
          <a:bodyPr>
            <a:normAutofit fontScale="90000"/>
          </a:bodyPr>
          <a:lstStyle/>
          <a:p>
            <a:pPr algn="r"/>
            <a:r>
              <a:rPr lang="ar-EG" sz="6000" b="1" dirty="0"/>
              <a:t>هـ- مرحلة النشر </a:t>
            </a:r>
            <a:r>
              <a:rPr lang="ar-EG" sz="6000" b="1" dirty="0" err="1"/>
              <a:t>والنفاذ:</a:t>
            </a:r>
            <a:r>
              <a:rPr lang="ar-EG" sz="6000" b="1" dirty="0"/>
              <a:t> </a:t>
            </a:r>
            <a:r>
              <a:rPr lang="en-US" sz="5300" b="1" dirty="0"/>
              <a:t/>
            </a:r>
            <a:br>
              <a:rPr lang="en-US" sz="5300" b="1" dirty="0"/>
            </a:br>
            <a:r>
              <a:rPr lang="ar-EG" sz="5300" b="1" dirty="0"/>
              <a:t>يتم نشْر المرسوم والنظام في الجريدة الرسمية للدولة </a:t>
            </a:r>
            <a:r>
              <a:rPr lang="ar-SA" sz="5300" b="1" dirty="0" smtClean="0"/>
              <a:t> </a:t>
            </a:r>
            <a:r>
              <a:rPr lang="ar-EG" sz="5300" b="1" dirty="0" smtClean="0"/>
              <a:t>وهذا </a:t>
            </a:r>
            <a:r>
              <a:rPr lang="ar-EG" sz="5300" b="1" dirty="0"/>
              <a:t>يعنى بَدء العمل </a:t>
            </a:r>
            <a:r>
              <a:rPr lang="ar-EG" sz="5300" b="1" dirty="0" err="1"/>
              <a:t>به</a:t>
            </a:r>
            <a:r>
              <a:rPr lang="ar-EG" sz="5300" b="1" dirty="0"/>
              <a:t> رسميًّا من تاريخ نشْره، </a:t>
            </a:r>
            <a:r>
              <a:rPr lang="ar-EG" sz="5300" b="1" dirty="0" err="1"/>
              <a:t>مالم</a:t>
            </a:r>
            <a:r>
              <a:rPr lang="ar-EG" sz="5300" b="1" dirty="0"/>
              <a:t> ينصَّ على بَدء العمل </a:t>
            </a:r>
            <a:r>
              <a:rPr lang="ar-EG" sz="5300" b="1" dirty="0" err="1"/>
              <a:t>به</a:t>
            </a:r>
            <a:r>
              <a:rPr lang="ar-EG" sz="5300" b="1" dirty="0"/>
              <a:t> من تاريخ معين آخر.</a:t>
            </a:r>
            <a:r>
              <a:rPr lang="en-US" dirty="0"/>
              <a:t/>
            </a:r>
            <a:br>
              <a:rPr lang="en-US" dirty="0"/>
            </a:br>
            <a:r>
              <a:rPr lang="en-US" dirty="0"/>
              <a:t/>
            </a:r>
            <a:br>
              <a:rPr lang="en-US" dirty="0"/>
            </a:b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0"/>
            <a:ext cx="8712968" cy="6858000"/>
          </a:xfrm>
        </p:spPr>
        <p:txBody>
          <a:bodyPr>
            <a:normAutofit fontScale="90000"/>
          </a:bodyPr>
          <a:lstStyle/>
          <a:p>
            <a:pPr algn="r"/>
            <a:r>
              <a:rPr lang="ar-EG" sz="6000" dirty="0" smtClean="0">
                <a:solidFill>
                  <a:srgbClr val="FF0000"/>
                </a:solidFill>
              </a:rPr>
              <a:t>المدلول الشكلي </a:t>
            </a:r>
            <a:r>
              <a:rPr lang="ar-EG" sz="6000" dirty="0" err="1" smtClean="0">
                <a:solidFill>
                  <a:srgbClr val="FF0000"/>
                </a:solidFill>
              </a:rPr>
              <a:t>لاصطلاح </a:t>
            </a:r>
            <a:r>
              <a:rPr lang="ar-EG" sz="6000" dirty="0" smtClean="0">
                <a:solidFill>
                  <a:srgbClr val="FF0000"/>
                </a:solidFill>
              </a:rPr>
              <a:t>"النظام" في المملكة العربية السعودية:</a:t>
            </a:r>
            <a:r>
              <a:rPr lang="en-US" sz="5300" dirty="0" smtClean="0"/>
              <a:t/>
            </a:r>
            <a:br>
              <a:rPr lang="en-US" sz="5300" dirty="0" smtClean="0"/>
            </a:br>
            <a:r>
              <a:rPr lang="ar-EG" sz="5300" dirty="0" smtClean="0"/>
              <a:t>النظام من الناحية الشكليَّة عبارة عن وثيقة مكتوبة تَصدُر من جلالة المَلِك ومجلس الوزراء مع مجلس الشورى في نفس الوقت لتنظيم سلوك الأفراد ومصالح الناس.</a:t>
            </a:r>
            <a:r>
              <a:rPr lang="en-US" sz="4900" dirty="0" smtClean="0"/>
              <a:t/>
            </a:r>
            <a:br>
              <a:rPr lang="en-US" sz="4900" dirty="0" smtClean="0"/>
            </a:br>
            <a:r>
              <a:rPr lang="en-US" dirty="0" smtClean="0"/>
              <a:t/>
            </a:r>
            <a:br>
              <a:rPr lang="en-US" dirty="0" smtClean="0"/>
            </a:b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88640"/>
            <a:ext cx="8892480" cy="6480720"/>
          </a:xfrm>
        </p:spPr>
        <p:txBody>
          <a:bodyPr>
            <a:noAutofit/>
          </a:bodyPr>
          <a:lstStyle/>
          <a:p>
            <a:pPr algn="r"/>
            <a:r>
              <a:rPr lang="ar-EG" sz="6000" dirty="0" smtClean="0">
                <a:solidFill>
                  <a:srgbClr val="FF0000"/>
                </a:solidFill>
              </a:rPr>
              <a:t>ومن الأمثلة التوضيحية لأنظمة حديثة العهد:</a:t>
            </a:r>
            <a:r>
              <a:rPr lang="en-US" sz="5400" dirty="0" smtClean="0"/>
              <a:t/>
            </a:r>
            <a:br>
              <a:rPr lang="en-US" sz="5400" dirty="0" smtClean="0"/>
            </a:br>
            <a:r>
              <a:rPr lang="ar-EG" sz="5400" dirty="0" smtClean="0"/>
              <a:t>- النظام العام للبيئة الصادر بالمرسوم المَلَكي</a:t>
            </a:r>
            <a:r>
              <a:rPr lang="en-US" sz="5400" dirty="0" smtClean="0"/>
              <a:t>.</a:t>
            </a:r>
            <a:br>
              <a:rPr lang="en-US" sz="5400" dirty="0" smtClean="0"/>
            </a:br>
            <a:r>
              <a:rPr lang="ar-EG" sz="5400" dirty="0" smtClean="0"/>
              <a:t>- نظام مكافحة غسيل الأموال</a:t>
            </a:r>
            <a:r>
              <a:rPr lang="ar-SA" sz="5400" dirty="0" err="1" smtClean="0"/>
              <a:t>.</a:t>
            </a:r>
            <a:r>
              <a:rPr lang="ar-EG" sz="5400" dirty="0" smtClean="0"/>
              <a:t> </a:t>
            </a:r>
            <a:r>
              <a:rPr lang="en-US" sz="5400" dirty="0" smtClean="0"/>
              <a:t/>
            </a:r>
            <a:br>
              <a:rPr lang="en-US" sz="5400" dirty="0" smtClean="0"/>
            </a:br>
            <a:r>
              <a:rPr lang="ar-EG" sz="5400" dirty="0" smtClean="0"/>
              <a:t>- نظام الإجراءات الجزائية</a:t>
            </a:r>
            <a:r>
              <a:rPr lang="en-US" sz="5400" dirty="0" smtClean="0"/>
              <a:t>.</a:t>
            </a:r>
            <a:br>
              <a:rPr lang="en-US" sz="5400" dirty="0" smtClean="0"/>
            </a:br>
            <a:r>
              <a:rPr lang="ar-EG" sz="5400" dirty="0" smtClean="0"/>
              <a:t>- نظام التسجيل العيني للعقار صدر المرسوم الملكي </a:t>
            </a:r>
            <a:endParaRPr lang="ar-SA" sz="5400"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712968" cy="6394722"/>
          </a:xfrm>
        </p:spPr>
        <p:txBody>
          <a:bodyPr>
            <a:normAutofit fontScale="90000"/>
          </a:bodyPr>
          <a:lstStyle/>
          <a:p>
            <a:pPr algn="r"/>
            <a:r>
              <a:rPr lang="ar-EG" sz="7300" dirty="0" smtClean="0">
                <a:solidFill>
                  <a:srgbClr val="FF0000"/>
                </a:solidFill>
              </a:rPr>
              <a:t>المدلول الموضوعي </a:t>
            </a:r>
            <a:r>
              <a:rPr lang="ar-EG" sz="7300" dirty="0" err="1" smtClean="0">
                <a:solidFill>
                  <a:srgbClr val="FF0000"/>
                </a:solidFill>
              </a:rPr>
              <a:t>لاصطلاح </a:t>
            </a:r>
            <a:r>
              <a:rPr lang="ar-EG" sz="7300" dirty="0" smtClean="0">
                <a:solidFill>
                  <a:srgbClr val="FF0000"/>
                </a:solidFill>
              </a:rPr>
              <a:t>"النظام" في المملكة</a:t>
            </a:r>
            <a:r>
              <a:rPr lang="ar-SA" sz="7300" dirty="0" err="1" smtClean="0">
                <a:solidFill>
                  <a:srgbClr val="FF0000"/>
                </a:solidFill>
              </a:rPr>
              <a:t>:</a:t>
            </a:r>
            <a:r>
              <a:rPr lang="ar-SA" sz="6700" dirty="0" smtClean="0"/>
              <a:t> </a:t>
            </a:r>
            <a:r>
              <a:rPr lang="ar-EG" sz="6700" dirty="0" smtClean="0"/>
              <a:t>إن النظام من الناحية </a:t>
            </a:r>
            <a:r>
              <a:rPr lang="ar-EG" sz="6700" dirty="0" err="1" smtClean="0"/>
              <a:t>الموضوعية: </a:t>
            </a:r>
            <a:r>
              <a:rPr lang="ar-EG" sz="6700" dirty="0" smtClean="0"/>
              <a:t>"عبارة عن مجموعة من الأحكام تتعلَّق بموضوع محدَّد، وهذه الأحكام تُعرَض في صورة مواد متتالية</a:t>
            </a:r>
            <a:r>
              <a:rPr lang="ar-SA" dirty="0" smtClean="0"/>
              <a:t/>
            </a:r>
            <a:br>
              <a:rPr lang="ar-SA" dirty="0" smtClean="0"/>
            </a:br>
            <a:endParaRPr lang="ar-SA" dirty="0"/>
          </a:p>
        </p:txBody>
      </p:sp>
    </p:spTree>
  </p:cSld>
  <p:clrMapOvr>
    <a:masterClrMapping/>
  </p:clrMapOvr>
  <p:transition spd="slow">
    <p:sndAc>
      <p:stSnd>
        <p:snd r:embed="rId2" name="chimes.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0"/>
            <a:ext cx="8784976" cy="6669360"/>
          </a:xfrm>
        </p:spPr>
        <p:txBody>
          <a:bodyPr>
            <a:normAutofit/>
          </a:bodyPr>
          <a:lstStyle/>
          <a:p>
            <a:pPr algn="r"/>
            <a:r>
              <a:rPr lang="ar-EG" sz="4800" dirty="0" smtClean="0">
                <a:solidFill>
                  <a:srgbClr val="FF0000"/>
                </a:solidFill>
              </a:rPr>
              <a:t>ومن الأمثلة التوضيحية في النظام الموضوعي في المملكة:</a:t>
            </a:r>
            <a:r>
              <a:rPr lang="en-US" sz="4800" dirty="0" smtClean="0"/>
              <a:t/>
            </a:r>
            <a:br>
              <a:rPr lang="en-US" sz="4800" dirty="0" smtClean="0"/>
            </a:br>
            <a:r>
              <a:rPr lang="ar-EG" sz="4800" dirty="0" smtClean="0"/>
              <a:t>- النظام العام للبيئة في المملكة العربية السعودية يقع في 24 مادة في أربعة فصول:</a:t>
            </a:r>
            <a:r>
              <a:rPr lang="en-US" sz="4800" dirty="0" smtClean="0"/>
              <a:t/>
            </a:r>
            <a:br>
              <a:rPr lang="en-US" sz="4800" dirty="0" smtClean="0"/>
            </a:br>
            <a:r>
              <a:rPr lang="ar-EG" sz="4800" dirty="0" smtClean="0"/>
              <a:t>الفصل الأول: </a:t>
            </a:r>
            <a:r>
              <a:rPr lang="ar-EG" sz="4800" dirty="0" err="1" smtClean="0"/>
              <a:t>تعاريف</a:t>
            </a:r>
            <a:r>
              <a:rPr lang="ar-EG" sz="4800" dirty="0" smtClean="0"/>
              <a:t> وأهداف </a:t>
            </a:r>
            <a:r>
              <a:rPr lang="ar-SA" sz="4800" dirty="0" smtClean="0"/>
              <a:t/>
            </a:r>
            <a:br>
              <a:rPr lang="ar-SA" sz="4800" dirty="0" smtClean="0"/>
            </a:br>
            <a:r>
              <a:rPr lang="ar-EG" sz="4800" dirty="0" smtClean="0"/>
              <a:t>الفصل الثاني المهام والالتزامات من المواد الثالثة إلى السادسة عشرة</a:t>
            </a:r>
            <a:endParaRPr lang="ar-SA" sz="4800" dirty="0"/>
          </a:p>
        </p:txBody>
      </p:sp>
    </p:spTree>
  </p:cSld>
  <p:clrMapOvr>
    <a:masterClrMapping/>
  </p:clrMapOvr>
  <p:transition spd="slow">
    <p:sndAc>
      <p:stSnd>
        <p:snd r:embed="rId2" name="chimes.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583362"/>
          </a:xfrm>
        </p:spPr>
        <p:txBody>
          <a:bodyPr>
            <a:normAutofit fontScale="90000"/>
          </a:bodyPr>
          <a:lstStyle/>
          <a:p>
            <a:pPr algn="r"/>
            <a:r>
              <a:rPr lang="en-US" sz="6000" dirty="0" smtClean="0"/>
              <a:t/>
            </a:r>
            <a:br>
              <a:rPr lang="en-US" sz="6000" dirty="0" smtClean="0"/>
            </a:br>
            <a:r>
              <a:rPr lang="en-US" sz="6000" dirty="0" smtClean="0"/>
              <a:t/>
            </a:r>
            <a:br>
              <a:rPr lang="en-US" sz="6000" dirty="0" smtClean="0"/>
            </a:br>
            <a:r>
              <a:rPr lang="ar-EG" sz="6000" dirty="0" smtClean="0">
                <a:solidFill>
                  <a:srgbClr val="FF0000"/>
                </a:solidFill>
              </a:rPr>
              <a:t>خصائص القاعدة النظامية وتميُّزها عن </a:t>
            </a:r>
            <a:r>
              <a:rPr lang="ar-EG" sz="6000" dirty="0" err="1" smtClean="0">
                <a:solidFill>
                  <a:srgbClr val="FF0000"/>
                </a:solidFill>
              </a:rPr>
              <a:t>غيرها:</a:t>
            </a:r>
            <a:r>
              <a:rPr lang="ar-EG" sz="6000" dirty="0" smtClean="0">
                <a:solidFill>
                  <a:srgbClr val="FF0000"/>
                </a:solidFill>
              </a:rPr>
              <a:t> </a:t>
            </a:r>
            <a:r>
              <a:rPr lang="en-US" sz="6000" dirty="0" smtClean="0"/>
              <a:t/>
            </a:r>
            <a:br>
              <a:rPr lang="en-US" sz="6000" dirty="0" smtClean="0"/>
            </a:br>
            <a:r>
              <a:rPr lang="ar-EG" sz="6000" dirty="0" smtClean="0"/>
              <a:t>النظام: هو مجموعة القواعد المجردة التي تنظم سلوك الأفراد في المجتمع، </a:t>
            </a:r>
            <a:r>
              <a:rPr lang="ar-EG" sz="6000" dirty="0" err="1" smtClean="0"/>
              <a:t>ويُ</a:t>
            </a:r>
            <a:r>
              <a:rPr lang="ar-SA" sz="6000" dirty="0" smtClean="0"/>
              <a:t>ت</a:t>
            </a:r>
            <a:r>
              <a:rPr lang="ar-EG" sz="6000" dirty="0" smtClean="0"/>
              <a:t>رتَّب على مُخالَفتها جزا</a:t>
            </a:r>
            <a:r>
              <a:rPr lang="en-US" sz="6000" dirty="0" smtClean="0"/>
              <a:t> </a:t>
            </a:r>
            <a:r>
              <a:rPr lang="ar-SA" sz="6000" dirty="0" err="1" smtClean="0"/>
              <a:t>ء </a:t>
            </a:r>
            <a:r>
              <a:rPr lang="ar-SA" sz="6000" smtClean="0"/>
              <a:t>.</a:t>
            </a:r>
            <a:r>
              <a:rPr lang="ar-EG" sz="6000" smtClean="0"/>
              <a:t> </a:t>
            </a:r>
            <a:r>
              <a:rPr lang="ar-EG" sz="6000" dirty="0" smtClean="0"/>
              <a:t>والقاعدة النظامية هي وحدة النظام </a:t>
            </a:r>
            <a:r>
              <a:rPr lang="ar-EG" sz="6000" dirty="0" err="1" smtClean="0"/>
              <a:t>وتت</a:t>
            </a:r>
            <a:r>
              <a:rPr lang="ar-SA" sz="6000" dirty="0" smtClean="0"/>
              <a:t>لخص</a:t>
            </a:r>
            <a:r>
              <a:rPr lang="ar-EG" sz="6000" dirty="0" smtClean="0"/>
              <a:t> خصائصها في:</a:t>
            </a:r>
            <a:r>
              <a:rPr lang="en-US" sz="5300" dirty="0" smtClean="0"/>
              <a:t/>
            </a:r>
            <a:br>
              <a:rPr lang="en-US" sz="5300" dirty="0" smtClean="0"/>
            </a:br>
            <a:r>
              <a:rPr lang="en-US" sz="4400" dirty="0" smtClean="0"/>
              <a:t/>
            </a:r>
            <a:br>
              <a:rPr lang="en-US" sz="4400" dirty="0" smtClean="0"/>
            </a:br>
            <a:endParaRPr lang="ar-SA" sz="4400"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583362"/>
          </a:xfrm>
        </p:spPr>
        <p:txBody>
          <a:bodyPr>
            <a:normAutofit fontScale="90000"/>
          </a:bodyPr>
          <a:lstStyle/>
          <a:p>
            <a:pPr algn="ctr"/>
            <a:r>
              <a:rPr lang="en-US" dirty="0" smtClean="0"/>
              <a:t/>
            </a:r>
            <a:br>
              <a:rPr lang="en-US" dirty="0" smtClean="0"/>
            </a:br>
            <a:r>
              <a:rPr lang="en-US" dirty="0" smtClean="0"/>
              <a:t/>
            </a:r>
            <a:br>
              <a:rPr lang="en-US" dirty="0" smtClean="0"/>
            </a:br>
            <a:r>
              <a:rPr lang="ar-EG" sz="5300" dirty="0" smtClean="0">
                <a:solidFill>
                  <a:srgbClr val="FF0000"/>
                </a:solidFill>
              </a:rPr>
              <a:t>1- التجريد والعموم</a:t>
            </a:r>
            <a:r>
              <a:rPr lang="en-US" sz="5300" dirty="0" smtClean="0">
                <a:solidFill>
                  <a:srgbClr val="FF0000"/>
                </a:solidFill>
              </a:rPr>
              <a:t>:</a:t>
            </a:r>
            <a:r>
              <a:rPr lang="en-US" sz="4900" dirty="0" smtClean="0"/>
              <a:t/>
            </a:r>
            <a:br>
              <a:rPr lang="en-US" sz="4900" dirty="0" smtClean="0"/>
            </a:br>
            <a:r>
              <a:rPr lang="ar-EG" sz="4900" dirty="0" smtClean="0"/>
              <a:t>تتميَّز القاعدة النظامية بكونها مجرَّدة عند نشأتها وصياغتها، عامة عند تطبيقها وتنفيذها؛ فالنصوص متناهية والحوادث غير متناهية</a:t>
            </a:r>
            <a:r>
              <a:rPr lang="ar-SA" sz="4900" dirty="0" smtClean="0"/>
              <a:t/>
            </a:r>
            <a:br>
              <a:rPr lang="ar-SA" sz="4900" dirty="0" smtClean="0"/>
            </a:br>
            <a:r>
              <a:rPr lang="ar-EG" sz="4900" dirty="0" smtClean="0"/>
              <a:t>ومقتضى ذلك أن تُصاغ القاعدة النظامية صياغة مجرَّدة، تتناول الحوادث المراد تنظيمها بما يكفُل العدل والاستقرار في المجتمع، فلا توجَّه إلى شخص معيَّن بذاته، ولا واقعة محدودة بعينها، وإنما تضع معيارًا ثابتًا لجميع الحالات المتماثلة</a:t>
            </a:r>
            <a:r>
              <a:rPr lang="ar-SA" sz="4900" dirty="0" err="1" smtClean="0"/>
              <a:t>.</a:t>
            </a:r>
            <a:r>
              <a:rPr lang="en-US" dirty="0" smtClean="0"/>
              <a:t/>
            </a:r>
            <a:br>
              <a:rPr lang="en-US" dirty="0" smtClean="0"/>
            </a:br>
            <a:r>
              <a:rPr lang="ar-SA" dirty="0" smtClean="0"/>
              <a:t/>
            </a:r>
            <a:br>
              <a:rPr lang="ar-SA" dirty="0" smtClean="0"/>
            </a:b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820472" cy="6583362"/>
          </a:xfrm>
        </p:spPr>
        <p:txBody>
          <a:bodyPr>
            <a:noAutofit/>
          </a:bodyPr>
          <a:lstStyle/>
          <a:p>
            <a:pPr algn="ctr"/>
            <a:r>
              <a:rPr lang="ar-EG" sz="4400" dirty="0" smtClean="0"/>
              <a:t>فالقاعدة النظامية الخاصة بأن كل شخص بلغ سنَّ الرشد متمتِّعًا بكامل قواه العقلية، ولم يُحجَر عليه يكون كامل الأهلية وأهلاً لمباشرة التصرفات والتحمل بالالتزامات، وسِن الرشد ثماني عشرة سنة وفْقًا للنظام السعودي، فليس المخاطب بهذه القاعدة شخصًا معينًا، بل المخاطب </a:t>
            </a:r>
            <a:r>
              <a:rPr lang="ar-EG" sz="4400" dirty="0" err="1" smtClean="0"/>
              <a:t>بها</a:t>
            </a:r>
            <a:r>
              <a:rPr lang="ar-EG" sz="4400" dirty="0" smtClean="0"/>
              <a:t> كل مَن يبلُغ سنَّ الرشد ومتمتعًا بقواه العقلية، ولم يُحجَر عليه، يكون كامل الأهلية، ومن ثَمَّ فإنه يكون أهلاً لإبرام التصرفات الشرعية</a:t>
            </a:r>
            <a:endParaRPr lang="ar-SA" sz="4400"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274638"/>
            <a:ext cx="8363272" cy="6250706"/>
          </a:xfrm>
        </p:spPr>
        <p:txBody>
          <a:bodyPr>
            <a:normAutofit fontScale="90000"/>
          </a:bodyPr>
          <a:lstStyle/>
          <a:p>
            <a:pPr algn="ctr"/>
            <a:r>
              <a:rPr lang="ar-SA" sz="4900" dirty="0" smtClean="0"/>
              <a:t/>
            </a:r>
            <a:br>
              <a:rPr lang="ar-SA" sz="4900" dirty="0" smtClean="0"/>
            </a:br>
            <a:r>
              <a:rPr lang="ar-SA" sz="5300" dirty="0" smtClean="0">
                <a:effectLst/>
              </a:rPr>
              <a:t>2</a:t>
            </a:r>
            <a:r>
              <a:rPr lang="ar-EG" sz="5300" dirty="0" smtClean="0">
                <a:solidFill>
                  <a:srgbClr val="FF0000"/>
                </a:solidFill>
                <a:effectLst/>
              </a:rPr>
              <a:t>- تنظيم سلوك الأفراد في المجتمع:</a:t>
            </a:r>
            <a:r>
              <a:rPr lang="en-US" sz="4900" dirty="0" smtClean="0"/>
              <a:t/>
            </a:r>
            <a:br>
              <a:rPr lang="en-US" sz="4900" dirty="0" smtClean="0"/>
            </a:br>
            <a:r>
              <a:rPr lang="ar-EG" sz="4900" dirty="0" smtClean="0"/>
              <a:t>إن الإنسان مَدني بالطبع، فلا يمكنه أن يعيش إلا في جماعة، ولكي تستقر هذه الجماعة </a:t>
            </a:r>
            <a:r>
              <a:rPr lang="ar-EG" sz="4900" dirty="0" err="1" smtClean="0"/>
              <a:t>ويأمن</a:t>
            </a:r>
            <a:r>
              <a:rPr lang="ar-EG" sz="4900" dirty="0" smtClean="0"/>
              <a:t> كلُّ فرد فيها على نفسه وأهله وعِرضه وماله، دعت الضرورة إلى وجود قواعد تنظِّم سلوك الأفراد في علاقتهم بعضهم ببعض، وعلاقاتهم من السلطة المهيمنة على الجماعة، وعلاقة الجماعة بغيرها من الجماعات</a:t>
            </a:r>
            <a:r>
              <a:rPr lang="en-US" sz="4900" dirty="0" smtClean="0"/>
              <a:t>.</a:t>
            </a:r>
            <a:r>
              <a:rPr lang="en-US" dirty="0" smtClean="0"/>
              <a:t/>
            </a:r>
            <a:br>
              <a:rPr lang="en-US" dirty="0" smtClean="0"/>
            </a:b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820472" cy="6178698"/>
          </a:xfrm>
        </p:spPr>
        <p:txBody>
          <a:bodyPr>
            <a:normAutofit/>
          </a:bodyPr>
          <a:lstStyle/>
          <a:p>
            <a:pPr algn="r"/>
            <a:r>
              <a:rPr lang="ar-EG" sz="5400" dirty="0" smtClean="0"/>
              <a:t>والقاعدة النظامية تقتصر على تنظيم السلوك الخارجي للأفراد تاركة لقواعد الأخلاق تهذيب الأمور الداخلية التي تتعلَّق بالعواطف والنوايا؛ ولهذا لا يُعاقب </a:t>
            </a:r>
            <a:r>
              <a:rPr lang="ar-EG" sz="5400" dirty="0" err="1" smtClean="0"/>
              <a:t>الشرع</a:t>
            </a:r>
            <a:r>
              <a:rPr lang="ar-EG" sz="5400" dirty="0" smtClean="0"/>
              <a:t> أو النظام على مجرد التفكير في الجريمة، بل لا بد من سلوك خارجي يدل عليها</a:t>
            </a:r>
            <a:r>
              <a:rPr lang="ar-SA" sz="5400" dirty="0" smtClean="0"/>
              <a:t> </a:t>
            </a:r>
            <a:r>
              <a:rPr lang="ar-SA" sz="5400" dirty="0" err="1" smtClean="0"/>
              <a:t>.</a:t>
            </a:r>
            <a:endParaRPr lang="ar-SA" sz="5400"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892480" cy="6322714"/>
          </a:xfrm>
        </p:spPr>
        <p:txBody>
          <a:bodyPr>
            <a:normAutofit/>
          </a:bodyPr>
          <a:lstStyle/>
          <a:p>
            <a:pPr algn="r"/>
            <a:r>
              <a:rPr lang="ar-EG" sz="5400" b="1" dirty="0"/>
              <a:t>النظام في الاصطلاح:</a:t>
            </a:r>
            <a:r>
              <a:rPr lang="en-US" sz="5400" b="1" dirty="0"/>
              <a:t/>
            </a:r>
            <a:br>
              <a:rPr lang="en-US" sz="5400" b="1" dirty="0"/>
            </a:br>
            <a:r>
              <a:rPr lang="ar-EG" sz="5400" b="1" dirty="0"/>
              <a:t>يُطلَق النظام في الاصطلاح على معنيين؛ أحدهما: عام، والآخر: خاص، </a:t>
            </a:r>
            <a:r>
              <a:rPr lang="ar-EG" sz="5400" b="1" dirty="0" smtClean="0"/>
              <a:t>المعنى </a:t>
            </a:r>
            <a:r>
              <a:rPr lang="ar-EG" sz="5400" b="1" dirty="0"/>
              <a:t>العام عرَّفه </a:t>
            </a:r>
            <a:r>
              <a:rPr lang="ar-EG" sz="5400" b="1" dirty="0" err="1"/>
              <a:t>البعض </a:t>
            </a:r>
            <a:r>
              <a:rPr lang="ar-EG" sz="5400" b="1" dirty="0"/>
              <a:t>"</a:t>
            </a:r>
            <a:r>
              <a:rPr lang="ar-EG" sz="5400" b="1" dirty="0" smtClean="0"/>
              <a:t>أنه</a:t>
            </a:r>
            <a:r>
              <a:rPr lang="ar-SA" sz="5400" b="1" dirty="0" err="1" smtClean="0"/>
              <a:t>:</a:t>
            </a:r>
            <a:r>
              <a:rPr lang="ar-EG" sz="5400" b="1" dirty="0" smtClean="0"/>
              <a:t> </a:t>
            </a:r>
            <a:r>
              <a:rPr lang="ar-EG" sz="5400" b="1" dirty="0"/>
              <a:t>مجموعة الأحكام التي اصطلح شعبٌ ما على أنها واجبة الاحترام، وواجبة التنفيذ لتنظيم الحياة المشتركة في هذا الشعب</a:t>
            </a:r>
            <a:r>
              <a:rPr lang="ar-EG" sz="5400" b="1" dirty="0" smtClean="0"/>
              <a:t>"</a:t>
            </a:r>
            <a:endParaRPr lang="ar-SA" sz="5400" b="1"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820472" cy="6250706"/>
          </a:xfrm>
        </p:spPr>
        <p:txBody>
          <a:bodyPr>
            <a:normAutofit fontScale="90000"/>
          </a:bodyPr>
          <a:lstStyle/>
          <a:p>
            <a:pPr algn="r"/>
            <a:r>
              <a:rPr lang="ar-SA" sz="4900" dirty="0" smtClean="0">
                <a:solidFill>
                  <a:srgbClr val="FF0000"/>
                </a:solidFill>
              </a:rPr>
              <a:t/>
            </a:r>
            <a:br>
              <a:rPr lang="ar-SA" sz="4900" dirty="0" smtClean="0">
                <a:solidFill>
                  <a:srgbClr val="FF0000"/>
                </a:solidFill>
              </a:rPr>
            </a:br>
            <a:r>
              <a:rPr lang="ar-SA" sz="5300" dirty="0" smtClean="0">
                <a:solidFill>
                  <a:srgbClr val="FF0000"/>
                </a:solidFill>
              </a:rPr>
              <a:t>3</a:t>
            </a:r>
            <a:r>
              <a:rPr lang="ar-EG" sz="5300" dirty="0" smtClean="0">
                <a:solidFill>
                  <a:srgbClr val="FF0000"/>
                </a:solidFill>
              </a:rPr>
              <a:t>- الإلزام والجزاء:</a:t>
            </a:r>
            <a:r>
              <a:rPr lang="en-US" sz="4900" dirty="0" smtClean="0"/>
              <a:t/>
            </a:r>
            <a:br>
              <a:rPr lang="en-US" sz="4900" dirty="0" smtClean="0"/>
            </a:br>
            <a:r>
              <a:rPr lang="ar-EG" sz="4900" dirty="0" smtClean="0"/>
              <a:t>احترام القاعدة النظامية لا يتأتى عن طريق النصح أو التوعية فقط، بل ينبغي أن يُصاحِب ذلك جزاء مادي توقِعه السلطة العامة على كل مَن يُخالف أحكام النظام</a:t>
            </a:r>
            <a:r>
              <a:rPr lang="en-US" sz="4900" dirty="0" smtClean="0"/>
              <a:t>.</a:t>
            </a:r>
            <a:r>
              <a:rPr lang="ar-EG" sz="4900" dirty="0" smtClean="0"/>
              <a:t>فمادية الجزاء واتخاذه مظهرًا محسوسًا يلمسه الجميع، هو الذي يُضفي على القاعدة النظامية صفة الإلزام بشع</a:t>
            </a:r>
            <a:r>
              <a:rPr lang="ar-SA" sz="4900" dirty="0" err="1" smtClean="0"/>
              <a:t>بي</a:t>
            </a:r>
            <a:r>
              <a:rPr lang="ar-EG" sz="4900" dirty="0" smtClean="0"/>
              <a:t>ة: الزجر والجبر، زجر مَن يُحاوِل مَخالَفة أحكام النظام، وجبْر الضرر الناجم عن هذه المخالفة</a:t>
            </a:r>
            <a:r>
              <a:rPr lang="en-US" sz="4900" dirty="0" smtClean="0"/>
              <a:t>.</a:t>
            </a:r>
            <a:r>
              <a:rPr lang="en-US" dirty="0" smtClean="0"/>
              <a:t/>
            </a:r>
            <a:br>
              <a:rPr lang="en-US" dirty="0" smtClean="0"/>
            </a:b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74638"/>
            <a:ext cx="8229600" cy="6583362"/>
          </a:xfrm>
        </p:spPr>
        <p:txBody>
          <a:bodyPr/>
          <a:lstStyle/>
          <a:p>
            <a:pPr algn="ctr"/>
            <a:r>
              <a:rPr lang="ar-EG" sz="6000" dirty="0" smtClean="0">
                <a:solidFill>
                  <a:srgbClr val="FF0000"/>
                </a:solidFill>
              </a:rPr>
              <a:t>صور الجزاء:</a:t>
            </a:r>
            <a:r>
              <a:rPr lang="en-US" sz="5400" dirty="0" smtClean="0"/>
              <a:t/>
            </a:r>
            <a:br>
              <a:rPr lang="en-US" sz="5400" dirty="0" smtClean="0"/>
            </a:br>
            <a:r>
              <a:rPr lang="ar-EG" sz="5400" dirty="0" smtClean="0"/>
              <a:t>يتنوَّع الجزاء بطريقة تتناسب مع طبيعة القاعدة النظامية المراد حمايتها، فهناك الجزاء الجنائي، والجزاء التأديبي، والجزاء المدني، والجزاء الدولي</a:t>
            </a:r>
            <a:r>
              <a:rPr lang="en-US" dirty="0" smtClean="0"/>
              <a:t>.</a:t>
            </a: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686800" cy="6250706"/>
          </a:xfrm>
        </p:spPr>
        <p:txBody>
          <a:bodyPr>
            <a:noAutofit/>
          </a:bodyPr>
          <a:lstStyle/>
          <a:p>
            <a:pPr algn="r"/>
            <a:r>
              <a:rPr lang="ar-EG" sz="6600" dirty="0" smtClean="0">
                <a:solidFill>
                  <a:srgbClr val="FF0000"/>
                </a:solidFill>
              </a:rPr>
              <a:t>أ- الجزاء الجنائي:</a:t>
            </a:r>
            <a:r>
              <a:rPr lang="en-US" sz="5400" dirty="0" smtClean="0"/>
              <a:t/>
            </a:r>
            <a:br>
              <a:rPr lang="en-US" sz="5400" dirty="0" smtClean="0"/>
            </a:br>
            <a:r>
              <a:rPr lang="ar-EG" sz="5400" dirty="0" smtClean="0"/>
              <a:t>هو الذي يُطبَّق على مَن يُخالِف القاعدة في الأنظمة الجزائية؛ كالتزوير والتزييف والرِّشوة والاختلاس، وهو أشد أنواع الجزاءات؛ لأنه مُخصَّص لأمن المجتمع، وردْع مَن يرتكب عملاً يُعَد في نظر </a:t>
            </a:r>
            <a:r>
              <a:rPr lang="ar-EG" sz="5400" dirty="0" err="1" smtClean="0"/>
              <a:t>الشرع</a:t>
            </a:r>
            <a:r>
              <a:rPr lang="ar-EG" sz="5400" dirty="0" smtClean="0"/>
              <a:t> والنظام جريمة</a:t>
            </a:r>
            <a:r>
              <a:rPr lang="ar-SA" sz="5400" dirty="0" err="1" smtClean="0"/>
              <a:t>.</a:t>
            </a:r>
            <a:endParaRPr lang="ar-SA" sz="5400"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686800" cy="6250706"/>
          </a:xfrm>
        </p:spPr>
        <p:txBody>
          <a:bodyPr>
            <a:normAutofit fontScale="90000"/>
          </a:bodyPr>
          <a:lstStyle/>
          <a:p>
            <a:pPr algn="r"/>
            <a:r>
              <a:rPr lang="ar-SA" sz="4400" dirty="0" smtClean="0"/>
              <a:t/>
            </a:r>
            <a:br>
              <a:rPr lang="ar-SA" sz="4400" dirty="0" smtClean="0"/>
            </a:br>
            <a:r>
              <a:rPr lang="ar-EG" sz="6700" dirty="0" smtClean="0">
                <a:solidFill>
                  <a:srgbClr val="FF0000"/>
                </a:solidFill>
              </a:rPr>
              <a:t>ب- الجزاء التأديبي:</a:t>
            </a:r>
            <a:r>
              <a:rPr lang="en-US" sz="4900" dirty="0" smtClean="0"/>
              <a:t/>
            </a:r>
            <a:br>
              <a:rPr lang="en-US" sz="4900" dirty="0" smtClean="0"/>
            </a:br>
            <a:r>
              <a:rPr lang="ar-EG" sz="5300" dirty="0" smtClean="0"/>
              <a:t>هو الجزاء الذي توقِّعه السلطة المختصة على الموظف نتيجة إخلاله بواجبات الوظيفة العامة أو مقتضياتها، قاصدة بذلك حماية النظام الوظيفي بوجه عام، وقد حدَّد نظام الخدمة المدنية الجزاءات التأديبية من الإنذار، والخصم من الراتب، وخفض الدرجة والعزل من الخدمة.</a:t>
            </a:r>
            <a:r>
              <a:rPr lang="en-US" dirty="0" smtClean="0"/>
              <a:t/>
            </a:r>
            <a:br>
              <a:rPr lang="en-US" dirty="0" smtClean="0"/>
            </a:b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250706"/>
          </a:xfrm>
        </p:spPr>
        <p:txBody>
          <a:bodyPr/>
          <a:lstStyle/>
          <a:p>
            <a:pPr algn="ctr"/>
            <a:r>
              <a:rPr lang="ar-EG" sz="6000" dirty="0" smtClean="0">
                <a:solidFill>
                  <a:srgbClr val="FF0000"/>
                </a:solidFill>
              </a:rPr>
              <a:t>ج- الجزاء المدني:</a:t>
            </a:r>
            <a:r>
              <a:rPr lang="en-US" dirty="0" smtClean="0"/>
              <a:t/>
            </a:r>
            <a:br>
              <a:rPr lang="en-US" dirty="0" smtClean="0"/>
            </a:br>
            <a:r>
              <a:rPr lang="ar-EG" sz="4800" dirty="0" smtClean="0"/>
              <a:t>إذا كانت القاعدة التي خولفت من قواعد النظام </a:t>
            </a:r>
            <a:r>
              <a:rPr lang="ar-EG" sz="4800" dirty="0" err="1" smtClean="0"/>
              <a:t>الخاص </a:t>
            </a:r>
            <a:r>
              <a:rPr lang="ar-EG" sz="4800" dirty="0" smtClean="0"/>
              <a:t>- أي العلاقات بين </a:t>
            </a:r>
            <a:r>
              <a:rPr lang="ar-EG" sz="4800" dirty="0" err="1" smtClean="0"/>
              <a:t>الأفراد </a:t>
            </a:r>
            <a:r>
              <a:rPr lang="ar-EG" sz="4800" dirty="0" smtClean="0"/>
              <a:t>- فلا يكون الجزاء عادة إلا مدنيًّا، فإذا امتنع المدين عن الوفاء بدينه في الميعاد المُتَّفَق عليه، حُبِس المدين ما لم يَثْبُت إعساره، ويكون للدائن أن يحجز على أموال مدينه للحصول على حقه</a:t>
            </a:r>
            <a:r>
              <a:rPr lang="en-US" sz="4800" dirty="0" smtClean="0"/>
              <a:t> .</a:t>
            </a: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820472" cy="6583362"/>
          </a:xfrm>
        </p:spPr>
        <p:txBody>
          <a:bodyPr>
            <a:normAutofit fontScale="90000"/>
          </a:bodyPr>
          <a:lstStyle/>
          <a:p>
            <a:pPr algn="r"/>
            <a:r>
              <a:rPr lang="ar-EG" sz="6000" dirty="0" smtClean="0">
                <a:solidFill>
                  <a:srgbClr val="FF0000"/>
                </a:solidFill>
              </a:rPr>
              <a:t>التمييز بين القاعدة النظامية وغيرها:</a:t>
            </a:r>
            <a:r>
              <a:rPr lang="en-US" sz="4900" dirty="0" smtClean="0"/>
              <a:t/>
            </a:r>
            <a:br>
              <a:rPr lang="en-US" sz="4900" dirty="0" smtClean="0"/>
            </a:br>
            <a:r>
              <a:rPr lang="ar-EG" sz="4900" dirty="0" smtClean="0"/>
              <a:t>- 1 التمييز بين القاعدة الشرعية والقاعدة النظامية:تتميَّز القاعدة الشرعية بأنها لا تقتصر على تنظيم علاقة الإنسان بغيره فحسب، وإنما تُعنى أيضًا في المقام الأول بعلاقته بربه ونفسه؛ ولذلك أتت أحكامها لتشمل كل تلك العلاقات، وأحكام الشريعة الإسلامية تبغي خير الإنسان وسعادته، وهي لا تُنظِّم شؤون الحياة الدنيا فحسب، بل تَعرِض كذلك لكل ما يتَّصِل بالآخرة.</a:t>
            </a:r>
            <a:r>
              <a:rPr lang="en-US" dirty="0" smtClean="0"/>
              <a:t/>
            </a:r>
            <a:br>
              <a:rPr lang="en-US" dirty="0" smtClean="0"/>
            </a:b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686800" cy="6583362"/>
          </a:xfrm>
        </p:spPr>
        <p:txBody>
          <a:bodyPr>
            <a:normAutofit fontScale="90000"/>
          </a:bodyPr>
          <a:lstStyle/>
          <a:p>
            <a:pPr algn="r"/>
            <a:r>
              <a:rPr lang="ar-SA" sz="6000" dirty="0" smtClean="0">
                <a:solidFill>
                  <a:srgbClr val="FF0000"/>
                </a:solidFill>
              </a:rPr>
              <a:t>ت</a:t>
            </a:r>
            <a:r>
              <a:rPr lang="ar-EG" sz="6000" dirty="0" err="1" smtClean="0">
                <a:solidFill>
                  <a:srgbClr val="FF0000"/>
                </a:solidFill>
              </a:rPr>
              <a:t>ختلف</a:t>
            </a:r>
            <a:r>
              <a:rPr lang="ar-EG" sz="6000" dirty="0" smtClean="0">
                <a:solidFill>
                  <a:srgbClr val="FF0000"/>
                </a:solidFill>
              </a:rPr>
              <a:t> </a:t>
            </a:r>
            <a:r>
              <a:rPr lang="ar-SA" sz="6000" dirty="0" smtClean="0">
                <a:solidFill>
                  <a:srgbClr val="FF0000"/>
                </a:solidFill>
              </a:rPr>
              <a:t>القاعدة </a:t>
            </a:r>
            <a:r>
              <a:rPr lang="ar-EG" sz="6000" dirty="0" smtClean="0">
                <a:solidFill>
                  <a:srgbClr val="FF0000"/>
                </a:solidFill>
              </a:rPr>
              <a:t>الشرعية </a:t>
            </a:r>
            <a:r>
              <a:rPr lang="ar-SA" sz="6000" dirty="0" smtClean="0">
                <a:solidFill>
                  <a:srgbClr val="FF0000"/>
                </a:solidFill>
              </a:rPr>
              <a:t>عن </a:t>
            </a:r>
            <a:r>
              <a:rPr lang="ar-EG" sz="6000" dirty="0" smtClean="0">
                <a:solidFill>
                  <a:srgbClr val="FF0000"/>
                </a:solidFill>
              </a:rPr>
              <a:t>النظامية في أوجه معينة منها:</a:t>
            </a:r>
            <a:r>
              <a:rPr lang="en-US" sz="4400" dirty="0" smtClean="0"/>
              <a:t/>
            </a:r>
            <a:br>
              <a:rPr lang="en-US" sz="4400" dirty="0" smtClean="0"/>
            </a:br>
            <a:r>
              <a:rPr lang="ar-EG" sz="5300" dirty="0" smtClean="0"/>
              <a:t>أ- من حيث المصدرية:</a:t>
            </a:r>
            <a:r>
              <a:rPr lang="en-US" sz="5300" dirty="0" smtClean="0"/>
              <a:t> </a:t>
            </a:r>
            <a:r>
              <a:rPr lang="ar-EG" sz="5300" dirty="0" smtClean="0"/>
              <a:t>القاعدة الشرعية، من عند الله، تتمثَّل فيها قدرة الخالق وكماله وعظمته وإحاطته بما كان وما هو كائن، ومن ثَمَّ صاغها العليم الخبير بحيث تُحيط بكل شيء في الحال والاستقبال،وأمر جل شأنه ألا تُغير ولا تبدل؛ حيث </a:t>
            </a:r>
            <a:r>
              <a:rPr lang="ar-EG" sz="5300" dirty="0" err="1" smtClean="0"/>
              <a:t>قال:</a:t>
            </a:r>
            <a:r>
              <a:rPr lang="ar-EG" sz="5300" dirty="0" smtClean="0"/>
              <a:t>{لَا تَبْدِيلَ لِكَلِمَاتِ اللَّهِ</a:t>
            </a:r>
            <a:r>
              <a:rPr lang="ar-EG" sz="5300" dirty="0" err="1" smtClean="0"/>
              <a:t>}</a:t>
            </a:r>
            <a:r>
              <a:rPr lang="ar-EG" sz="5300" dirty="0" smtClean="0"/>
              <a:t> </a:t>
            </a:r>
            <a:endParaRPr lang="ar-SA" sz="4400"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686800" cy="6250706"/>
          </a:xfrm>
        </p:spPr>
        <p:txBody>
          <a:bodyPr>
            <a:normAutofit fontScale="90000"/>
          </a:bodyPr>
          <a:lstStyle/>
          <a:p>
            <a:pPr algn="r"/>
            <a:r>
              <a:rPr lang="ar-EG" sz="6000" dirty="0" smtClean="0">
                <a:solidFill>
                  <a:srgbClr val="FF0000"/>
                </a:solidFill>
              </a:rPr>
              <a:t>أما القاعدة النظامية فمصدرها أولي </a:t>
            </a:r>
            <a:r>
              <a:rPr lang="ar-EG" sz="6000" dirty="0" err="1" smtClean="0">
                <a:solidFill>
                  <a:srgbClr val="FF0000"/>
                </a:solidFill>
              </a:rPr>
              <a:t>الأمر </a:t>
            </a:r>
            <a:r>
              <a:rPr lang="ar-EG" sz="6000" dirty="0" smtClean="0"/>
              <a:t>(رئيس الدولة أيًّا كان مسماه والسلطة التنظيمية)، ي</a:t>
            </a:r>
            <a:r>
              <a:rPr lang="ar-SA" sz="6000" smtClean="0"/>
              <a:t>ر</a:t>
            </a:r>
            <a:r>
              <a:rPr lang="ar-EG" sz="6000" smtClean="0"/>
              <a:t>اع</a:t>
            </a:r>
            <a:r>
              <a:rPr lang="ar-SA" sz="6000" dirty="0" smtClean="0"/>
              <a:t> </a:t>
            </a:r>
            <a:r>
              <a:rPr lang="ar-EG" sz="6000" dirty="0" smtClean="0"/>
              <a:t> فيها تحقيق المصلحة ودرء المفسدة في مكان معين وزمان معين، ولا تتَّسِم بالديمومة، بل يمكن تعديلها وإلغاؤها بما يتغيَّر ويتطور في المجتمعات.</a:t>
            </a:r>
            <a:r>
              <a:rPr lang="en-US" dirty="0" smtClean="0"/>
              <a:t/>
            </a:r>
            <a:br>
              <a:rPr lang="en-US" dirty="0" smtClean="0"/>
            </a:b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820472" cy="6583362"/>
          </a:xfrm>
        </p:spPr>
        <p:txBody>
          <a:bodyPr>
            <a:normAutofit fontScale="90000"/>
          </a:bodyPr>
          <a:lstStyle/>
          <a:p>
            <a:pPr algn="r"/>
            <a:r>
              <a:rPr lang="ar-EG" sz="5300" dirty="0" smtClean="0">
                <a:solidFill>
                  <a:srgbClr val="FF0000"/>
                </a:solidFill>
              </a:rPr>
              <a:t>ب- من حيث التطبيق:</a:t>
            </a:r>
            <a:r>
              <a:rPr lang="ar-SA" sz="5300" dirty="0" smtClean="0"/>
              <a:t> </a:t>
            </a:r>
            <a:r>
              <a:rPr lang="ar-EG" sz="5300" dirty="0" smtClean="0"/>
              <a:t>القاعدة الشرعية أوسع نِطاقًا من القاعدة النظامية؛ سواء من حيث المخاطبون </a:t>
            </a:r>
            <a:r>
              <a:rPr lang="ar-EG" sz="5300" dirty="0" err="1" smtClean="0"/>
              <a:t>بها</a:t>
            </a:r>
            <a:r>
              <a:rPr lang="ar-EG" sz="5300" dirty="0" smtClean="0"/>
              <a:t>، أو من حيث المكان والزمان، فهي جاءت للكافة دون تحديد لمكان أو زمان محدَّد، بل هي صالحة للكافة ولكل زمان ومكان</a:t>
            </a:r>
            <a:r>
              <a:rPr lang="en-US" sz="5300" dirty="0" smtClean="0"/>
              <a:t> </a:t>
            </a:r>
            <a:r>
              <a:rPr lang="ar-SA" sz="5300" dirty="0" err="1" smtClean="0"/>
              <a:t>.</a:t>
            </a:r>
            <a:r>
              <a:rPr lang="ar-SA" sz="5300" dirty="0" smtClean="0"/>
              <a:t> </a:t>
            </a:r>
            <a:r>
              <a:rPr lang="ar-EG" sz="5300" dirty="0" smtClean="0"/>
              <a:t>فالقاعدة الشرعية عامة للناس جميعًا وشاملة، بينما القاعدة النظامية مقيَّدة بالموضوع والزمان والمكان.</a:t>
            </a:r>
            <a:r>
              <a:rPr lang="en-US" dirty="0" smtClean="0"/>
              <a:t/>
            </a:r>
            <a:br>
              <a:rPr lang="en-US" dirty="0" smtClean="0"/>
            </a:b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250706"/>
          </a:xfrm>
        </p:spPr>
        <p:txBody>
          <a:bodyPr>
            <a:normAutofit/>
          </a:bodyPr>
          <a:lstStyle/>
          <a:p>
            <a:pPr algn="r"/>
            <a:r>
              <a:rPr lang="ar-EG" sz="4800" dirty="0" err="1" smtClean="0">
                <a:solidFill>
                  <a:srgbClr val="FF0000"/>
                </a:solidFill>
              </a:rPr>
              <a:t>جـ</a:t>
            </a:r>
            <a:r>
              <a:rPr lang="ar-EG" sz="4800" dirty="0" smtClean="0">
                <a:solidFill>
                  <a:srgbClr val="FF0000"/>
                </a:solidFill>
              </a:rPr>
              <a:t>- من حيث الجزاء: </a:t>
            </a:r>
            <a:r>
              <a:rPr lang="ar-EG" sz="4400" dirty="0" smtClean="0"/>
              <a:t>القاعدة </a:t>
            </a:r>
            <a:r>
              <a:rPr lang="ar-EG" sz="4400" dirty="0" err="1" smtClean="0"/>
              <a:t>الشرعية؛</a:t>
            </a:r>
            <a:r>
              <a:rPr lang="ar-EG" sz="4400" dirty="0" smtClean="0"/>
              <a:t> </a:t>
            </a:r>
            <a:r>
              <a:rPr lang="ar-SA" sz="4400" dirty="0" smtClean="0"/>
              <a:t>ا</a:t>
            </a:r>
            <a:r>
              <a:rPr lang="ar-EG" sz="4400" dirty="0" smtClean="0"/>
              <a:t>لجزاء فيها أخروي ودنيوي، بل الأصل فيها الجزاء الأخروي، والجزاء الدنيوي وضِع موضع الضرورة لمن لم  يؤمن بالآخرة وما فيها من ثواب وعقاب، فيتَعدى حدود الله، أما أنه شُرع فيها عقاب دنيوي وآخر أخروي؛ فلأن التكاليف الشرعية منها ما هو من أعمال القلوب التي لا يعلم المخالفة فيها إلا الله، ومنها ما هو من أعمال الجوارح التي يطَّلِع الخَلْق على المخالفة فيها</a:t>
            </a:r>
            <a:r>
              <a:rPr lang="ar-SA" sz="4400" dirty="0" err="1" smtClean="0"/>
              <a:t>.</a:t>
            </a:r>
            <a:endParaRPr lang="ar-SA" sz="4400" dirty="0"/>
          </a:p>
        </p:txBody>
      </p:sp>
    </p:spTree>
  </p:cSld>
  <p:clrMapOvr>
    <a:masterClrMapping/>
  </p:clrMapOvr>
  <p:transition spd="slow">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22714"/>
          </a:xfrm>
        </p:spPr>
        <p:txBody>
          <a:bodyPr>
            <a:normAutofit fontScale="90000"/>
          </a:bodyPr>
          <a:lstStyle/>
          <a:p>
            <a:pPr algn="r"/>
            <a:r>
              <a:rPr lang="ar-EG" sz="6000" b="1" dirty="0"/>
              <a:t>والنظام بالمعنى </a:t>
            </a:r>
            <a:r>
              <a:rPr lang="ar-EG" sz="6000" b="1" dirty="0" smtClean="0"/>
              <a:t>الخاص</a:t>
            </a:r>
            <a:r>
              <a:rPr lang="ar-SA" sz="6000" b="1" dirty="0" err="1" smtClean="0"/>
              <a:t>:</a:t>
            </a:r>
            <a:r>
              <a:rPr lang="ar-EG" sz="6000" b="1" dirty="0" smtClean="0"/>
              <a:t> </a:t>
            </a:r>
            <a:r>
              <a:rPr lang="ar-EG" sz="5400" b="1" dirty="0"/>
              <a:t>حكم تقتضيه السياسة الشرعية، </a:t>
            </a:r>
            <a:r>
              <a:rPr lang="ar-EG" sz="5400" b="1" dirty="0" smtClean="0"/>
              <a:t>و</a:t>
            </a:r>
            <a:r>
              <a:rPr lang="ar-SA" sz="5400" b="1" dirty="0" smtClean="0"/>
              <a:t>قي</a:t>
            </a:r>
            <a:r>
              <a:rPr lang="ar-EG" sz="5400" b="1" dirty="0" smtClean="0"/>
              <a:t>ل</a:t>
            </a:r>
            <a:r>
              <a:rPr lang="ar-SA" sz="5400" b="1" dirty="0" smtClean="0"/>
              <a:t> هو</a:t>
            </a:r>
            <a:r>
              <a:rPr lang="ar-EG" sz="5400" b="1" dirty="0" err="1" smtClean="0"/>
              <a:t>: </a:t>
            </a:r>
            <a:r>
              <a:rPr lang="ar-EG" sz="5400" b="1" dirty="0"/>
              <a:t>"ما يضعه أولو الأمر من الأحكام النظاميَّة، والسياسية، وتحديد عقوبات </a:t>
            </a:r>
            <a:r>
              <a:rPr lang="ar-EG" sz="5400" b="1" dirty="0" err="1"/>
              <a:t>التعزير</a:t>
            </a:r>
            <a:r>
              <a:rPr lang="ar-EG" sz="5400" b="1" dirty="0"/>
              <a:t> مما يحتاج إليه بشرط ألا يُخالِف ما ورد في </a:t>
            </a:r>
            <a:r>
              <a:rPr lang="ar-EG" sz="5400" b="1" dirty="0" err="1" smtClean="0"/>
              <a:t>الشرع</a:t>
            </a:r>
            <a:r>
              <a:rPr lang="ar-SA" sz="5400" b="1" dirty="0" smtClean="0"/>
              <a:t> </a:t>
            </a:r>
            <a:r>
              <a:rPr lang="en-US" sz="5400" b="1" dirty="0" smtClean="0"/>
              <a:t>.</a:t>
            </a:r>
            <a:r>
              <a:rPr lang="en-US" dirty="0"/>
              <a:t/>
            </a:r>
            <a:br>
              <a:rPr lang="en-US" dirty="0"/>
            </a:br>
            <a:r>
              <a:rPr lang="ar-EG" dirty="0" smtClean="0"/>
              <a:t> </a:t>
            </a: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820472" cy="6583362"/>
          </a:xfrm>
        </p:spPr>
        <p:txBody>
          <a:bodyPr>
            <a:normAutofit fontScale="90000"/>
          </a:bodyPr>
          <a:lstStyle/>
          <a:p>
            <a:pPr algn="r"/>
            <a:r>
              <a:rPr lang="ar-EG" sz="5300" dirty="0" smtClean="0"/>
              <a:t>فالعقوبات الدنيوية جاءت على المخالَفة على أعمال الجوارح ووُكِل إلى أولي الأمر تنفيذها والعقوبات الأخروية جاءت على المخالَفة في أعمال القلوب، التي لا يطَّلِع عليها إلا علام الغيوب </a:t>
            </a:r>
            <a:r>
              <a:rPr lang="ar-SA" sz="5300" dirty="0" smtClean="0"/>
              <a:t>ف</a:t>
            </a:r>
            <a:r>
              <a:rPr lang="ar-EG" sz="5300" dirty="0" smtClean="0"/>
              <a:t>يتولَّى إقامتها على المخالِفين في دار الجزاء، كما جاءت على المخالَفة في أعمال الجوارح زيادة على العقاب الدنيوي، أو من لم يُعاقَب في الدنيا وبقي على إصراره.</a:t>
            </a:r>
            <a:r>
              <a:rPr lang="en-US" dirty="0" smtClean="0"/>
              <a:t/>
            </a:r>
            <a:br>
              <a:rPr lang="en-US" dirty="0" smtClean="0"/>
            </a:br>
            <a:endParaRPr lang="ar-SA" dirty="0"/>
          </a:p>
        </p:txBody>
      </p:sp>
    </p:spTree>
  </p:cSld>
  <p:clrMapOvr>
    <a:masterClrMapping/>
  </p:clrMapOvr>
  <p:transition spd="slow">
    <p:sndAc>
      <p:stSnd>
        <p:snd r:embed="rId2" name="chimes.wav"/>
      </p:stSnd>
    </p:sndAc>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274638"/>
            <a:ext cx="8363272" cy="6250706"/>
          </a:xfrm>
        </p:spPr>
        <p:txBody>
          <a:bodyPr>
            <a:normAutofit/>
          </a:bodyPr>
          <a:lstStyle/>
          <a:p>
            <a:pPr algn="r"/>
            <a:r>
              <a:rPr lang="ar-EG" sz="4800" dirty="0" smtClean="0"/>
              <a:t>وأكثر من ذلك أنها جاءت بنوع آخر من الجزاء هو الإثابة على الامتثال للأوامر والكف من المنهيات، فهي تُحاسِب على الامتثال كما تُحاسب على المخالفة.</a:t>
            </a:r>
            <a:r>
              <a:rPr lang="en-US" sz="4800" dirty="0" smtClean="0"/>
              <a:t/>
            </a:r>
            <a:br>
              <a:rPr lang="en-US" sz="4800" dirty="0" smtClean="0"/>
            </a:br>
            <a:r>
              <a:rPr lang="ar-EG" sz="4800" dirty="0" smtClean="0"/>
              <a:t>أما القاعدة النِّظامية فهي تَحكُم السلوك الخارجي للإنسان، ولا تعاقب على مجرد النيات، فالجزاء فيها دنيوي.</a:t>
            </a:r>
            <a:r>
              <a:rPr lang="en-US" dirty="0" smtClean="0"/>
              <a:t/>
            </a:r>
            <a:br>
              <a:rPr lang="en-US" dirty="0" smtClean="0"/>
            </a:br>
            <a:endParaRPr lang="ar-SA" dirty="0"/>
          </a:p>
        </p:txBody>
      </p:sp>
    </p:spTree>
  </p:cSld>
  <p:clrMapOvr>
    <a:masterClrMapping/>
  </p:clrMapOvr>
  <p:transition spd="slow">
    <p:sndAc>
      <p:stSnd>
        <p:snd r:embed="rId2" name="chimes.wav"/>
      </p:stSnd>
    </p:sndAc>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820472" cy="6178698"/>
          </a:xfrm>
        </p:spPr>
        <p:txBody>
          <a:bodyPr>
            <a:normAutofit fontScale="90000"/>
          </a:bodyPr>
          <a:lstStyle/>
          <a:p>
            <a:pPr algn="r"/>
            <a:r>
              <a:rPr lang="ar-EG" sz="5300" dirty="0" smtClean="0">
                <a:solidFill>
                  <a:srgbClr val="FF0000"/>
                </a:solidFill>
              </a:rPr>
              <a:t>أ- من حيث الغاية:</a:t>
            </a:r>
            <a:r>
              <a:rPr lang="ar-EG" sz="5300" dirty="0" smtClean="0"/>
              <a:t>يسعى النظامُ إلى تنظيم علاقات الأفراد داخل المجتمع، فالقاعدة النظامية تراعي وتُنظِّم ما هو كائن بعكس القاعدة الأخلاقية، فهي تسعى بالإنسان نحو الكمال وتُراعي وتحاول أن تصل إلى ما يجب أن يكون، الأخلاق تتَّخِذ من الشخص الكامل نموذجًا لها، في حين أن القاعدة النظامية تتَّخِذ من الرجل العادي نموذجًا ومعيارًا لها.</a:t>
            </a:r>
            <a:r>
              <a:rPr lang="en-US" dirty="0" smtClean="0"/>
              <a:t/>
            </a:r>
            <a:br>
              <a:rPr lang="en-US" dirty="0" smtClean="0"/>
            </a:br>
            <a:endParaRPr lang="ar-SA" dirty="0"/>
          </a:p>
        </p:txBody>
      </p:sp>
    </p:spTree>
  </p:cSld>
  <p:clrMapOvr>
    <a:masterClrMapping/>
  </p:clrMapOvr>
  <p:transition spd="slow">
    <p:sndAc>
      <p:stSnd>
        <p:snd r:embed="rId2" name="chimes.wav"/>
      </p:stSnd>
    </p:sndAc>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686800" cy="6583362"/>
          </a:xfrm>
        </p:spPr>
        <p:txBody>
          <a:bodyPr>
            <a:normAutofit fontScale="90000"/>
          </a:bodyPr>
          <a:lstStyle/>
          <a:p>
            <a:pPr algn="r"/>
            <a:r>
              <a:rPr lang="ar-EG" sz="6000" dirty="0" smtClean="0">
                <a:solidFill>
                  <a:srgbClr val="FF0000"/>
                </a:solidFill>
              </a:rPr>
              <a:t>ب- من حيث التحديد والوضوح: </a:t>
            </a:r>
            <a:r>
              <a:rPr lang="ar-EG" sz="5300" dirty="0" smtClean="0"/>
              <a:t>تتَّسِم القاعدة النظامية بالانضباط والوضوح حتى يمكن معرفتها وتطبيقها في حين أن القاعدة الأخلاقية غالبًا ما تكون غير محددة، فهي ليست سوى أحاسيس داخلية لدى الأفراد، وقد لا يتَّفق هذا الإحساس الداخلي لكل فرد ومبادئ الأخلاق، وبالتالي فإن مبادئ الأخلاق غالبًا ما تكون غير مُنضبِطة.</a:t>
            </a:r>
            <a:r>
              <a:rPr lang="en-US" dirty="0" smtClean="0"/>
              <a:t/>
            </a:r>
            <a:br>
              <a:rPr lang="en-US" dirty="0" smtClean="0"/>
            </a:br>
            <a:endParaRPr lang="ar-SA" dirty="0"/>
          </a:p>
        </p:txBody>
      </p:sp>
    </p:spTree>
  </p:cSld>
  <p:clrMapOvr>
    <a:masterClrMapping/>
  </p:clrMapOvr>
  <p:transition spd="slow">
    <p:sndAc>
      <p:stSnd>
        <p:snd r:embed="rId2" name="chimes.wav"/>
      </p:stSnd>
    </p:sndAc>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748464" cy="6178698"/>
          </a:xfrm>
        </p:spPr>
        <p:txBody>
          <a:bodyPr>
            <a:normAutofit fontScale="90000"/>
          </a:bodyPr>
          <a:lstStyle/>
          <a:p>
            <a:pPr algn="ctr"/>
            <a:r>
              <a:rPr lang="ar-EG" sz="6000" dirty="0" smtClean="0">
                <a:solidFill>
                  <a:srgbClr val="FF0000"/>
                </a:solidFill>
              </a:rPr>
              <a:t>ج- من حيث الجزاء:</a:t>
            </a:r>
            <a:r>
              <a:rPr lang="en-US" sz="6000" dirty="0" smtClean="0"/>
              <a:t/>
            </a:r>
            <a:br>
              <a:rPr lang="en-US" sz="6000" dirty="0" smtClean="0"/>
            </a:br>
            <a:r>
              <a:rPr lang="ar-EG" sz="6000" dirty="0" smtClean="0"/>
              <a:t>إذا كانت قواعد الأخلاق والقواعد النظامية مُتَّفِقة في أن الغرض في كل منها هو تنظيم سلوك الأفراد داخل الجماعة بيد أنهما يختلفان في العديد من الخصائص، وبالتالي يمكن بسهولة التمييز بينهم من حيث الجزاء.</a:t>
            </a:r>
            <a:r>
              <a:rPr lang="en-US" dirty="0" smtClean="0"/>
              <a:t/>
            </a:r>
            <a:br>
              <a:rPr lang="en-US" dirty="0" smtClean="0"/>
            </a:br>
            <a:endParaRPr lang="ar-SA" dirty="0"/>
          </a:p>
        </p:txBody>
      </p:sp>
    </p:spTree>
  </p:cSld>
  <p:clrMapOvr>
    <a:masterClrMapping/>
  </p:clrMapOvr>
  <p:transition spd="slow">
    <p:sndAc>
      <p:stSnd>
        <p:snd r:embed="rId2" name="chimes.wav"/>
      </p:stSnd>
    </p:sndAc>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583362"/>
          </a:xfrm>
        </p:spPr>
        <p:txBody>
          <a:bodyPr>
            <a:normAutofit fontScale="90000"/>
          </a:bodyPr>
          <a:lstStyle/>
          <a:p>
            <a:pPr algn="ctr"/>
            <a:r>
              <a:rPr lang="ar-EG" sz="5300" dirty="0" smtClean="0"/>
              <a:t>-</a:t>
            </a:r>
            <a:r>
              <a:rPr lang="ar-EG" sz="5300" dirty="0" smtClean="0">
                <a:solidFill>
                  <a:srgbClr val="FF0000"/>
                </a:solidFill>
              </a:rPr>
              <a:t>2 التمييز بين القاعدة النظامية والقاعدة </a:t>
            </a:r>
            <a:r>
              <a:rPr lang="ar-EG" sz="5300" dirty="0" err="1" smtClean="0">
                <a:solidFill>
                  <a:srgbClr val="FF0000"/>
                </a:solidFill>
              </a:rPr>
              <a:t>الأخلاقية:</a:t>
            </a:r>
            <a:r>
              <a:rPr lang="ar-EG" sz="5300" dirty="0" smtClean="0">
                <a:solidFill>
                  <a:srgbClr val="FF0000"/>
                </a:solidFill>
              </a:rPr>
              <a:t> </a:t>
            </a:r>
            <a:r>
              <a:rPr lang="en-US" sz="5300" dirty="0" smtClean="0"/>
              <a:t/>
            </a:r>
            <a:br>
              <a:rPr lang="en-US" sz="5300" dirty="0" smtClean="0"/>
            </a:br>
            <a:r>
              <a:rPr lang="ar-EG" sz="5300" dirty="0" smtClean="0"/>
              <a:t>يُقصَد بالقواعد الأخلاقية المبادئ التي يتعارف الناس عليها في مجتمع معين، والتي تهدف إلى تحقيق مُثُل عليا، مِثل الحض على فِعل الخير كمساعدة الفقير، والنهي عن الكذب والغِيبة والنميمة، ويهدف الإسلام إلى الحث على حُسْن الخلق والسلوك القويم.</a:t>
            </a:r>
            <a:r>
              <a:rPr lang="en-US" dirty="0" smtClean="0"/>
              <a:t/>
            </a:r>
            <a:br>
              <a:rPr lang="en-US" dirty="0" smtClean="0"/>
            </a:br>
            <a:endParaRPr lang="ar-SA" dirty="0"/>
          </a:p>
        </p:txBody>
      </p:sp>
    </p:spTree>
  </p:cSld>
  <p:clrMapOvr>
    <a:masterClrMapping/>
  </p:clrMapOvr>
  <p:transition spd="slow">
    <p:sndAc>
      <p:stSnd>
        <p:snd r:embed="rId2" name="chimes.wav"/>
      </p:stSnd>
    </p:sndAc>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686800" cy="6250706"/>
          </a:xfrm>
        </p:spPr>
        <p:txBody>
          <a:bodyPr>
            <a:normAutofit fontScale="90000"/>
          </a:bodyPr>
          <a:lstStyle/>
          <a:p>
            <a:pPr algn="r"/>
            <a:r>
              <a:rPr lang="ar-EG" sz="4400" dirty="0" smtClean="0">
                <a:solidFill>
                  <a:srgbClr val="FF0000"/>
                </a:solidFill>
              </a:rPr>
              <a:t>3</a:t>
            </a:r>
            <a:r>
              <a:rPr lang="ar-EG" sz="6000" dirty="0" smtClean="0">
                <a:solidFill>
                  <a:srgbClr val="FF0000"/>
                </a:solidFill>
              </a:rPr>
              <a:t> العلاقة بين القواعد الشرعية والأخلاقية والنظامية:</a:t>
            </a:r>
            <a:r>
              <a:rPr lang="en-US" sz="5300" dirty="0" smtClean="0"/>
              <a:t/>
            </a:r>
            <a:br>
              <a:rPr lang="en-US" sz="5300" dirty="0" smtClean="0"/>
            </a:br>
            <a:r>
              <a:rPr lang="ar-EG" sz="5300" dirty="0" smtClean="0"/>
              <a:t>يتَّضِح مما سبق أن لكل من القواعد الشرعية والأخلاقية والنظامية دائرة مستقلة </a:t>
            </a:r>
            <a:r>
              <a:rPr lang="ar-EG" sz="5300" dirty="0" err="1" smtClean="0"/>
              <a:t>بها</a:t>
            </a:r>
            <a:r>
              <a:rPr lang="ar-EG" sz="5300" dirty="0" smtClean="0"/>
              <a:t> إلا أنها مُتداخلة في بعضها بصورة أو بأخرى، ويتحقَّق هذا التداخل؛ حيث تشترك تلك القواعد على اختلافها في حُكْم مسألة معيَّنة كتحريم القتل </a:t>
            </a:r>
            <a:r>
              <a:rPr lang="ar-EG" sz="5300" dirty="0" smtClean="0"/>
              <a:t>والسرقة</a:t>
            </a:r>
            <a:r>
              <a:rPr lang="ar-SA" sz="5300" dirty="0" smtClean="0"/>
              <a:t> </a:t>
            </a:r>
            <a:r>
              <a:rPr lang="ar-SA" sz="5300" dirty="0" err="1" smtClean="0"/>
              <a:t>.</a:t>
            </a:r>
            <a:endParaRPr lang="ar-SA" sz="5300" dirty="0"/>
          </a:p>
        </p:txBody>
      </p:sp>
    </p:spTree>
  </p:cSld>
  <p:clrMapOvr>
    <a:masterClrMapping/>
  </p:clrMapOvr>
  <p:transition spd="slow">
    <p:sndAc>
      <p:stSnd>
        <p:snd r:embed="rId2" name="chimes.wav"/>
      </p:stSnd>
    </p:sndAc>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686800" cy="6583362"/>
          </a:xfrm>
        </p:spPr>
        <p:txBody>
          <a:bodyPr>
            <a:normAutofit fontScale="90000"/>
          </a:bodyPr>
          <a:lstStyle/>
          <a:p>
            <a:pPr algn="r"/>
            <a:r>
              <a:rPr lang="ar-EG" sz="4900" dirty="0" smtClean="0"/>
              <a:t>ويختلف حجمُ هذا التداخل حسَب ظروف كل مجتمع على </a:t>
            </a:r>
            <a:r>
              <a:rPr lang="ar-EG" sz="4900" dirty="0" err="1" smtClean="0"/>
              <a:t>حِدة</a:t>
            </a:r>
            <a:r>
              <a:rPr lang="ar-EG" sz="4900" dirty="0" smtClean="0"/>
              <a:t>، فقد تضيق هذه المساحة المشترَكة في المجتمعات المادية، حيث لا تهتم إلا بالقواعد القانونية المجردة دون اعتبار لدين أو أخلاق، بينما قد تتَّسِع تلك المساحة المشتركة في المجتمعات العقائدية التي تحرص على </a:t>
            </a:r>
            <a:r>
              <a:rPr lang="ar-EG" sz="4900" dirty="0" smtClean="0"/>
              <a:t>معاملاتها </a:t>
            </a:r>
            <a:r>
              <a:rPr lang="ar-EG" sz="4900" dirty="0" smtClean="0"/>
              <a:t>مع قواعد دينها وأخلاقها، ويتحقَّق الوضع الأمثل إن تَطابقت تلك الدوائر مع بعضها البعض دون انفراد أي منها بمجال </a:t>
            </a:r>
            <a:r>
              <a:rPr lang="ar-EG" sz="4900" dirty="0" err="1" smtClean="0"/>
              <a:t>خاص.</a:t>
            </a:r>
            <a:r>
              <a:rPr lang="ar-EG" sz="4900" dirty="0" smtClean="0"/>
              <a:t> </a:t>
            </a:r>
            <a:r>
              <a:rPr lang="en-US" dirty="0" smtClean="0"/>
              <a:t/>
            </a:r>
            <a:br>
              <a:rPr lang="en-US" dirty="0" smtClean="0"/>
            </a:br>
            <a:endParaRPr lang="ar-SA" dirty="0"/>
          </a:p>
        </p:txBody>
      </p:sp>
    </p:spTree>
  </p:cSld>
  <p:clrMapOvr>
    <a:masterClrMapping/>
  </p:clrMapOvr>
  <p:transition spd="slow">
    <p:sndAc>
      <p:stSnd>
        <p:snd r:embed="rId2" name="chimes.wav"/>
      </p:stSnd>
    </p:sndAc>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583362"/>
          </a:xfrm>
        </p:spPr>
        <p:txBody>
          <a:bodyPr>
            <a:noAutofit/>
          </a:bodyPr>
          <a:lstStyle/>
          <a:p>
            <a:pPr algn="ctr"/>
            <a:r>
              <a:rPr lang="ar-EG" sz="5400" dirty="0" smtClean="0">
                <a:solidFill>
                  <a:srgbClr val="FF0000"/>
                </a:solidFill>
              </a:rPr>
              <a:t>1 مصادر القاعدة النظامية:</a:t>
            </a:r>
            <a:r>
              <a:rPr lang="en-US" sz="4800" dirty="0" smtClean="0"/>
              <a:t/>
            </a:r>
            <a:br>
              <a:rPr lang="en-US" sz="4800" dirty="0" smtClean="0"/>
            </a:br>
            <a:r>
              <a:rPr lang="ar-EG" sz="4800" dirty="0" smtClean="0"/>
              <a:t>تمثِّل الشريعة الإسلامية في السعودية المصدر الرئيس للنظام، فهي أساس التنظيم القانوني، التي يتعيَّن على جميع المصادر الأخرى احترامها، وإلا اعتبرت مَعيبة بعدم الدستورية بحيث يتعيَّن أن تأتي التنظيمات مُتَّفِقة مع المبادئ الكلية والمقاصد الشرعية وغير مُتعارِضة مع أي حكم </a:t>
            </a:r>
            <a:r>
              <a:rPr lang="ar-EG" sz="4800" dirty="0" err="1" smtClean="0"/>
              <a:t>قطعي </a:t>
            </a:r>
            <a:r>
              <a:rPr lang="ar-EG" sz="4800" dirty="0" smtClean="0"/>
              <a:t>(</a:t>
            </a:r>
            <a:r>
              <a:rPr lang="ar-EG" sz="4800" dirty="0" err="1" smtClean="0"/>
              <a:t>م48</a:t>
            </a:r>
            <a:r>
              <a:rPr lang="ar-EG" sz="4800" dirty="0" smtClean="0"/>
              <a:t> من النظام الأساس للحكم</a:t>
            </a:r>
            <a:r>
              <a:rPr lang="ar-EG" sz="4800" dirty="0" err="1" smtClean="0"/>
              <a:t>)،</a:t>
            </a:r>
            <a:endParaRPr lang="ar-SA" sz="4800" dirty="0"/>
          </a:p>
        </p:txBody>
      </p:sp>
    </p:spTree>
  </p:cSld>
  <p:clrMapOvr>
    <a:masterClrMapping/>
  </p:clrMapOvr>
  <p:transition spd="slow">
    <p:sndAc>
      <p:stSnd>
        <p:snd r:embed="rId2" name="chimes.wav"/>
      </p:stSnd>
    </p:sndAc>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583362"/>
          </a:xfrm>
        </p:spPr>
        <p:txBody>
          <a:bodyPr>
            <a:normAutofit fontScale="90000"/>
          </a:bodyPr>
          <a:lstStyle/>
          <a:p>
            <a:pPr algn="ctr"/>
            <a:r>
              <a:rPr lang="ar-SA" sz="6000" dirty="0" smtClean="0"/>
              <a:t/>
            </a:r>
            <a:br>
              <a:rPr lang="ar-SA" sz="6000" dirty="0" smtClean="0"/>
            </a:br>
            <a:r>
              <a:rPr lang="ar-EG" sz="6000" dirty="0" smtClean="0"/>
              <a:t>إن </a:t>
            </a:r>
            <a:r>
              <a:rPr lang="ar-EG" sz="6000" dirty="0" smtClean="0"/>
              <a:t>الشريعة الإسلامية فيما جاءت </a:t>
            </a:r>
            <a:r>
              <a:rPr lang="ar-EG" sz="6000" dirty="0" err="1" smtClean="0"/>
              <a:t>به</a:t>
            </a:r>
            <a:r>
              <a:rPr lang="ar-EG" sz="6000" dirty="0" smtClean="0"/>
              <a:t> من أحكام تفصيلية قطعية الثبوت كأحكام الميراث، الحدود، الزواج والطلاق لم يقنِّنها النظام في المملكة، تُعَد مصدرًا رسميًّا أصليًّا عامًّا باعتبارها الشريعة ذات الولاية العامة؛ فكل ما جاء مفصلاً ولم يقنَّن </a:t>
            </a:r>
            <a:r>
              <a:rPr lang="ar-EG" sz="6000" dirty="0" err="1" smtClean="0"/>
              <a:t>بالنظام </a:t>
            </a:r>
            <a:r>
              <a:rPr lang="ar-EG" sz="6000" dirty="0" smtClean="0"/>
              <a:t>(</a:t>
            </a:r>
            <a:r>
              <a:rPr lang="ar-EG" sz="6000" dirty="0" err="1" smtClean="0"/>
              <a:t>م48</a:t>
            </a:r>
            <a:r>
              <a:rPr lang="ar-EG" sz="6000" dirty="0" smtClean="0"/>
              <a:t> من النظام الأساس للحكم</a:t>
            </a:r>
            <a:r>
              <a:rPr lang="ar-EG" sz="6000" dirty="0" err="1" smtClean="0"/>
              <a:t>).</a:t>
            </a:r>
            <a:r>
              <a:rPr lang="en-US" sz="4900" dirty="0" smtClean="0"/>
              <a:t/>
            </a:r>
            <a:br>
              <a:rPr lang="en-US" sz="4900" dirty="0" smtClean="0"/>
            </a:br>
            <a:r>
              <a:rPr lang="en-US" dirty="0" smtClean="0"/>
              <a:t/>
            </a:r>
            <a:br>
              <a:rPr lang="en-US" dirty="0" smtClean="0"/>
            </a:br>
            <a:endParaRPr lang="ar-SA" dirty="0"/>
          </a:p>
        </p:txBody>
      </p:sp>
    </p:spTree>
  </p:cSld>
  <p:clrMapOvr>
    <a:masterClrMapping/>
  </p:clrMapOvr>
  <p:transition spd="slow">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94722"/>
          </a:xfrm>
        </p:spPr>
        <p:txBody>
          <a:bodyPr>
            <a:noAutofit/>
          </a:bodyPr>
          <a:lstStyle/>
          <a:p>
            <a:pPr algn="r"/>
            <a:r>
              <a:rPr lang="ar-EG" sz="4800" b="1" dirty="0" err="1"/>
              <a:t>الشرع</a:t>
            </a:r>
            <a:r>
              <a:rPr lang="ar-EG" sz="4800" b="1" dirty="0"/>
              <a:t> في الإسلام:</a:t>
            </a:r>
            <a:r>
              <a:rPr lang="en-US" sz="4800" b="1" dirty="0"/>
              <a:t/>
            </a:r>
            <a:br>
              <a:rPr lang="en-US" sz="4800" b="1" dirty="0"/>
            </a:br>
            <a:r>
              <a:rPr lang="ar-EG" sz="4800" b="1" dirty="0"/>
              <a:t>يُقرِّر الإسلام أن إنشاء </a:t>
            </a:r>
            <a:r>
              <a:rPr lang="ar-EG" sz="4800" b="1" dirty="0" err="1"/>
              <a:t>الشرع</a:t>
            </a:r>
            <a:r>
              <a:rPr lang="ar-EG" sz="4800" b="1" dirty="0"/>
              <a:t> ابتداء إنما يختص </a:t>
            </a:r>
            <a:r>
              <a:rPr lang="ar-EG" sz="4800" b="1" dirty="0" err="1"/>
              <a:t>به</a:t>
            </a:r>
            <a:r>
              <a:rPr lang="ar-EG" sz="4800" b="1" dirty="0"/>
              <a:t> الله تعالى وحده؛ فإليه يرجع الأمر والحكم، وليس لمخلوق أن يُنشئ حُكمًا بالتحليل أو التحريم ابتداءً من عند نفسه؛ قال </a:t>
            </a:r>
            <a:r>
              <a:rPr lang="ar-EG" sz="4800" b="1" dirty="0" err="1" smtClean="0"/>
              <a:t>تعالى: </a:t>
            </a:r>
            <a:r>
              <a:rPr lang="ar-EG" sz="4800" b="1" dirty="0"/>
              <a:t>{سَيَقُولُ الَّذِينَ أَشْرَكُوا لَوْ شَاءَ اللَّهُ مَا أَشْرَكْنَا وَلَا آبَاؤُنَا وَلَا حَرَّمْنَا مِنْ شَيْءٍ</a:t>
            </a:r>
            <a:r>
              <a:rPr lang="ar-EG" sz="4800" b="1" dirty="0" err="1"/>
              <a:t>}</a:t>
            </a:r>
            <a:endParaRPr lang="ar-SA" sz="4800" b="1"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583362"/>
          </a:xfrm>
        </p:spPr>
        <p:txBody>
          <a:bodyPr>
            <a:normAutofit fontScale="90000"/>
          </a:bodyPr>
          <a:lstStyle/>
          <a:p>
            <a:pPr algn="r"/>
            <a:r>
              <a:rPr lang="ar-EG" sz="6000" dirty="0" smtClean="0">
                <a:solidFill>
                  <a:srgbClr val="FF0000"/>
                </a:solidFill>
              </a:rPr>
              <a:t>المصادر الرسمية العامة الأصلية مصادر الأحكام الإسلامية:</a:t>
            </a:r>
            <a:r>
              <a:rPr lang="en-US" sz="5300" dirty="0" smtClean="0"/>
              <a:t/>
            </a:r>
            <a:br>
              <a:rPr lang="en-US" sz="5300" dirty="0" smtClean="0"/>
            </a:br>
            <a:r>
              <a:rPr lang="ar-EG" sz="5300" dirty="0" smtClean="0"/>
              <a:t>ويُقصَد </a:t>
            </a:r>
            <a:r>
              <a:rPr lang="ar-EG" sz="5300" dirty="0" err="1" smtClean="0"/>
              <a:t>بها</a:t>
            </a:r>
            <a:r>
              <a:rPr lang="ar-EG" sz="5300" dirty="0" smtClean="0"/>
              <a:t> الأحكام التفصيلية قطعية الثبوت التي جاءت </a:t>
            </a:r>
            <a:r>
              <a:rPr lang="ar-EG" sz="5300" dirty="0" err="1" smtClean="0"/>
              <a:t>بها</a:t>
            </a:r>
            <a:r>
              <a:rPr lang="ar-EG" sz="5300" dirty="0" smtClean="0"/>
              <a:t> الشريعة الإسلامية ولم يقنِّنها النظام في المملكة في نصوص هذه الأمور، يرجع للشريعة الإسلامية في مصادرها بحثًا عن الحكم واجب التطبيق، وفي هذا الشأن تعتبر أحكامها مصدرًا </a:t>
            </a:r>
            <a:r>
              <a:rPr lang="ar-EG" sz="5300" dirty="0" err="1" smtClean="0"/>
              <a:t>أصليًّا</a:t>
            </a:r>
            <a:r>
              <a:rPr lang="ar-EG" sz="5300" dirty="0" err="1" smtClean="0"/>
              <a:t>،.</a:t>
            </a:r>
            <a:r>
              <a:rPr lang="en-US" sz="5300" dirty="0" smtClean="0"/>
              <a:t> </a:t>
            </a:r>
            <a:r>
              <a:rPr lang="ar-EG" sz="5300" dirty="0" smtClean="0"/>
              <a:t>تنقسِم </a:t>
            </a:r>
            <a:r>
              <a:rPr lang="ar-EG" sz="5300" dirty="0" smtClean="0"/>
              <a:t>الأحكام الإسلامية إلى قسمين:</a:t>
            </a:r>
            <a:r>
              <a:rPr lang="en-US" dirty="0" smtClean="0"/>
              <a:t/>
            </a:r>
            <a:br>
              <a:rPr lang="en-US" dirty="0" smtClean="0"/>
            </a:br>
            <a:endParaRPr lang="ar-SA" dirty="0"/>
          </a:p>
        </p:txBody>
      </p:sp>
    </p:spTree>
  </p:cSld>
  <p:clrMapOvr>
    <a:masterClrMapping/>
  </p:clrMapOvr>
  <p:transition spd="slow">
    <p:sndAc>
      <p:stSnd>
        <p:snd r:embed="rId2" name="chimes.wav"/>
      </p:stSnd>
    </p:sndAc>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583362"/>
          </a:xfrm>
        </p:spPr>
        <p:txBody>
          <a:bodyPr>
            <a:normAutofit fontScale="90000"/>
          </a:bodyPr>
          <a:lstStyle/>
          <a:p>
            <a:pPr algn="ctr"/>
            <a:r>
              <a:rPr lang="en-US" sz="6000" dirty="0" smtClean="0"/>
              <a:t/>
            </a:r>
            <a:br>
              <a:rPr lang="en-US" sz="6000" dirty="0" smtClean="0"/>
            </a:br>
            <a:r>
              <a:rPr lang="ar-EG" sz="6000" dirty="0" smtClean="0">
                <a:solidFill>
                  <a:srgbClr val="FF0000"/>
                </a:solidFill>
              </a:rPr>
              <a:t>أولاً</a:t>
            </a:r>
            <a:r>
              <a:rPr lang="ar-EG" sz="6000" dirty="0" smtClean="0">
                <a:solidFill>
                  <a:srgbClr val="FF0000"/>
                </a:solidFill>
              </a:rPr>
              <a:t>: الأحكام التشريعية </a:t>
            </a:r>
            <a:r>
              <a:rPr lang="ar-EG" sz="6000" dirty="0" smtClean="0">
                <a:solidFill>
                  <a:srgbClr val="FF0000"/>
                </a:solidFill>
              </a:rPr>
              <a:t>الإسلامية</a:t>
            </a:r>
            <a:r>
              <a:rPr lang="ar-SA" sz="6000" dirty="0" smtClean="0">
                <a:solidFill>
                  <a:srgbClr val="FF0000"/>
                </a:solidFill>
              </a:rPr>
              <a:t>: </a:t>
            </a:r>
            <a:r>
              <a:rPr lang="ar-SA" sz="6000" dirty="0" smtClean="0"/>
              <a:t/>
            </a:r>
            <a:br>
              <a:rPr lang="ar-SA" sz="6000" dirty="0" smtClean="0"/>
            </a:br>
            <a:r>
              <a:rPr lang="ar-SA" sz="6000" dirty="0" smtClean="0"/>
              <a:t> هي </a:t>
            </a:r>
            <a:r>
              <a:rPr lang="ar-EG" sz="6000" dirty="0" smtClean="0"/>
              <a:t>التي </a:t>
            </a:r>
            <a:r>
              <a:rPr lang="ar-EG" sz="6000" dirty="0" smtClean="0"/>
              <a:t>جاءت </a:t>
            </a:r>
            <a:r>
              <a:rPr lang="ar-EG" sz="6000" dirty="0" err="1" smtClean="0"/>
              <a:t>بها</a:t>
            </a:r>
            <a:r>
              <a:rPr lang="ar-EG" sz="6000" dirty="0" smtClean="0"/>
              <a:t> نصوص الشريعة الإسلامية في كل من القرآن الكريم والسُّنة النبوية، والتي يُطلَق عليها بالمصادر </a:t>
            </a:r>
            <a:r>
              <a:rPr lang="ar-EG" sz="6000" dirty="0" err="1" smtClean="0"/>
              <a:t>النقلية</a:t>
            </a:r>
            <a:r>
              <a:rPr lang="ar-EG" sz="6000" dirty="0" smtClean="0"/>
              <a:t> حيث يتلقَّاها الخَلَف من السلف في كل العصور، وهي مصادر إلزامية لكل مسلم والتي لا يجوز مخالفتها أو </a:t>
            </a:r>
            <a:r>
              <a:rPr lang="ar-EG" sz="6000" dirty="0" err="1" smtClean="0"/>
              <a:t>حتي</a:t>
            </a:r>
            <a:r>
              <a:rPr lang="ar-EG" sz="6000" dirty="0" smtClean="0"/>
              <a:t> تعديلها.</a:t>
            </a:r>
            <a:r>
              <a:rPr lang="en-US" dirty="0" smtClean="0"/>
              <a:t/>
            </a:r>
            <a:br>
              <a:rPr lang="en-US" dirty="0" smtClean="0"/>
            </a:br>
            <a:endParaRPr lang="ar-SA" dirty="0"/>
          </a:p>
        </p:txBody>
      </p:sp>
    </p:spTree>
  </p:cSld>
  <p:clrMapOvr>
    <a:masterClrMapping/>
  </p:clrMapOvr>
  <p:transition spd="slow">
    <p:sndAc>
      <p:stSnd>
        <p:snd r:embed="rId2" name="chimes.wav"/>
      </p:stSnd>
    </p:sndAc>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676456" cy="6583362"/>
          </a:xfrm>
        </p:spPr>
        <p:txBody>
          <a:bodyPr>
            <a:noAutofit/>
          </a:bodyPr>
          <a:lstStyle/>
          <a:p>
            <a:pPr algn="r"/>
            <a:r>
              <a:rPr lang="ar-EG" sz="4800" dirty="0" smtClean="0">
                <a:solidFill>
                  <a:srgbClr val="FF0000"/>
                </a:solidFill>
              </a:rPr>
              <a:t>ثانيًا: الأحكام الفقهية </a:t>
            </a:r>
            <a:r>
              <a:rPr lang="ar-EG" sz="4800" dirty="0" smtClean="0">
                <a:solidFill>
                  <a:srgbClr val="FF0000"/>
                </a:solidFill>
              </a:rPr>
              <a:t>الإسلامية</a:t>
            </a:r>
            <a:r>
              <a:rPr lang="en-US" sz="4800" dirty="0" smtClean="0">
                <a:solidFill>
                  <a:srgbClr val="FF0000"/>
                </a:solidFill>
              </a:rPr>
              <a:t>:</a:t>
            </a:r>
            <a:r>
              <a:rPr lang="en-US" sz="4800" dirty="0" smtClean="0"/>
              <a:t/>
            </a:r>
            <a:br>
              <a:rPr lang="en-US" sz="4800" dirty="0" smtClean="0"/>
            </a:br>
            <a:r>
              <a:rPr lang="ar-EG" sz="4800" dirty="0" smtClean="0"/>
              <a:t>فهي نتيجة اجتهاد فقهي يَستنِد الاجتهاد فيها إلى النصوص التشريعية، وبمعنى آخر هي اجتهادات لأناس عاشوا في ظروف بيئية مختلفة من وقت لآخر، ومن مكان </a:t>
            </a:r>
            <a:r>
              <a:rPr lang="ar-EG" sz="4800" dirty="0" err="1" smtClean="0"/>
              <a:t>لآخر،</a:t>
            </a:r>
            <a:r>
              <a:rPr lang="ar-EG" sz="4800" dirty="0" smtClean="0"/>
              <a:t> </a:t>
            </a:r>
            <a:r>
              <a:rPr lang="ar-SA" sz="4800" dirty="0" smtClean="0"/>
              <a:t>و</a:t>
            </a:r>
            <a:r>
              <a:rPr lang="ar-EG" sz="4800" dirty="0" smtClean="0"/>
              <a:t> </a:t>
            </a:r>
            <a:r>
              <a:rPr lang="ar-EG" sz="4800" dirty="0" smtClean="0"/>
              <a:t>يُطلَق </a:t>
            </a:r>
            <a:r>
              <a:rPr lang="ar-EG" sz="4800" dirty="0" err="1" smtClean="0"/>
              <a:t>عليها </a:t>
            </a:r>
            <a:r>
              <a:rPr lang="ar-EG" sz="4800" dirty="0" err="1" smtClean="0"/>
              <a:t> </a:t>
            </a:r>
            <a:r>
              <a:rPr lang="ar-EG" sz="4800" dirty="0" smtClean="0"/>
              <a:t>"الأحكام الفقهية" وهي مصادر عقلية نتيجة </a:t>
            </a:r>
            <a:r>
              <a:rPr lang="ar-EG" sz="4800" dirty="0" err="1" smtClean="0"/>
              <a:t>مجهودات</a:t>
            </a:r>
            <a:r>
              <a:rPr lang="ar-EG" sz="4800" dirty="0" smtClean="0"/>
              <a:t> فردية؛ وعليه فإن من طبيعة الرأي الفقهي قَبُوله للعدول </a:t>
            </a:r>
            <a:r>
              <a:rPr lang="ar-EG" sz="4800" dirty="0" smtClean="0"/>
              <a:t>عنه</a:t>
            </a:r>
            <a:r>
              <a:rPr lang="ar-SA" sz="4800" dirty="0" err="1" smtClean="0"/>
              <a:t>.</a:t>
            </a:r>
            <a:endParaRPr lang="ar-SA" sz="4800" dirty="0"/>
          </a:p>
        </p:txBody>
      </p:sp>
    </p:spTree>
  </p:cSld>
  <p:clrMapOvr>
    <a:masterClrMapping/>
  </p:clrMapOvr>
  <p:transition spd="slow">
    <p:sndAc>
      <p:stSnd>
        <p:snd r:embed="rId2" name="chimes.wav"/>
      </p:stSnd>
    </p:sndAc>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332656"/>
            <a:ext cx="8820472" cy="6525344"/>
          </a:xfrm>
        </p:spPr>
        <p:txBody>
          <a:bodyPr>
            <a:normAutofit fontScale="90000"/>
          </a:bodyPr>
          <a:lstStyle/>
          <a:p>
            <a:pPr algn="r"/>
            <a:r>
              <a:rPr lang="ar-EG" sz="6000" dirty="0" smtClean="0">
                <a:solidFill>
                  <a:srgbClr val="FF0000"/>
                </a:solidFill>
              </a:rPr>
              <a:t>مصدر التشريع </a:t>
            </a:r>
            <a:r>
              <a:rPr lang="ar-EG" sz="6000" dirty="0" smtClean="0">
                <a:solidFill>
                  <a:srgbClr val="FF0000"/>
                </a:solidFill>
              </a:rPr>
              <a:t>ال</a:t>
            </a:r>
            <a:r>
              <a:rPr lang="ar-SA" sz="6000" dirty="0" smtClean="0">
                <a:solidFill>
                  <a:srgbClr val="FF0000"/>
                </a:solidFill>
              </a:rPr>
              <a:t>إ</a:t>
            </a:r>
            <a:r>
              <a:rPr lang="ar-EG" sz="6000" dirty="0" smtClean="0">
                <a:solidFill>
                  <a:srgbClr val="FF0000"/>
                </a:solidFill>
              </a:rPr>
              <a:t>سلامي:</a:t>
            </a:r>
            <a:r>
              <a:rPr lang="en-US" sz="5300" dirty="0" smtClean="0"/>
              <a:t/>
            </a:r>
            <a:br>
              <a:rPr lang="en-US" sz="5300" dirty="0" smtClean="0"/>
            </a:br>
            <a:r>
              <a:rPr lang="ar-EG" sz="5300" dirty="0" smtClean="0"/>
              <a:t>يُطلِق علماء الأصول على مصادر التشريع الإسلامي </a:t>
            </a:r>
            <a:r>
              <a:rPr lang="ar-EG" sz="5300" dirty="0" err="1" smtClean="0"/>
              <a:t>مصطلح </a:t>
            </a:r>
            <a:r>
              <a:rPr lang="ar-EG" sz="5300" dirty="0" smtClean="0"/>
              <a:t>"الأحكام الشرعية"، وهي التي أقرَّها الشارع لإرشاد وتوجيه المكلَّفين </a:t>
            </a:r>
            <a:r>
              <a:rPr lang="ar-EG" sz="5300" dirty="0" err="1" smtClean="0"/>
              <a:t>بها</a:t>
            </a:r>
            <a:r>
              <a:rPr lang="ar-EG" sz="5300" dirty="0" smtClean="0"/>
              <a:t>، وتُسمَّى بأصول الأحكام أو المصادر التشريعية للأحكام، كما أسلفنا سابقًا؛ فهي </a:t>
            </a:r>
            <a:r>
              <a:rPr lang="ar-EG" sz="5300" dirty="0" err="1" smtClean="0"/>
              <a:t>الكتاب </a:t>
            </a:r>
            <a:r>
              <a:rPr lang="ar-EG" sz="5300" dirty="0" smtClean="0"/>
              <a:t>- القرآن الكريم </a:t>
            </a:r>
            <a:r>
              <a:rPr lang="en-US" sz="5300" dirty="0" smtClean="0"/>
              <a:t> </a:t>
            </a:r>
            <a:r>
              <a:rPr lang="ar-EG" sz="5300" dirty="0" err="1" smtClean="0"/>
              <a:t>والسنة -</a:t>
            </a:r>
            <a:r>
              <a:rPr lang="en-US" sz="5300" dirty="0" smtClean="0"/>
              <a:t> </a:t>
            </a:r>
            <a:r>
              <a:rPr lang="ar-EG" sz="5300" dirty="0" err="1" smtClean="0"/>
              <a:t>.</a:t>
            </a:r>
            <a:r>
              <a:rPr lang="en-US" dirty="0" smtClean="0"/>
              <a:t/>
            </a:r>
            <a:br>
              <a:rPr lang="en-US" dirty="0" smtClean="0"/>
            </a:br>
            <a:endParaRPr lang="ar-SA" dirty="0"/>
          </a:p>
        </p:txBody>
      </p:sp>
    </p:spTree>
  </p:cSld>
  <p:clrMapOvr>
    <a:masterClrMapping/>
  </p:clrMapOvr>
  <p:transition spd="slow">
    <p:sndAc>
      <p:stSnd>
        <p:snd r:embed="rId2" name="chimes.wav"/>
      </p:stSnd>
    </p:sndAc>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686800" cy="6250706"/>
          </a:xfrm>
        </p:spPr>
        <p:txBody>
          <a:bodyPr>
            <a:noAutofit/>
          </a:bodyPr>
          <a:lstStyle/>
          <a:p>
            <a:pPr algn="r"/>
            <a:r>
              <a:rPr lang="ar-EG" sz="6600" dirty="0" smtClean="0">
                <a:solidFill>
                  <a:srgbClr val="FF0000"/>
                </a:solidFill>
              </a:rPr>
              <a:t>الأول: القرآن الكريم:</a:t>
            </a:r>
            <a:r>
              <a:rPr lang="en-US" sz="5400" dirty="0" smtClean="0"/>
              <a:t/>
            </a:r>
            <a:br>
              <a:rPr lang="en-US" sz="5400" dirty="0" smtClean="0"/>
            </a:br>
            <a:r>
              <a:rPr lang="ar-EG" sz="5400" dirty="0" smtClean="0"/>
              <a:t>تعريفه:</a:t>
            </a:r>
            <a:r>
              <a:rPr lang="ar-SA" sz="5400" dirty="0" smtClean="0"/>
              <a:t> </a:t>
            </a:r>
            <a:r>
              <a:rPr lang="ar-EG" sz="5400" dirty="0" smtClean="0"/>
              <a:t>القرآن </a:t>
            </a:r>
            <a:r>
              <a:rPr lang="ar-EG" sz="5400" dirty="0" smtClean="0"/>
              <a:t>وهو الكتاب المنزَّل على رسول الله </a:t>
            </a:r>
            <a:r>
              <a:rPr lang="ar-EG" sz="5400" dirty="0" err="1" smtClean="0"/>
              <a:t>محمد </a:t>
            </a:r>
            <a:r>
              <a:rPr lang="ar-EG" sz="5400" dirty="0" smtClean="0"/>
              <a:t>- عليه الصلاة </a:t>
            </a:r>
            <a:r>
              <a:rPr lang="ar-EG" sz="5400" dirty="0" err="1" smtClean="0"/>
              <a:t>والسلام </a:t>
            </a:r>
            <a:r>
              <a:rPr lang="ar-EG" sz="5400" dirty="0" smtClean="0"/>
              <a:t>- المكتوب في المصاحف المنقول إلينا عنه نقلاً متواترًا، ولا خلاف بين المسلمين في أن القرآن الكريم حُجَّة على </a:t>
            </a:r>
            <a:r>
              <a:rPr lang="ar-EG" sz="5400" dirty="0" smtClean="0"/>
              <a:t>الجميع</a:t>
            </a:r>
            <a:r>
              <a:rPr lang="en-US" sz="5400" dirty="0" smtClean="0"/>
              <a:t> .</a:t>
            </a:r>
            <a:endParaRPr lang="ar-SA" sz="5400" dirty="0"/>
          </a:p>
        </p:txBody>
      </p:sp>
    </p:spTree>
  </p:cSld>
  <p:clrMapOvr>
    <a:masterClrMapping/>
  </p:clrMapOvr>
  <p:transition spd="slow">
    <p:sndAc>
      <p:stSnd>
        <p:snd r:embed="rId2" name="chimes.wav"/>
      </p:stSnd>
    </p:sndAc>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583362"/>
          </a:xfrm>
        </p:spPr>
        <p:txBody>
          <a:bodyPr>
            <a:noAutofit/>
          </a:bodyPr>
          <a:lstStyle/>
          <a:p>
            <a:pPr algn="ctr"/>
            <a:r>
              <a:rPr lang="ar-EG" sz="5400" dirty="0" smtClean="0">
                <a:solidFill>
                  <a:srgbClr val="FF0000"/>
                </a:solidFill>
              </a:rPr>
              <a:t>قطعيَّة ثبوته:</a:t>
            </a:r>
            <a:r>
              <a:rPr lang="ar-EG" sz="5400" dirty="0" smtClean="0">
                <a:solidFill>
                  <a:schemeClr val="tx1"/>
                </a:solidFill>
              </a:rPr>
              <a:t>لقد </a:t>
            </a:r>
            <a:r>
              <a:rPr lang="ar-EG" sz="4800" dirty="0" smtClean="0">
                <a:solidFill>
                  <a:schemeClr val="tx1"/>
                </a:solidFill>
              </a:rPr>
              <a:t>نُقِل إلينا القرآن الكريم في المصاحف عن طريق التواتر؛ فهو طريق يُفيد اليقين، وهو بذلك قطعي الثبوت، ولا خلاف بين المسلمين على حُجِّيته</a:t>
            </a:r>
            <a:r>
              <a:rPr lang="ar-EG" sz="5400" dirty="0" smtClean="0">
                <a:solidFill>
                  <a:schemeClr val="tx1"/>
                </a:solidFill>
              </a:rPr>
              <a:t>.</a:t>
            </a:r>
            <a:r>
              <a:rPr lang="ar-SA" sz="5400" dirty="0" smtClean="0">
                <a:solidFill>
                  <a:schemeClr val="tx1"/>
                </a:solidFill>
              </a:rPr>
              <a:t/>
            </a:r>
            <a:br>
              <a:rPr lang="ar-SA" sz="5400" dirty="0" smtClean="0">
                <a:solidFill>
                  <a:schemeClr val="tx1"/>
                </a:solidFill>
              </a:rPr>
            </a:br>
            <a:r>
              <a:rPr lang="ar-EG" sz="5400" dirty="0" smtClean="0">
                <a:solidFill>
                  <a:srgbClr val="FF0000"/>
                </a:solidFill>
              </a:rPr>
              <a:t>جمْعه:</a:t>
            </a:r>
            <a:r>
              <a:rPr lang="en-US" sz="5400" dirty="0" smtClean="0"/>
              <a:t> </a:t>
            </a:r>
            <a:r>
              <a:rPr lang="ar-EG" sz="4800" dirty="0" smtClean="0"/>
              <a:t>لقد تنبَّه عمر بن الخطاب رضي الله </a:t>
            </a:r>
            <a:r>
              <a:rPr lang="ar-EG" sz="4800" dirty="0" err="1" smtClean="0"/>
              <a:t>عنه  </a:t>
            </a:r>
            <a:r>
              <a:rPr lang="ar-EG" sz="4800" dirty="0" smtClean="0"/>
              <a:t>[أن] القرآن لم يُجمَع في مصحف واحد</a:t>
            </a:r>
            <a:r>
              <a:rPr lang="en-US" sz="4800" dirty="0" smtClean="0"/>
              <a:t>  </a:t>
            </a:r>
            <a:r>
              <a:rPr lang="ar-SA" sz="4800" dirty="0" smtClean="0"/>
              <a:t>بل كان في صدور الرجال فأشار على أبي بكر بجمعه.</a:t>
            </a:r>
            <a:endParaRPr lang="ar-SA" sz="4800" dirty="0"/>
          </a:p>
        </p:txBody>
      </p:sp>
    </p:spTree>
  </p:cSld>
  <p:clrMapOvr>
    <a:masterClrMapping/>
  </p:clrMapOvr>
  <p:transition spd="slow">
    <p:sndAc>
      <p:stSnd>
        <p:snd r:embed="rId2" name="chimes.wav"/>
      </p:stSnd>
    </p:sndAc>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686800" cy="6178698"/>
          </a:xfrm>
        </p:spPr>
        <p:txBody>
          <a:bodyPr>
            <a:normAutofit fontScale="90000"/>
          </a:bodyPr>
          <a:lstStyle/>
          <a:p>
            <a:pPr algn="ctr"/>
            <a:r>
              <a:rPr lang="ar-EG" sz="6000" dirty="0" smtClean="0"/>
              <a:t>فطلب أبو بكر </a:t>
            </a:r>
            <a:r>
              <a:rPr lang="ar-EG" sz="6000" dirty="0" err="1" smtClean="0"/>
              <a:t>الصديق </a:t>
            </a:r>
            <a:r>
              <a:rPr lang="ar-EG" sz="6000" dirty="0" smtClean="0"/>
              <a:t>- رضي الله </a:t>
            </a:r>
            <a:r>
              <a:rPr lang="ar-EG" sz="6000" dirty="0" err="1" smtClean="0"/>
              <a:t>عنه </a:t>
            </a:r>
            <a:r>
              <a:rPr lang="ar-EG" sz="6000" dirty="0" smtClean="0"/>
              <a:t>- من زيد بن ثابت تتبُّع القرآن وجمعه، وقد تتبَّع زيد القرآن يجمعه من </a:t>
            </a:r>
            <a:r>
              <a:rPr lang="ar-EG" sz="6000" dirty="0" err="1" smtClean="0"/>
              <a:t>العُسُب</a:t>
            </a:r>
            <a:r>
              <a:rPr lang="ar-EG" sz="6000" dirty="0" smtClean="0"/>
              <a:t> واللِّخاف وصدور الرجال، وكانت الصحف عند أبي بكر حتى توفَّاه الله، ثم عند عمر في حياته، ثم عند حفصة بنت عمر أم المؤمنين.</a:t>
            </a:r>
            <a:r>
              <a:rPr lang="en-US" dirty="0" smtClean="0"/>
              <a:t/>
            </a:r>
            <a:br>
              <a:rPr lang="en-US" dirty="0" smtClean="0"/>
            </a:br>
            <a:endParaRPr lang="ar-SA" dirty="0"/>
          </a:p>
        </p:txBody>
      </p:sp>
    </p:spTree>
  </p:cSld>
  <p:clrMapOvr>
    <a:masterClrMapping/>
  </p:clrMapOvr>
  <p:transition spd="slow">
    <p:sndAc>
      <p:stSnd>
        <p:snd r:embed="rId2" name="chimes.wav"/>
      </p:stSnd>
    </p:sndAc>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250706"/>
          </a:xfrm>
        </p:spPr>
        <p:txBody>
          <a:bodyPr>
            <a:normAutofit fontScale="90000"/>
          </a:bodyPr>
          <a:lstStyle/>
          <a:p>
            <a:pPr algn="ctr"/>
            <a:r>
              <a:rPr lang="ar-EG" dirty="0" smtClean="0"/>
              <a:t> </a:t>
            </a:r>
            <a:r>
              <a:rPr lang="ar-EG" sz="6700" dirty="0" smtClean="0">
                <a:solidFill>
                  <a:srgbClr val="FF0000"/>
                </a:solidFill>
              </a:rPr>
              <a:t>توحيده في نسخة وحدة:</a:t>
            </a:r>
            <a:r>
              <a:rPr lang="en-US" sz="5300" dirty="0" smtClean="0"/>
              <a:t/>
            </a:r>
            <a:br>
              <a:rPr lang="en-US" sz="5300" dirty="0" smtClean="0"/>
            </a:br>
            <a:r>
              <a:rPr lang="ar-EG" sz="5300" dirty="0" smtClean="0"/>
              <a:t>لقد تم توحيده في نسخة وحدة زمن الخليفة عثمان بن </a:t>
            </a:r>
            <a:r>
              <a:rPr lang="ar-EG" sz="5300" dirty="0" smtClean="0"/>
              <a:t>عفان </a:t>
            </a:r>
            <a:r>
              <a:rPr lang="ar-EG" sz="5300" dirty="0" smtClean="0"/>
              <a:t>رضي الله </a:t>
            </a:r>
            <a:r>
              <a:rPr lang="ar-EG" sz="5300" dirty="0" smtClean="0"/>
              <a:t>عنه</a:t>
            </a:r>
            <a:r>
              <a:rPr lang="ar-SA" sz="5300" dirty="0" smtClean="0"/>
              <a:t> </a:t>
            </a:r>
            <a:r>
              <a:rPr lang="ar-EG" sz="5300" dirty="0" smtClean="0"/>
              <a:t>وسُمِّيت </a:t>
            </a:r>
            <a:r>
              <a:rPr lang="ar-EG" sz="5300" dirty="0" smtClean="0"/>
              <a:t>تلك النُّسخة بمصحف </a:t>
            </a:r>
            <a:r>
              <a:rPr lang="ar-EG" sz="5300" dirty="0" smtClean="0"/>
              <a:t>الإمام.</a:t>
            </a:r>
            <a:r>
              <a:rPr lang="ar-SA" sz="5300" dirty="0" smtClean="0"/>
              <a:t> </a:t>
            </a:r>
            <a:r>
              <a:rPr lang="ar-EG" sz="5300" dirty="0" smtClean="0"/>
              <a:t>وأتلف </a:t>
            </a:r>
            <a:r>
              <a:rPr lang="ar-EG" sz="5300" dirty="0" smtClean="0"/>
              <a:t>ما عداها، وقد عمَّت على جميع الأمصار الإسلامية آنذاك، واستمرت متداوَلة بين الأجيال حتى وصلت إلينا كاملة غير منقوصة عن طريق </a:t>
            </a:r>
            <a:r>
              <a:rPr lang="ar-EG" sz="5300" dirty="0" smtClean="0"/>
              <a:t>التواتر</a:t>
            </a:r>
            <a:r>
              <a:rPr lang="ar-SA" sz="5300" dirty="0" smtClean="0"/>
              <a:t> </a:t>
            </a:r>
            <a:r>
              <a:rPr lang="ar-SA" dirty="0" err="1" smtClean="0"/>
              <a:t>.</a:t>
            </a:r>
            <a:r>
              <a:rPr lang="en-US" dirty="0" smtClean="0"/>
              <a:t/>
            </a:r>
            <a:br>
              <a:rPr lang="en-US" dirty="0" smtClean="0"/>
            </a:br>
            <a:endParaRPr lang="ar-SA" dirty="0"/>
          </a:p>
        </p:txBody>
      </p:sp>
    </p:spTree>
  </p:cSld>
  <p:clrMapOvr>
    <a:masterClrMapping/>
  </p:clrMapOvr>
  <p:transition spd="slow">
    <p:sndAc>
      <p:stSnd>
        <p:snd r:embed="rId2" name="chimes.wav"/>
      </p:stSnd>
    </p:sndAc>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583362"/>
          </a:xfrm>
        </p:spPr>
        <p:txBody>
          <a:bodyPr>
            <a:noAutofit/>
          </a:bodyPr>
          <a:lstStyle/>
          <a:p>
            <a:pPr algn="r"/>
            <a:r>
              <a:rPr lang="ar-SA" sz="5400" dirty="0" smtClean="0"/>
              <a:t/>
            </a:r>
            <a:br>
              <a:rPr lang="ar-SA" sz="5400" dirty="0" smtClean="0"/>
            </a:br>
            <a:r>
              <a:rPr lang="ar-EG" sz="6000" dirty="0" smtClean="0">
                <a:solidFill>
                  <a:srgbClr val="FF0000"/>
                </a:solidFill>
              </a:rPr>
              <a:t>خصائص القرآن</a:t>
            </a:r>
            <a:r>
              <a:rPr lang="ar-SA" sz="6000" dirty="0" smtClean="0">
                <a:solidFill>
                  <a:srgbClr val="FF0000"/>
                </a:solidFill>
              </a:rPr>
              <a:t> </a:t>
            </a:r>
            <a:r>
              <a:rPr lang="ar-EG" sz="6000" dirty="0" err="1" smtClean="0">
                <a:solidFill>
                  <a:srgbClr val="FF0000"/>
                </a:solidFill>
              </a:rPr>
              <a:t>:</a:t>
            </a:r>
            <a:r>
              <a:rPr lang="ar-EG" sz="6000" dirty="0" smtClean="0">
                <a:solidFill>
                  <a:srgbClr val="FF0000"/>
                </a:solidFill>
              </a:rPr>
              <a:t> </a:t>
            </a:r>
            <a:r>
              <a:rPr lang="ar-SA" sz="5400" dirty="0" smtClean="0"/>
              <a:t/>
            </a:r>
            <a:br>
              <a:rPr lang="ar-SA" sz="5400" dirty="0" smtClean="0"/>
            </a:br>
            <a:r>
              <a:rPr lang="ar-EG" sz="5400" dirty="0" smtClean="0"/>
              <a:t>1- أنه كلام الله المنزَّل على رسوله </a:t>
            </a:r>
            <a:r>
              <a:rPr lang="ar-EG" sz="5400" dirty="0" smtClean="0"/>
              <a:t> </a:t>
            </a:r>
            <a:r>
              <a:rPr lang="ar-EG" sz="5400" dirty="0" smtClean="0"/>
              <a:t>صلى الله عليه وسلم</a:t>
            </a:r>
            <a:r>
              <a:rPr lang="ar-EG" sz="5400" dirty="0" smtClean="0"/>
              <a:t>.</a:t>
            </a:r>
            <a:r>
              <a:rPr lang="ar-SA" sz="5400" dirty="0" smtClean="0"/>
              <a:t> </a:t>
            </a:r>
            <a:br>
              <a:rPr lang="ar-SA" sz="5400" dirty="0" smtClean="0"/>
            </a:br>
            <a:r>
              <a:rPr lang="ar-SA" sz="5400" dirty="0" smtClean="0"/>
              <a:t>2</a:t>
            </a:r>
            <a:r>
              <a:rPr lang="ar-EG" sz="5400" dirty="0" smtClean="0"/>
              <a:t>- </a:t>
            </a:r>
            <a:r>
              <a:rPr lang="ar-EG" sz="5400" dirty="0" smtClean="0"/>
              <a:t>أن لفظه نزل باللسان </a:t>
            </a:r>
            <a:r>
              <a:rPr lang="ar-EG" sz="5400" dirty="0" smtClean="0"/>
              <a:t>العربي.</a:t>
            </a:r>
            <a:r>
              <a:rPr lang="en-US" sz="5400" dirty="0" smtClean="0"/>
              <a:t/>
            </a:r>
            <a:br>
              <a:rPr lang="en-US" sz="5400" dirty="0" smtClean="0"/>
            </a:br>
            <a:r>
              <a:rPr lang="ar-EG" sz="5400" dirty="0" smtClean="0"/>
              <a:t>3- أنه نُقِل إلينا بالتواتر.</a:t>
            </a:r>
            <a:r>
              <a:rPr lang="en-US" sz="5400" dirty="0" smtClean="0"/>
              <a:t/>
            </a:r>
            <a:br>
              <a:rPr lang="en-US" sz="5400" dirty="0" smtClean="0"/>
            </a:br>
            <a:r>
              <a:rPr lang="ar-EG" sz="5400" dirty="0" smtClean="0"/>
              <a:t>4- أنه محفوظ من أي زيادة أو </a:t>
            </a:r>
            <a:r>
              <a:rPr lang="ar-EG" sz="5400" dirty="0" smtClean="0"/>
              <a:t>نُقصان.</a:t>
            </a:r>
            <a:r>
              <a:rPr lang="en-US" sz="5400" dirty="0" smtClean="0"/>
              <a:t/>
            </a:r>
            <a:br>
              <a:rPr lang="en-US" sz="5400" dirty="0" smtClean="0"/>
            </a:br>
            <a:r>
              <a:rPr lang="ar-EG" sz="5400" dirty="0" smtClean="0"/>
              <a:t>5- أنه معجزة، فقد عجز البشر جميعًا عن الإتيان بمثله </a:t>
            </a:r>
            <a:r>
              <a:rPr lang="en-US" sz="5400" dirty="0" smtClean="0"/>
              <a:t>.</a:t>
            </a:r>
            <a:r>
              <a:rPr lang="en-US" sz="4400" dirty="0" smtClean="0"/>
              <a:t/>
            </a:r>
            <a:br>
              <a:rPr lang="en-US" sz="4400" dirty="0" smtClean="0"/>
            </a:br>
            <a:endParaRPr lang="ar-SA" sz="4400" dirty="0"/>
          </a:p>
        </p:txBody>
      </p:sp>
    </p:spTree>
  </p:cSld>
  <p:clrMapOvr>
    <a:masterClrMapping/>
  </p:clrMapOvr>
  <p:transition spd="slow">
    <p:sndAc>
      <p:stSnd>
        <p:snd r:embed="rId2" name="chimes.wav"/>
      </p:stSnd>
    </p:sndAc>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686800" cy="6583362"/>
          </a:xfrm>
        </p:spPr>
        <p:txBody>
          <a:bodyPr>
            <a:noAutofit/>
          </a:bodyPr>
          <a:lstStyle/>
          <a:p>
            <a:pPr algn="r"/>
            <a:r>
              <a:rPr lang="ar-EG" sz="5400" dirty="0" smtClean="0">
                <a:solidFill>
                  <a:srgbClr val="FF0000"/>
                </a:solidFill>
              </a:rPr>
              <a:t>أحكام القرآن:</a:t>
            </a:r>
            <a:r>
              <a:rPr lang="en-US" sz="5400" dirty="0" smtClean="0"/>
              <a:t/>
            </a:r>
            <a:br>
              <a:rPr lang="en-US" sz="5400" dirty="0" smtClean="0"/>
            </a:br>
            <a:r>
              <a:rPr lang="ar-EG" sz="5400" dirty="0" smtClean="0"/>
              <a:t>لقد اشتمل القرآن على أحكام مُتنوِّعة، يمكن تقسيمها إلى ثلاثة أقسام:</a:t>
            </a:r>
            <a:r>
              <a:rPr lang="en-US" sz="5400" dirty="0" smtClean="0"/>
              <a:t/>
            </a:r>
            <a:br>
              <a:rPr lang="en-US" sz="5400" dirty="0" smtClean="0"/>
            </a:br>
            <a:r>
              <a:rPr lang="ar-EG" sz="5400" dirty="0" smtClean="0">
                <a:solidFill>
                  <a:srgbClr val="FF0000"/>
                </a:solidFill>
              </a:rPr>
              <a:t>القِسْم الأول:</a:t>
            </a:r>
            <a:r>
              <a:rPr lang="en-US" sz="5400" dirty="0" smtClean="0"/>
              <a:t/>
            </a:r>
            <a:br>
              <a:rPr lang="en-US" sz="5400" dirty="0" smtClean="0"/>
            </a:br>
            <a:r>
              <a:rPr lang="ar-EG" sz="5400" dirty="0" smtClean="0"/>
              <a:t>الأحكام المتعلِّقة بالعقيدة: كالإيمان بالله، وملائكته، وكتبه، وهي الأحكام </a:t>
            </a:r>
            <a:r>
              <a:rPr lang="ar-EG" sz="5400" dirty="0" err="1" smtClean="0"/>
              <a:t>الاعتقادية</a:t>
            </a:r>
            <a:r>
              <a:rPr lang="ar-EG" sz="5400" dirty="0" smtClean="0"/>
              <a:t>، ومحل دراستها علم التوحيد.</a:t>
            </a:r>
            <a:endParaRPr lang="ar-SA" sz="5400" dirty="0"/>
          </a:p>
        </p:txBody>
      </p:sp>
    </p:spTree>
  </p:cSld>
  <p:clrMapOvr>
    <a:masterClrMapping/>
  </p:clrMapOvr>
  <p:transition spd="slow">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106690"/>
          </a:xfrm>
        </p:spPr>
        <p:txBody>
          <a:bodyPr>
            <a:normAutofit/>
          </a:bodyPr>
          <a:lstStyle/>
          <a:p>
            <a:r>
              <a:rPr lang="ar-EG" sz="7200" b="1" dirty="0"/>
              <a:t>شروط النظام الإسلامي:</a:t>
            </a:r>
            <a:endParaRPr lang="ar-SA" sz="7200" b="1"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178698"/>
          </a:xfrm>
        </p:spPr>
        <p:txBody>
          <a:bodyPr>
            <a:noAutofit/>
          </a:bodyPr>
          <a:lstStyle/>
          <a:p>
            <a:pPr algn="r"/>
            <a:r>
              <a:rPr lang="ar-EG" sz="5400" dirty="0" smtClean="0">
                <a:solidFill>
                  <a:srgbClr val="FF0000"/>
                </a:solidFill>
              </a:rPr>
              <a:t>القسم </a:t>
            </a:r>
            <a:r>
              <a:rPr lang="ar-EG" sz="5400" dirty="0" err="1" smtClean="0">
                <a:solidFill>
                  <a:srgbClr val="FF0000"/>
                </a:solidFill>
              </a:rPr>
              <a:t>الثاني:</a:t>
            </a:r>
            <a:r>
              <a:rPr lang="ar-EG" sz="5400" dirty="0" smtClean="0">
                <a:solidFill>
                  <a:srgbClr val="FF0000"/>
                </a:solidFill>
              </a:rPr>
              <a:t> </a:t>
            </a:r>
            <a:r>
              <a:rPr lang="en-US" sz="4800" dirty="0" smtClean="0"/>
              <a:t/>
            </a:r>
            <a:br>
              <a:rPr lang="en-US" sz="4800" dirty="0" smtClean="0"/>
            </a:br>
            <a:r>
              <a:rPr lang="ar-EG" sz="4800" dirty="0" smtClean="0"/>
              <a:t>الأحكام المتعلِّقة بتهذيب وتقويم النفس، وهي الأحكام الأخلاقية، ومحل دراستها علم الأخلاق.</a:t>
            </a:r>
            <a:r>
              <a:rPr lang="en-US" sz="4800" dirty="0" smtClean="0"/>
              <a:t/>
            </a:r>
            <a:br>
              <a:rPr lang="en-US" sz="4800" dirty="0" smtClean="0"/>
            </a:br>
            <a:r>
              <a:rPr lang="ar-EG" sz="5400" dirty="0" smtClean="0">
                <a:solidFill>
                  <a:srgbClr val="FF0000"/>
                </a:solidFill>
              </a:rPr>
              <a:t>القسم </a:t>
            </a:r>
            <a:r>
              <a:rPr lang="ar-EG" sz="5400" dirty="0" err="1" smtClean="0">
                <a:solidFill>
                  <a:srgbClr val="FF0000"/>
                </a:solidFill>
              </a:rPr>
              <a:t>الثالث:</a:t>
            </a:r>
            <a:r>
              <a:rPr lang="ar-EG" sz="5400" dirty="0" smtClean="0">
                <a:solidFill>
                  <a:srgbClr val="FF0000"/>
                </a:solidFill>
              </a:rPr>
              <a:t> </a:t>
            </a:r>
            <a:r>
              <a:rPr lang="en-US" sz="4800" dirty="0" smtClean="0"/>
              <a:t/>
            </a:r>
            <a:br>
              <a:rPr lang="en-US" sz="4800" dirty="0" smtClean="0"/>
            </a:br>
            <a:r>
              <a:rPr lang="ar-EG" sz="4800" dirty="0" smtClean="0"/>
              <a:t>الأحكام العملية والمتعلقة بأقوال المكلَّفين </a:t>
            </a:r>
            <a:r>
              <a:rPr lang="ar-EG" sz="4800" dirty="0" smtClean="0"/>
              <a:t>وأفعالهم، </a:t>
            </a:r>
            <a:r>
              <a:rPr lang="ar-EG" sz="4800" dirty="0" smtClean="0"/>
              <a:t>وهي التي يهدف الفقه وأصوله إلى دراستها، وهي </a:t>
            </a:r>
            <a:r>
              <a:rPr lang="ar-EG" sz="4800" dirty="0" smtClean="0">
                <a:solidFill>
                  <a:srgbClr val="FF0000"/>
                </a:solidFill>
              </a:rPr>
              <a:t>نوعان:</a:t>
            </a:r>
            <a:endParaRPr lang="ar-SA" sz="4800" dirty="0">
              <a:solidFill>
                <a:srgbClr val="FF0000"/>
              </a:solidFill>
            </a:endParaRPr>
          </a:p>
        </p:txBody>
      </p:sp>
    </p:spTree>
  </p:cSld>
  <p:clrMapOvr>
    <a:masterClrMapping/>
  </p:clrMapOvr>
  <p:transition spd="slow">
    <p:sndAc>
      <p:stSnd>
        <p:snd r:embed="rId2" name="chimes.wav"/>
      </p:stSnd>
    </p:sndAc>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250706"/>
          </a:xfrm>
        </p:spPr>
        <p:txBody>
          <a:bodyPr>
            <a:normAutofit/>
          </a:bodyPr>
          <a:lstStyle/>
          <a:p>
            <a:pPr algn="r"/>
            <a:r>
              <a:rPr lang="ar-EG" sz="6600" dirty="0" smtClean="0">
                <a:solidFill>
                  <a:srgbClr val="FF0000"/>
                </a:solidFill>
              </a:rPr>
              <a:t>النوع الأول: </a:t>
            </a:r>
            <a:r>
              <a:rPr lang="ar-EG" sz="6000" dirty="0" smtClean="0"/>
              <a:t>العبادات؛ كالصلاة والصيام، وغرضها تنظيم علاقة الفرد بربه.</a:t>
            </a:r>
            <a:r>
              <a:rPr lang="en-US" sz="6000" dirty="0" smtClean="0"/>
              <a:t/>
            </a:r>
            <a:br>
              <a:rPr lang="en-US" sz="6000" dirty="0" smtClean="0"/>
            </a:br>
            <a:r>
              <a:rPr lang="ar-EG" sz="6600" dirty="0" smtClean="0">
                <a:solidFill>
                  <a:srgbClr val="FF0000"/>
                </a:solidFill>
              </a:rPr>
              <a:t>النوع الثاني</a:t>
            </a:r>
            <a:r>
              <a:rPr lang="ar-EG" sz="6000" dirty="0" smtClean="0">
                <a:solidFill>
                  <a:srgbClr val="FF0000"/>
                </a:solidFill>
              </a:rPr>
              <a:t>: </a:t>
            </a:r>
            <a:r>
              <a:rPr lang="ar-EG" sz="6000" dirty="0" smtClean="0"/>
              <a:t>المعاملات، وغرضها تنظيمُ علاقة الفرد بالفرد أو الفرد بالجماعة أو الجماعة </a:t>
            </a:r>
            <a:r>
              <a:rPr lang="ar-EG" sz="6000" dirty="0" smtClean="0"/>
              <a:t>بالجماعة</a:t>
            </a:r>
            <a:r>
              <a:rPr lang="ar-SA" sz="6000" dirty="0" smtClean="0"/>
              <a:t> </a:t>
            </a:r>
            <a:r>
              <a:rPr lang="ar-SA" sz="6000" dirty="0" err="1" smtClean="0"/>
              <a:t>.</a:t>
            </a:r>
            <a:endParaRPr lang="ar-SA" sz="6000" dirty="0"/>
          </a:p>
        </p:txBody>
      </p:sp>
    </p:spTree>
  </p:cSld>
  <p:clrMapOvr>
    <a:masterClrMapping/>
  </p:clrMapOvr>
  <p:transition spd="slow">
    <p:sndAc>
      <p:stSnd>
        <p:snd r:embed="rId2" name="chimes.wav"/>
      </p:stSnd>
    </p:sndAc>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178698"/>
          </a:xfrm>
        </p:spPr>
        <p:txBody>
          <a:bodyPr>
            <a:normAutofit fontScale="90000"/>
          </a:bodyPr>
          <a:lstStyle/>
          <a:p>
            <a:pPr algn="r"/>
            <a:r>
              <a:rPr lang="ar-EG" sz="5300" dirty="0" smtClean="0">
                <a:solidFill>
                  <a:srgbClr val="FF0000"/>
                </a:solidFill>
              </a:rPr>
              <a:t>طرق بيان القرآن للأحكام:</a:t>
            </a:r>
            <a:r>
              <a:rPr lang="en-US" sz="5300" dirty="0" smtClean="0"/>
              <a:t/>
            </a:r>
            <a:br>
              <a:rPr lang="en-US" sz="5300" dirty="0" smtClean="0"/>
            </a:br>
            <a:r>
              <a:rPr lang="ar-EG" sz="5300" dirty="0" smtClean="0"/>
              <a:t>القرآن الكريم فيه بيان لجميع الأحكام </a:t>
            </a:r>
            <a:r>
              <a:rPr lang="ar-EG" sz="5300" dirty="0" smtClean="0"/>
              <a:t>الشرعية</a:t>
            </a:r>
            <a:r>
              <a:rPr lang="ar-SA" sz="5300" dirty="0" smtClean="0"/>
              <a:t> </a:t>
            </a:r>
            <a:r>
              <a:rPr lang="ar-SA" sz="5300" dirty="0" err="1" smtClean="0"/>
              <a:t>قا</a:t>
            </a:r>
            <a:r>
              <a:rPr lang="ar-EG" sz="5300" dirty="0" smtClean="0"/>
              <a:t>ل تعالى</a:t>
            </a:r>
            <a:r>
              <a:rPr lang="ar-SA" sz="5300" dirty="0" smtClean="0"/>
              <a:t> </a:t>
            </a:r>
            <a:r>
              <a:rPr lang="ar-EG" sz="5300" dirty="0" err="1" smtClean="0"/>
              <a:t>: </a:t>
            </a:r>
            <a:r>
              <a:rPr lang="ar-EG" sz="5300" dirty="0" smtClean="0"/>
              <a:t>{وَنَزَّلْنَا عَلَيْكَ الْكِتَابَ تِبْيَانًا لِكُلِّ شَيْءٍ} </a:t>
            </a:r>
            <a:r>
              <a:rPr lang="ar-EG" sz="5300" dirty="0" smtClean="0"/>
              <a:t>وبيان </a:t>
            </a:r>
            <a:r>
              <a:rPr lang="ar-EG" sz="5300" dirty="0" smtClean="0"/>
              <a:t>الأحكام جاء على </a:t>
            </a:r>
            <a:r>
              <a:rPr lang="ar-EG" sz="5300" dirty="0" smtClean="0"/>
              <a:t>نوعين:</a:t>
            </a:r>
            <a:r>
              <a:rPr lang="ar-SA" sz="5300" dirty="0" smtClean="0"/>
              <a:t> </a:t>
            </a:r>
            <a:r>
              <a:rPr lang="ar-SA" sz="5300" dirty="0" smtClean="0"/>
              <a:t/>
            </a:r>
            <a:br>
              <a:rPr lang="ar-SA" sz="5300" dirty="0" smtClean="0"/>
            </a:br>
            <a:r>
              <a:rPr lang="ar-SA" sz="5300" dirty="0" smtClean="0">
                <a:solidFill>
                  <a:srgbClr val="FF0000"/>
                </a:solidFill>
              </a:rPr>
              <a:t>ا</a:t>
            </a:r>
            <a:r>
              <a:rPr lang="ar-EG" sz="5300" dirty="0" smtClean="0">
                <a:solidFill>
                  <a:srgbClr val="FF0000"/>
                </a:solidFill>
              </a:rPr>
              <a:t>لنوع </a:t>
            </a:r>
            <a:r>
              <a:rPr lang="ar-EG" sz="5300" dirty="0" smtClean="0">
                <a:solidFill>
                  <a:srgbClr val="FF0000"/>
                </a:solidFill>
              </a:rPr>
              <a:t>الأول</a:t>
            </a:r>
            <a:r>
              <a:rPr lang="ar-EG" sz="5300" dirty="0" smtClean="0"/>
              <a:t>: القاعدة والمبادئ العامة للتشريع، ومن أمثلتها: الوفاء بالالتزامات؛ </a:t>
            </a:r>
            <a:r>
              <a:rPr lang="ar-EG" sz="5300" dirty="0" smtClean="0"/>
              <a:t>وكالقِصاص</a:t>
            </a:r>
            <a:r>
              <a:rPr lang="ar-SA" sz="5300" dirty="0" err="1" smtClean="0"/>
              <a:t>.</a:t>
            </a:r>
            <a:r>
              <a:rPr lang="ar-SA" sz="5300" dirty="0" smtClean="0"/>
              <a:t> </a:t>
            </a:r>
            <a:r>
              <a:rPr lang="ar-EG" sz="5300" dirty="0" smtClean="0">
                <a:solidFill>
                  <a:srgbClr val="FF0000"/>
                </a:solidFill>
              </a:rPr>
              <a:t>النوع </a:t>
            </a:r>
            <a:r>
              <a:rPr lang="ar-EG" sz="5300" dirty="0" smtClean="0">
                <a:solidFill>
                  <a:srgbClr val="FF0000"/>
                </a:solidFill>
              </a:rPr>
              <a:t>الثاني: </a:t>
            </a:r>
            <a:r>
              <a:rPr lang="ar-EG" sz="4400" dirty="0" smtClean="0"/>
              <a:t>الأحكام التفصيلية؛ كمقادير المواريث، وعدد مرات </a:t>
            </a:r>
            <a:r>
              <a:rPr lang="ar-EG" sz="4400" dirty="0" smtClean="0"/>
              <a:t>الطلاق</a:t>
            </a:r>
            <a:r>
              <a:rPr lang="ar-SA" sz="4400" dirty="0" err="1" smtClean="0"/>
              <a:t>.</a:t>
            </a:r>
            <a:r>
              <a:rPr lang="en-US" dirty="0" smtClean="0"/>
              <a:t/>
            </a:r>
            <a:br>
              <a:rPr lang="en-US" dirty="0" smtClean="0"/>
            </a:br>
            <a:endParaRPr lang="ar-SA" dirty="0"/>
          </a:p>
        </p:txBody>
      </p:sp>
    </p:spTree>
  </p:cSld>
  <p:clrMapOvr>
    <a:masterClrMapping/>
  </p:clrMapOvr>
  <p:transition spd="slow">
    <p:sndAc>
      <p:stSnd>
        <p:snd r:embed="rId2" name="chimes.wav"/>
      </p:stSnd>
    </p:sndAc>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6583362"/>
          </a:xfrm>
        </p:spPr>
        <p:txBody>
          <a:bodyPr>
            <a:noAutofit/>
          </a:bodyPr>
          <a:lstStyle/>
          <a:p>
            <a:pPr algn="ctr"/>
            <a:r>
              <a:rPr lang="ar-EG" sz="6000" dirty="0" smtClean="0">
                <a:solidFill>
                  <a:srgbClr val="FF0000"/>
                </a:solidFill>
              </a:rPr>
              <a:t>دَلالة القرآن على </a:t>
            </a:r>
            <a:r>
              <a:rPr lang="ar-EG" sz="6000" dirty="0" err="1" smtClean="0">
                <a:solidFill>
                  <a:srgbClr val="FF0000"/>
                </a:solidFill>
              </a:rPr>
              <a:t>الأحكام:</a:t>
            </a:r>
            <a:r>
              <a:rPr lang="ar-EG" sz="6000" dirty="0" smtClean="0">
                <a:solidFill>
                  <a:srgbClr val="FF0000"/>
                </a:solidFill>
              </a:rPr>
              <a:t> </a:t>
            </a:r>
            <a:r>
              <a:rPr lang="en-US" sz="4400" dirty="0" smtClean="0"/>
              <a:t/>
            </a:r>
            <a:br>
              <a:rPr lang="en-US" sz="4400" dirty="0" smtClean="0"/>
            </a:br>
            <a:r>
              <a:rPr lang="ar-EG" sz="4400" dirty="0" smtClean="0"/>
              <a:t>لقد سبق وأشرنا إلى أن القرآن ثابت قطعًا؛ لوصوله إلينا بطريق التواتر المفيد للعلم اليقيني بصحَّةِ المنقول؛ فأحكامه بذلك قطعيَّة الثبوت، إلا أن دَلالة القرآن على الأحكام قد تكون قطعية، وهذه في حالة ما إذا كان اللفظ لا يحتمل إلا معنى واحدًا، فتكون الدَّلالة على الحكم في هذه الحالة دَلالة قطعية؛ </a:t>
            </a:r>
            <a:r>
              <a:rPr lang="ar-EG" sz="4400" dirty="0" smtClean="0"/>
              <a:t>وقد </a:t>
            </a:r>
            <a:r>
              <a:rPr lang="ar-EG" sz="4400" dirty="0" smtClean="0"/>
              <a:t>تكون ظنيَّة، وهذه في حالة ما إذا كان اللفظ يحتمل أكثر من </a:t>
            </a:r>
            <a:r>
              <a:rPr lang="ar-EG" sz="4400" dirty="0" smtClean="0"/>
              <a:t>معنى</a:t>
            </a:r>
            <a:r>
              <a:rPr lang="en-US" sz="4400" dirty="0" smtClean="0"/>
              <a:t> .</a:t>
            </a:r>
            <a:endParaRPr lang="ar-SA" sz="4400" dirty="0"/>
          </a:p>
        </p:txBody>
      </p:sp>
    </p:spTree>
  </p:cSld>
  <p:clrMapOvr>
    <a:masterClrMapping/>
  </p:clrMapOvr>
  <p:transition spd="slow">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r"/>
            <a:r>
              <a:rPr lang="ar-EG" sz="6000" b="1" dirty="0"/>
              <a:t>الشرط الأول</a:t>
            </a:r>
            <a:r>
              <a:rPr lang="ar-EG" sz="5300" b="1" dirty="0"/>
              <a:t>: أن يتَّفِق النظام مع مقاصد </a:t>
            </a:r>
            <a:r>
              <a:rPr lang="ar-EG" sz="5300" b="1" dirty="0" smtClean="0"/>
              <a:t>الشريعة:ويُقصَد </a:t>
            </a:r>
            <a:r>
              <a:rPr lang="ar-EG" sz="5300" b="1" dirty="0" err="1"/>
              <a:t>بها</a:t>
            </a:r>
            <a:r>
              <a:rPr lang="ar-EG" sz="5300" b="1" dirty="0"/>
              <a:t> المعاني الملحوظة في الأحكام الشرعية، والمترتِّبة عليها، سواء أكانت تلك المعاني </a:t>
            </a:r>
            <a:r>
              <a:rPr lang="ar-EG" sz="5300" b="1" dirty="0" smtClean="0"/>
              <a:t>جزئية </a:t>
            </a:r>
            <a:r>
              <a:rPr lang="ar-EG" sz="5300" b="1" dirty="0"/>
              <a:t>أم مصالح كلية أم سمات إجمالية، وهي تتجمَّع ضمن هدف واحد، وهو تقرير عبودية الله ومصلحة الإنسان في </a:t>
            </a:r>
            <a:r>
              <a:rPr lang="ar-EG" sz="5300" b="1" dirty="0" smtClean="0"/>
              <a:t>الدارين</a:t>
            </a:r>
            <a:r>
              <a:rPr lang="en-US" sz="5300" b="1" dirty="0" smtClean="0"/>
              <a:t> </a:t>
            </a:r>
            <a:r>
              <a:rPr lang="ar-EG" sz="5300" b="1" dirty="0" err="1" smtClean="0"/>
              <a:t>.</a:t>
            </a:r>
            <a:r>
              <a:rPr lang="ar-EG" sz="5300" b="1" dirty="0" smtClean="0"/>
              <a:t> </a:t>
            </a:r>
            <a:r>
              <a:rPr lang="en-US" dirty="0"/>
              <a:t/>
            </a:r>
            <a:br>
              <a:rPr lang="en-US" dirty="0"/>
            </a:br>
            <a:endParaRPr lang="ar-SA"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88640"/>
            <a:ext cx="8640960" cy="6480720"/>
          </a:xfrm>
        </p:spPr>
        <p:txBody>
          <a:bodyPr>
            <a:noAutofit/>
          </a:bodyPr>
          <a:lstStyle/>
          <a:p>
            <a:pPr algn="r"/>
            <a:r>
              <a:rPr lang="ar-EG" sz="7200" b="1" dirty="0"/>
              <a:t>المقاصد الضرورية </a:t>
            </a:r>
            <a:r>
              <a:rPr lang="ar-SA" sz="7200" b="1" dirty="0"/>
              <a:t>ت</a:t>
            </a:r>
            <a:r>
              <a:rPr lang="ar-EG" sz="7200" b="1" dirty="0" smtClean="0"/>
              <a:t>تمثَّل في</a:t>
            </a:r>
            <a:r>
              <a:rPr lang="ar-SA" sz="6600" b="1" dirty="0" err="1" smtClean="0"/>
              <a:t>:</a:t>
            </a:r>
            <a:r>
              <a:rPr lang="ar-EG" sz="6600" b="1" dirty="0" smtClean="0"/>
              <a:t> </a:t>
            </a:r>
            <a:r>
              <a:rPr lang="ar-EG" sz="6600" b="1" dirty="0"/>
              <a:t>حفْظ الدين </a:t>
            </a:r>
            <a:r>
              <a:rPr lang="ar-EG" sz="6600" b="1" dirty="0" smtClean="0"/>
              <a:t>والنفس</a:t>
            </a:r>
            <a:r>
              <a:rPr lang="en-US" sz="6600" b="1" dirty="0" smtClean="0"/>
              <a:t> </a:t>
            </a:r>
            <a:r>
              <a:rPr lang="ar-EG" sz="6600" b="1" dirty="0" smtClean="0"/>
              <a:t>والعقل </a:t>
            </a:r>
            <a:r>
              <a:rPr lang="ar-EG" sz="6600" b="1" dirty="0"/>
              <a:t>والعِرض </a:t>
            </a:r>
            <a:r>
              <a:rPr lang="ar-EG" sz="6600" b="1" dirty="0" smtClean="0"/>
              <a:t>والمال"وتنقسِم </a:t>
            </a:r>
            <a:r>
              <a:rPr lang="ar-EG" sz="6600" b="1" dirty="0"/>
              <a:t>المقاصد </a:t>
            </a:r>
            <a:r>
              <a:rPr lang="ar-EG" sz="6600" b="1" dirty="0" smtClean="0"/>
              <a:t>إلى</a:t>
            </a:r>
            <a:r>
              <a:rPr lang="en-US" sz="6600" b="1" dirty="0"/>
              <a:t> </a:t>
            </a:r>
            <a:r>
              <a:rPr lang="ar-EG" sz="6600" b="1" dirty="0" smtClean="0"/>
              <a:t>ضرورية</a:t>
            </a:r>
            <a:r>
              <a:rPr lang="ar-EG" sz="6600" b="1" dirty="0"/>
              <a:t>، </a:t>
            </a:r>
            <a:r>
              <a:rPr lang="ar-EG" sz="6600" b="1" dirty="0" err="1"/>
              <a:t>وحاجية</a:t>
            </a:r>
            <a:r>
              <a:rPr lang="ar-EG" sz="6600" b="1" dirty="0"/>
              <a:t>، وتحسينية</a:t>
            </a:r>
            <a:r>
              <a:rPr lang="en-US" sz="7200" b="1" dirty="0"/>
              <a:t>.</a:t>
            </a:r>
            <a:endParaRPr lang="ar-SA" sz="7200" b="1"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22714"/>
          </a:xfrm>
        </p:spPr>
        <p:txBody>
          <a:bodyPr>
            <a:noAutofit/>
          </a:bodyPr>
          <a:lstStyle/>
          <a:p>
            <a:pPr algn="r"/>
            <a:r>
              <a:rPr lang="ar-EG" sz="6000" b="1" dirty="0" smtClean="0"/>
              <a:t>الضرورية</a:t>
            </a:r>
            <a:r>
              <a:rPr lang="ar-EG" sz="6000" b="1" dirty="0"/>
              <a:t>: لا بد منها في قيام مصالح الدين والدنيا؛ بحيث إذا فُقِدت لم تَجرِ مصالح الدنيا على استقامة، بل على فساد </a:t>
            </a:r>
            <a:r>
              <a:rPr lang="ar-EG" sz="6000" b="1" dirty="0" err="1"/>
              <a:t>وتهارج</a:t>
            </a:r>
            <a:r>
              <a:rPr lang="ar-EG" sz="6000" b="1" dirty="0"/>
              <a:t> وفوت حياة، وفي الآخرة فوت النجاة والنعيم، والرجوع بالخُسران </a:t>
            </a:r>
            <a:r>
              <a:rPr lang="ar-EG" sz="6000" b="1" dirty="0" smtClean="0"/>
              <a:t>المبين</a:t>
            </a:r>
            <a:r>
              <a:rPr lang="ar-SA" sz="6000" b="1" dirty="0" err="1"/>
              <a:t>.</a:t>
            </a:r>
            <a:endParaRPr lang="ar-SA" sz="6000" b="1"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401</TotalTime>
  <Words>1190</Words>
  <Application>Microsoft Office PowerPoint</Application>
  <PresentationFormat>عرض على الشاشة (3:4)‏</PresentationFormat>
  <Paragraphs>63</Paragraphs>
  <Slides>63</Slides>
  <Notes>0</Notes>
  <HiddenSlides>0</HiddenSlides>
  <MMClips>0</MMClips>
  <ScaleCrop>false</ScaleCrop>
  <HeadingPairs>
    <vt:vector size="4" baseType="variant">
      <vt:variant>
        <vt:lpstr>سمة</vt:lpstr>
      </vt:variant>
      <vt:variant>
        <vt:i4>1</vt:i4>
      </vt:variant>
      <vt:variant>
        <vt:lpstr>عناوين الشرائح</vt:lpstr>
      </vt:variant>
      <vt:variant>
        <vt:i4>63</vt:i4>
      </vt:variant>
    </vt:vector>
  </HeadingPairs>
  <TitlesOfParts>
    <vt:vector size="64" baseType="lpstr">
      <vt:lpstr>ملتقى</vt:lpstr>
      <vt:lpstr>الأنظمة في المملكة العربية السعودية المقصود بالنظام، وشروطه، وكيفية إصداره.</vt:lpstr>
      <vt:lpstr>النظام لغة: النظام من (نظم) : أصل يدل على تأليف شيء وترتيبه واتساقه،  (ونَظَمتُ) الأمر (فانتظم)أي: أقمتُه فاستقام، وهو على نظام واحد؛ ونِظام الأمر: قِوامه وعِماده، والطريقة والسيرة.     </vt:lpstr>
      <vt:lpstr>النظام في الاصطلاح: يُطلَق النظام في الاصطلاح على معنيين؛ أحدهما: عام، والآخر: خاص، المعنى العام عرَّفه البعض "أنه: مجموعة الأحكام التي اصطلح شعبٌ ما على أنها واجبة الاحترام، وواجبة التنفيذ لتنظيم الحياة المشتركة في هذا الشعب"</vt:lpstr>
      <vt:lpstr>والنظام بالمعنى الخاص: حكم تقتضيه السياسة الشرعية، وقيل هو: "ما يضعه أولو الأمر من الأحكام النظاميَّة، والسياسية، وتحديد عقوبات التعزير مما يحتاج إليه بشرط ألا يُخالِف ما ورد في الشرع .  </vt:lpstr>
      <vt:lpstr>الشرع في الإسلام: يُقرِّر الإسلام أن إنشاء الشرع ابتداء إنما يختص به الله تعالى وحده؛ فإليه يرجع الأمر والحكم، وليس لمخلوق أن يُنشئ حُكمًا بالتحليل أو التحريم ابتداءً من عند نفسه؛ قال تعالى: {سَيَقُولُ الَّذِينَ أَشْرَكُوا لَوْ شَاءَ اللَّهُ مَا أَشْرَكْنَا وَلَا آبَاؤُنَا وَلَا حَرَّمْنَا مِنْ شَيْءٍ}</vt:lpstr>
      <vt:lpstr>شروط النظام الإسلامي:</vt:lpstr>
      <vt:lpstr>الشرط الأول: أن يتَّفِق النظام مع مقاصد الشريعة:ويُقصَد بها المعاني الملحوظة في الأحكام الشرعية، والمترتِّبة عليها، سواء أكانت تلك المعاني جزئية أم مصالح كلية أم سمات إجمالية، وهي تتجمَّع ضمن هدف واحد، وهو تقرير عبودية الله ومصلحة الإنسان في الدارين .  </vt:lpstr>
      <vt:lpstr>المقاصد الضرورية تتمثَّل في: حفْظ الدين والنفس والعقل والعِرض والمال"وتنقسِم المقاصد إلى ضرورية، وحاجية، وتحسينية.</vt:lpstr>
      <vt:lpstr>الضرورية: لا بد منها في قيام مصالح الدين والدنيا؛ بحيث إذا فُقِدت لم تَجرِ مصالح الدنيا على استقامة، بل على فساد وتهارج وفوت حياة، وفي الآخرة فوت النجاة والنعيم، والرجوع بالخُسران المبين.</vt:lpstr>
      <vt:lpstr>والمقاصد الحاجيَّة: فمعناها أنها مُفتَقَر إليها من حيث التوسِعة ورفْع الضيق المؤدي في الغالب إلى الحَرَج والمشقَّة اللاحقة لفوت المطلوب، فإذا لم تُراعَ، دخل الحرجُ والمشقة، ولكن لا يبلغ ذلك مبلغَ الفساد العادي المتوقَّع في المصالح العامة. </vt:lpstr>
      <vt:lpstr>والمقاصد التحسينية: معناها الأخذ بما يَليق من محاسن العادات وتجنُّب الأحوال المدنِّسات التي تأنفها العقول الراجحات، ويجمع ذلك قِسم مكارم الأخلاق. </vt:lpstr>
      <vt:lpstr>الشرط الثاني: أن يتَّفِق النظام مع كليات الشريعة ولا يخالفها: ومن كليات الشريعة القطعية السماحة ورفْع الحرج، وثابت ذلك بأدلة من القرآن والسنة، فقد قال تعالى: {يُرِيدُ اللَّهُ بِكُمُ الْيُسْرَ وَلَا يُرِيدُ بِكُمُ الْعُسْرَ} وقال صلى الله عليه وسلم : ((أحبُّ الدين إلى الله الحنيفية السَّمحة)).   </vt:lpstr>
      <vt:lpstr>الشرط الثالث: ألا يُخالِف النظامَ دليلٌ قطعي الثبوت والدَّلالة من القرآن وصحيح السنة؛ لأن طاعة أولي أمر الأمة مقيَّدة بأنها في حدود الشرع؛ قال تعالى: {يَا أَيُّهَا الَّذِينَ آَمَنُوا أَطِيعُوا اللَّهَ وَأَطِيعُوا الرَّسُولَ وَأُولِي الْأَمْرِ مِنْكُمْ}.وقال صلى الله عليه وسلم : ((على المرء المسلم الطاعة فيما أحب وكَرِه إلا أن يؤمر بمعصية فلا سمع ولا طاعة . </vt:lpstr>
      <vt:lpstr>الشرط الرابع: أن يكون سبيل استنباط أحكام النظام على أسس وقواعد اعترفت بها الشريعة لصلاحيتها لقيام الأحكام عليها واستنباط الأحكام بواسطتها، مثل: المصالح المرسلة، وسَد الذرائع، والعرف، والاستحسان.</vt:lpstr>
      <vt:lpstr>إصدار الأنظمة في المملكة العربية السعودية: بيَّن النظامُ الأساسي للحكم في المملكة السلطةَ المختصَّة بسنِّ الأنظمة وهي السلطة التنظيمية؛ حيث أُعطيت الحق بوضع الأنظمة واللوائح فيما يُحقِّق المصلحة، أو يرفع المفسدة في شؤون الدولة، وَفقًا لقواعد الشريعة الإسلامية، وتُمارِس اختصاصها وَفْقًا للنظام الأساسي ونظامي مجلس الوزراء ومجلس الشورى.  </vt:lpstr>
      <vt:lpstr>مراحل إصدار الحكم: يمر النظام بمراحل أساسية يجب اتباعها قبل دخول النظام حيز التنفيذ، وتتمثَّل هذه المراحل فيما يلي:أ- مرحلة الاقتراح: يقدم النظام في مراحله الأولى على هيئة اقتراح أو مشروع للنظام، من مجلس الشورى أو من مجلس الوزراء.</vt:lpstr>
      <vt:lpstr>ب- مرحلة المناقشة والتصويت: بعد تقديم التقرير من لجنة الخبراء إلى مجلس الوزراء يبدأ المجلس باعتباره من الهيئة التنظيميَّة باستعراض تقرير لجنة الخبراء ومناقشته تفصيلاً؛ أي: مادة مادة، ثم يُصوَّت على المشروع من قِبَل مجلس الوزراء كمشروع مُتكامِل، وقد نصَّت المادة من نظام مجلس الوزراء على أن يبُت المجلس في مشروعات الأنظمة المعروضة عليه مادة مادة، ثم يُصوَّت عليها بالجملة، وذلك حسَب الإجراءات.</vt:lpstr>
      <vt:lpstr>ج- الإقرار: يُصدِر المجلس قراره بالموافقة على مشروع النظام، ويُنظِّم مسودة مرسوم مَلَكي يتم رفعها للملك للاطلاع والمصادقة.</vt:lpstr>
      <vt:lpstr>د- مرحلة التصديق: يُصدِر المَلِك أمره بالموافقة على مشروع النظام عندما يوقِّع على المرسوم الخاص بالنظام. </vt:lpstr>
      <vt:lpstr>هـ- مرحلة النشر والنفاذ:  يتم نشْر المرسوم والنظام في الجريدة الرسمية للدولة  وهذا يعنى بَدء العمل به رسميًّا من تاريخ نشْره، مالم ينصَّ على بَدء العمل به من تاريخ معين آخر.  </vt:lpstr>
      <vt:lpstr>المدلول الشكلي لاصطلاح "النظام" في المملكة العربية السعودية: النظام من الناحية الشكليَّة عبارة عن وثيقة مكتوبة تَصدُر من جلالة المَلِك ومجلس الوزراء مع مجلس الشورى في نفس الوقت لتنظيم سلوك الأفراد ومصالح الناس.  </vt:lpstr>
      <vt:lpstr>ومن الأمثلة التوضيحية لأنظمة حديثة العهد: - النظام العام للبيئة الصادر بالمرسوم المَلَكي. - نظام مكافحة غسيل الأموال.  - نظام الإجراءات الجزائية. - نظام التسجيل العيني للعقار صدر المرسوم الملكي </vt:lpstr>
      <vt:lpstr>المدلول الموضوعي لاصطلاح "النظام" في المملكة: إن النظام من الناحية الموضوعية: "عبارة عن مجموعة من الأحكام تتعلَّق بموضوع محدَّد، وهذه الأحكام تُعرَض في صورة مواد متتالية </vt:lpstr>
      <vt:lpstr>ومن الأمثلة التوضيحية في النظام الموضوعي في المملكة: - النظام العام للبيئة في المملكة العربية السعودية يقع في 24 مادة في أربعة فصول: الفصل الأول: تعاريف وأهداف  الفصل الثاني المهام والالتزامات من المواد الثالثة إلى السادسة عشرة</vt:lpstr>
      <vt:lpstr>  خصائص القاعدة النظامية وتميُّزها عن غيرها:  النظام: هو مجموعة القواعد المجردة التي تنظم سلوك الأفراد في المجتمع، ويُترتَّب على مُخالَفتها جزا ء . والقاعدة النظامية هي وحدة النظام وتتلخص خصائصها في:  </vt:lpstr>
      <vt:lpstr>  1- التجريد والعموم: تتميَّز القاعدة النظامية بكونها مجرَّدة عند نشأتها وصياغتها، عامة عند تطبيقها وتنفيذها؛ فالنصوص متناهية والحوادث غير متناهية ومقتضى ذلك أن تُصاغ القاعدة النظامية صياغة مجرَّدة، تتناول الحوادث المراد تنظيمها بما يكفُل العدل والاستقرار في المجتمع، فلا توجَّه إلى شخص معيَّن بذاته، ولا واقعة محدودة بعينها، وإنما تضع معيارًا ثابتًا لجميع الحالات المتماثلة.  </vt:lpstr>
      <vt:lpstr>فالقاعدة النظامية الخاصة بأن كل شخص بلغ سنَّ الرشد متمتِّعًا بكامل قواه العقلية، ولم يُحجَر عليه يكون كامل الأهلية وأهلاً لمباشرة التصرفات والتحمل بالالتزامات، وسِن الرشد ثماني عشرة سنة وفْقًا للنظام السعودي، فليس المخاطب بهذه القاعدة شخصًا معينًا، بل المخاطب بها كل مَن يبلُغ سنَّ الرشد ومتمتعًا بقواه العقلية، ولم يُحجَر عليه، يكون كامل الأهلية، ومن ثَمَّ فإنه يكون أهلاً لإبرام التصرفات الشرعية</vt:lpstr>
      <vt:lpstr> 2- تنظيم سلوك الأفراد في المجتمع: إن الإنسان مَدني بالطبع، فلا يمكنه أن يعيش إلا في جماعة، ولكي تستقر هذه الجماعة ويأمن كلُّ فرد فيها على نفسه وأهله وعِرضه وماله، دعت الضرورة إلى وجود قواعد تنظِّم سلوك الأفراد في علاقتهم بعضهم ببعض، وعلاقاتهم من السلطة المهيمنة على الجماعة، وعلاقة الجماعة بغيرها من الجماعات. </vt:lpstr>
      <vt:lpstr>والقاعدة النظامية تقتصر على تنظيم السلوك الخارجي للأفراد تاركة لقواعد الأخلاق تهذيب الأمور الداخلية التي تتعلَّق بالعواطف والنوايا؛ ولهذا لا يُعاقب الشرع أو النظام على مجرد التفكير في الجريمة، بل لا بد من سلوك خارجي يدل عليها .</vt:lpstr>
      <vt:lpstr> 3- الإلزام والجزاء: احترام القاعدة النظامية لا يتأتى عن طريق النصح أو التوعية فقط، بل ينبغي أن يُصاحِب ذلك جزاء مادي توقِعه السلطة العامة على كل مَن يُخالف أحكام النظام.فمادية الجزاء واتخاذه مظهرًا محسوسًا يلمسه الجميع، هو الذي يُضفي على القاعدة النظامية صفة الإلزام بشعبية: الزجر والجبر، زجر مَن يُحاوِل مَخالَفة أحكام النظام، وجبْر الضرر الناجم عن هذه المخالفة. </vt:lpstr>
      <vt:lpstr>صور الجزاء: يتنوَّع الجزاء بطريقة تتناسب مع طبيعة القاعدة النظامية المراد حمايتها، فهناك الجزاء الجنائي، والجزاء التأديبي، والجزاء المدني، والجزاء الدولي.</vt:lpstr>
      <vt:lpstr>أ- الجزاء الجنائي: هو الذي يُطبَّق على مَن يُخالِف القاعدة في الأنظمة الجزائية؛ كالتزوير والتزييف والرِّشوة والاختلاس، وهو أشد أنواع الجزاءات؛ لأنه مُخصَّص لأمن المجتمع، وردْع مَن يرتكب عملاً يُعَد في نظر الشرع والنظام جريمة.</vt:lpstr>
      <vt:lpstr> ب- الجزاء التأديبي: هو الجزاء الذي توقِّعه السلطة المختصة على الموظف نتيجة إخلاله بواجبات الوظيفة العامة أو مقتضياتها، قاصدة بذلك حماية النظام الوظيفي بوجه عام، وقد حدَّد نظام الخدمة المدنية الجزاءات التأديبية من الإنذار، والخصم من الراتب، وخفض الدرجة والعزل من الخدمة. </vt:lpstr>
      <vt:lpstr>ج- الجزاء المدني: إذا كانت القاعدة التي خولفت من قواعد النظام الخاص - أي العلاقات بين الأفراد - فلا يكون الجزاء عادة إلا مدنيًّا، فإذا امتنع المدين عن الوفاء بدينه في الميعاد المُتَّفَق عليه، حُبِس المدين ما لم يَثْبُت إعساره، ويكون للدائن أن يحجز على أموال مدينه للحصول على حقه .</vt:lpstr>
      <vt:lpstr>التمييز بين القاعدة النظامية وغيرها: - 1 التمييز بين القاعدة الشرعية والقاعدة النظامية:تتميَّز القاعدة الشرعية بأنها لا تقتصر على تنظيم علاقة الإنسان بغيره فحسب، وإنما تُعنى أيضًا في المقام الأول بعلاقته بربه ونفسه؛ ولذلك أتت أحكامها لتشمل كل تلك العلاقات، وأحكام الشريعة الإسلامية تبغي خير الإنسان وسعادته، وهي لا تُنظِّم شؤون الحياة الدنيا فحسب، بل تَعرِض كذلك لكل ما يتَّصِل بالآخرة. </vt:lpstr>
      <vt:lpstr>تختلف القاعدة الشرعية عن النظامية في أوجه معينة منها: أ- من حيث المصدرية: القاعدة الشرعية، من عند الله، تتمثَّل فيها قدرة الخالق وكماله وعظمته وإحاطته بما كان وما هو كائن، ومن ثَمَّ صاغها العليم الخبير بحيث تُحيط بكل شيء في الحال والاستقبال،وأمر جل شأنه ألا تُغير ولا تبدل؛ حيث قال:{لَا تَبْدِيلَ لِكَلِمَاتِ اللَّهِ} </vt:lpstr>
      <vt:lpstr>أما القاعدة النظامية فمصدرها أولي الأمر (رئيس الدولة أيًّا كان مسماه والسلطة التنظيمية)، يراع  فيها تحقيق المصلحة ودرء المفسدة في مكان معين وزمان معين، ولا تتَّسِم بالديمومة، بل يمكن تعديلها وإلغاؤها بما يتغيَّر ويتطور في المجتمعات. </vt:lpstr>
      <vt:lpstr>ب- من حيث التطبيق: القاعدة الشرعية أوسع نِطاقًا من القاعدة النظامية؛ سواء من حيث المخاطبون بها، أو من حيث المكان والزمان، فهي جاءت للكافة دون تحديد لمكان أو زمان محدَّد، بل هي صالحة للكافة ولكل زمان ومكان . فالقاعدة الشرعية عامة للناس جميعًا وشاملة، بينما القاعدة النظامية مقيَّدة بالموضوع والزمان والمكان. </vt:lpstr>
      <vt:lpstr>جـ- من حيث الجزاء: القاعدة الشرعية؛ الجزاء فيها أخروي ودنيوي، بل الأصل فيها الجزاء الأخروي، والجزاء الدنيوي وضِع موضع الضرورة لمن لم  يؤمن بالآخرة وما فيها من ثواب وعقاب، فيتَعدى حدود الله، أما أنه شُرع فيها عقاب دنيوي وآخر أخروي؛ فلأن التكاليف الشرعية منها ما هو من أعمال القلوب التي لا يعلم المخالفة فيها إلا الله، ومنها ما هو من أعمال الجوارح التي يطَّلِع الخَلْق على المخالفة فيها.</vt:lpstr>
      <vt:lpstr>فالعقوبات الدنيوية جاءت على المخالَفة على أعمال الجوارح ووُكِل إلى أولي الأمر تنفيذها والعقوبات الأخروية جاءت على المخالَفة في أعمال القلوب، التي لا يطَّلِع عليها إلا علام الغيوب فيتولَّى إقامتها على المخالِفين في دار الجزاء، كما جاءت على المخالَفة في أعمال الجوارح زيادة على العقاب الدنيوي، أو من لم يُعاقَب في الدنيا وبقي على إصراره. </vt:lpstr>
      <vt:lpstr>وأكثر من ذلك أنها جاءت بنوع آخر من الجزاء هو الإثابة على الامتثال للأوامر والكف من المنهيات، فهي تُحاسِب على الامتثال كما تُحاسب على المخالفة. أما القاعدة النِّظامية فهي تَحكُم السلوك الخارجي للإنسان، ولا تعاقب على مجرد النيات، فالجزاء فيها دنيوي. </vt:lpstr>
      <vt:lpstr>أ- من حيث الغاية:يسعى النظامُ إلى تنظيم علاقات الأفراد داخل المجتمع، فالقاعدة النظامية تراعي وتُنظِّم ما هو كائن بعكس القاعدة الأخلاقية، فهي تسعى بالإنسان نحو الكمال وتُراعي وتحاول أن تصل إلى ما يجب أن يكون، الأخلاق تتَّخِذ من الشخص الكامل نموذجًا لها، في حين أن القاعدة النظامية تتَّخِذ من الرجل العادي نموذجًا ومعيارًا لها. </vt:lpstr>
      <vt:lpstr>ب- من حيث التحديد والوضوح: تتَّسِم القاعدة النظامية بالانضباط والوضوح حتى يمكن معرفتها وتطبيقها في حين أن القاعدة الأخلاقية غالبًا ما تكون غير محددة، فهي ليست سوى أحاسيس داخلية لدى الأفراد، وقد لا يتَّفق هذا الإحساس الداخلي لكل فرد ومبادئ الأخلاق، وبالتالي فإن مبادئ الأخلاق غالبًا ما تكون غير مُنضبِطة. </vt:lpstr>
      <vt:lpstr>ج- من حيث الجزاء: إذا كانت قواعد الأخلاق والقواعد النظامية مُتَّفِقة في أن الغرض في كل منها هو تنظيم سلوك الأفراد داخل الجماعة بيد أنهما يختلفان في العديد من الخصائص، وبالتالي يمكن بسهولة التمييز بينهم من حيث الجزاء. </vt:lpstr>
      <vt:lpstr>-2 التمييز بين القاعدة النظامية والقاعدة الأخلاقية:  يُقصَد بالقواعد الأخلاقية المبادئ التي يتعارف الناس عليها في مجتمع معين، والتي تهدف إلى تحقيق مُثُل عليا، مِثل الحض على فِعل الخير كمساعدة الفقير، والنهي عن الكذب والغِيبة والنميمة، ويهدف الإسلام إلى الحث على حُسْن الخلق والسلوك القويم. </vt:lpstr>
      <vt:lpstr>3 العلاقة بين القواعد الشرعية والأخلاقية والنظامية: يتَّضِح مما سبق أن لكل من القواعد الشرعية والأخلاقية والنظامية دائرة مستقلة بها إلا أنها مُتداخلة في بعضها بصورة أو بأخرى، ويتحقَّق هذا التداخل؛ حيث تشترك تلك القواعد على اختلافها في حُكْم مسألة معيَّنة كتحريم القتل والسرقة .</vt:lpstr>
      <vt:lpstr>ويختلف حجمُ هذا التداخل حسَب ظروف كل مجتمع على حِدة، فقد تضيق هذه المساحة المشترَكة في المجتمعات المادية، حيث لا تهتم إلا بالقواعد القانونية المجردة دون اعتبار لدين أو أخلاق، بينما قد تتَّسِع تلك المساحة المشتركة في المجتمعات العقائدية التي تحرص على معاملاتها مع قواعد دينها وأخلاقها، ويتحقَّق الوضع الأمثل إن تَطابقت تلك الدوائر مع بعضها البعض دون انفراد أي منها بمجال خاص.  </vt:lpstr>
      <vt:lpstr>1 مصادر القاعدة النظامية: تمثِّل الشريعة الإسلامية في السعودية المصدر الرئيس للنظام، فهي أساس التنظيم القانوني، التي يتعيَّن على جميع المصادر الأخرى احترامها، وإلا اعتبرت مَعيبة بعدم الدستورية بحيث يتعيَّن أن تأتي التنظيمات مُتَّفِقة مع المبادئ الكلية والمقاصد الشرعية وغير مُتعارِضة مع أي حكم قطعي (م48 من النظام الأساس للحكم)،</vt:lpstr>
      <vt:lpstr> إن الشريعة الإسلامية فيما جاءت به من أحكام تفصيلية قطعية الثبوت كأحكام الميراث، الحدود، الزواج والطلاق لم يقنِّنها النظام في المملكة، تُعَد مصدرًا رسميًّا أصليًّا عامًّا باعتبارها الشريعة ذات الولاية العامة؛ فكل ما جاء مفصلاً ولم يقنَّن بالنظام (م48 من النظام الأساس للحكم).  </vt:lpstr>
      <vt:lpstr>المصادر الرسمية العامة الأصلية مصادر الأحكام الإسلامية: ويُقصَد بها الأحكام التفصيلية قطعية الثبوت التي جاءت بها الشريعة الإسلامية ولم يقنِّنها النظام في المملكة في نصوص هذه الأمور، يرجع للشريعة الإسلامية في مصادرها بحثًا عن الحكم واجب التطبيق، وفي هذا الشأن تعتبر أحكامها مصدرًا أصليًّا،. تنقسِم الأحكام الإسلامية إلى قسمين: </vt:lpstr>
      <vt:lpstr> أولاً: الأحكام التشريعية الإسلامية:   هي التي جاءت بها نصوص الشريعة الإسلامية في كل من القرآن الكريم والسُّنة النبوية، والتي يُطلَق عليها بالمصادر النقلية حيث يتلقَّاها الخَلَف من السلف في كل العصور، وهي مصادر إلزامية لكل مسلم والتي لا يجوز مخالفتها أو حتي تعديلها. </vt:lpstr>
      <vt:lpstr>ثانيًا: الأحكام الفقهية الإسلامية: فهي نتيجة اجتهاد فقهي يَستنِد الاجتهاد فيها إلى النصوص التشريعية، وبمعنى آخر هي اجتهادات لأناس عاشوا في ظروف بيئية مختلفة من وقت لآخر، ومن مكان لآخر، و يُطلَق عليها  "الأحكام الفقهية" وهي مصادر عقلية نتيجة مجهودات فردية؛ وعليه فإن من طبيعة الرأي الفقهي قَبُوله للعدول عنه.</vt:lpstr>
      <vt:lpstr>مصدر التشريع الإسلامي: يُطلِق علماء الأصول على مصادر التشريع الإسلامي مصطلح "الأحكام الشرعية"، وهي التي أقرَّها الشارع لإرشاد وتوجيه المكلَّفين بها، وتُسمَّى بأصول الأحكام أو المصادر التشريعية للأحكام، كما أسلفنا سابقًا؛ فهي الكتاب - القرآن الكريم  والسنة - . </vt:lpstr>
      <vt:lpstr>الأول: القرآن الكريم: تعريفه: القرآن وهو الكتاب المنزَّل على رسول الله محمد - عليه الصلاة والسلام - المكتوب في المصاحف المنقول إلينا عنه نقلاً متواترًا، ولا خلاف بين المسلمين في أن القرآن الكريم حُجَّة على الجميع .</vt:lpstr>
      <vt:lpstr>قطعيَّة ثبوته:لقد نُقِل إلينا القرآن الكريم في المصاحف عن طريق التواتر؛ فهو طريق يُفيد اليقين، وهو بذلك قطعي الثبوت، ولا خلاف بين المسلمين على حُجِّيته. جمْعه: لقد تنبَّه عمر بن الخطاب رضي الله عنه  [أن] القرآن لم يُجمَع في مصحف واحد  بل كان في صدور الرجال فأشار على أبي بكر بجمعه.</vt:lpstr>
      <vt:lpstr>فطلب أبو بكر الصديق - رضي الله عنه - من زيد بن ثابت تتبُّع القرآن وجمعه، وقد تتبَّع زيد القرآن يجمعه من العُسُب واللِّخاف وصدور الرجال، وكانت الصحف عند أبي بكر حتى توفَّاه الله، ثم عند عمر في حياته، ثم عند حفصة بنت عمر أم المؤمنين. </vt:lpstr>
      <vt:lpstr> توحيده في نسخة وحدة: لقد تم توحيده في نسخة وحدة زمن الخليفة عثمان بن عفان رضي الله عنه وسُمِّيت تلك النُّسخة بمصحف الإمام. وأتلف ما عداها، وقد عمَّت على جميع الأمصار الإسلامية آنذاك، واستمرت متداوَلة بين الأجيال حتى وصلت إلينا كاملة غير منقوصة عن طريق التواتر . </vt:lpstr>
      <vt:lpstr> خصائص القرآن :  1- أنه كلام الله المنزَّل على رسوله  صلى الله عليه وسلم.  2- أن لفظه نزل باللسان العربي. 3- أنه نُقِل إلينا بالتواتر. 4- أنه محفوظ من أي زيادة أو نُقصان. 5- أنه معجزة، فقد عجز البشر جميعًا عن الإتيان بمثله . </vt:lpstr>
      <vt:lpstr>أحكام القرآن: لقد اشتمل القرآن على أحكام مُتنوِّعة، يمكن تقسيمها إلى ثلاثة أقسام: القِسْم الأول: الأحكام المتعلِّقة بالعقيدة: كالإيمان بالله، وملائكته، وكتبه، وهي الأحكام الاعتقادية، ومحل دراستها علم التوحيد.</vt:lpstr>
      <vt:lpstr>القسم الثاني:  الأحكام المتعلِّقة بتهذيب وتقويم النفس، وهي الأحكام الأخلاقية، ومحل دراستها علم الأخلاق. القسم الثالث:  الأحكام العملية والمتعلقة بأقوال المكلَّفين وأفعالهم، وهي التي يهدف الفقه وأصوله إلى دراستها، وهي نوعان:</vt:lpstr>
      <vt:lpstr>النوع الأول: العبادات؛ كالصلاة والصيام، وغرضها تنظيم علاقة الفرد بربه. النوع الثاني: المعاملات، وغرضها تنظيمُ علاقة الفرد بالفرد أو الفرد بالجماعة أو الجماعة بالجماعة .</vt:lpstr>
      <vt:lpstr>طرق بيان القرآن للأحكام: القرآن الكريم فيه بيان لجميع الأحكام الشرعية قال تعالى : {وَنَزَّلْنَا عَلَيْكَ الْكِتَابَ تِبْيَانًا لِكُلِّ شَيْءٍ} وبيان الأحكام جاء على نوعين:  النوع الأول: القاعدة والمبادئ العامة للتشريع، ومن أمثلتها: الوفاء بالالتزامات؛ وكالقِصاص. النوع الثاني: الأحكام التفصيلية؛ كمقادير المواريث، وعدد مرات الطلاق. </vt:lpstr>
      <vt:lpstr>دَلالة القرآن على الأحكام:  لقد سبق وأشرنا إلى أن القرآن ثابت قطعًا؛ لوصوله إلينا بطريق التواتر المفيد للعلم اليقيني بصحَّةِ المنقول؛ فأحكامه بذلك قطعيَّة الثبوت، إلا أن دَلالة القرآن على الأحكام قد تكون قطعية، وهذه في حالة ما إذا كان اللفظ لا يحتمل إلا معنى واحدًا، فتكون الدَّلالة على الحكم في هذه الحالة دَلالة قطعية؛ وقد تكون ظنيَّة، وهذه في حالة ما إذا كان اللفظ يحتمل أكثر من معنى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الأنظمة في المملكة العربية السعودية المقصود بالنظام، وشروطه، وكيفية إصداره.</dc:title>
  <dc:creator>blackberry</dc:creator>
  <cp:lastModifiedBy>blackberry</cp:lastModifiedBy>
  <cp:revision>140</cp:revision>
  <dcterms:created xsi:type="dcterms:W3CDTF">2014-11-03T16:32:59Z</dcterms:created>
  <dcterms:modified xsi:type="dcterms:W3CDTF">2014-11-24T10:49:51Z</dcterms:modified>
</cp:coreProperties>
</file>