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71"/>
  </p:notesMasterIdLst>
  <p:sldIdLst>
    <p:sldId id="256" r:id="rId2"/>
    <p:sldId id="257" r:id="rId3"/>
    <p:sldId id="260" r:id="rId4"/>
    <p:sldId id="261" r:id="rId5"/>
    <p:sldId id="262" r:id="rId6"/>
    <p:sldId id="263" r:id="rId7"/>
    <p:sldId id="264" r:id="rId8"/>
    <p:sldId id="265" r:id="rId9"/>
    <p:sldId id="266" r:id="rId10"/>
    <p:sldId id="267" r:id="rId11"/>
    <p:sldId id="268" r:id="rId12"/>
    <p:sldId id="270" r:id="rId13"/>
    <p:sldId id="272" r:id="rId14"/>
    <p:sldId id="274" r:id="rId15"/>
    <p:sldId id="275" r:id="rId16"/>
    <p:sldId id="276" r:id="rId17"/>
    <p:sldId id="277" r:id="rId18"/>
    <p:sldId id="278" r:id="rId19"/>
    <p:sldId id="282" r:id="rId20"/>
    <p:sldId id="279" r:id="rId21"/>
    <p:sldId id="283" r:id="rId22"/>
    <p:sldId id="284" r:id="rId23"/>
    <p:sldId id="280" r:id="rId24"/>
    <p:sldId id="281" r:id="rId25"/>
    <p:sldId id="285" r:id="rId26"/>
    <p:sldId id="286" r:id="rId27"/>
    <p:sldId id="328" r:id="rId28"/>
    <p:sldId id="287" r:id="rId29"/>
    <p:sldId id="329" r:id="rId30"/>
    <p:sldId id="288" r:id="rId31"/>
    <p:sldId id="289" r:id="rId32"/>
    <p:sldId id="290" r:id="rId33"/>
    <p:sldId id="291" r:id="rId34"/>
    <p:sldId id="292" r:id="rId35"/>
    <p:sldId id="293" r:id="rId36"/>
    <p:sldId id="294" r:id="rId37"/>
    <p:sldId id="295" r:id="rId38"/>
    <p:sldId id="324" r:id="rId39"/>
    <p:sldId id="296" r:id="rId40"/>
    <p:sldId id="325" r:id="rId41"/>
    <p:sldId id="297" r:id="rId42"/>
    <p:sldId id="298" r:id="rId43"/>
    <p:sldId id="299" r:id="rId44"/>
    <p:sldId id="300" r:id="rId45"/>
    <p:sldId id="301" r:id="rId46"/>
    <p:sldId id="326" r:id="rId47"/>
    <p:sldId id="327"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5" d="100"/>
          <a:sy n="75" d="100"/>
        </p:scale>
        <p:origin x="-123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BDA0CE9-D19B-4706-B631-6A4583D53E48}" type="datetimeFigureOut">
              <a:rPr lang="ar-EG" smtClean="0"/>
              <a:pPr/>
              <a:t>29/11/1433</a:t>
            </a:fld>
            <a:endParaRPr lang="ar-EG"/>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FB03E5E-3E1D-4409-B748-B64030EF8F18}" type="slidenum">
              <a:rPr lang="ar-EG" smtClean="0"/>
              <a:pPr/>
              <a:t>‹#›</a:t>
            </a:fld>
            <a:endParaRPr lang="ar-EG"/>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1</a:t>
            </a:fld>
            <a:endParaRPr lang="ar-EG"/>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10</a:t>
            </a:fld>
            <a:endParaRPr lang="ar-EG"/>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11</a:t>
            </a:fld>
            <a:endParaRPr lang="ar-EG"/>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12</a:t>
            </a:fld>
            <a:endParaRPr lang="ar-EG"/>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13</a:t>
            </a:fld>
            <a:endParaRPr lang="ar-EG"/>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14</a:t>
            </a:fld>
            <a:endParaRPr lang="ar-EG"/>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dirty="0"/>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57</a:t>
            </a:fld>
            <a:endParaRPr lang="ar-E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2</a:t>
            </a:fld>
            <a:endParaRPr lang="ar-EG"/>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3</a:t>
            </a:fld>
            <a:endParaRPr lang="ar-EG"/>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4</a:t>
            </a:fld>
            <a:endParaRPr lang="ar-EG"/>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5</a:t>
            </a:fld>
            <a:endParaRPr lang="ar-EG"/>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6</a:t>
            </a:fld>
            <a:endParaRPr lang="ar-EG"/>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7</a:t>
            </a:fld>
            <a:endParaRPr lang="ar-EG"/>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8</a:t>
            </a:fld>
            <a:endParaRPr lang="ar-EG"/>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a:p>
        </p:txBody>
      </p:sp>
      <p:sp>
        <p:nvSpPr>
          <p:cNvPr id="4" name="عنصر نائب لرقم الشريحة 3"/>
          <p:cNvSpPr>
            <a:spLocks noGrp="1"/>
          </p:cNvSpPr>
          <p:nvPr>
            <p:ph type="sldNum" sz="quarter" idx="10"/>
          </p:nvPr>
        </p:nvSpPr>
        <p:spPr/>
        <p:txBody>
          <a:bodyPr/>
          <a:lstStyle/>
          <a:p>
            <a:fld id="{8FB03E5E-3E1D-4409-B748-B64030EF8F18}" type="slidenum">
              <a:rPr lang="ar-EG" smtClean="0"/>
              <a:pPr/>
              <a:t>9</a:t>
            </a:fld>
            <a:endParaRPr lang="ar-E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E8FE73A8-5DD1-40DF-B652-4A093B29C9CC}" type="datetimeFigureOut">
              <a:rPr lang="ar-EG" smtClean="0"/>
              <a:pPr/>
              <a:t>29/11/1433</a:t>
            </a:fld>
            <a:endParaRPr lang="ar-EG"/>
          </a:p>
        </p:txBody>
      </p:sp>
      <p:sp>
        <p:nvSpPr>
          <p:cNvPr id="19" name="عنصر نائب للتذييل 18"/>
          <p:cNvSpPr>
            <a:spLocks noGrp="1"/>
          </p:cNvSpPr>
          <p:nvPr>
            <p:ph type="ftr" sz="quarter" idx="11"/>
          </p:nvPr>
        </p:nvSpPr>
        <p:spPr/>
        <p:txBody>
          <a:bodyPr/>
          <a:lstStyle/>
          <a:p>
            <a:endParaRPr lang="ar-EG"/>
          </a:p>
        </p:txBody>
      </p:sp>
      <p:sp>
        <p:nvSpPr>
          <p:cNvPr id="27" name="عنصر نائب لرقم الشريحة 26"/>
          <p:cNvSpPr>
            <a:spLocks noGrp="1"/>
          </p:cNvSpPr>
          <p:nvPr>
            <p:ph type="sldNum" sz="quarter" idx="12"/>
          </p:nvPr>
        </p:nvSpPr>
        <p:spPr/>
        <p:txBody>
          <a:bodyPr/>
          <a:lstStyle/>
          <a:p>
            <a:fld id="{3FE25C0F-B2C1-467C-BF50-932E5192A634}"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8FE73A8-5DD1-40DF-B652-4A093B29C9CC}" type="datetimeFigureOut">
              <a:rPr lang="ar-EG" smtClean="0"/>
              <a:pPr/>
              <a:t>29/11/1433</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3FE25C0F-B2C1-467C-BF50-932E5192A634}"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8FE73A8-5DD1-40DF-B652-4A093B29C9CC}" type="datetimeFigureOut">
              <a:rPr lang="ar-EG" smtClean="0"/>
              <a:pPr/>
              <a:t>29/11/1433</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3FE25C0F-B2C1-467C-BF50-932E5192A634}"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8FE73A8-5DD1-40DF-B652-4A093B29C9CC}" type="datetimeFigureOut">
              <a:rPr lang="ar-EG" smtClean="0"/>
              <a:pPr/>
              <a:t>29/11/1433</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3FE25C0F-B2C1-467C-BF50-932E5192A634}"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8FE73A8-5DD1-40DF-B652-4A093B29C9CC}" type="datetimeFigureOut">
              <a:rPr lang="ar-EG" smtClean="0"/>
              <a:pPr/>
              <a:t>29/11/1433</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3FE25C0F-B2C1-467C-BF50-932E5192A634}"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8FE73A8-5DD1-40DF-B652-4A093B29C9CC}" type="datetimeFigureOut">
              <a:rPr lang="ar-EG" smtClean="0"/>
              <a:pPr/>
              <a:t>29/11/1433</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3FE25C0F-B2C1-467C-BF50-932E5192A634}"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E8FE73A8-5DD1-40DF-B652-4A093B29C9CC}" type="datetimeFigureOut">
              <a:rPr lang="ar-EG" smtClean="0"/>
              <a:pPr/>
              <a:t>29/11/1433</a:t>
            </a:fld>
            <a:endParaRPr lang="ar-EG"/>
          </a:p>
        </p:txBody>
      </p:sp>
      <p:sp>
        <p:nvSpPr>
          <p:cNvPr id="8" name="عنصر نائب للتذييل 7"/>
          <p:cNvSpPr>
            <a:spLocks noGrp="1"/>
          </p:cNvSpPr>
          <p:nvPr>
            <p:ph type="ftr" sz="quarter" idx="11"/>
          </p:nvPr>
        </p:nvSpPr>
        <p:spPr/>
        <p:txBody>
          <a:bodyPr/>
          <a:lstStyle/>
          <a:p>
            <a:endParaRPr lang="ar-EG"/>
          </a:p>
        </p:txBody>
      </p:sp>
      <p:sp>
        <p:nvSpPr>
          <p:cNvPr id="9" name="عنصر نائب لرقم الشريحة 8"/>
          <p:cNvSpPr>
            <a:spLocks noGrp="1"/>
          </p:cNvSpPr>
          <p:nvPr>
            <p:ph type="sldNum" sz="quarter" idx="12"/>
          </p:nvPr>
        </p:nvSpPr>
        <p:spPr/>
        <p:txBody>
          <a:bodyPr/>
          <a:lstStyle/>
          <a:p>
            <a:fld id="{3FE25C0F-B2C1-467C-BF50-932E5192A634}"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E8FE73A8-5DD1-40DF-B652-4A093B29C9CC}" type="datetimeFigureOut">
              <a:rPr lang="ar-EG" smtClean="0"/>
              <a:pPr/>
              <a:t>29/11/1433</a:t>
            </a:fld>
            <a:endParaRPr lang="ar-EG"/>
          </a:p>
        </p:txBody>
      </p:sp>
      <p:sp>
        <p:nvSpPr>
          <p:cNvPr id="4" name="عنصر نائب للتذييل 3"/>
          <p:cNvSpPr>
            <a:spLocks noGrp="1"/>
          </p:cNvSpPr>
          <p:nvPr>
            <p:ph type="ftr" sz="quarter" idx="11"/>
          </p:nvPr>
        </p:nvSpPr>
        <p:spPr/>
        <p:txBody>
          <a:bodyPr/>
          <a:lstStyle/>
          <a:p>
            <a:endParaRPr lang="ar-EG"/>
          </a:p>
        </p:txBody>
      </p:sp>
      <p:sp>
        <p:nvSpPr>
          <p:cNvPr id="5" name="عنصر نائب لرقم الشريحة 4"/>
          <p:cNvSpPr>
            <a:spLocks noGrp="1"/>
          </p:cNvSpPr>
          <p:nvPr>
            <p:ph type="sldNum" sz="quarter" idx="12"/>
          </p:nvPr>
        </p:nvSpPr>
        <p:spPr/>
        <p:txBody>
          <a:bodyPr/>
          <a:lstStyle/>
          <a:p>
            <a:fld id="{3FE25C0F-B2C1-467C-BF50-932E5192A634}"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8FE73A8-5DD1-40DF-B652-4A093B29C9CC}" type="datetimeFigureOut">
              <a:rPr lang="ar-EG" smtClean="0"/>
              <a:pPr/>
              <a:t>29/11/1433</a:t>
            </a:fld>
            <a:endParaRPr lang="ar-EG"/>
          </a:p>
        </p:txBody>
      </p:sp>
      <p:sp>
        <p:nvSpPr>
          <p:cNvPr id="3" name="عنصر نائب للتذييل 2"/>
          <p:cNvSpPr>
            <a:spLocks noGrp="1"/>
          </p:cNvSpPr>
          <p:nvPr>
            <p:ph type="ftr" sz="quarter" idx="11"/>
          </p:nvPr>
        </p:nvSpPr>
        <p:spPr/>
        <p:txBody>
          <a:bodyPr/>
          <a:lstStyle/>
          <a:p>
            <a:endParaRPr lang="ar-EG"/>
          </a:p>
        </p:txBody>
      </p:sp>
      <p:sp>
        <p:nvSpPr>
          <p:cNvPr id="4" name="عنصر نائب لرقم الشريحة 3"/>
          <p:cNvSpPr>
            <a:spLocks noGrp="1"/>
          </p:cNvSpPr>
          <p:nvPr>
            <p:ph type="sldNum" sz="quarter" idx="12"/>
          </p:nvPr>
        </p:nvSpPr>
        <p:spPr/>
        <p:txBody>
          <a:bodyPr/>
          <a:lstStyle/>
          <a:p>
            <a:fld id="{3FE25C0F-B2C1-467C-BF50-932E5192A634}"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8FE73A8-5DD1-40DF-B652-4A093B29C9CC}" type="datetimeFigureOut">
              <a:rPr lang="ar-EG" smtClean="0"/>
              <a:pPr/>
              <a:t>29/11/1433</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3FE25C0F-B2C1-467C-BF50-932E5192A634}"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8FE73A8-5DD1-40DF-B652-4A093B29C9CC}" type="datetimeFigureOut">
              <a:rPr lang="ar-EG" smtClean="0"/>
              <a:pPr/>
              <a:t>29/11/1433</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a:xfrm>
            <a:off x="8077200" y="6356350"/>
            <a:ext cx="609600" cy="365125"/>
          </a:xfrm>
        </p:spPr>
        <p:txBody>
          <a:bodyPr/>
          <a:lstStyle/>
          <a:p>
            <a:fld id="{3FE25C0F-B2C1-467C-BF50-932E5192A634}" type="slidenum">
              <a:rPr lang="ar-EG" smtClean="0"/>
              <a:pPr/>
              <a:t>‹#›</a:t>
            </a:fld>
            <a:endParaRPr lang="ar-EG"/>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8FE73A8-5DD1-40DF-B652-4A093B29C9CC}" type="datetimeFigureOut">
              <a:rPr lang="ar-EG" smtClean="0"/>
              <a:pPr/>
              <a:t>29/11/1433</a:t>
            </a:fld>
            <a:endParaRPr lang="ar-EG"/>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EG"/>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FE25C0F-B2C1-467C-BF50-932E5192A634}" type="slidenum">
              <a:rPr lang="ar-EG" smtClean="0"/>
              <a:pPr/>
              <a:t>‹#›</a:t>
            </a:fld>
            <a:endParaRPr lang="ar-EG"/>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500042"/>
            <a:ext cx="7745514" cy="3100409"/>
          </a:xfrm>
        </p:spPr>
        <p:txBody>
          <a:bodyPr>
            <a:normAutofit fontScale="90000"/>
          </a:bodyPr>
          <a:lstStyle/>
          <a:p>
            <a:pPr algn="ctr"/>
            <a:r>
              <a:rPr lang="ar-EG" dirty="0" smtClean="0"/>
              <a:t>مبادئ الاقتصاد الكلي</a:t>
            </a:r>
            <a:br>
              <a:rPr lang="ar-EG" dirty="0" smtClean="0"/>
            </a:br>
            <a:r>
              <a:rPr lang="ar-EG" dirty="0" smtClean="0"/>
              <a:t>مفاهيم وأساسيات</a:t>
            </a:r>
            <a:br>
              <a:rPr lang="ar-EG" dirty="0" smtClean="0"/>
            </a:br>
            <a:r>
              <a:rPr lang="ar-EG" dirty="0" smtClean="0"/>
              <a:t>102 قصد</a:t>
            </a:r>
            <a:br>
              <a:rPr lang="ar-EG" dirty="0" smtClean="0"/>
            </a:br>
            <a:endParaRPr lang="ar-EG" dirty="0"/>
          </a:p>
        </p:txBody>
      </p:sp>
      <p:sp>
        <p:nvSpPr>
          <p:cNvPr id="3" name="عنوان فرعي 2"/>
          <p:cNvSpPr>
            <a:spLocks noGrp="1"/>
          </p:cNvSpPr>
          <p:nvPr>
            <p:ph type="subTitle" idx="1"/>
          </p:nvPr>
        </p:nvSpPr>
        <p:spPr>
          <a:xfrm>
            <a:off x="1371600" y="3886200"/>
            <a:ext cx="6400800" cy="2567136"/>
          </a:xfrm>
        </p:spPr>
        <p:txBody>
          <a:bodyPr/>
          <a:lstStyle/>
          <a:p>
            <a:pPr algn="r"/>
            <a:r>
              <a:rPr lang="ar-EG" dirty="0" smtClean="0">
                <a:solidFill>
                  <a:schemeClr val="tx1"/>
                </a:solidFill>
              </a:rPr>
              <a:t>د.أحمد بن عبد الكريم المحيميد </a:t>
            </a:r>
            <a:r>
              <a:rPr lang="ar-EG" dirty="0" smtClean="0"/>
              <a:t>   </a:t>
            </a:r>
            <a:r>
              <a:rPr lang="ar-EG" dirty="0" smtClean="0">
                <a:solidFill>
                  <a:schemeClr val="tx1"/>
                </a:solidFill>
              </a:rPr>
              <a:t>د.محمد بن عبد الله الجراح</a:t>
            </a:r>
          </a:p>
          <a:p>
            <a:pPr algn="ctr"/>
            <a:endParaRPr lang="ar-EG" dirty="0" smtClean="0">
              <a:solidFill>
                <a:schemeClr val="tx1"/>
              </a:solidFill>
            </a:endParaRPr>
          </a:p>
          <a:p>
            <a:pPr algn="ctr"/>
            <a:r>
              <a:rPr lang="ar-EG" dirty="0" smtClean="0">
                <a:solidFill>
                  <a:schemeClr val="tx1"/>
                </a:solidFill>
              </a:rPr>
              <a:t>الطبعة الثانية</a:t>
            </a:r>
          </a:p>
          <a:p>
            <a:pPr algn="ctr"/>
            <a:endParaRPr lang="ar-EG" dirty="0" smtClean="0">
              <a:solidFill>
                <a:schemeClr val="tx1"/>
              </a:solidFill>
            </a:endParaRPr>
          </a:p>
          <a:p>
            <a:pPr algn="ctr"/>
            <a:r>
              <a:rPr lang="ar-EG" dirty="0" smtClean="0">
                <a:solidFill>
                  <a:schemeClr val="tx1"/>
                </a:solidFill>
              </a:rPr>
              <a:t>1431هـ-2010م</a:t>
            </a:r>
            <a:r>
              <a:rPr lang="ar-EG" dirty="0" smtClean="0"/>
              <a:t> </a:t>
            </a:r>
          </a:p>
          <a:p>
            <a:endParaRPr lang="ar-EG" dirty="0"/>
          </a:p>
        </p:txBody>
      </p:sp>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sz="5400" b="1" dirty="0" smtClean="0"/>
              <a:t>الناتج المحلى الإجمالي </a:t>
            </a:r>
            <a:endParaRPr lang="ar-EG" sz="5400" dirty="0"/>
          </a:p>
        </p:txBody>
      </p:sp>
      <p:sp>
        <p:nvSpPr>
          <p:cNvPr id="3" name="عنصر نائب للمحتوى 2"/>
          <p:cNvSpPr>
            <a:spLocks noGrp="1"/>
          </p:cNvSpPr>
          <p:nvPr>
            <p:ph idx="1"/>
          </p:nvPr>
        </p:nvSpPr>
        <p:spPr/>
        <p:txBody>
          <a:bodyPr>
            <a:normAutofit/>
          </a:bodyPr>
          <a:lstStyle/>
          <a:p>
            <a:pPr algn="just"/>
            <a:r>
              <a:rPr lang="ar-EG" sz="4800" dirty="0" smtClean="0"/>
              <a:t>هو إجمالي القيم النقدية للسلع والخدمات النهائية المنتجة داخل الاقتصاد المحلى خلال فترة زمنية معينة تكون عادة سنة".</a:t>
            </a:r>
            <a:endParaRPr lang="ar-EG" sz="4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b="1" dirty="0" smtClean="0"/>
              <a:t>تقييم الناتج المحلى الإجمالي</a:t>
            </a:r>
            <a:r>
              <a:rPr lang="en-US" dirty="0" smtClean="0"/>
              <a:t/>
            </a:r>
            <a:br>
              <a:rPr lang="en-US" dirty="0" smtClean="0"/>
            </a:br>
            <a:endParaRPr lang="ar-EG" dirty="0"/>
          </a:p>
        </p:txBody>
      </p:sp>
      <p:sp>
        <p:nvSpPr>
          <p:cNvPr id="3" name="عنصر نائب للمحتوى 2"/>
          <p:cNvSpPr>
            <a:spLocks noGrp="1"/>
          </p:cNvSpPr>
          <p:nvPr>
            <p:ph idx="1"/>
          </p:nvPr>
        </p:nvSpPr>
        <p:spPr>
          <a:xfrm>
            <a:off x="457200" y="1268760"/>
            <a:ext cx="8229600" cy="4857403"/>
          </a:xfrm>
        </p:spPr>
        <p:txBody>
          <a:bodyPr>
            <a:normAutofit lnSpcReduction="10000"/>
          </a:bodyPr>
          <a:lstStyle/>
          <a:p>
            <a:pPr lvl="0"/>
            <a:r>
              <a:rPr lang="ar-EG" dirty="0" smtClean="0"/>
              <a:t>1- يمكن قياس قيمة السلع والخدمات وفق الأسعار العادية في السوق ويطلق عليه الناتج المحلى النقدي،أي الناتج المحلى بالأسعار الجارية.</a:t>
            </a:r>
            <a:endParaRPr lang="en-US" dirty="0" smtClean="0"/>
          </a:p>
          <a:p>
            <a:pPr lvl="0"/>
            <a:r>
              <a:rPr lang="ar-EG" dirty="0" smtClean="0"/>
              <a:t>2- الناتج المحلى الإجمالي يشمل جميع السلع والخدمات النهائية التي تم إنتاجها في العام المحدد فقط دون غيره.</a:t>
            </a:r>
            <a:endParaRPr lang="en-US" dirty="0" smtClean="0"/>
          </a:p>
          <a:p>
            <a:pPr lvl="0"/>
            <a:r>
              <a:rPr lang="ar-EG" dirty="0" smtClean="0"/>
              <a:t>3- يجب أن تكون السلع والخدمات التي تدخل في حساب الناتج المحلى الإجمالي نهائية وليست وسيطة وذلك حتى تكون الصورة </a:t>
            </a:r>
            <a:r>
              <a:rPr lang="ar-EG" dirty="0" err="1" smtClean="0"/>
              <a:t>حقيقية</a:t>
            </a:r>
            <a:r>
              <a:rPr lang="ar-EG" dirty="0" smtClean="0"/>
              <a:t> للنشاط الاقتصادي.</a:t>
            </a:r>
            <a:endParaRPr lang="en-US" dirty="0" smtClean="0"/>
          </a:p>
          <a:p>
            <a:pPr lvl="0"/>
            <a:r>
              <a:rPr lang="ar-EG" dirty="0" smtClean="0"/>
              <a:t>4- يدخل في حساب الناتج المحلى الإجمالي قيمة جميع السلع والخدمات النهائية المنتجة في الحدود الجغرافية للدولة.</a:t>
            </a:r>
            <a:endParaRPr lang="en-US" dirty="0" smtClean="0"/>
          </a:p>
          <a:p>
            <a:pPr lvl="0"/>
            <a:r>
              <a:rPr lang="ar-EG" dirty="0" smtClean="0"/>
              <a:t>5- لا يدخل في حساب الناتج المحلى الإجمالي السلع والخدمات التي تدخل السوق بصورة غير شرعية كالمخدرات والسلع المهربة وغسيل الأموال وغيرها.</a:t>
            </a:r>
            <a:endParaRPr lang="en-US" dirty="0" smtClean="0"/>
          </a:p>
          <a:p>
            <a:endParaRPr lang="ar-EG"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10334"/>
          </a:xfrm>
        </p:spPr>
        <p:txBody>
          <a:bodyPr>
            <a:normAutofit fontScale="90000"/>
          </a:bodyPr>
          <a:lstStyle/>
          <a:p>
            <a:pPr algn="r"/>
            <a:r>
              <a:rPr lang="ar-EG" sz="3600" b="1" dirty="0" smtClean="0"/>
              <a:t>طرق قياس الناتج المحلى الإجمالي</a:t>
            </a:r>
            <a:endParaRPr lang="ar-EG" sz="3600" dirty="0"/>
          </a:p>
        </p:txBody>
      </p:sp>
      <p:sp>
        <p:nvSpPr>
          <p:cNvPr id="3" name="عنصر نائب للمحتوى 2"/>
          <p:cNvSpPr>
            <a:spLocks noGrp="1"/>
          </p:cNvSpPr>
          <p:nvPr>
            <p:ph idx="1"/>
          </p:nvPr>
        </p:nvSpPr>
        <p:spPr>
          <a:xfrm>
            <a:off x="457200" y="1214422"/>
            <a:ext cx="8229600" cy="5110178"/>
          </a:xfrm>
        </p:spPr>
        <p:txBody>
          <a:bodyPr>
            <a:normAutofit lnSpcReduction="10000"/>
          </a:bodyPr>
          <a:lstStyle/>
          <a:p>
            <a:pPr lvl="0"/>
            <a:r>
              <a:rPr lang="ar-EG" b="1" dirty="0" smtClean="0"/>
              <a:t>1- طريقة المنتجات النهائية:</a:t>
            </a:r>
            <a:r>
              <a:rPr lang="ar-EG" dirty="0" smtClean="0"/>
              <a:t>وتتم هذه الطريقة بضرب الكمية المنتجة من كل سلعة بشكلها النهائي في سعرها وبجمع مجموع عمليات الضرب نحصل على الناتج المحلى الإجمالي وذلك في خلال سنة</a:t>
            </a:r>
            <a:r>
              <a:rPr lang="ar-EG" b="1" dirty="0" smtClean="0"/>
              <a:t>.</a:t>
            </a:r>
            <a:endParaRPr lang="en-US" dirty="0" smtClean="0"/>
          </a:p>
          <a:p>
            <a:pPr lvl="0"/>
            <a:r>
              <a:rPr lang="ar-EG" b="1" dirty="0" smtClean="0"/>
              <a:t>2- طريقة القيمة المضافة: </a:t>
            </a:r>
            <a:r>
              <a:rPr lang="ar-EG" dirty="0" smtClean="0"/>
              <a:t>في هذه الطريقة يتم أخذ الزيادة التي يضيفها كل قطاع خلال العمليات الإنتاجية إلى قيمة المدخلات الأخرى،ثم يتم تجميع هذه الإضافات في كافة قطاعات الاقتصاد.</a:t>
            </a:r>
          </a:p>
          <a:p>
            <a:r>
              <a:rPr lang="ar-EG" b="1" dirty="0" smtClean="0"/>
              <a:t>3- طريقة تكاليف عناصر الإنتاج:</a:t>
            </a:r>
            <a:r>
              <a:rPr lang="ar-EG" dirty="0" smtClean="0"/>
              <a:t> تتكون عناصر الإنتاج من أجزاء أربعة هي:رأس المال والعمل والأرض والتنظيم أو الإدارة ،وهذه الطريقة تقوم بتجميع الدخول التي تتولد من هذه العناصر وتعطينا صورة للناتج المحلى الإجمالي ،فالعمل يتولد منه الأجور والرواتب ،والأرض يتولد عنها الريع والإيجارات ،ورأس المال يتولد عنه الفوائد،والتنظيم يتولد عنه دخول المؤسسين وأرباح المساهمين واستهلاك رأس المال والضرائب غير المباشرة وأرباح الشركات.</a:t>
            </a:r>
            <a:endParaRPr lang="en-US" dirty="0" smtClean="0"/>
          </a:p>
          <a:p>
            <a:pPr lvl="0"/>
            <a:endParaRPr lang="en-US" dirty="0" smtClean="0"/>
          </a:p>
          <a:p>
            <a:endParaRPr lang="ar-EG"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332656"/>
            <a:ext cx="8229600" cy="1143000"/>
          </a:xfrm>
        </p:spPr>
        <p:txBody>
          <a:bodyPr/>
          <a:lstStyle/>
          <a:p>
            <a:pPr algn="r"/>
            <a:r>
              <a:rPr lang="ar-EG" dirty="0" smtClean="0"/>
              <a:t>تابع طرق قياس الناتج المحلي الإجمالي</a:t>
            </a:r>
            <a:endParaRPr lang="ar-EG" dirty="0"/>
          </a:p>
        </p:txBody>
      </p:sp>
      <p:sp>
        <p:nvSpPr>
          <p:cNvPr id="3" name="عنصر نائب للمحتوى 2"/>
          <p:cNvSpPr>
            <a:spLocks noGrp="1"/>
          </p:cNvSpPr>
          <p:nvPr>
            <p:ph idx="1"/>
          </p:nvPr>
        </p:nvSpPr>
        <p:spPr>
          <a:xfrm>
            <a:off x="457200" y="1428736"/>
            <a:ext cx="8229600" cy="4895864"/>
          </a:xfrm>
        </p:spPr>
        <p:txBody>
          <a:bodyPr>
            <a:normAutofit/>
          </a:bodyPr>
          <a:lstStyle/>
          <a:p>
            <a:pPr algn="just"/>
            <a:r>
              <a:rPr lang="ar-EG" b="1" dirty="0" smtClean="0"/>
              <a:t>4-طريقة الإنفاق:</a:t>
            </a:r>
            <a:r>
              <a:rPr lang="ar-EG" dirty="0" smtClean="0"/>
              <a:t>وفى هذه الطريقة يتم حساب الدخل الذي يدخل للفرد أو الدولة وينفق منه على قضاء حوائجه كشراء السلع والملابس وغيرها من أوجه الصرف الأخرى،أو يدخر جزءا من هذا الدخل،كذلك يدخل في حساب الناتج المحلى الإجمالي صادرات الدولة وورداتها ،ويسمى بصافي الميزان التجاري إضافة إلى ما يدخله المستثمرين من إضافات للناتج المحلي الإجمالي .</a:t>
            </a:r>
          </a:p>
          <a:p>
            <a:r>
              <a:rPr lang="ar-EG" dirty="0" smtClean="0"/>
              <a:t>تقسيمها :</a:t>
            </a:r>
          </a:p>
          <a:p>
            <a:r>
              <a:rPr lang="ar-EG" sz="2800" b="1" dirty="0" smtClean="0"/>
              <a:t>فالإنفاق أربعــة أنـواع :</a:t>
            </a:r>
            <a:endParaRPr lang="en-US" sz="2800" dirty="0" smtClean="0"/>
          </a:p>
          <a:p>
            <a:pPr lvl="1">
              <a:buNone/>
            </a:pPr>
            <a:r>
              <a:rPr lang="ar-EG" sz="2800" b="1" dirty="0" smtClean="0"/>
              <a:t>أ- الإنفاق الاستهلاكي (</a:t>
            </a:r>
            <a:r>
              <a:rPr lang="en-GB" sz="2800" b="1" dirty="0" smtClean="0"/>
              <a:t>c</a:t>
            </a:r>
            <a:r>
              <a:rPr lang="ar-EG" sz="2800" b="1" dirty="0" smtClean="0"/>
              <a:t>):</a:t>
            </a:r>
            <a:r>
              <a:rPr lang="ar-EG" sz="2800" dirty="0" smtClean="0"/>
              <a:t>ويشمل كل ما ينفق من قبل الجمهور على شراء السلع المعمرة وغير المعمرة والخدمات.</a:t>
            </a:r>
            <a:endParaRPr lang="en-US" sz="2800" dirty="0" smtClean="0"/>
          </a:p>
          <a:p>
            <a:pPr lvl="0"/>
            <a:endParaRPr lang="en-US" dirty="0" smtClean="0"/>
          </a:p>
          <a:p>
            <a:endParaRPr lang="ar-EG"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285728"/>
            <a:ext cx="8229600" cy="928694"/>
          </a:xfrm>
        </p:spPr>
        <p:txBody>
          <a:bodyPr>
            <a:normAutofit/>
          </a:bodyPr>
          <a:lstStyle/>
          <a:p>
            <a:pPr algn="r"/>
            <a:r>
              <a:rPr lang="ar-EG" sz="4000" dirty="0" smtClean="0"/>
              <a:t>تابع أنواع الإنفاق :</a:t>
            </a:r>
            <a:endParaRPr lang="ar-EG" sz="4000" dirty="0"/>
          </a:p>
        </p:txBody>
      </p:sp>
      <p:sp>
        <p:nvSpPr>
          <p:cNvPr id="3" name="عنصر نائب للمحتوى 2"/>
          <p:cNvSpPr>
            <a:spLocks noGrp="1"/>
          </p:cNvSpPr>
          <p:nvPr>
            <p:ph idx="1"/>
          </p:nvPr>
        </p:nvSpPr>
        <p:spPr>
          <a:xfrm>
            <a:off x="457200" y="1285860"/>
            <a:ext cx="8229600" cy="5038740"/>
          </a:xfrm>
        </p:spPr>
        <p:txBody>
          <a:bodyPr/>
          <a:lstStyle/>
          <a:p>
            <a:pPr marL="274320" lvl="1" indent="-274320">
              <a:buClr>
                <a:schemeClr val="accent3"/>
              </a:buClr>
              <a:buSzPct val="95000"/>
            </a:pPr>
            <a:r>
              <a:rPr lang="ar-EG" b="1" dirty="0" smtClean="0"/>
              <a:t>ب- الإنفاق الحكومي( </a:t>
            </a:r>
            <a:r>
              <a:rPr lang="en-GB" b="1" dirty="0" smtClean="0"/>
              <a:t>G</a:t>
            </a:r>
            <a:r>
              <a:rPr lang="ar-EG" b="1" dirty="0" smtClean="0"/>
              <a:t>):</a:t>
            </a:r>
            <a:r>
              <a:rPr lang="ar-EG" dirty="0" smtClean="0"/>
              <a:t>ويقصد به كل ما تنفقه الحكومة من شراء السلع وما تدفعه من رواتب وأجور باستثناء معاشات التقاعد والهبات والإعانات الأخرى. </a:t>
            </a:r>
          </a:p>
          <a:p>
            <a:r>
              <a:rPr lang="ar-EG" dirty="0" smtClean="0"/>
              <a:t>ج-</a:t>
            </a:r>
            <a:r>
              <a:rPr lang="ar-EG" b="1" dirty="0" smtClean="0"/>
              <a:t>الإنفاق الاستثماري(</a:t>
            </a:r>
            <a:r>
              <a:rPr lang="en-GB" b="1" dirty="0" smtClean="0"/>
              <a:t>I</a:t>
            </a:r>
            <a:r>
              <a:rPr lang="ar-EG" b="1" dirty="0" smtClean="0"/>
              <a:t>):</a:t>
            </a:r>
            <a:r>
              <a:rPr lang="ar-EG" dirty="0" smtClean="0"/>
              <a:t>ويشمل جميع ما ينفق على شراء السلع والخدمات الرأسمالية من آلات ومعدات وبناء المصانع الجديدة.</a:t>
            </a:r>
            <a:endParaRPr lang="en-US" sz="2800" dirty="0" smtClean="0"/>
          </a:p>
          <a:p>
            <a:r>
              <a:rPr lang="ar-EG" dirty="0" smtClean="0"/>
              <a:t>د-</a:t>
            </a:r>
            <a:r>
              <a:rPr lang="ar-EG" b="1" dirty="0" smtClean="0"/>
              <a:t>صافى الصادرات والواردات (</a:t>
            </a:r>
            <a:r>
              <a:rPr lang="en-GB" b="1" dirty="0" smtClean="0"/>
              <a:t>X-M</a:t>
            </a:r>
            <a:r>
              <a:rPr lang="ar-EG" b="1" dirty="0" smtClean="0"/>
              <a:t>):</a:t>
            </a:r>
            <a:r>
              <a:rPr lang="ar-EG" dirty="0" smtClean="0"/>
              <a:t>ويقصد به التدفق التجاري للدولة مع بقية دول العالم حيث تصدر الدولة بعض منتجاتها وتستورد ما تحتاجه من الدول الأخرى في نفس الوقت،وتخصم الواردات من الصادرات ويتم إضافة الصافي إلى الناتج المحلى الإجمالي.</a:t>
            </a:r>
            <a:endParaRPr lang="en-US" sz="2800" dirty="0" smtClean="0"/>
          </a:p>
          <a:p>
            <a:endParaRPr lang="ar-E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96086"/>
          </a:xfrm>
        </p:spPr>
        <p:txBody>
          <a:bodyPr>
            <a:normAutofit/>
          </a:bodyPr>
          <a:lstStyle/>
          <a:p>
            <a:pPr algn="r"/>
            <a:r>
              <a:rPr lang="ar-EG" sz="4000" dirty="0" smtClean="0"/>
              <a:t>مفاهيم أخري في حسابات الدخل المحلي :</a:t>
            </a:r>
            <a:endParaRPr lang="ar-EG" sz="4000" dirty="0"/>
          </a:p>
        </p:txBody>
      </p:sp>
      <p:sp>
        <p:nvSpPr>
          <p:cNvPr id="3" name="عنصر نائب للمحتوى 2"/>
          <p:cNvSpPr>
            <a:spLocks noGrp="1"/>
          </p:cNvSpPr>
          <p:nvPr>
            <p:ph idx="1"/>
          </p:nvPr>
        </p:nvSpPr>
        <p:spPr>
          <a:xfrm>
            <a:off x="457200" y="1571612"/>
            <a:ext cx="8229600" cy="4752988"/>
          </a:xfrm>
        </p:spPr>
        <p:txBody>
          <a:bodyPr/>
          <a:lstStyle/>
          <a:p>
            <a:r>
              <a:rPr lang="ar-EG" dirty="0" smtClean="0"/>
              <a:t>الناتج المحلي الإجمالي (</a:t>
            </a:r>
            <a:r>
              <a:rPr lang="en-GB" dirty="0" smtClean="0"/>
              <a:t>GDP</a:t>
            </a:r>
            <a:r>
              <a:rPr lang="ar-EG" dirty="0" smtClean="0"/>
              <a:t>) </a:t>
            </a:r>
          </a:p>
          <a:p>
            <a:r>
              <a:rPr lang="ar-EG" dirty="0" smtClean="0"/>
              <a:t>ناقصاً الإهلاك ( </a:t>
            </a:r>
            <a:r>
              <a:rPr lang="en-GB" dirty="0" smtClean="0"/>
              <a:t>D</a:t>
            </a:r>
            <a:r>
              <a:rPr lang="ar-EG" dirty="0" smtClean="0"/>
              <a:t>) = الناتج المحلي الصافي (</a:t>
            </a:r>
            <a:r>
              <a:rPr lang="en-GB" dirty="0" smtClean="0"/>
              <a:t>NDP</a:t>
            </a:r>
            <a:r>
              <a:rPr lang="ar-EG" dirty="0" smtClean="0"/>
              <a:t>)</a:t>
            </a:r>
          </a:p>
          <a:p>
            <a:r>
              <a:rPr lang="ar-EG" dirty="0" smtClean="0"/>
              <a:t>الناتج المحلي الصافي – الضرائب غير المباشرة </a:t>
            </a:r>
            <a:r>
              <a:rPr lang="en-GB" dirty="0" smtClean="0"/>
              <a:t>IT</a:t>
            </a:r>
            <a:r>
              <a:rPr lang="ar-EG" dirty="0" smtClean="0"/>
              <a:t> = الدخل المحلي </a:t>
            </a:r>
            <a:r>
              <a:rPr lang="en-GB" dirty="0" smtClean="0"/>
              <a:t>DI</a:t>
            </a:r>
            <a:r>
              <a:rPr lang="ar-EG" dirty="0" smtClean="0"/>
              <a:t>.</a:t>
            </a:r>
          </a:p>
          <a:p>
            <a:r>
              <a:rPr lang="ar-EG" dirty="0" smtClean="0"/>
              <a:t>الدخل المحلي – الدخول المكتسبة غير المحصلة </a:t>
            </a:r>
            <a:r>
              <a:rPr lang="en-GB" dirty="0" smtClean="0"/>
              <a:t>RE</a:t>
            </a:r>
            <a:r>
              <a:rPr lang="ar-EG" dirty="0" smtClean="0"/>
              <a:t>(معاشات التقاعد +استقطاعات التأمينات الاجتماعية +أرباح غير موزعة ) +الدخول المحصلة غير المكتسبة </a:t>
            </a:r>
            <a:r>
              <a:rPr lang="en-GB" dirty="0" smtClean="0"/>
              <a:t>SP</a:t>
            </a:r>
            <a:r>
              <a:rPr lang="ar-EG" dirty="0" smtClean="0"/>
              <a:t>(المدفوعات الحكومية التحويلية ) =الدخل الشخصي أو الفردي  </a:t>
            </a:r>
            <a:r>
              <a:rPr lang="en-GB" dirty="0" smtClean="0"/>
              <a:t>PI</a:t>
            </a:r>
            <a:r>
              <a:rPr lang="ar-EG" dirty="0" smtClean="0"/>
              <a:t>.</a:t>
            </a:r>
          </a:p>
          <a:p>
            <a:r>
              <a:rPr lang="ar-EG" dirty="0" smtClean="0"/>
              <a:t>الدخل الشخصي أو الفردي – الضرائب المباشرة </a:t>
            </a:r>
            <a:r>
              <a:rPr lang="en-GB" dirty="0" smtClean="0"/>
              <a:t>T</a:t>
            </a:r>
            <a:r>
              <a:rPr lang="ar-EG" dirty="0" smtClean="0"/>
              <a:t>=الدخل المتاح </a:t>
            </a:r>
            <a:r>
              <a:rPr lang="en-GB" dirty="0" smtClean="0"/>
              <a:t>PDI</a:t>
            </a:r>
          </a:p>
          <a:p>
            <a:r>
              <a:rPr lang="ar-EG" dirty="0" smtClean="0"/>
              <a:t>الدخل المتاح – الإنفاق الاستهلاكي </a:t>
            </a:r>
            <a:r>
              <a:rPr lang="en-GB" dirty="0" smtClean="0"/>
              <a:t>C</a:t>
            </a:r>
            <a:r>
              <a:rPr lang="ar-EG" dirty="0" smtClean="0"/>
              <a:t> = الادخار </a:t>
            </a:r>
            <a:r>
              <a:rPr lang="en-GB" dirty="0" smtClean="0"/>
              <a:t>S</a:t>
            </a:r>
            <a:r>
              <a:rPr lang="ar-EG" dirty="0" smtClean="0"/>
              <a:t> </a:t>
            </a:r>
            <a:endParaRPr lang="ar-E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EG" dirty="0" smtClean="0"/>
              <a:t>الناتج المحلي الإجمالي الاسمي والحقيقي :</a:t>
            </a:r>
            <a:endParaRPr lang="ar-EG" dirty="0"/>
          </a:p>
        </p:txBody>
      </p:sp>
      <p:sp>
        <p:nvSpPr>
          <p:cNvPr id="3" name="عنصر نائب للمحتوى 2"/>
          <p:cNvSpPr>
            <a:spLocks noGrp="1"/>
          </p:cNvSpPr>
          <p:nvPr>
            <p:ph idx="1"/>
          </p:nvPr>
        </p:nvSpPr>
        <p:spPr/>
        <p:txBody>
          <a:bodyPr/>
          <a:lstStyle/>
          <a:p>
            <a:r>
              <a:rPr lang="ar-EG" dirty="0" smtClean="0"/>
              <a:t>الناتج الاسمي :هو حاصل ضرب الكميات المنتجة بصفة نهائية في أسعارها ،ولكن تغير السعر جعل هذا المقياس غير دقيق .</a:t>
            </a:r>
          </a:p>
          <a:p>
            <a:r>
              <a:rPr lang="ar-EG" dirty="0" smtClean="0"/>
              <a:t>مثاله : 100 وحدة زبادي في سعرها 1ريال يصير المجموع 100 ريال أما إذا ارتفع السعر إلى 1.5 ريال يصير المجموع 150 ريال .</a:t>
            </a:r>
          </a:p>
          <a:p>
            <a:r>
              <a:rPr lang="ar-EG" dirty="0" smtClean="0"/>
              <a:t>الناتج الحقيقي :هو حاصل ضرب الكميات المنتجة بصفة نهائية في أسعارها الحقيقية في السوق .</a:t>
            </a:r>
          </a:p>
          <a:p>
            <a:r>
              <a:rPr lang="ar-EG" b="1" dirty="0" smtClean="0"/>
              <a:t>العلاقة بين الناتج المحلى والدخل المحلى(القومي):</a:t>
            </a:r>
            <a:r>
              <a:rPr lang="ar-EG" dirty="0" smtClean="0"/>
              <a:t>بداية أود أن أؤكد أن المفهومين وجهان لعملة واحدة،ولكن الناتج المحلى يشكل وجه الإنتاج للسلع والخدمات ،أما الدخل فيمثل وجه القيم النقدية للإنتاج.فالعلاقة بينهما لابد أن يتساوى الدخل القومي مع إجمالي الناتج المحلى.</a:t>
            </a:r>
            <a:endParaRPr lang="en-US" dirty="0" smtClean="0"/>
          </a:p>
          <a:p>
            <a:endParaRPr lang="ar-E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b="1" dirty="0" smtClean="0"/>
              <a:t>التدفق الدائري للإنتاج والدخل:</a:t>
            </a:r>
            <a:r>
              <a:rPr lang="en-US" dirty="0" smtClean="0"/>
              <a:t/>
            </a:r>
            <a:br>
              <a:rPr lang="en-US" dirty="0" smtClean="0"/>
            </a:br>
            <a:endParaRPr lang="ar-EG" dirty="0"/>
          </a:p>
        </p:txBody>
      </p:sp>
      <p:sp>
        <p:nvSpPr>
          <p:cNvPr id="3" name="عنصر نائب للمحتوى 2"/>
          <p:cNvSpPr>
            <a:spLocks noGrp="1"/>
          </p:cNvSpPr>
          <p:nvPr>
            <p:ph idx="1"/>
          </p:nvPr>
        </p:nvSpPr>
        <p:spPr/>
        <p:txBody>
          <a:bodyPr/>
          <a:lstStyle/>
          <a:p>
            <a:r>
              <a:rPr lang="ar-EG" dirty="0" smtClean="0"/>
              <a:t>بعد أن يحصل المستهلكون على دخولهم النقدية (في شكل رواتب وأجور) مقابل الخدمات الإنتاجية التي يقدمونها للمنتجين،تقوم المنشآت الإنتاجية بتحويل الموارد الإنتاجية (من عمل ومواد خام)إلى سلع وخدمات وبيعها مرة أخرى إلى المستهلكين الذين يدفعون دخولهم النقدية مقابل الحصول على هذه السلع ،وتسمى هذه العملية التدفق الدائري للدخل والإنتاج.وهكذا لو كانت القطاعات أربعة.</a:t>
            </a:r>
            <a:endParaRPr lang="en-US" dirty="0" smtClean="0"/>
          </a:p>
          <a:p>
            <a:endParaRPr lang="ar-E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b="1" dirty="0" smtClean="0"/>
              <a:t>الرقم القياسي لأسعار المستهلكين:</a:t>
            </a:r>
            <a:r>
              <a:rPr lang="en-US" dirty="0" smtClean="0"/>
              <a:t/>
            </a:r>
            <a:br>
              <a:rPr lang="en-US" dirty="0" smtClean="0"/>
            </a:br>
            <a:endParaRPr lang="ar-EG" dirty="0"/>
          </a:p>
        </p:txBody>
      </p:sp>
      <p:sp>
        <p:nvSpPr>
          <p:cNvPr id="3" name="عنصر نائب للمحتوى 2"/>
          <p:cNvSpPr>
            <a:spLocks noGrp="1"/>
          </p:cNvSpPr>
          <p:nvPr>
            <p:ph idx="1"/>
          </p:nvPr>
        </p:nvSpPr>
        <p:spPr/>
        <p:txBody>
          <a:bodyPr/>
          <a:lstStyle/>
          <a:p>
            <a:r>
              <a:rPr lang="ar-EG" b="1" dirty="0" smtClean="0"/>
              <a:t>تعريفه:</a:t>
            </a:r>
            <a:r>
              <a:rPr lang="ar-EG" dirty="0" smtClean="0"/>
              <a:t>هو رقم نسبى يستخدم كأداة لقياس التغيرات التي تحدث من وقت لآخر ،فهو يقيس التغير الذي يحدث في أسعار السلع والخدمات التي يستهلكها المجتمع خلال فترة زمنية معينة.</a:t>
            </a:r>
            <a:endParaRPr lang="en-US" dirty="0" smtClean="0"/>
          </a:p>
          <a:p>
            <a:r>
              <a:rPr lang="ar-EG" b="1" dirty="0" smtClean="0"/>
              <a:t>كيفية حسابه:</a:t>
            </a:r>
            <a:endParaRPr lang="en-US" dirty="0" smtClean="0"/>
          </a:p>
          <a:p>
            <a:r>
              <a:rPr lang="ar-EG" sz="2000" dirty="0" smtClean="0"/>
              <a:t>                                                 مجموع أسعار السلع والخدمات في سنة المقارنة</a:t>
            </a:r>
            <a:endParaRPr lang="en-US" sz="2000" dirty="0" smtClean="0"/>
          </a:p>
          <a:p>
            <a:pPr rtl="0"/>
            <a:r>
              <a:rPr lang="en-US" b="1" dirty="0" smtClean="0"/>
              <a:t>100X</a:t>
            </a:r>
            <a:r>
              <a:rPr lang="ar-EG" sz="2400" b="1" dirty="0" smtClean="0"/>
              <a:t>الرقم القياسي لأسعار المستهلكين </a:t>
            </a:r>
            <a:r>
              <a:rPr lang="ar-EG" dirty="0" smtClean="0"/>
              <a:t>=ـــــــــــــــــــــــــــــــــــــــــــــــــــ</a:t>
            </a:r>
            <a:endParaRPr lang="en-US" dirty="0" smtClean="0"/>
          </a:p>
          <a:p>
            <a:pPr rtl="0"/>
            <a:r>
              <a:rPr lang="ar-EG" sz="2000" dirty="0" smtClean="0"/>
              <a:t>                                                      مجموع أسعار السلع والخدمات في سنة الأساس</a:t>
            </a:r>
            <a:endParaRPr lang="en-US" sz="2000" dirty="0" smtClean="0"/>
          </a:p>
          <a:p>
            <a:endParaRPr lang="ar-E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EG" smtClean="0"/>
              <a:t>تابع الرقم القياسي للأسعار المستهلكين :</a:t>
            </a:r>
            <a:endParaRPr lang="ar-EG" dirty="0"/>
          </a:p>
        </p:txBody>
      </p:sp>
      <p:graphicFrame>
        <p:nvGraphicFramePr>
          <p:cNvPr id="4" name="عنصر نائب للمحتوى 3"/>
          <p:cNvGraphicFramePr>
            <a:graphicFrameLocks noGrp="1"/>
          </p:cNvGraphicFramePr>
          <p:nvPr>
            <p:ph idx="1"/>
          </p:nvPr>
        </p:nvGraphicFramePr>
        <p:xfrm>
          <a:off x="857224" y="2500306"/>
          <a:ext cx="7484838" cy="2153920"/>
        </p:xfrm>
        <a:graphic>
          <a:graphicData uri="http://schemas.openxmlformats.org/drawingml/2006/table">
            <a:tbl>
              <a:tblPr rtl="1" firstRow="1" bandRow="1">
                <a:tableStyleId>{93296810-A885-4BE3-A3E7-6D5BEEA58F35}</a:tableStyleId>
              </a:tblPr>
              <a:tblGrid>
                <a:gridCol w="1369838"/>
                <a:gridCol w="2901014"/>
                <a:gridCol w="3213986"/>
              </a:tblGrid>
              <a:tr h="370840">
                <a:tc>
                  <a:txBody>
                    <a:bodyPr/>
                    <a:lstStyle/>
                    <a:p>
                      <a:pPr algn="ctr" rtl="1"/>
                      <a:r>
                        <a:rPr lang="ar-EG" dirty="0" smtClean="0"/>
                        <a:t>ا</a:t>
                      </a:r>
                      <a:r>
                        <a:rPr lang="ar-EG" sz="2000" dirty="0" smtClean="0"/>
                        <a:t>لسلعة</a:t>
                      </a:r>
                      <a:endParaRPr lang="ar-EG" sz="2000" dirty="0"/>
                    </a:p>
                  </a:txBody>
                  <a:tcPr/>
                </a:tc>
                <a:tc>
                  <a:txBody>
                    <a:bodyPr/>
                    <a:lstStyle/>
                    <a:p>
                      <a:pPr rtl="1"/>
                      <a:r>
                        <a:rPr lang="ar-EG" sz="1800" dirty="0" smtClean="0"/>
                        <a:t>السعر في عام 2010(سنة الأساس)</a:t>
                      </a:r>
                      <a:endParaRPr lang="ar-EG" sz="18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EG" sz="2000" dirty="0" smtClean="0"/>
                        <a:t>السعر في عام 2011(سنة المقارنة)</a:t>
                      </a:r>
                    </a:p>
                    <a:p>
                      <a:pPr rtl="1"/>
                      <a:endParaRPr lang="ar-EG" dirty="0"/>
                    </a:p>
                  </a:txBody>
                  <a:tcPr/>
                </a:tc>
              </a:tr>
              <a:tr h="370840">
                <a:tc>
                  <a:txBody>
                    <a:bodyPr/>
                    <a:lstStyle/>
                    <a:p>
                      <a:pPr algn="ctr" rtl="1"/>
                      <a:r>
                        <a:rPr lang="en-GB" dirty="0" smtClean="0"/>
                        <a:t>A</a:t>
                      </a:r>
                      <a:endParaRPr lang="ar-EG" dirty="0"/>
                    </a:p>
                  </a:txBody>
                  <a:tcPr/>
                </a:tc>
                <a:tc>
                  <a:txBody>
                    <a:bodyPr/>
                    <a:lstStyle/>
                    <a:p>
                      <a:pPr algn="ctr" rtl="1"/>
                      <a:r>
                        <a:rPr lang="ar-EG" dirty="0" smtClean="0"/>
                        <a:t>50</a:t>
                      </a:r>
                      <a:endParaRPr lang="ar-EG" dirty="0"/>
                    </a:p>
                  </a:txBody>
                  <a:tcPr/>
                </a:tc>
                <a:tc>
                  <a:txBody>
                    <a:bodyPr/>
                    <a:lstStyle/>
                    <a:p>
                      <a:pPr algn="ctr" rtl="1"/>
                      <a:r>
                        <a:rPr lang="ar-EG" dirty="0" smtClean="0"/>
                        <a:t>60 </a:t>
                      </a:r>
                      <a:endParaRPr lang="ar-EG" dirty="0"/>
                    </a:p>
                  </a:txBody>
                  <a:tcPr/>
                </a:tc>
              </a:tr>
              <a:tr h="370840">
                <a:tc>
                  <a:txBody>
                    <a:bodyPr/>
                    <a:lstStyle/>
                    <a:p>
                      <a:pPr algn="ctr" rtl="1"/>
                      <a:r>
                        <a:rPr lang="en-GB" dirty="0" smtClean="0"/>
                        <a:t>B</a:t>
                      </a:r>
                      <a:endParaRPr lang="ar-EG" dirty="0"/>
                    </a:p>
                  </a:txBody>
                  <a:tcPr/>
                </a:tc>
                <a:tc>
                  <a:txBody>
                    <a:bodyPr/>
                    <a:lstStyle/>
                    <a:p>
                      <a:pPr algn="ctr" rtl="1"/>
                      <a:r>
                        <a:rPr lang="ar-EG" dirty="0" smtClean="0"/>
                        <a:t>30</a:t>
                      </a:r>
                      <a:endParaRPr lang="ar-EG" dirty="0"/>
                    </a:p>
                  </a:txBody>
                  <a:tcPr/>
                </a:tc>
                <a:tc>
                  <a:txBody>
                    <a:bodyPr/>
                    <a:lstStyle/>
                    <a:p>
                      <a:pPr algn="ctr" rtl="1"/>
                      <a:r>
                        <a:rPr lang="ar-EG" dirty="0" smtClean="0"/>
                        <a:t>40</a:t>
                      </a:r>
                      <a:endParaRPr lang="ar-EG" dirty="0"/>
                    </a:p>
                  </a:txBody>
                  <a:tcPr/>
                </a:tc>
              </a:tr>
              <a:tr h="370840">
                <a:tc>
                  <a:txBody>
                    <a:bodyPr/>
                    <a:lstStyle/>
                    <a:p>
                      <a:pPr algn="ctr" rtl="1"/>
                      <a:r>
                        <a:rPr lang="en-GB" dirty="0" smtClean="0"/>
                        <a:t>C</a:t>
                      </a:r>
                      <a:endParaRPr lang="ar-EG" dirty="0"/>
                    </a:p>
                  </a:txBody>
                  <a:tcPr/>
                </a:tc>
                <a:tc>
                  <a:txBody>
                    <a:bodyPr/>
                    <a:lstStyle/>
                    <a:p>
                      <a:pPr algn="ctr" rtl="1"/>
                      <a:r>
                        <a:rPr lang="ar-EG" dirty="0" smtClean="0"/>
                        <a:t>90</a:t>
                      </a:r>
                      <a:endParaRPr lang="ar-EG" dirty="0"/>
                    </a:p>
                  </a:txBody>
                  <a:tcPr/>
                </a:tc>
                <a:tc>
                  <a:txBody>
                    <a:bodyPr/>
                    <a:lstStyle/>
                    <a:p>
                      <a:pPr algn="ctr" rtl="1"/>
                      <a:r>
                        <a:rPr lang="ar-EG" dirty="0" smtClean="0"/>
                        <a:t>100</a:t>
                      </a:r>
                      <a:endParaRPr lang="ar-EG" dirty="0"/>
                    </a:p>
                  </a:txBody>
                  <a:tcPr/>
                </a:tc>
              </a:tr>
              <a:tr h="370840">
                <a:tc>
                  <a:txBody>
                    <a:bodyPr/>
                    <a:lstStyle/>
                    <a:p>
                      <a:pPr algn="ctr" rtl="1"/>
                      <a:r>
                        <a:rPr lang="ar-EG" dirty="0" smtClean="0"/>
                        <a:t>المجموع</a:t>
                      </a:r>
                      <a:endParaRPr lang="ar-EG" dirty="0"/>
                    </a:p>
                  </a:txBody>
                  <a:tcPr/>
                </a:tc>
                <a:tc>
                  <a:txBody>
                    <a:bodyPr/>
                    <a:lstStyle/>
                    <a:p>
                      <a:pPr algn="ctr" rtl="1"/>
                      <a:r>
                        <a:rPr lang="ar-EG" dirty="0" smtClean="0"/>
                        <a:t>170</a:t>
                      </a:r>
                      <a:endParaRPr lang="ar-EG" dirty="0"/>
                    </a:p>
                  </a:txBody>
                  <a:tcPr/>
                </a:tc>
                <a:tc>
                  <a:txBody>
                    <a:bodyPr/>
                    <a:lstStyle/>
                    <a:p>
                      <a:pPr algn="ctr" rtl="1"/>
                      <a:r>
                        <a:rPr lang="ar-EG" dirty="0" smtClean="0"/>
                        <a:t>200</a:t>
                      </a:r>
                      <a:endParaRPr lang="ar-EG"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EG" dirty="0" smtClean="0"/>
              <a:t>الباب الأول</a:t>
            </a:r>
            <a:br>
              <a:rPr lang="ar-EG" dirty="0" smtClean="0"/>
            </a:br>
            <a:r>
              <a:rPr lang="ar-EG" dirty="0" smtClean="0"/>
              <a:t>قياس النشاط الاقتصادي </a:t>
            </a:r>
            <a:endParaRPr lang="ar-EG" dirty="0"/>
          </a:p>
        </p:txBody>
      </p:sp>
      <p:sp>
        <p:nvSpPr>
          <p:cNvPr id="3" name="عنصر نائب للمحتوى 2"/>
          <p:cNvSpPr>
            <a:spLocks noGrp="1"/>
          </p:cNvSpPr>
          <p:nvPr>
            <p:ph idx="1"/>
          </p:nvPr>
        </p:nvSpPr>
        <p:spPr/>
        <p:txBody>
          <a:bodyPr/>
          <a:lstStyle/>
          <a:p>
            <a:pPr algn="ctr">
              <a:buNone/>
            </a:pPr>
            <a:r>
              <a:rPr lang="ar-EG" dirty="0" smtClean="0"/>
              <a:t>الفصل الأول</a:t>
            </a:r>
          </a:p>
          <a:p>
            <a:pPr algn="ctr">
              <a:buNone/>
            </a:pPr>
            <a:r>
              <a:rPr lang="ar-EG" dirty="0" smtClean="0"/>
              <a:t>مقدمة في علم الاقتصاد</a:t>
            </a:r>
          </a:p>
          <a:p>
            <a:pPr>
              <a:buNone/>
            </a:pPr>
            <a:r>
              <a:rPr lang="ar-EG" dirty="0" smtClean="0"/>
              <a:t>*** أهمية الاقتصاد .</a:t>
            </a:r>
          </a:p>
          <a:p>
            <a:pPr>
              <a:buFont typeface="Arial" charset="0"/>
              <a:buChar char="•"/>
            </a:pPr>
            <a:r>
              <a:rPr lang="ar-EG" dirty="0" smtClean="0"/>
              <a:t>المستوى الفردي.</a:t>
            </a:r>
          </a:p>
          <a:p>
            <a:pPr>
              <a:buFont typeface="Arial" charset="0"/>
              <a:buChar char="•"/>
            </a:pPr>
            <a:r>
              <a:rPr lang="ar-EG" dirty="0" smtClean="0"/>
              <a:t>المستوى الأسري.</a:t>
            </a:r>
          </a:p>
          <a:p>
            <a:pPr>
              <a:buFont typeface="Arial" charset="0"/>
              <a:buChar char="•"/>
            </a:pPr>
            <a:r>
              <a:rPr lang="ar-EG" dirty="0" smtClean="0"/>
              <a:t>المستوى الداخلي (القومي).</a:t>
            </a:r>
          </a:p>
          <a:p>
            <a:pPr>
              <a:buFont typeface="Arial" charset="0"/>
              <a:buChar char="•"/>
            </a:pPr>
            <a:r>
              <a:rPr lang="ar-EG" dirty="0" smtClean="0"/>
              <a:t>المستوى الدولي .</a:t>
            </a:r>
            <a:endParaRPr lang="ar-EG"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sz="4000" b="1" dirty="0" smtClean="0"/>
              <a:t>مخفض أو مثبط الناتج المحلى الإجمالي</a:t>
            </a:r>
            <a:r>
              <a:rPr lang="ar-EG" b="1" dirty="0" smtClean="0"/>
              <a:t>:</a:t>
            </a:r>
            <a:endParaRPr lang="ar-EG" dirty="0"/>
          </a:p>
        </p:txBody>
      </p:sp>
      <p:sp>
        <p:nvSpPr>
          <p:cNvPr id="3" name="عنصر نائب للمحتوى 2"/>
          <p:cNvSpPr>
            <a:spLocks noGrp="1"/>
          </p:cNvSpPr>
          <p:nvPr>
            <p:ph idx="1"/>
          </p:nvPr>
        </p:nvSpPr>
        <p:spPr/>
        <p:txBody>
          <a:bodyPr/>
          <a:lstStyle/>
          <a:p>
            <a:pPr algn="just"/>
            <a:r>
              <a:rPr lang="ar-EG" sz="3200" b="1" dirty="0" smtClean="0"/>
              <a:t>تعريفه: </a:t>
            </a:r>
            <a:r>
              <a:rPr lang="ar-EG" sz="3200" dirty="0" smtClean="0"/>
              <a:t>هو عبارة عن نسبة الناتج المحلى الاسمي (أو النقدي)إلى الناتج المحلى الحقيقي مضروبا في 100.</a:t>
            </a:r>
            <a:endParaRPr lang="en-US" sz="3200" dirty="0" smtClean="0"/>
          </a:p>
          <a:p>
            <a:pPr rtl="0"/>
            <a:r>
              <a:rPr lang="ar-EG" b="1" dirty="0" smtClean="0"/>
              <a:t>كيفية حسابه:</a:t>
            </a:r>
            <a:endParaRPr lang="en-US" dirty="0" smtClean="0"/>
          </a:p>
          <a:p>
            <a:pPr rtl="0">
              <a:buNone/>
            </a:pPr>
            <a:r>
              <a:rPr lang="ar-EG" sz="2000" b="1" dirty="0" smtClean="0"/>
              <a:t>                                  </a:t>
            </a:r>
            <a:r>
              <a:rPr lang="ar-EG" sz="2000" dirty="0" smtClean="0"/>
              <a:t>                         الناتج المحلى الإجمالي الاسمي</a:t>
            </a:r>
            <a:r>
              <a:rPr lang="en-US" sz="2000" b="1" dirty="0" smtClean="0"/>
              <a:t>                               </a:t>
            </a:r>
            <a:endParaRPr lang="en-US" sz="2000" dirty="0" smtClean="0"/>
          </a:p>
          <a:p>
            <a:pPr rtl="0"/>
            <a:r>
              <a:rPr lang="en-US" b="1" dirty="0" smtClean="0"/>
              <a:t>100 X    </a:t>
            </a:r>
            <a:r>
              <a:rPr lang="ar-EG" b="1" dirty="0" smtClean="0"/>
              <a:t>مخــفض الناتج المحلــى الإجمالي =  ـــــــــــــــــــــــــــــــــــــــــ</a:t>
            </a:r>
            <a:endParaRPr lang="en-US" dirty="0" smtClean="0"/>
          </a:p>
          <a:p>
            <a:pPr rtl="0"/>
            <a:r>
              <a:rPr lang="en-US" sz="2000" dirty="0" smtClean="0"/>
              <a:t>   </a:t>
            </a:r>
            <a:r>
              <a:rPr lang="ar-EG" sz="2000" dirty="0" smtClean="0"/>
              <a:t>                                                           الناتج المحلى الإجمالي الحقيقي</a:t>
            </a:r>
            <a:endParaRPr lang="en-US" sz="2000" dirty="0" smtClean="0"/>
          </a:p>
          <a:p>
            <a:endParaRPr lang="ar-EG"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EG" dirty="0" smtClean="0"/>
              <a:t>تابع مخفض أو مثبط الناتج المحلي الإجمالي:</a:t>
            </a:r>
            <a:endParaRPr lang="ar-EG" dirty="0"/>
          </a:p>
        </p:txBody>
      </p:sp>
      <p:graphicFrame>
        <p:nvGraphicFramePr>
          <p:cNvPr id="4" name="عنصر نائب للمحتوى 3"/>
          <p:cNvGraphicFramePr>
            <a:graphicFrameLocks noGrp="1"/>
          </p:cNvGraphicFramePr>
          <p:nvPr>
            <p:ph idx="1"/>
          </p:nvPr>
        </p:nvGraphicFramePr>
        <p:xfrm>
          <a:off x="457200" y="2071677"/>
          <a:ext cx="8229600" cy="4714240"/>
        </p:xfrm>
        <a:graphic>
          <a:graphicData uri="http://schemas.openxmlformats.org/drawingml/2006/table">
            <a:tbl>
              <a:tblPr rtl="1" firstRow="1" bandRow="1">
                <a:tableStyleId>{5C22544A-7EE6-4342-B048-85BDC9FD1C3A}</a:tableStyleId>
              </a:tblPr>
              <a:tblGrid>
                <a:gridCol w="1645920"/>
                <a:gridCol w="1645920"/>
                <a:gridCol w="1645920"/>
                <a:gridCol w="1645920"/>
                <a:gridCol w="1645920"/>
              </a:tblGrid>
              <a:tr h="234325">
                <a:tc rowSpan="2">
                  <a:txBody>
                    <a:bodyPr/>
                    <a:lstStyle/>
                    <a:p>
                      <a:pPr algn="ctr" rtl="1"/>
                      <a:r>
                        <a:rPr lang="ar-EG" dirty="0" smtClean="0"/>
                        <a:t>السلعة</a:t>
                      </a:r>
                      <a:endParaRPr lang="ar-EG" dirty="0"/>
                    </a:p>
                  </a:txBody>
                  <a:tcPr/>
                </a:tc>
                <a:tc gridSpan="2">
                  <a:txBody>
                    <a:bodyPr/>
                    <a:lstStyle/>
                    <a:p>
                      <a:pPr algn="ctr" rtl="1"/>
                      <a:r>
                        <a:rPr lang="ar-EG" dirty="0" smtClean="0"/>
                        <a:t>الكميات (بالطن)</a:t>
                      </a:r>
                      <a:endParaRPr lang="ar-EG" dirty="0"/>
                    </a:p>
                  </a:txBody>
                  <a:tcPr/>
                </a:tc>
                <a:tc hMerge="1">
                  <a:txBody>
                    <a:bodyPr/>
                    <a:lstStyle/>
                    <a:p>
                      <a:pPr rtl="1"/>
                      <a:endParaRPr lang="ar-EG" dirty="0"/>
                    </a:p>
                  </a:txBody>
                  <a:tcPr/>
                </a:tc>
                <a:tc gridSpan="2">
                  <a:txBody>
                    <a:bodyPr/>
                    <a:lstStyle/>
                    <a:p>
                      <a:pPr algn="ctr" rtl="1"/>
                      <a:r>
                        <a:rPr lang="ar-EG" dirty="0" smtClean="0"/>
                        <a:t>سعر الطن (بالريال)</a:t>
                      </a:r>
                      <a:endParaRPr lang="ar-EG" dirty="0"/>
                    </a:p>
                  </a:txBody>
                  <a:tcPr/>
                </a:tc>
                <a:tc hMerge="1">
                  <a:txBody>
                    <a:bodyPr/>
                    <a:lstStyle/>
                    <a:p>
                      <a:pPr rtl="1"/>
                      <a:endParaRPr lang="ar-EG" dirty="0"/>
                    </a:p>
                  </a:txBody>
                  <a:tcPr/>
                </a:tc>
              </a:tr>
              <a:tr h="370840">
                <a:tc vMerge="1">
                  <a:txBody>
                    <a:bodyPr/>
                    <a:lstStyle/>
                    <a:p>
                      <a:pPr rtl="1"/>
                      <a:endParaRPr lang="ar-EG" dirty="0"/>
                    </a:p>
                  </a:txBody>
                  <a:tcPr/>
                </a:tc>
                <a:tc>
                  <a:txBody>
                    <a:bodyPr/>
                    <a:lstStyle/>
                    <a:p>
                      <a:pPr rtl="1"/>
                      <a:r>
                        <a:rPr lang="en-GB" dirty="0" smtClean="0"/>
                        <a:t>( Q1)2009</a:t>
                      </a:r>
                      <a:r>
                        <a:rPr lang="en-GB" baseline="0" dirty="0" smtClean="0"/>
                        <a:t> </a:t>
                      </a:r>
                      <a:endParaRPr lang="ar-EG"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GB" dirty="0" smtClean="0"/>
                        <a:t>( Q2)2010</a:t>
                      </a:r>
                      <a:r>
                        <a:rPr lang="en-GB" baseline="0" dirty="0" smtClean="0"/>
                        <a:t> </a:t>
                      </a:r>
                      <a:endParaRPr lang="ar-EG" dirty="0" smtClean="0"/>
                    </a:p>
                    <a:p>
                      <a:pPr rtl="1"/>
                      <a:endParaRPr lang="ar-EG" dirty="0"/>
                    </a:p>
                  </a:txBody>
                  <a:tcPr/>
                </a:tc>
                <a:tc>
                  <a:txBody>
                    <a:bodyPr/>
                    <a:lstStyle/>
                    <a:p>
                      <a:pPr rtl="1"/>
                      <a:r>
                        <a:rPr lang="en-GB" dirty="0" smtClean="0"/>
                        <a:t>( P1)2009</a:t>
                      </a:r>
                      <a:r>
                        <a:rPr lang="en-GB" baseline="0" dirty="0" smtClean="0"/>
                        <a:t> </a:t>
                      </a:r>
                      <a:endParaRPr lang="ar-EG"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GB" dirty="0" smtClean="0"/>
                        <a:t>(P2)2010</a:t>
                      </a:r>
                      <a:r>
                        <a:rPr lang="en-GB" baseline="0" dirty="0" smtClean="0"/>
                        <a:t> </a:t>
                      </a:r>
                      <a:endParaRPr lang="ar-EG" dirty="0" smtClean="0"/>
                    </a:p>
                  </a:txBody>
                  <a:tcPr/>
                </a:tc>
              </a:tr>
              <a:tr h="370840">
                <a:tc>
                  <a:txBody>
                    <a:bodyPr/>
                    <a:lstStyle/>
                    <a:p>
                      <a:pPr algn="ctr" rtl="1"/>
                      <a:r>
                        <a:rPr lang="ar-EG" dirty="0" smtClean="0"/>
                        <a:t>السكر</a:t>
                      </a:r>
                      <a:endParaRPr lang="ar-EG" dirty="0"/>
                    </a:p>
                  </a:txBody>
                  <a:tcPr/>
                </a:tc>
                <a:tc>
                  <a:txBody>
                    <a:bodyPr/>
                    <a:lstStyle/>
                    <a:p>
                      <a:pPr algn="ctr" rtl="1"/>
                      <a:r>
                        <a:rPr lang="ar-EG" dirty="0" smtClean="0"/>
                        <a:t>500</a:t>
                      </a:r>
                      <a:endParaRPr lang="ar-EG" dirty="0"/>
                    </a:p>
                  </a:txBody>
                  <a:tcPr/>
                </a:tc>
                <a:tc>
                  <a:txBody>
                    <a:bodyPr/>
                    <a:lstStyle/>
                    <a:p>
                      <a:pPr algn="ctr" rtl="1"/>
                      <a:r>
                        <a:rPr lang="ar-EG" dirty="0" smtClean="0"/>
                        <a:t>600</a:t>
                      </a:r>
                      <a:endParaRPr lang="ar-EG" dirty="0"/>
                    </a:p>
                  </a:txBody>
                  <a:tcPr/>
                </a:tc>
                <a:tc>
                  <a:txBody>
                    <a:bodyPr/>
                    <a:lstStyle/>
                    <a:p>
                      <a:pPr algn="ctr" rtl="1"/>
                      <a:r>
                        <a:rPr lang="ar-EG" dirty="0" smtClean="0"/>
                        <a:t>10</a:t>
                      </a:r>
                      <a:endParaRPr lang="ar-EG" dirty="0"/>
                    </a:p>
                  </a:txBody>
                  <a:tcPr/>
                </a:tc>
                <a:tc>
                  <a:txBody>
                    <a:bodyPr/>
                    <a:lstStyle/>
                    <a:p>
                      <a:pPr algn="ctr" rtl="1"/>
                      <a:r>
                        <a:rPr lang="ar-EG" dirty="0" smtClean="0"/>
                        <a:t>12</a:t>
                      </a:r>
                      <a:endParaRPr lang="ar-EG" dirty="0"/>
                    </a:p>
                  </a:txBody>
                  <a:tcPr/>
                </a:tc>
              </a:tr>
              <a:tr h="370840">
                <a:tc>
                  <a:txBody>
                    <a:bodyPr/>
                    <a:lstStyle/>
                    <a:p>
                      <a:pPr algn="ctr" rtl="1"/>
                      <a:r>
                        <a:rPr lang="ar-EG" dirty="0" smtClean="0"/>
                        <a:t>القهوة</a:t>
                      </a:r>
                      <a:endParaRPr lang="ar-EG" dirty="0"/>
                    </a:p>
                  </a:txBody>
                  <a:tcPr/>
                </a:tc>
                <a:tc>
                  <a:txBody>
                    <a:bodyPr/>
                    <a:lstStyle/>
                    <a:p>
                      <a:pPr algn="ctr" rtl="1"/>
                      <a:r>
                        <a:rPr lang="ar-EG" dirty="0" smtClean="0"/>
                        <a:t>300</a:t>
                      </a:r>
                      <a:endParaRPr lang="ar-EG" dirty="0"/>
                    </a:p>
                  </a:txBody>
                  <a:tcPr/>
                </a:tc>
                <a:tc>
                  <a:txBody>
                    <a:bodyPr/>
                    <a:lstStyle/>
                    <a:p>
                      <a:pPr algn="ctr" rtl="1"/>
                      <a:r>
                        <a:rPr lang="ar-EG" dirty="0" smtClean="0"/>
                        <a:t>400</a:t>
                      </a:r>
                      <a:endParaRPr lang="ar-EG" dirty="0"/>
                    </a:p>
                  </a:txBody>
                  <a:tcPr/>
                </a:tc>
                <a:tc>
                  <a:txBody>
                    <a:bodyPr/>
                    <a:lstStyle/>
                    <a:p>
                      <a:pPr algn="ctr" rtl="1"/>
                      <a:r>
                        <a:rPr lang="ar-EG" dirty="0" smtClean="0"/>
                        <a:t>30</a:t>
                      </a:r>
                      <a:endParaRPr lang="ar-EG" dirty="0"/>
                    </a:p>
                  </a:txBody>
                  <a:tcPr/>
                </a:tc>
                <a:tc>
                  <a:txBody>
                    <a:bodyPr/>
                    <a:lstStyle/>
                    <a:p>
                      <a:pPr algn="ctr" rtl="1"/>
                      <a:r>
                        <a:rPr lang="ar-EG" dirty="0" smtClean="0"/>
                        <a:t>40</a:t>
                      </a:r>
                      <a:endParaRPr lang="ar-EG" dirty="0"/>
                    </a:p>
                  </a:txBody>
                  <a:tcPr/>
                </a:tc>
              </a:tr>
              <a:tr h="370840">
                <a:tc>
                  <a:txBody>
                    <a:bodyPr/>
                    <a:lstStyle/>
                    <a:p>
                      <a:pPr algn="ctr" rtl="1"/>
                      <a:r>
                        <a:rPr lang="ar-EG" dirty="0" smtClean="0"/>
                        <a:t>الحليب</a:t>
                      </a:r>
                      <a:endParaRPr lang="ar-EG" dirty="0"/>
                    </a:p>
                  </a:txBody>
                  <a:tcPr/>
                </a:tc>
                <a:tc>
                  <a:txBody>
                    <a:bodyPr/>
                    <a:lstStyle/>
                    <a:p>
                      <a:pPr algn="ctr" rtl="1"/>
                      <a:r>
                        <a:rPr lang="ar-EG" dirty="0" smtClean="0"/>
                        <a:t>150</a:t>
                      </a:r>
                      <a:endParaRPr lang="ar-EG" dirty="0"/>
                    </a:p>
                  </a:txBody>
                  <a:tcPr/>
                </a:tc>
                <a:tc>
                  <a:txBody>
                    <a:bodyPr/>
                    <a:lstStyle/>
                    <a:p>
                      <a:pPr algn="ctr" rtl="1"/>
                      <a:r>
                        <a:rPr lang="ar-EG" dirty="0" smtClean="0"/>
                        <a:t>200</a:t>
                      </a:r>
                      <a:endParaRPr lang="ar-EG" dirty="0"/>
                    </a:p>
                  </a:txBody>
                  <a:tcPr/>
                </a:tc>
                <a:tc>
                  <a:txBody>
                    <a:bodyPr/>
                    <a:lstStyle/>
                    <a:p>
                      <a:pPr algn="ctr" rtl="1"/>
                      <a:r>
                        <a:rPr lang="ar-EG" dirty="0" smtClean="0"/>
                        <a:t>20</a:t>
                      </a:r>
                      <a:endParaRPr lang="ar-EG" dirty="0"/>
                    </a:p>
                  </a:txBody>
                  <a:tcPr/>
                </a:tc>
                <a:tc>
                  <a:txBody>
                    <a:bodyPr/>
                    <a:lstStyle/>
                    <a:p>
                      <a:pPr algn="ctr" rtl="1"/>
                      <a:r>
                        <a:rPr lang="ar-EG" dirty="0" smtClean="0"/>
                        <a:t>25</a:t>
                      </a:r>
                      <a:endParaRPr lang="ar-EG" dirty="0"/>
                    </a:p>
                  </a:txBody>
                  <a:tcPr/>
                </a:tc>
              </a:tr>
              <a:tr h="370840">
                <a:tc gridSpan="5">
                  <a:txBody>
                    <a:bodyPr/>
                    <a:lstStyle/>
                    <a:p>
                      <a:pPr algn="r" rtl="1"/>
                      <a:r>
                        <a:rPr lang="ar-EG" dirty="0" smtClean="0"/>
                        <a:t>المطلوب :إيجاد مخفض الناتج المحلي الإجمالي لعام 2009؟</a:t>
                      </a:r>
                      <a:endParaRPr lang="ar-EG" dirty="0"/>
                    </a:p>
                  </a:txBody>
                  <a:tcPr/>
                </a:tc>
                <a:tc hMerge="1">
                  <a:txBody>
                    <a:bodyPr/>
                    <a:lstStyle/>
                    <a:p>
                      <a:pPr algn="ctr" rtl="1"/>
                      <a:endParaRPr lang="ar-EG" dirty="0"/>
                    </a:p>
                  </a:txBody>
                  <a:tcPr/>
                </a:tc>
                <a:tc hMerge="1">
                  <a:txBody>
                    <a:bodyPr/>
                    <a:lstStyle/>
                    <a:p>
                      <a:pPr algn="ctr" rtl="1"/>
                      <a:endParaRPr lang="ar-EG" dirty="0"/>
                    </a:p>
                  </a:txBody>
                  <a:tcPr/>
                </a:tc>
                <a:tc hMerge="1">
                  <a:txBody>
                    <a:bodyPr/>
                    <a:lstStyle/>
                    <a:p>
                      <a:pPr algn="ctr" rtl="1"/>
                      <a:endParaRPr lang="ar-EG" dirty="0"/>
                    </a:p>
                  </a:txBody>
                  <a:tcPr/>
                </a:tc>
                <a:tc hMerge="1">
                  <a:txBody>
                    <a:bodyPr/>
                    <a:lstStyle/>
                    <a:p>
                      <a:endParaRPr lang="ar-EG" dirty="0"/>
                    </a:p>
                  </a:txBody>
                  <a:tcPr/>
                </a:tc>
              </a:tr>
              <a:tr h="370840">
                <a:tc rowSpan="2">
                  <a:txBody>
                    <a:bodyPr/>
                    <a:lstStyle/>
                    <a:p>
                      <a:pPr algn="ctr" rtl="1"/>
                      <a:r>
                        <a:rPr lang="ar-EG" dirty="0" smtClean="0"/>
                        <a:t>السلعة</a:t>
                      </a:r>
                      <a:endParaRPr lang="ar-EG" dirty="0"/>
                    </a:p>
                  </a:txBody>
                  <a:tcPr/>
                </a:tc>
                <a:tc gridSpan="2">
                  <a:txBody>
                    <a:bodyPr/>
                    <a:lstStyle/>
                    <a:p>
                      <a:pPr algn="ctr" rtl="1"/>
                      <a:r>
                        <a:rPr lang="ar-EG" dirty="0" smtClean="0"/>
                        <a:t>الناتج</a:t>
                      </a:r>
                      <a:r>
                        <a:rPr lang="ar-EG" baseline="0" dirty="0" smtClean="0"/>
                        <a:t> المحلي </a:t>
                      </a:r>
                      <a:r>
                        <a:rPr lang="ar-EG" baseline="0" dirty="0" err="1" smtClean="0"/>
                        <a:t>الإسمي</a:t>
                      </a:r>
                      <a:endParaRPr lang="ar-EG" dirty="0"/>
                    </a:p>
                  </a:txBody>
                  <a:tcPr/>
                </a:tc>
                <a:tc hMerge="1">
                  <a:txBody>
                    <a:bodyPr/>
                    <a:lstStyle/>
                    <a:p>
                      <a:pPr rtl="1"/>
                      <a:endParaRPr lang="ar-EG" dirty="0"/>
                    </a:p>
                  </a:txBody>
                  <a:tcPr/>
                </a:tc>
                <a:tc gridSpan="2">
                  <a:txBody>
                    <a:bodyPr/>
                    <a:lstStyle/>
                    <a:p>
                      <a:pPr algn="ctr" rtl="1"/>
                      <a:r>
                        <a:rPr lang="ar-EG" dirty="0" smtClean="0"/>
                        <a:t>الناتج المحلي الحقيقي</a:t>
                      </a:r>
                      <a:endParaRPr lang="ar-EG" dirty="0"/>
                    </a:p>
                  </a:txBody>
                  <a:tcPr/>
                </a:tc>
                <a:tc hMerge="1">
                  <a:txBody>
                    <a:bodyPr/>
                    <a:lstStyle/>
                    <a:p>
                      <a:pPr rtl="1"/>
                      <a:endParaRPr lang="ar-EG" dirty="0"/>
                    </a:p>
                  </a:txBody>
                  <a:tcPr/>
                </a:tc>
              </a:tr>
              <a:tr h="370840">
                <a:tc vMerge="1">
                  <a:txBody>
                    <a:bodyPr/>
                    <a:lstStyle/>
                    <a:p>
                      <a:pPr rtl="1"/>
                      <a:endParaRPr lang="ar-EG" dirty="0"/>
                    </a:p>
                  </a:txBody>
                  <a:tcPr/>
                </a:tc>
                <a:tc>
                  <a:txBody>
                    <a:bodyPr/>
                    <a:lstStyle/>
                    <a:p>
                      <a:pPr rtl="1"/>
                      <a:r>
                        <a:rPr lang="en-GB" dirty="0" smtClean="0"/>
                        <a:t>(P1 Q1)2009</a:t>
                      </a:r>
                      <a:r>
                        <a:rPr lang="en-GB" baseline="0" dirty="0" smtClean="0"/>
                        <a:t> </a:t>
                      </a:r>
                      <a:endParaRPr lang="ar-EG"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GB" dirty="0" smtClean="0"/>
                        <a:t>(P2 Q2)2010</a:t>
                      </a:r>
                      <a:r>
                        <a:rPr lang="en-GB" baseline="0" dirty="0" smtClean="0"/>
                        <a:t> </a:t>
                      </a:r>
                      <a:endParaRPr lang="ar-EG" dirty="0" smtClean="0"/>
                    </a:p>
                  </a:txBody>
                  <a:tcPr/>
                </a:tc>
                <a:tc>
                  <a:txBody>
                    <a:bodyPr/>
                    <a:lstStyle/>
                    <a:p>
                      <a:pPr rtl="1"/>
                      <a:r>
                        <a:rPr lang="en-GB" dirty="0" smtClean="0"/>
                        <a:t>( P1Q1)2009</a:t>
                      </a:r>
                      <a:r>
                        <a:rPr lang="en-GB" baseline="0" dirty="0" smtClean="0"/>
                        <a:t> </a:t>
                      </a:r>
                      <a:endParaRPr lang="ar-EG"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GB" smtClean="0"/>
                        <a:t>P1Q2)2010</a:t>
                      </a:r>
                      <a:r>
                        <a:rPr lang="en-GB" baseline="0" smtClean="0"/>
                        <a:t> </a:t>
                      </a:r>
                      <a:endParaRPr lang="ar-EG" dirty="0" smtClean="0"/>
                    </a:p>
                  </a:txBody>
                  <a:tcPr/>
                </a:tc>
              </a:tr>
              <a:tr h="370840">
                <a:tc>
                  <a:txBody>
                    <a:bodyPr/>
                    <a:lstStyle/>
                    <a:p>
                      <a:pPr algn="ctr" rtl="1"/>
                      <a:r>
                        <a:rPr lang="ar-EG" dirty="0" smtClean="0"/>
                        <a:t>السكر</a:t>
                      </a:r>
                      <a:endParaRPr lang="ar-EG" dirty="0"/>
                    </a:p>
                  </a:txBody>
                  <a:tcPr/>
                </a:tc>
                <a:tc>
                  <a:txBody>
                    <a:bodyPr/>
                    <a:lstStyle/>
                    <a:p>
                      <a:pPr algn="ctr" rtl="1"/>
                      <a:r>
                        <a:rPr lang="ar-EG" dirty="0" smtClean="0"/>
                        <a:t>5000</a:t>
                      </a:r>
                      <a:endParaRPr lang="ar-EG" dirty="0"/>
                    </a:p>
                  </a:txBody>
                  <a:tcPr/>
                </a:tc>
                <a:tc>
                  <a:txBody>
                    <a:bodyPr/>
                    <a:lstStyle/>
                    <a:p>
                      <a:pPr algn="ctr" rtl="1"/>
                      <a:r>
                        <a:rPr lang="ar-EG" dirty="0" smtClean="0"/>
                        <a:t>7200</a:t>
                      </a:r>
                      <a:endParaRPr lang="ar-EG" dirty="0"/>
                    </a:p>
                  </a:txBody>
                  <a:tcPr/>
                </a:tc>
                <a:tc>
                  <a:txBody>
                    <a:bodyPr/>
                    <a:lstStyle/>
                    <a:p>
                      <a:pPr algn="ctr" rtl="1"/>
                      <a:r>
                        <a:rPr lang="ar-EG" dirty="0" smtClean="0"/>
                        <a:t>5000</a:t>
                      </a:r>
                      <a:endParaRPr lang="ar-EG" dirty="0"/>
                    </a:p>
                  </a:txBody>
                  <a:tcPr/>
                </a:tc>
                <a:tc>
                  <a:txBody>
                    <a:bodyPr/>
                    <a:lstStyle/>
                    <a:p>
                      <a:pPr algn="ctr" rtl="1"/>
                      <a:r>
                        <a:rPr lang="ar-EG" dirty="0" smtClean="0"/>
                        <a:t>6000</a:t>
                      </a:r>
                      <a:endParaRPr lang="ar-EG" dirty="0"/>
                    </a:p>
                  </a:txBody>
                  <a:tcPr/>
                </a:tc>
              </a:tr>
              <a:tr h="370840">
                <a:tc>
                  <a:txBody>
                    <a:bodyPr/>
                    <a:lstStyle/>
                    <a:p>
                      <a:pPr algn="ctr" rtl="1"/>
                      <a:r>
                        <a:rPr lang="ar-EG" dirty="0" smtClean="0"/>
                        <a:t>القهوة</a:t>
                      </a:r>
                      <a:endParaRPr lang="ar-EG" dirty="0"/>
                    </a:p>
                  </a:txBody>
                  <a:tcPr/>
                </a:tc>
                <a:tc>
                  <a:txBody>
                    <a:bodyPr/>
                    <a:lstStyle/>
                    <a:p>
                      <a:pPr algn="ctr" rtl="1"/>
                      <a:r>
                        <a:rPr lang="ar-EG" dirty="0" smtClean="0"/>
                        <a:t>9000</a:t>
                      </a:r>
                      <a:endParaRPr lang="ar-EG" dirty="0"/>
                    </a:p>
                  </a:txBody>
                  <a:tcPr/>
                </a:tc>
                <a:tc>
                  <a:txBody>
                    <a:bodyPr/>
                    <a:lstStyle/>
                    <a:p>
                      <a:pPr algn="ctr" rtl="1"/>
                      <a:r>
                        <a:rPr lang="ar-EG" dirty="0" smtClean="0"/>
                        <a:t>16000</a:t>
                      </a:r>
                      <a:endParaRPr lang="ar-EG" dirty="0"/>
                    </a:p>
                  </a:txBody>
                  <a:tcPr/>
                </a:tc>
                <a:tc>
                  <a:txBody>
                    <a:bodyPr/>
                    <a:lstStyle/>
                    <a:p>
                      <a:pPr algn="ctr" rtl="1"/>
                      <a:r>
                        <a:rPr lang="ar-EG" dirty="0" smtClean="0"/>
                        <a:t>9000</a:t>
                      </a:r>
                      <a:endParaRPr lang="ar-EG" dirty="0"/>
                    </a:p>
                  </a:txBody>
                  <a:tcPr/>
                </a:tc>
                <a:tc>
                  <a:txBody>
                    <a:bodyPr/>
                    <a:lstStyle/>
                    <a:p>
                      <a:pPr algn="ctr" rtl="1"/>
                      <a:r>
                        <a:rPr lang="ar-EG" dirty="0" smtClean="0"/>
                        <a:t>12000</a:t>
                      </a:r>
                      <a:endParaRPr lang="ar-EG" dirty="0"/>
                    </a:p>
                  </a:txBody>
                  <a:tcPr/>
                </a:tc>
              </a:tr>
              <a:tr h="370840">
                <a:tc>
                  <a:txBody>
                    <a:bodyPr/>
                    <a:lstStyle/>
                    <a:p>
                      <a:pPr algn="ctr" rtl="1"/>
                      <a:r>
                        <a:rPr lang="ar-EG" dirty="0" smtClean="0"/>
                        <a:t>الحليب</a:t>
                      </a:r>
                      <a:endParaRPr lang="ar-EG" dirty="0"/>
                    </a:p>
                  </a:txBody>
                  <a:tcPr/>
                </a:tc>
                <a:tc>
                  <a:txBody>
                    <a:bodyPr/>
                    <a:lstStyle/>
                    <a:p>
                      <a:pPr algn="ctr" rtl="1"/>
                      <a:r>
                        <a:rPr lang="ar-EG" dirty="0" smtClean="0"/>
                        <a:t>3000</a:t>
                      </a:r>
                      <a:endParaRPr lang="ar-EG" dirty="0"/>
                    </a:p>
                  </a:txBody>
                  <a:tcPr/>
                </a:tc>
                <a:tc>
                  <a:txBody>
                    <a:bodyPr/>
                    <a:lstStyle/>
                    <a:p>
                      <a:pPr algn="ctr" rtl="1"/>
                      <a:r>
                        <a:rPr lang="ar-EG" dirty="0" smtClean="0"/>
                        <a:t>5000</a:t>
                      </a:r>
                      <a:endParaRPr lang="ar-EG" dirty="0"/>
                    </a:p>
                  </a:txBody>
                  <a:tcPr/>
                </a:tc>
                <a:tc>
                  <a:txBody>
                    <a:bodyPr/>
                    <a:lstStyle/>
                    <a:p>
                      <a:pPr algn="ctr" rtl="1"/>
                      <a:r>
                        <a:rPr lang="ar-EG" dirty="0" smtClean="0"/>
                        <a:t>3000</a:t>
                      </a:r>
                      <a:endParaRPr lang="ar-EG" dirty="0"/>
                    </a:p>
                  </a:txBody>
                  <a:tcPr/>
                </a:tc>
                <a:tc>
                  <a:txBody>
                    <a:bodyPr/>
                    <a:lstStyle/>
                    <a:p>
                      <a:pPr algn="ctr" rtl="1"/>
                      <a:r>
                        <a:rPr lang="ar-EG" dirty="0" smtClean="0"/>
                        <a:t>4000</a:t>
                      </a:r>
                      <a:endParaRPr lang="ar-EG" dirty="0"/>
                    </a:p>
                  </a:txBody>
                  <a:tcPr/>
                </a:tc>
              </a:tr>
              <a:tr h="370840">
                <a:tc>
                  <a:txBody>
                    <a:bodyPr/>
                    <a:lstStyle/>
                    <a:p>
                      <a:pPr algn="ctr" rtl="1"/>
                      <a:r>
                        <a:rPr lang="ar-EG" dirty="0" smtClean="0"/>
                        <a:t>المجموع</a:t>
                      </a:r>
                      <a:endParaRPr lang="ar-EG" dirty="0"/>
                    </a:p>
                  </a:txBody>
                  <a:tcPr/>
                </a:tc>
                <a:tc>
                  <a:txBody>
                    <a:bodyPr/>
                    <a:lstStyle/>
                    <a:p>
                      <a:pPr algn="ctr" rtl="1"/>
                      <a:r>
                        <a:rPr lang="ar-EG" dirty="0" smtClean="0"/>
                        <a:t>17000</a:t>
                      </a:r>
                      <a:endParaRPr lang="ar-EG" dirty="0"/>
                    </a:p>
                  </a:txBody>
                  <a:tcPr/>
                </a:tc>
                <a:tc>
                  <a:txBody>
                    <a:bodyPr/>
                    <a:lstStyle/>
                    <a:p>
                      <a:pPr algn="ctr" rtl="1"/>
                      <a:r>
                        <a:rPr lang="ar-EG" dirty="0" smtClean="0"/>
                        <a:t>28200</a:t>
                      </a:r>
                      <a:endParaRPr lang="ar-EG" dirty="0"/>
                    </a:p>
                  </a:txBody>
                  <a:tcPr/>
                </a:tc>
                <a:tc>
                  <a:txBody>
                    <a:bodyPr/>
                    <a:lstStyle/>
                    <a:p>
                      <a:pPr algn="ctr" rtl="1"/>
                      <a:r>
                        <a:rPr lang="ar-EG" dirty="0" smtClean="0"/>
                        <a:t>17000</a:t>
                      </a:r>
                      <a:endParaRPr lang="ar-EG" dirty="0"/>
                    </a:p>
                  </a:txBody>
                  <a:tcPr/>
                </a:tc>
                <a:tc>
                  <a:txBody>
                    <a:bodyPr/>
                    <a:lstStyle/>
                    <a:p>
                      <a:pPr algn="ctr" rtl="1"/>
                      <a:r>
                        <a:rPr lang="ar-EG" dirty="0" smtClean="0"/>
                        <a:t>22000</a:t>
                      </a:r>
                      <a:endParaRPr lang="ar-EG" dirty="0"/>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EG" dirty="0" smtClean="0"/>
              <a:t>تابع مخفض أو مثبط الناتج المحلي الإجمالي:</a:t>
            </a:r>
            <a:endParaRPr lang="ar-EG" dirty="0"/>
          </a:p>
        </p:txBody>
      </p:sp>
      <p:sp>
        <p:nvSpPr>
          <p:cNvPr id="3" name="عنصر نائب للمحتوى 2"/>
          <p:cNvSpPr>
            <a:spLocks noGrp="1"/>
          </p:cNvSpPr>
          <p:nvPr>
            <p:ph idx="1"/>
          </p:nvPr>
        </p:nvSpPr>
        <p:spPr/>
        <p:txBody>
          <a:bodyPr/>
          <a:lstStyle/>
          <a:p>
            <a:r>
              <a:rPr lang="ar-EG" dirty="0" smtClean="0"/>
              <a:t>                                          </a:t>
            </a:r>
            <a:r>
              <a:rPr lang="ar-EG" sz="2000" dirty="0" smtClean="0"/>
              <a:t>الناتج المحلي </a:t>
            </a:r>
            <a:r>
              <a:rPr lang="ar-EG" sz="2000" dirty="0" err="1" smtClean="0"/>
              <a:t>الإسمي</a:t>
            </a:r>
            <a:r>
              <a:rPr lang="ar-EG" sz="2000" dirty="0" smtClean="0"/>
              <a:t> لعام 2009</a:t>
            </a:r>
          </a:p>
          <a:p>
            <a:r>
              <a:rPr lang="ar-EG" dirty="0" smtClean="0"/>
              <a:t>مخفض الناتج المحلي لعام 2009 =ـــــــــــــــــــــــــــــــــــــــــــــ </a:t>
            </a:r>
            <a:r>
              <a:rPr lang="en-GB" dirty="0" smtClean="0"/>
              <a:t>100x</a:t>
            </a:r>
          </a:p>
          <a:p>
            <a:r>
              <a:rPr lang="en-GB" dirty="0" smtClean="0"/>
              <a:t>                                                    </a:t>
            </a:r>
            <a:r>
              <a:rPr lang="ar-EG" sz="2000" dirty="0" smtClean="0"/>
              <a:t>الناتج المحلي الحقيقي لعام 2009</a:t>
            </a:r>
            <a:r>
              <a:rPr lang="en-GB" sz="2000" dirty="0" smtClean="0"/>
              <a:t>          </a:t>
            </a:r>
          </a:p>
          <a:p>
            <a:r>
              <a:rPr lang="en-GB" sz="2000" dirty="0" smtClean="0"/>
              <a:t>   </a:t>
            </a:r>
            <a:r>
              <a:rPr lang="ar-EG" sz="2000" dirty="0" smtClean="0"/>
              <a:t>                                                        28200</a:t>
            </a:r>
          </a:p>
          <a:p>
            <a:r>
              <a:rPr lang="ar-EG" sz="2000" dirty="0" smtClean="0"/>
              <a:t>                                                  = ـــــــــــــــــــــــ</a:t>
            </a:r>
            <a:r>
              <a:rPr lang="en-GB" sz="2000" dirty="0" smtClean="0"/>
              <a:t>X</a:t>
            </a:r>
            <a:r>
              <a:rPr lang="ar-EG" sz="2000" smtClean="0"/>
              <a:t>100 =128.2</a:t>
            </a:r>
            <a:endParaRPr lang="en-GB" dirty="0" smtClean="0"/>
          </a:p>
          <a:p>
            <a:r>
              <a:rPr lang="en-GB" dirty="0" smtClean="0"/>
              <a:t>            </a:t>
            </a:r>
            <a:r>
              <a:rPr lang="ar-EG" dirty="0" smtClean="0"/>
              <a:t>                              22000</a:t>
            </a:r>
            <a:r>
              <a:rPr lang="en-GB" dirty="0" smtClean="0"/>
              <a:t>           </a:t>
            </a:r>
            <a:endParaRPr lang="ar-E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sz="4400" b="1" dirty="0" smtClean="0"/>
              <a:t>المشاكل والعيوب التي وجهت إلى استخدام الناتج المحلى الإجمالي كمؤشر للرفاهية:</a:t>
            </a:r>
            <a:r>
              <a:rPr lang="en-US" dirty="0" smtClean="0"/>
              <a:t/>
            </a:r>
            <a:br>
              <a:rPr lang="en-US" dirty="0" smtClean="0"/>
            </a:br>
            <a:endParaRPr lang="ar-EG" dirty="0"/>
          </a:p>
        </p:txBody>
      </p:sp>
      <p:sp>
        <p:nvSpPr>
          <p:cNvPr id="3" name="عنصر نائب للمحتوى 2"/>
          <p:cNvSpPr>
            <a:spLocks noGrp="1"/>
          </p:cNvSpPr>
          <p:nvPr>
            <p:ph idx="1"/>
          </p:nvPr>
        </p:nvSpPr>
        <p:spPr/>
        <p:txBody>
          <a:bodyPr/>
          <a:lstStyle/>
          <a:p>
            <a:pPr algn="just"/>
            <a:r>
              <a:rPr lang="ar-EG" dirty="0" smtClean="0"/>
              <a:t>1- من المعروف أن انخفاض معدل الجريمة مؤشر مهم على تحقق الرفاهية الاجتماعية ولكن هذا الأثر لا يدخل في حساب الناتج المحلى الإجمالي لأنه لا يؤدى إلى زيادة الإنتاج</a:t>
            </a:r>
          </a:p>
          <a:p>
            <a:pPr algn="just"/>
            <a:r>
              <a:rPr lang="ar-EG" dirty="0" smtClean="0"/>
              <a:t>2-لا يدخل في حساب الناتج المحلى الإجمالي أوقات الفراغ التي تعتبر زيادة في الرفاهية الاجتماعية.</a:t>
            </a:r>
            <a:endParaRPr lang="en-US" dirty="0" smtClean="0"/>
          </a:p>
          <a:p>
            <a:r>
              <a:rPr lang="ar-EG" dirty="0" smtClean="0"/>
              <a:t>3-عدم اعتبار بعض الأنشطة غير السوقية كالعمل المنزلي ورعاية الأطفال من ضمن حسابات الناتج المحلى الإجمالي على الرغم من أنها إنتاج حقيقي.</a:t>
            </a:r>
            <a:endParaRPr lang="en-US" dirty="0" smtClean="0"/>
          </a:p>
          <a:p>
            <a:r>
              <a:rPr lang="ar-EG" dirty="0" smtClean="0"/>
              <a:t>4-الكوارث الطبيعية كالزلازل وغيرها تؤثر على الرفاهية الاجتماعية ومع ذلك فهي تزيد من الناتج المحلى الإجمالي الأمر الذي قد يعطى صورة غير صحيحة من أن هناك زيادة في الرفاهية الاجتماعية.</a:t>
            </a:r>
            <a:endParaRPr lang="ar-EG"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dirty="0" smtClean="0"/>
              <a:t>تابع المشاكل والعيوب التي وجهت إلى استخدام الناتج المحلى الإجمالي كمؤشر للرفاهية:</a:t>
            </a:r>
          </a:p>
        </p:txBody>
      </p:sp>
      <p:sp>
        <p:nvSpPr>
          <p:cNvPr id="3" name="عنصر نائب للمحتوى 2"/>
          <p:cNvSpPr>
            <a:spLocks noGrp="1"/>
          </p:cNvSpPr>
          <p:nvPr>
            <p:ph idx="1"/>
          </p:nvPr>
        </p:nvSpPr>
        <p:spPr>
          <a:xfrm>
            <a:off x="428596" y="1857364"/>
            <a:ext cx="8229600" cy="4389120"/>
          </a:xfrm>
        </p:spPr>
        <p:txBody>
          <a:bodyPr/>
          <a:lstStyle/>
          <a:p>
            <a:pPr algn="just"/>
            <a:r>
              <a:rPr lang="ar-EG" sz="2800" dirty="0" smtClean="0"/>
              <a:t>5- الناتج المحلى الإجمالي لا يعكس الآثار السلبية التي تسببها بعض المصانع كتلوث الهواء ومياه الأنهار والبحار وغيرها.</a:t>
            </a:r>
            <a:endParaRPr lang="en-US" sz="2800" dirty="0" smtClean="0"/>
          </a:p>
          <a:p>
            <a:pPr algn="just"/>
            <a:r>
              <a:rPr lang="ar-EG" sz="2800" dirty="0" smtClean="0"/>
              <a:t>6-الأنشطة غير النظامية رغم أنها تشكل نسبة لا بأس بها من الناتج المحلى ورغم ذلك لا تدخل حساباته.</a:t>
            </a:r>
            <a:endParaRPr lang="en-US" sz="2800" dirty="0" smtClean="0"/>
          </a:p>
          <a:p>
            <a:pPr algn="just"/>
            <a:r>
              <a:rPr lang="ar-EG" sz="2800" dirty="0" smtClean="0"/>
              <a:t>7-هناك بعض الدخول والأنشطة المهمة كإيجارات المنازل وبيع السلع المستعملة كالسيارات وغيرها لا تدخل في حسابات الناتج المحلى الإجمالي.</a:t>
            </a:r>
            <a:endParaRPr lang="en-US" sz="2800" dirty="0" smtClean="0"/>
          </a:p>
          <a:p>
            <a:endParaRPr lang="ar-EG"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71480"/>
            <a:ext cx="8229600" cy="1275608"/>
          </a:xfrm>
        </p:spPr>
        <p:txBody>
          <a:bodyPr>
            <a:normAutofit fontScale="90000"/>
          </a:bodyPr>
          <a:lstStyle/>
          <a:p>
            <a:pPr algn="ct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الفصل الثالث:الدخل والإنفاق</a:t>
            </a:r>
            <a:r>
              <a:rPr lang="en-US" dirty="0" smtClean="0"/>
              <a:t/>
            </a:r>
            <a:br>
              <a:rPr lang="en-US" dirty="0" smtClean="0"/>
            </a:br>
            <a:endParaRPr lang="ar-EG" dirty="0"/>
          </a:p>
        </p:txBody>
      </p:sp>
      <p:sp>
        <p:nvSpPr>
          <p:cNvPr id="3" name="عنصر نائب للمحتوى 2"/>
          <p:cNvSpPr>
            <a:spLocks noGrp="1"/>
          </p:cNvSpPr>
          <p:nvPr>
            <p:ph idx="1"/>
          </p:nvPr>
        </p:nvSpPr>
        <p:spPr>
          <a:xfrm>
            <a:off x="457200" y="1428736"/>
            <a:ext cx="8229600" cy="4895864"/>
          </a:xfrm>
        </p:spPr>
        <p:txBody>
          <a:bodyPr/>
          <a:lstStyle/>
          <a:p>
            <a:r>
              <a:rPr lang="ar-EG" sz="2800" b="1" dirty="0" smtClean="0"/>
              <a:t>التدفق الدائري للدخل والإنفاق:</a:t>
            </a:r>
            <a:endParaRPr lang="en-US" sz="2800" dirty="0" smtClean="0"/>
          </a:p>
          <a:p>
            <a:pPr algn="just"/>
            <a:r>
              <a:rPr lang="ar-EG" sz="2800" dirty="0" smtClean="0"/>
              <a:t>   الدخل القومي يتدفق من قطاع الأعمال إلى القطاع العائلي في شكل مدفوعات وإيجارات، ويقوم القطاع العائلي بتوزيع وتحويل الدخل القومي إلى ثلاث </a:t>
            </a:r>
            <a:r>
              <a:rPr lang="ar-EG" sz="2800" smtClean="0"/>
              <a:t>تدفقات .</a:t>
            </a:r>
            <a:endParaRPr lang="ar-EG" sz="2800" dirty="0" smtClean="0"/>
          </a:p>
          <a:p>
            <a:pPr algn="just"/>
            <a:r>
              <a:rPr lang="ar-EG" sz="2800" dirty="0" smtClean="0"/>
              <a:t>(1) تدفق الإنفاق الاستهلاكي الذي يذهب إلى قطاع الأعمال على شكل طلب على الإنتاج .</a:t>
            </a:r>
          </a:p>
          <a:p>
            <a:pPr algn="just"/>
            <a:r>
              <a:rPr lang="ar-EG" sz="2800" dirty="0" smtClean="0"/>
              <a:t>(2)تدفق الادخار وهو الجزء من الدخل الذي لا يتم إنفاقه حيث يتدفق إلى القطاع المالي في شكل أصول مالية (عملة ، ودائع بنكية) .</a:t>
            </a:r>
          </a:p>
          <a:p>
            <a:pPr algn="just"/>
            <a:r>
              <a:rPr lang="ar-EG" sz="2800" dirty="0" smtClean="0"/>
              <a:t>(3)تدفق الضرائب وهو عبارة عن الجزء الذي يقتطع من الدخل ويذهب إلى القطاع الحكومي .</a:t>
            </a:r>
            <a:endParaRPr lang="en-US" sz="2800" dirty="0" smtClean="0"/>
          </a:p>
          <a:p>
            <a:endParaRPr lang="ar-EG"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57166"/>
            <a:ext cx="8229600" cy="1489922"/>
          </a:xfrm>
        </p:spPr>
        <p:txBody>
          <a:bodyPr>
            <a:normAutofit fontScale="90000"/>
          </a:bodyPr>
          <a:lstStyle/>
          <a:p>
            <a:pPr algn="r"/>
            <a:r>
              <a:rPr lang="ar-EG" b="1" dirty="0" smtClean="0"/>
              <a:t>النوع الأول:الإنفاق الاستهلاكي:-</a:t>
            </a:r>
            <a:r>
              <a:rPr lang="en-US" dirty="0" smtClean="0"/>
              <a:t/>
            </a:r>
            <a:br>
              <a:rPr lang="en-US" dirty="0" smtClean="0"/>
            </a:br>
            <a:endParaRPr lang="ar-EG" dirty="0"/>
          </a:p>
        </p:txBody>
      </p:sp>
      <p:sp>
        <p:nvSpPr>
          <p:cNvPr id="3" name="عنصر نائب للمحتوى 2"/>
          <p:cNvSpPr>
            <a:spLocks noGrp="1"/>
          </p:cNvSpPr>
          <p:nvPr>
            <p:ph idx="1"/>
          </p:nvPr>
        </p:nvSpPr>
        <p:spPr/>
        <p:txBody>
          <a:bodyPr/>
          <a:lstStyle/>
          <a:p>
            <a:r>
              <a:rPr lang="ar-EG" sz="2400" dirty="0" smtClean="0"/>
              <a:t>يتحقق المستوى التوازني للناتج المحلي الإجمالي عندما تتساوى الكمية المنتجة في الاقتصاد مع الإنفاق الكلي (النموذج الكينزي).</a:t>
            </a:r>
          </a:p>
          <a:p>
            <a:r>
              <a:rPr lang="ar-EG" b="1" dirty="0" smtClean="0"/>
              <a:t>العلاقة بين الدخل والإنفاق الاستهلاكي:</a:t>
            </a:r>
            <a:endParaRPr lang="en-US" dirty="0" smtClean="0"/>
          </a:p>
          <a:p>
            <a:pPr algn="justLow"/>
            <a:r>
              <a:rPr lang="ar-EG" b="1" dirty="0" smtClean="0"/>
              <a:t>  نلاحظ في هذه العلاقة:</a:t>
            </a:r>
            <a:r>
              <a:rPr lang="ar-EG" dirty="0" smtClean="0"/>
              <a:t>أن الاستهلاك يسير جنباً إلى جنب مع الدخل فيزداد بزيادة الدخل ويقل عندما يقل الدخل ، مع ملاحظة أنه كلما ارتفع الدخل تقل النسبة الموجهة للاستهلاك وتزداد النسبة الموجهة للادخار.</a:t>
            </a:r>
            <a:endParaRPr lang="en-US" dirty="0" smtClean="0"/>
          </a:p>
          <a:p>
            <a:pPr algn="justLow"/>
            <a:r>
              <a:rPr lang="ar-EG" b="1" dirty="0" smtClean="0"/>
              <a:t>دالة الاستهلاك:</a:t>
            </a:r>
            <a:r>
              <a:rPr lang="ar-EG" dirty="0" smtClean="0"/>
              <a:t> توضح دالة الاستهلاك العلاقة بين الإنفاق الاستهلاكي الكلى والدخل المتاح في الاقتصاد ، بافتراض بقاء الأشياء الأخرى على حالها. </a:t>
            </a:r>
          </a:p>
          <a:p>
            <a:pPr algn="justLow"/>
            <a:r>
              <a:rPr lang="ar-EG" dirty="0" smtClean="0"/>
              <a:t>ويعبر عنها رياضيا ًكالتالي :</a:t>
            </a:r>
            <a:r>
              <a:rPr lang="en-GB" dirty="0" smtClean="0"/>
              <a:t>C=a + b(Yd)</a:t>
            </a:r>
            <a:endParaRPr lang="en-US" dirty="0" smtClean="0"/>
          </a:p>
          <a:p>
            <a:endParaRPr lang="ar-E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EG" sz="3600" dirty="0" smtClean="0"/>
              <a:t>الميل الحدي للاستهلاك:</a:t>
            </a:r>
            <a:endParaRPr lang="ar-EG" sz="3600" dirty="0"/>
          </a:p>
        </p:txBody>
      </p:sp>
      <p:sp>
        <p:nvSpPr>
          <p:cNvPr id="3" name="عنصر نائب للمحتوى 2"/>
          <p:cNvSpPr>
            <a:spLocks noGrp="1"/>
          </p:cNvSpPr>
          <p:nvPr>
            <p:ph idx="1"/>
          </p:nvPr>
        </p:nvSpPr>
        <p:spPr/>
        <p:txBody>
          <a:bodyPr/>
          <a:lstStyle/>
          <a:p>
            <a:r>
              <a:rPr lang="ar-EG" dirty="0" smtClean="0"/>
              <a:t>تعريفه :يوضح مقدار التغير في الاستهلاك عندما يتغير الدخل بمقدار وحدة واحدة.</a:t>
            </a:r>
          </a:p>
          <a:p>
            <a:r>
              <a:rPr lang="ar-EG" dirty="0" smtClean="0"/>
              <a:t>كيفية حسابه :</a:t>
            </a:r>
          </a:p>
        </p:txBody>
      </p:sp>
      <p:sp>
        <p:nvSpPr>
          <p:cNvPr id="6" name="مستطيل 5"/>
          <p:cNvSpPr/>
          <p:nvPr/>
        </p:nvSpPr>
        <p:spPr>
          <a:xfrm>
            <a:off x="857224" y="2571744"/>
            <a:ext cx="5000660"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t>                            </a:t>
            </a:r>
            <a:r>
              <a:rPr lang="en-GB" dirty="0" smtClean="0"/>
              <a:t>b</a:t>
            </a:r>
            <a:r>
              <a:rPr lang="ar-EG" dirty="0" smtClean="0"/>
              <a:t> = ــــــــــــــــــــــــــــــــــــ</a:t>
            </a:r>
            <a:r>
              <a:rPr lang="en-GB" dirty="0" smtClean="0"/>
              <a:t> MPC</a:t>
            </a:r>
            <a:endParaRPr lang="ar-EG" dirty="0"/>
          </a:p>
        </p:txBody>
      </p:sp>
      <p:sp>
        <p:nvSpPr>
          <p:cNvPr id="7" name="مثلث متساوي الساقين 6"/>
          <p:cNvSpPr/>
          <p:nvPr/>
        </p:nvSpPr>
        <p:spPr>
          <a:xfrm>
            <a:off x="1785918" y="2714620"/>
            <a:ext cx="428628" cy="285752"/>
          </a:xfrm>
          <a:prstGeom prst="triangle">
            <a:avLst>
              <a:gd name="adj" fmla="val 39841"/>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dirty="0"/>
          </a:p>
        </p:txBody>
      </p:sp>
      <p:sp>
        <p:nvSpPr>
          <p:cNvPr id="8" name="مثلث متساوي الساقين 7"/>
          <p:cNvSpPr/>
          <p:nvPr/>
        </p:nvSpPr>
        <p:spPr>
          <a:xfrm rot="21313530">
            <a:off x="1725755" y="3234054"/>
            <a:ext cx="477516" cy="290830"/>
          </a:xfrm>
          <a:prstGeom prst="triangle">
            <a:avLst>
              <a:gd name="adj" fmla="val 39841"/>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dirty="0"/>
          </a:p>
        </p:txBody>
      </p:sp>
      <p:sp>
        <p:nvSpPr>
          <p:cNvPr id="9" name="مستطيل 8"/>
          <p:cNvSpPr/>
          <p:nvPr/>
        </p:nvSpPr>
        <p:spPr>
          <a:xfrm>
            <a:off x="2571736" y="2786058"/>
            <a:ext cx="571504"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GB" dirty="0" smtClean="0"/>
              <a:t>C</a:t>
            </a:r>
            <a:endParaRPr lang="ar-EG" dirty="0"/>
          </a:p>
        </p:txBody>
      </p:sp>
      <p:sp>
        <p:nvSpPr>
          <p:cNvPr id="12" name="مستطيل 11"/>
          <p:cNvSpPr/>
          <p:nvPr/>
        </p:nvSpPr>
        <p:spPr>
          <a:xfrm>
            <a:off x="2571736" y="3357562"/>
            <a:ext cx="571504"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GB" dirty="0" smtClean="0"/>
              <a:t>YD</a:t>
            </a:r>
            <a:endParaRPr lang="ar-EG" dirty="0"/>
          </a:p>
        </p:txBody>
      </p:sp>
      <p:graphicFrame>
        <p:nvGraphicFramePr>
          <p:cNvPr id="13" name="جدول 12"/>
          <p:cNvGraphicFramePr>
            <a:graphicFrameLocks noGrp="1"/>
          </p:cNvGraphicFramePr>
          <p:nvPr/>
        </p:nvGraphicFramePr>
        <p:xfrm>
          <a:off x="1285852" y="3786190"/>
          <a:ext cx="6096000" cy="2595880"/>
        </p:xfrm>
        <a:graphic>
          <a:graphicData uri="http://schemas.openxmlformats.org/drawingml/2006/table">
            <a:tbl>
              <a:tblPr rtl="1" firstRow="1" bandRow="1">
                <a:tableStyleId>{5C22544A-7EE6-4342-B048-85BDC9FD1C3A}</a:tableStyleId>
              </a:tblPr>
              <a:tblGrid>
                <a:gridCol w="976078"/>
                <a:gridCol w="1697478"/>
                <a:gridCol w="1400392"/>
                <a:gridCol w="2022052"/>
              </a:tblGrid>
              <a:tr h="370840">
                <a:tc>
                  <a:txBody>
                    <a:bodyPr/>
                    <a:lstStyle/>
                    <a:p>
                      <a:pPr algn="ctr" rtl="1"/>
                      <a:r>
                        <a:rPr lang="ar-EG" dirty="0" smtClean="0"/>
                        <a:t>السنة</a:t>
                      </a:r>
                      <a:endParaRPr lang="ar-EG" dirty="0"/>
                    </a:p>
                  </a:txBody>
                  <a:tcPr/>
                </a:tc>
                <a:tc>
                  <a:txBody>
                    <a:bodyPr/>
                    <a:lstStyle/>
                    <a:p>
                      <a:pPr algn="ctr" rtl="1"/>
                      <a:r>
                        <a:rPr lang="ar-EG" dirty="0" smtClean="0"/>
                        <a:t>الاستهلاك</a:t>
                      </a:r>
                      <a:endParaRPr lang="ar-EG" dirty="0"/>
                    </a:p>
                  </a:txBody>
                  <a:tcPr/>
                </a:tc>
                <a:tc>
                  <a:txBody>
                    <a:bodyPr/>
                    <a:lstStyle/>
                    <a:p>
                      <a:pPr algn="ctr" rtl="1"/>
                      <a:r>
                        <a:rPr lang="ar-EG" dirty="0" smtClean="0"/>
                        <a:t>الدخل المتاح</a:t>
                      </a:r>
                      <a:endParaRPr lang="ar-EG" dirty="0"/>
                    </a:p>
                  </a:txBody>
                  <a:tcPr/>
                </a:tc>
                <a:tc>
                  <a:txBody>
                    <a:bodyPr/>
                    <a:lstStyle/>
                    <a:p>
                      <a:pPr algn="ctr" rtl="1"/>
                      <a:r>
                        <a:rPr lang="ar-EG" dirty="0" smtClean="0"/>
                        <a:t>الميل الحدي للاستهلاك</a:t>
                      </a:r>
                      <a:endParaRPr lang="ar-EG" dirty="0"/>
                    </a:p>
                  </a:txBody>
                  <a:tcPr/>
                </a:tc>
              </a:tr>
              <a:tr h="370840">
                <a:tc>
                  <a:txBody>
                    <a:bodyPr/>
                    <a:lstStyle/>
                    <a:p>
                      <a:pPr algn="ctr" rtl="1"/>
                      <a:r>
                        <a:rPr lang="ar-EG" dirty="0" smtClean="0"/>
                        <a:t>2001</a:t>
                      </a:r>
                      <a:endParaRPr lang="ar-EG" dirty="0"/>
                    </a:p>
                  </a:txBody>
                  <a:tcPr/>
                </a:tc>
                <a:tc>
                  <a:txBody>
                    <a:bodyPr/>
                    <a:lstStyle/>
                    <a:p>
                      <a:pPr algn="ctr" rtl="1"/>
                      <a:r>
                        <a:rPr lang="ar-EG" dirty="0" smtClean="0"/>
                        <a:t>2,700</a:t>
                      </a:r>
                      <a:endParaRPr lang="ar-EG" dirty="0"/>
                    </a:p>
                  </a:txBody>
                  <a:tcPr/>
                </a:tc>
                <a:tc>
                  <a:txBody>
                    <a:bodyPr/>
                    <a:lstStyle/>
                    <a:p>
                      <a:pPr algn="ctr" rtl="1"/>
                      <a:r>
                        <a:rPr lang="ar-EG" dirty="0" smtClean="0"/>
                        <a:t>3,200</a:t>
                      </a:r>
                      <a:endParaRPr lang="ar-EG" dirty="0"/>
                    </a:p>
                  </a:txBody>
                  <a:tcPr/>
                </a:tc>
                <a:tc>
                  <a:txBody>
                    <a:bodyPr/>
                    <a:lstStyle/>
                    <a:p>
                      <a:pPr algn="ctr" rtl="1"/>
                      <a:r>
                        <a:rPr lang="ar-EG" dirty="0" smtClean="0"/>
                        <a:t>-</a:t>
                      </a:r>
                      <a:endParaRPr lang="ar-EG" dirty="0"/>
                    </a:p>
                  </a:txBody>
                  <a:tcPr/>
                </a:tc>
              </a:tr>
              <a:tr h="370840">
                <a:tc>
                  <a:txBody>
                    <a:bodyPr/>
                    <a:lstStyle/>
                    <a:p>
                      <a:pPr algn="ctr" rtl="1"/>
                      <a:r>
                        <a:rPr lang="ar-EG" dirty="0" smtClean="0"/>
                        <a:t>2002</a:t>
                      </a:r>
                      <a:endParaRPr lang="ar-EG" dirty="0"/>
                    </a:p>
                  </a:txBody>
                  <a:tcPr/>
                </a:tc>
                <a:tc>
                  <a:txBody>
                    <a:bodyPr/>
                    <a:lstStyle/>
                    <a:p>
                      <a:pPr algn="ctr" rtl="1"/>
                      <a:r>
                        <a:rPr lang="ar-EG" dirty="0" smtClean="0"/>
                        <a:t>3,000</a:t>
                      </a:r>
                      <a:endParaRPr lang="ar-EG" dirty="0"/>
                    </a:p>
                  </a:txBody>
                  <a:tcPr/>
                </a:tc>
                <a:tc>
                  <a:txBody>
                    <a:bodyPr/>
                    <a:lstStyle/>
                    <a:p>
                      <a:pPr algn="ctr" rtl="1"/>
                      <a:r>
                        <a:rPr lang="ar-EG" dirty="0" smtClean="0"/>
                        <a:t>3,600</a:t>
                      </a:r>
                      <a:endParaRPr lang="ar-EG" dirty="0"/>
                    </a:p>
                  </a:txBody>
                  <a:tcPr/>
                </a:tc>
                <a:tc>
                  <a:txBody>
                    <a:bodyPr/>
                    <a:lstStyle/>
                    <a:p>
                      <a:pPr algn="ctr" rtl="1"/>
                      <a:r>
                        <a:rPr lang="ar-EG" dirty="0" smtClean="0"/>
                        <a:t>0,75</a:t>
                      </a:r>
                      <a:endParaRPr lang="ar-EG" dirty="0"/>
                    </a:p>
                  </a:txBody>
                  <a:tcPr/>
                </a:tc>
              </a:tr>
              <a:tr h="370840">
                <a:tc>
                  <a:txBody>
                    <a:bodyPr/>
                    <a:lstStyle/>
                    <a:p>
                      <a:pPr algn="ctr" rtl="1"/>
                      <a:r>
                        <a:rPr lang="ar-EG" dirty="0" smtClean="0"/>
                        <a:t>2003</a:t>
                      </a:r>
                      <a:endParaRPr lang="ar-EG" dirty="0"/>
                    </a:p>
                  </a:txBody>
                  <a:tcPr/>
                </a:tc>
                <a:tc>
                  <a:txBody>
                    <a:bodyPr/>
                    <a:lstStyle/>
                    <a:p>
                      <a:pPr algn="ctr" rtl="1"/>
                      <a:r>
                        <a:rPr lang="ar-EG" dirty="0" smtClean="0"/>
                        <a:t>3،300</a:t>
                      </a:r>
                      <a:endParaRPr lang="ar-EG" dirty="0"/>
                    </a:p>
                  </a:txBody>
                  <a:tcPr/>
                </a:tc>
                <a:tc>
                  <a:txBody>
                    <a:bodyPr/>
                    <a:lstStyle/>
                    <a:p>
                      <a:pPr algn="ctr" rtl="1"/>
                      <a:r>
                        <a:rPr lang="ar-EG" dirty="0" smtClean="0"/>
                        <a:t>4,000</a:t>
                      </a:r>
                      <a:endParaRPr lang="ar-EG" dirty="0"/>
                    </a:p>
                  </a:txBody>
                  <a:tcPr/>
                </a:tc>
                <a:tc>
                  <a:txBody>
                    <a:bodyPr/>
                    <a:lstStyle/>
                    <a:p>
                      <a:pPr algn="ctr" rtl="1"/>
                      <a:r>
                        <a:rPr lang="ar-EG" smtClean="0"/>
                        <a:t>0,75</a:t>
                      </a:r>
                      <a:endParaRPr lang="ar-EG" dirty="0"/>
                    </a:p>
                  </a:txBody>
                  <a:tcPr/>
                </a:tc>
              </a:tr>
              <a:tr h="370840">
                <a:tc>
                  <a:txBody>
                    <a:bodyPr/>
                    <a:lstStyle/>
                    <a:p>
                      <a:pPr algn="ctr" rtl="1"/>
                      <a:r>
                        <a:rPr lang="ar-EG" dirty="0" smtClean="0"/>
                        <a:t>2004</a:t>
                      </a:r>
                      <a:endParaRPr lang="ar-EG" dirty="0"/>
                    </a:p>
                  </a:txBody>
                  <a:tcPr/>
                </a:tc>
                <a:tc>
                  <a:txBody>
                    <a:bodyPr/>
                    <a:lstStyle/>
                    <a:p>
                      <a:pPr algn="ctr" rtl="1"/>
                      <a:r>
                        <a:rPr lang="ar-EG" dirty="0" smtClean="0"/>
                        <a:t>3,600</a:t>
                      </a:r>
                      <a:endParaRPr lang="ar-EG" dirty="0"/>
                    </a:p>
                  </a:txBody>
                  <a:tcPr/>
                </a:tc>
                <a:tc>
                  <a:txBody>
                    <a:bodyPr/>
                    <a:lstStyle/>
                    <a:p>
                      <a:pPr algn="ctr" rtl="1"/>
                      <a:r>
                        <a:rPr lang="ar-EG" dirty="0" smtClean="0"/>
                        <a:t>4,400</a:t>
                      </a:r>
                      <a:endParaRPr lang="ar-EG" dirty="0"/>
                    </a:p>
                  </a:txBody>
                  <a:tcPr/>
                </a:tc>
                <a:tc>
                  <a:txBody>
                    <a:bodyPr/>
                    <a:lstStyle/>
                    <a:p>
                      <a:pPr algn="ctr" rtl="1"/>
                      <a:r>
                        <a:rPr lang="ar-EG" smtClean="0"/>
                        <a:t>0,75</a:t>
                      </a:r>
                      <a:endParaRPr lang="ar-EG" dirty="0"/>
                    </a:p>
                  </a:txBody>
                  <a:tcPr/>
                </a:tc>
              </a:tr>
              <a:tr h="370840">
                <a:tc>
                  <a:txBody>
                    <a:bodyPr/>
                    <a:lstStyle/>
                    <a:p>
                      <a:pPr algn="ctr" rtl="1"/>
                      <a:r>
                        <a:rPr lang="ar-EG" dirty="0" smtClean="0"/>
                        <a:t>2005</a:t>
                      </a:r>
                      <a:endParaRPr lang="ar-EG" dirty="0"/>
                    </a:p>
                  </a:txBody>
                  <a:tcPr/>
                </a:tc>
                <a:tc>
                  <a:txBody>
                    <a:bodyPr/>
                    <a:lstStyle/>
                    <a:p>
                      <a:pPr algn="ctr" rtl="1"/>
                      <a:r>
                        <a:rPr lang="ar-EG" dirty="0" smtClean="0"/>
                        <a:t>3,900</a:t>
                      </a:r>
                      <a:endParaRPr lang="ar-EG" dirty="0"/>
                    </a:p>
                  </a:txBody>
                  <a:tcPr/>
                </a:tc>
                <a:tc>
                  <a:txBody>
                    <a:bodyPr/>
                    <a:lstStyle/>
                    <a:p>
                      <a:pPr algn="ctr" rtl="1"/>
                      <a:r>
                        <a:rPr lang="ar-EG" dirty="0" smtClean="0"/>
                        <a:t>4,800</a:t>
                      </a:r>
                      <a:endParaRPr lang="ar-EG" dirty="0"/>
                    </a:p>
                  </a:txBody>
                  <a:tcPr/>
                </a:tc>
                <a:tc>
                  <a:txBody>
                    <a:bodyPr/>
                    <a:lstStyle/>
                    <a:p>
                      <a:pPr algn="ctr" rtl="1"/>
                      <a:r>
                        <a:rPr lang="ar-EG" smtClean="0"/>
                        <a:t>0,75</a:t>
                      </a:r>
                      <a:endParaRPr lang="ar-EG" dirty="0"/>
                    </a:p>
                  </a:txBody>
                  <a:tcPr/>
                </a:tc>
              </a:tr>
              <a:tr h="370840">
                <a:tc>
                  <a:txBody>
                    <a:bodyPr/>
                    <a:lstStyle/>
                    <a:p>
                      <a:pPr algn="ctr" rtl="1"/>
                      <a:r>
                        <a:rPr lang="ar-EG" dirty="0" smtClean="0"/>
                        <a:t>2006</a:t>
                      </a:r>
                      <a:endParaRPr lang="ar-EG" dirty="0"/>
                    </a:p>
                  </a:txBody>
                  <a:tcPr/>
                </a:tc>
                <a:tc>
                  <a:txBody>
                    <a:bodyPr/>
                    <a:lstStyle/>
                    <a:p>
                      <a:pPr algn="ctr" rtl="1"/>
                      <a:r>
                        <a:rPr lang="ar-EG" dirty="0" smtClean="0"/>
                        <a:t>4,200</a:t>
                      </a:r>
                      <a:endParaRPr lang="ar-EG" dirty="0"/>
                    </a:p>
                  </a:txBody>
                  <a:tcPr/>
                </a:tc>
                <a:tc>
                  <a:txBody>
                    <a:bodyPr/>
                    <a:lstStyle/>
                    <a:p>
                      <a:pPr algn="ctr" rtl="1"/>
                      <a:r>
                        <a:rPr lang="ar-EG" dirty="0" smtClean="0"/>
                        <a:t>5,200</a:t>
                      </a:r>
                      <a:endParaRPr lang="ar-EG" dirty="0"/>
                    </a:p>
                  </a:txBody>
                  <a:tcPr/>
                </a:tc>
                <a:tc>
                  <a:txBody>
                    <a:bodyPr/>
                    <a:lstStyle/>
                    <a:p>
                      <a:pPr algn="ctr" rtl="1"/>
                      <a:r>
                        <a:rPr lang="ar-EG" dirty="0" smtClean="0"/>
                        <a:t>0,75</a:t>
                      </a:r>
                      <a:endParaRPr lang="ar-EG" dirty="0"/>
                    </a:p>
                  </a:txBody>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EG" dirty="0" smtClean="0"/>
              <a:t>تابع الإنفاق الاستهلاكي:</a:t>
            </a:r>
            <a:endParaRPr lang="ar-EG" dirty="0"/>
          </a:p>
        </p:txBody>
      </p:sp>
      <p:sp>
        <p:nvSpPr>
          <p:cNvPr id="3" name="عنصر نائب للمحتوى 2"/>
          <p:cNvSpPr>
            <a:spLocks noGrp="1"/>
          </p:cNvSpPr>
          <p:nvPr>
            <p:ph idx="1"/>
          </p:nvPr>
        </p:nvSpPr>
        <p:spPr/>
        <p:txBody>
          <a:bodyPr>
            <a:normAutofit fontScale="77500" lnSpcReduction="20000"/>
          </a:bodyPr>
          <a:lstStyle/>
          <a:p>
            <a:pPr algn="just"/>
            <a:r>
              <a:rPr lang="ar-EG" sz="3100" b="1" dirty="0" smtClean="0"/>
              <a:t>العوامل المؤثرة في الإنفاق الاستهلاكي: </a:t>
            </a:r>
            <a:endParaRPr lang="en-US" sz="3100" dirty="0" smtClean="0"/>
          </a:p>
          <a:p>
            <a:pPr lvl="0" algn="just"/>
            <a:r>
              <a:rPr lang="ar-EG" sz="3100" b="1" dirty="0" smtClean="0"/>
              <a:t>1- ثروة المستهلك:</a:t>
            </a:r>
            <a:r>
              <a:rPr lang="ar-EG" sz="3100" dirty="0" smtClean="0"/>
              <a:t> حيث تمثل هذه الثروة التي يحصل عليها المستهلك خلاف الدخل مثل الحصول على الميراث أو امتلاك أسهم أو أي دخل آخر، حيث تعتبر هذه الثروة مصدرا للقوة الشرائية،وعليه فالشخص ينفق أكثر في هذه الحالة .</a:t>
            </a:r>
            <a:endParaRPr lang="en-US" sz="3100" dirty="0" smtClean="0"/>
          </a:p>
          <a:p>
            <a:pPr lvl="0" algn="just"/>
            <a:r>
              <a:rPr lang="ar-EG" sz="3100" b="1" dirty="0" smtClean="0"/>
              <a:t>2- المستوى العام للأسعار:</a:t>
            </a:r>
            <a:r>
              <a:rPr lang="ar-EG" sz="3100" dirty="0" smtClean="0"/>
              <a:t> إن الزيادة في المستوى العام للأسعار يؤدى إلى تآكل القوة الشرائية للدخل والثروة ومن ثم خفض الطلب على السلع والخدمات عند مستوى محدد للدخل الحقيقي ومن ثم تحرك دالة الاستهلاك إلى أسفل،وعلى العكس فان انخفاض الأسعار يؤدى إلى زيادة الطلب على السلع والخدمات ومن ثم تحرك دالة الاستهلاك إلى أعلى .  </a:t>
            </a:r>
            <a:endParaRPr lang="en-US" sz="3100" dirty="0" smtClean="0"/>
          </a:p>
          <a:p>
            <a:pPr lvl="0" algn="just"/>
            <a:r>
              <a:rPr lang="ar-EG" sz="3100" b="1" dirty="0" smtClean="0"/>
              <a:t>3- معدل سعر الفائدة الحقيقي:</a:t>
            </a:r>
            <a:r>
              <a:rPr lang="ar-EG" sz="3100" dirty="0" smtClean="0"/>
              <a:t> رغم إن الاعتقاد  بأن زيادة سعر الفائدة يشجع على الادخار ويقلل من معدلات الإنفاق الاستهلاكي ،إلا أن الدراسات أثبتت أن هذه العلاقة ليس لها تأثير قوى على الإنفاق ،وبالتالي لا يؤثر في تحرك منحنى دالة الاستهلاك.  </a:t>
            </a:r>
            <a:r>
              <a:rPr lang="ar-EG" sz="3100" b="1" dirty="0" smtClean="0"/>
              <a:t> </a:t>
            </a:r>
            <a:endParaRPr lang="en-US" sz="3100" dirty="0" smtClean="0"/>
          </a:p>
          <a:p>
            <a:endParaRPr lang="ar-EG"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57290" y="1000108"/>
            <a:ext cx="6286544" cy="50720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dirty="0"/>
          </a:p>
        </p:txBody>
      </p:sp>
      <p:cxnSp>
        <p:nvCxnSpPr>
          <p:cNvPr id="5" name="رابط مستقيم 4"/>
          <p:cNvCxnSpPr/>
          <p:nvPr/>
        </p:nvCxnSpPr>
        <p:spPr>
          <a:xfrm rot="5400000">
            <a:off x="1571604" y="3714752"/>
            <a:ext cx="285752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a:off x="3000364" y="5143512"/>
            <a:ext cx="350046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flipV="1">
            <a:off x="3714744" y="2571744"/>
            <a:ext cx="2500330" cy="18573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flipV="1">
            <a:off x="3500430" y="2500306"/>
            <a:ext cx="1928826" cy="13573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flipV="1">
            <a:off x="4357686" y="3357562"/>
            <a:ext cx="2143140" cy="1357322"/>
          </a:xfrm>
          <a:prstGeom prst="line">
            <a:avLst/>
          </a:prstGeom>
        </p:spPr>
        <p:style>
          <a:lnRef idx="1">
            <a:schemeClr val="accent1"/>
          </a:lnRef>
          <a:fillRef idx="0">
            <a:schemeClr val="accent1"/>
          </a:fillRef>
          <a:effectRef idx="0">
            <a:schemeClr val="accent1"/>
          </a:effectRef>
          <a:fontRef idx="minor">
            <a:schemeClr val="tx1"/>
          </a:fontRef>
        </p:style>
      </p:cxnSp>
      <p:sp>
        <p:nvSpPr>
          <p:cNvPr id="20" name="مستطيل 19"/>
          <p:cNvSpPr/>
          <p:nvPr/>
        </p:nvSpPr>
        <p:spPr>
          <a:xfrm>
            <a:off x="2357422" y="2786058"/>
            <a:ext cx="428628" cy="20717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1" anchor="ctr"/>
          <a:lstStyle/>
          <a:p>
            <a:pPr algn="ctr"/>
            <a:r>
              <a:rPr lang="ar-EG" dirty="0" smtClean="0"/>
              <a:t>الإنفاق الاستهلاكي</a:t>
            </a:r>
            <a:endParaRPr lang="ar-EG" dirty="0"/>
          </a:p>
        </p:txBody>
      </p:sp>
      <p:sp>
        <p:nvSpPr>
          <p:cNvPr id="21" name="مستطيل 20"/>
          <p:cNvSpPr/>
          <p:nvPr/>
        </p:nvSpPr>
        <p:spPr>
          <a:xfrm>
            <a:off x="3643306" y="5286388"/>
            <a:ext cx="250033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t>الدخل المتاح </a:t>
            </a:r>
            <a:r>
              <a:rPr lang="en-GB" dirty="0" smtClean="0"/>
              <a:t>YD</a:t>
            </a:r>
            <a:endParaRPr lang="ar-EG" dirty="0"/>
          </a:p>
        </p:txBody>
      </p:sp>
      <p:sp>
        <p:nvSpPr>
          <p:cNvPr id="22" name="مستطيل مستدير الزوايا 21"/>
          <p:cNvSpPr/>
          <p:nvPr/>
        </p:nvSpPr>
        <p:spPr>
          <a:xfrm>
            <a:off x="5500694" y="2143116"/>
            <a:ext cx="571504" cy="214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GB" dirty="0" smtClean="0"/>
              <a:t>C1</a:t>
            </a:r>
            <a:endParaRPr lang="ar-EG" dirty="0"/>
          </a:p>
        </p:txBody>
      </p:sp>
      <p:sp>
        <p:nvSpPr>
          <p:cNvPr id="23" name="مستطيل 22"/>
          <p:cNvSpPr/>
          <p:nvPr/>
        </p:nvSpPr>
        <p:spPr>
          <a:xfrm>
            <a:off x="6357950" y="3429000"/>
            <a:ext cx="571504" cy="485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GB" dirty="0" smtClean="0"/>
              <a:t>C2</a:t>
            </a:r>
            <a:endParaRPr lang="ar-EG" dirty="0"/>
          </a:p>
        </p:txBody>
      </p:sp>
      <p:sp>
        <p:nvSpPr>
          <p:cNvPr id="24" name="مستطيل 23"/>
          <p:cNvSpPr/>
          <p:nvPr/>
        </p:nvSpPr>
        <p:spPr>
          <a:xfrm>
            <a:off x="6429388" y="2357430"/>
            <a:ext cx="500066"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GB" dirty="0" smtClean="0"/>
              <a:t>C0</a:t>
            </a:r>
            <a:endParaRPr lang="ar-E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EG" dirty="0" smtClean="0"/>
              <a:t>أسباب ظهور المشكلة الاقتصادية</a:t>
            </a:r>
            <a:endParaRPr lang="ar-EG" dirty="0"/>
          </a:p>
        </p:txBody>
      </p:sp>
      <p:sp>
        <p:nvSpPr>
          <p:cNvPr id="3" name="عنصر نائب للمحتوى 2"/>
          <p:cNvSpPr>
            <a:spLocks noGrp="1"/>
          </p:cNvSpPr>
          <p:nvPr>
            <p:ph sz="half" idx="1"/>
          </p:nvPr>
        </p:nvSpPr>
        <p:spPr/>
        <p:txBody>
          <a:bodyPr/>
          <a:lstStyle/>
          <a:p>
            <a:r>
              <a:rPr lang="ar-EG" dirty="0" smtClean="0">
                <a:solidFill>
                  <a:srgbClr val="C00000"/>
                </a:solidFill>
              </a:rPr>
              <a:t>ندرة في الموارد الاقتصادية المتاحة في المجتمع.</a:t>
            </a:r>
          </a:p>
          <a:p>
            <a:r>
              <a:rPr lang="ar-EG" dirty="0" smtClean="0">
                <a:solidFill>
                  <a:srgbClr val="002060"/>
                </a:solidFill>
              </a:rPr>
              <a:t>ما هي الموارد الاقتصادية؟</a:t>
            </a:r>
            <a:endParaRPr lang="ar-EG" dirty="0">
              <a:solidFill>
                <a:srgbClr val="002060"/>
              </a:solidFill>
            </a:endParaRPr>
          </a:p>
        </p:txBody>
      </p:sp>
      <p:sp>
        <p:nvSpPr>
          <p:cNvPr id="4" name="عنصر نائب للمحتوى 3"/>
          <p:cNvSpPr>
            <a:spLocks noGrp="1"/>
          </p:cNvSpPr>
          <p:nvPr>
            <p:ph sz="half" idx="2"/>
          </p:nvPr>
        </p:nvSpPr>
        <p:spPr/>
        <p:txBody>
          <a:bodyPr/>
          <a:lstStyle/>
          <a:p>
            <a:r>
              <a:rPr lang="ar-EG" dirty="0" smtClean="0">
                <a:solidFill>
                  <a:srgbClr val="C00000"/>
                </a:solidFill>
              </a:rPr>
              <a:t>تعدد وتشعب الحاجات الإنسانية</a:t>
            </a:r>
          </a:p>
          <a:p>
            <a:r>
              <a:rPr lang="ar-EG" dirty="0" smtClean="0">
                <a:solidFill>
                  <a:srgbClr val="002060"/>
                </a:solidFill>
              </a:rPr>
              <a:t>س:ما هي الحاجات الإنسانية؟</a:t>
            </a:r>
          </a:p>
          <a:p>
            <a:r>
              <a:rPr lang="ar-EG" dirty="0" smtClean="0"/>
              <a:t>تقسيم الحاجات الإنسانية:-</a:t>
            </a:r>
          </a:p>
          <a:p>
            <a:pPr>
              <a:buNone/>
            </a:pPr>
            <a:r>
              <a:rPr lang="ar-EG" dirty="0" smtClean="0"/>
              <a:t>1- حاجات أساسية أو ضرورية.</a:t>
            </a:r>
          </a:p>
          <a:p>
            <a:pPr>
              <a:buNone/>
            </a:pPr>
            <a:r>
              <a:rPr lang="ar-EG" dirty="0" smtClean="0"/>
              <a:t>2- حاجات كمالية</a:t>
            </a:r>
          </a:p>
          <a:p>
            <a:endParaRPr lang="ar-EG"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EG" dirty="0" smtClean="0"/>
              <a:t>تابع الإنفاق الاستهلاكي:</a:t>
            </a:r>
            <a:endParaRPr lang="ar-EG" dirty="0"/>
          </a:p>
        </p:txBody>
      </p:sp>
      <p:sp>
        <p:nvSpPr>
          <p:cNvPr id="3" name="عنصر نائب للمحتوى 2"/>
          <p:cNvSpPr>
            <a:spLocks noGrp="1"/>
          </p:cNvSpPr>
          <p:nvPr>
            <p:ph idx="1"/>
          </p:nvPr>
        </p:nvSpPr>
        <p:spPr/>
        <p:txBody>
          <a:bodyPr/>
          <a:lstStyle/>
          <a:p>
            <a:pPr algn="just"/>
            <a:r>
              <a:rPr lang="ar-EG" sz="3600" b="1" dirty="0" smtClean="0"/>
              <a:t>العلاقة بين الاستهلاك والادخار:</a:t>
            </a:r>
            <a:endParaRPr lang="en-US" sz="3600" dirty="0" smtClean="0"/>
          </a:p>
          <a:p>
            <a:pPr algn="just"/>
            <a:r>
              <a:rPr lang="ar-EG" sz="3600" b="1" dirty="0" smtClean="0"/>
              <a:t>  </a:t>
            </a:r>
            <a:r>
              <a:rPr lang="ar-EG" sz="3600" dirty="0" smtClean="0"/>
              <a:t>هناك علاقة طردية بين الدخل والاستهلاك ،فإذا زاد الدخل زاد الاستهلاك ،وعندما يصل الدخل إلى حد معين فإن الاستهلاك يقل والادخار يزيد ،فالادخار والاستهلاك صورتان متنافستان لتصرف الأفراد في دخولهم. </a:t>
            </a:r>
            <a:endParaRPr lang="en-US" sz="3600" dirty="0" smtClean="0"/>
          </a:p>
          <a:p>
            <a:endParaRPr lang="ar-EG"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71480"/>
            <a:ext cx="8229600" cy="1275608"/>
          </a:xfrm>
        </p:spPr>
        <p:txBody>
          <a:bodyPr>
            <a:normAutofit fontScale="90000"/>
          </a:bodyPr>
          <a:lstStyle/>
          <a:p>
            <a:pPr algn="r"/>
            <a:r>
              <a:rPr lang="ar-EG" b="1" dirty="0" smtClean="0"/>
              <a:t>تابع العلاقة بين الاستهلاك والادخار:</a:t>
            </a:r>
            <a:r>
              <a:rPr lang="en-US" dirty="0" smtClean="0"/>
              <a:t/>
            </a:r>
            <a:br>
              <a:rPr lang="en-US" dirty="0" smtClean="0"/>
            </a:br>
            <a:endParaRPr lang="ar-EG" dirty="0"/>
          </a:p>
        </p:txBody>
      </p:sp>
      <p:sp>
        <p:nvSpPr>
          <p:cNvPr id="3" name="عنصر نائب للمحتوى 2"/>
          <p:cNvSpPr>
            <a:spLocks noGrp="1"/>
          </p:cNvSpPr>
          <p:nvPr>
            <p:ph idx="1"/>
          </p:nvPr>
        </p:nvSpPr>
        <p:spPr>
          <a:xfrm>
            <a:off x="457200" y="1285860"/>
            <a:ext cx="8229600" cy="5038740"/>
          </a:xfrm>
        </p:spPr>
        <p:txBody>
          <a:bodyPr/>
          <a:lstStyle/>
          <a:p>
            <a:pPr algn="ctr"/>
            <a:r>
              <a:rPr lang="ar-EG" dirty="0" smtClean="0"/>
              <a:t>جدول يوضح العلاقة بين الاستهلاك والادخار</a:t>
            </a:r>
          </a:p>
          <a:p>
            <a:pPr algn="ctr"/>
            <a:endParaRPr lang="ar-EG" dirty="0"/>
          </a:p>
        </p:txBody>
      </p:sp>
      <p:graphicFrame>
        <p:nvGraphicFramePr>
          <p:cNvPr id="5" name="جدول 4"/>
          <p:cNvGraphicFramePr>
            <a:graphicFrameLocks noGrp="1"/>
          </p:cNvGraphicFramePr>
          <p:nvPr/>
        </p:nvGraphicFramePr>
        <p:xfrm>
          <a:off x="1500166" y="1928802"/>
          <a:ext cx="6096000" cy="3972560"/>
        </p:xfrm>
        <a:graphic>
          <a:graphicData uri="http://schemas.openxmlformats.org/drawingml/2006/table">
            <a:tbl>
              <a:tblPr rtl="1" firstRow="1" bandRow="1">
                <a:tableStyleId>{5C22544A-7EE6-4342-B048-85BDC9FD1C3A}</a:tableStyleId>
              </a:tblPr>
              <a:tblGrid>
                <a:gridCol w="2032000"/>
                <a:gridCol w="2032000"/>
                <a:gridCol w="2032000"/>
              </a:tblGrid>
              <a:tr h="370840">
                <a:tc>
                  <a:txBody>
                    <a:bodyPr/>
                    <a:lstStyle/>
                    <a:p>
                      <a:pPr algn="ctr" rtl="1"/>
                      <a:r>
                        <a:rPr lang="ar-EG" dirty="0" smtClean="0"/>
                        <a:t>الدخل المتاح</a:t>
                      </a:r>
                      <a:r>
                        <a:rPr lang="ar-EG" baseline="0" dirty="0" smtClean="0"/>
                        <a:t> </a:t>
                      </a:r>
                    </a:p>
                    <a:p>
                      <a:pPr algn="ctr" rtl="1"/>
                      <a:r>
                        <a:rPr lang="ar-EG" baseline="0" dirty="0" smtClean="0"/>
                        <a:t>(</a:t>
                      </a:r>
                      <a:r>
                        <a:rPr lang="en-GB" baseline="0" dirty="0" smtClean="0"/>
                        <a:t>Yd</a:t>
                      </a:r>
                      <a:r>
                        <a:rPr lang="ar-EG" baseline="0" dirty="0" smtClean="0"/>
                        <a:t>)</a:t>
                      </a:r>
                      <a:endParaRPr lang="ar-EG" dirty="0"/>
                    </a:p>
                  </a:txBody>
                  <a:tcPr/>
                </a:tc>
                <a:tc>
                  <a:txBody>
                    <a:bodyPr/>
                    <a:lstStyle/>
                    <a:p>
                      <a:pPr algn="ctr" rtl="1"/>
                      <a:r>
                        <a:rPr lang="ar-EG" dirty="0" smtClean="0"/>
                        <a:t>الاستهلاك</a:t>
                      </a:r>
                    </a:p>
                    <a:p>
                      <a:pPr algn="ctr" rtl="1"/>
                      <a:r>
                        <a:rPr lang="ar-EG" dirty="0" smtClean="0"/>
                        <a:t>(</a:t>
                      </a:r>
                      <a:r>
                        <a:rPr lang="en-GB" dirty="0" smtClean="0"/>
                        <a:t>C</a:t>
                      </a:r>
                      <a:r>
                        <a:rPr lang="ar-EG" dirty="0" smtClean="0"/>
                        <a:t>)</a:t>
                      </a:r>
                      <a:endParaRPr lang="ar-EG" dirty="0"/>
                    </a:p>
                  </a:txBody>
                  <a:tcPr/>
                </a:tc>
                <a:tc>
                  <a:txBody>
                    <a:bodyPr/>
                    <a:lstStyle/>
                    <a:p>
                      <a:pPr algn="ctr" rtl="1"/>
                      <a:r>
                        <a:rPr lang="ar-EG" dirty="0" smtClean="0"/>
                        <a:t>الادخار</a:t>
                      </a:r>
                    </a:p>
                    <a:p>
                      <a:pPr algn="ctr" rtl="1"/>
                      <a:r>
                        <a:rPr lang="ar-EG" dirty="0" smtClean="0"/>
                        <a:t>(</a:t>
                      </a:r>
                      <a:r>
                        <a:rPr lang="ar-EG" baseline="0" dirty="0" smtClean="0"/>
                        <a:t> </a:t>
                      </a:r>
                      <a:r>
                        <a:rPr lang="en-GB" baseline="0" dirty="0" smtClean="0"/>
                        <a:t>S</a:t>
                      </a:r>
                      <a:r>
                        <a:rPr lang="ar-EG" baseline="0" dirty="0" smtClean="0"/>
                        <a:t> )</a:t>
                      </a:r>
                      <a:endParaRPr lang="ar-EG" dirty="0"/>
                    </a:p>
                  </a:txBody>
                  <a:tcPr/>
                </a:tc>
              </a:tr>
              <a:tr h="370840">
                <a:tc>
                  <a:txBody>
                    <a:bodyPr/>
                    <a:lstStyle/>
                    <a:p>
                      <a:pPr algn="ctr" rtl="1"/>
                      <a:r>
                        <a:rPr lang="ar-EG" dirty="0" smtClean="0"/>
                        <a:t>370</a:t>
                      </a:r>
                      <a:endParaRPr lang="ar-EG" dirty="0"/>
                    </a:p>
                  </a:txBody>
                  <a:tcPr/>
                </a:tc>
                <a:tc>
                  <a:txBody>
                    <a:bodyPr/>
                    <a:lstStyle/>
                    <a:p>
                      <a:pPr algn="ctr" rtl="1"/>
                      <a:r>
                        <a:rPr lang="ar-EG" dirty="0" smtClean="0"/>
                        <a:t>375</a:t>
                      </a:r>
                      <a:endParaRPr lang="ar-EG" dirty="0"/>
                    </a:p>
                  </a:txBody>
                  <a:tcPr/>
                </a:tc>
                <a:tc>
                  <a:txBody>
                    <a:bodyPr/>
                    <a:lstStyle/>
                    <a:p>
                      <a:pPr algn="ctr" rtl="1"/>
                      <a:r>
                        <a:rPr lang="ar-EG" dirty="0" smtClean="0"/>
                        <a:t>-5</a:t>
                      </a:r>
                      <a:endParaRPr lang="ar-EG" dirty="0"/>
                    </a:p>
                  </a:txBody>
                  <a:tcPr/>
                </a:tc>
              </a:tr>
              <a:tr h="370840">
                <a:tc>
                  <a:txBody>
                    <a:bodyPr/>
                    <a:lstStyle/>
                    <a:p>
                      <a:pPr algn="ctr" rtl="1"/>
                      <a:r>
                        <a:rPr lang="ar-EG" dirty="0" smtClean="0"/>
                        <a:t>390</a:t>
                      </a:r>
                      <a:endParaRPr lang="ar-EG" dirty="0"/>
                    </a:p>
                  </a:txBody>
                  <a:tcPr/>
                </a:tc>
                <a:tc>
                  <a:txBody>
                    <a:bodyPr/>
                    <a:lstStyle/>
                    <a:p>
                      <a:pPr algn="ctr" rtl="1"/>
                      <a:r>
                        <a:rPr lang="ar-EG" dirty="0" smtClean="0"/>
                        <a:t>390</a:t>
                      </a:r>
                      <a:endParaRPr lang="ar-EG" dirty="0"/>
                    </a:p>
                  </a:txBody>
                  <a:tcPr/>
                </a:tc>
                <a:tc>
                  <a:txBody>
                    <a:bodyPr/>
                    <a:lstStyle/>
                    <a:p>
                      <a:pPr algn="ctr" rtl="1"/>
                      <a:r>
                        <a:rPr lang="ar-EG" dirty="0" smtClean="0"/>
                        <a:t>0</a:t>
                      </a:r>
                      <a:endParaRPr lang="ar-EG" dirty="0"/>
                    </a:p>
                  </a:txBody>
                  <a:tcPr/>
                </a:tc>
              </a:tr>
              <a:tr h="370840">
                <a:tc>
                  <a:txBody>
                    <a:bodyPr/>
                    <a:lstStyle/>
                    <a:p>
                      <a:pPr algn="ctr" rtl="1"/>
                      <a:r>
                        <a:rPr lang="ar-EG" dirty="0" smtClean="0"/>
                        <a:t>410</a:t>
                      </a:r>
                      <a:endParaRPr lang="ar-EG" dirty="0"/>
                    </a:p>
                  </a:txBody>
                  <a:tcPr/>
                </a:tc>
                <a:tc>
                  <a:txBody>
                    <a:bodyPr/>
                    <a:lstStyle/>
                    <a:p>
                      <a:pPr algn="ctr" rtl="1"/>
                      <a:r>
                        <a:rPr lang="ar-EG" dirty="0" smtClean="0"/>
                        <a:t>405</a:t>
                      </a:r>
                      <a:endParaRPr lang="ar-EG" dirty="0"/>
                    </a:p>
                  </a:txBody>
                  <a:tcPr/>
                </a:tc>
                <a:tc>
                  <a:txBody>
                    <a:bodyPr/>
                    <a:lstStyle/>
                    <a:p>
                      <a:pPr algn="ctr" rtl="1"/>
                      <a:r>
                        <a:rPr lang="ar-EG" dirty="0" smtClean="0"/>
                        <a:t>5</a:t>
                      </a:r>
                      <a:endParaRPr lang="ar-EG" dirty="0"/>
                    </a:p>
                  </a:txBody>
                  <a:tcPr/>
                </a:tc>
              </a:tr>
              <a:tr h="370840">
                <a:tc>
                  <a:txBody>
                    <a:bodyPr/>
                    <a:lstStyle/>
                    <a:p>
                      <a:pPr algn="ctr" rtl="1"/>
                      <a:r>
                        <a:rPr lang="ar-EG" dirty="0" smtClean="0"/>
                        <a:t>430</a:t>
                      </a:r>
                      <a:endParaRPr lang="ar-EG" dirty="0"/>
                    </a:p>
                  </a:txBody>
                  <a:tcPr/>
                </a:tc>
                <a:tc>
                  <a:txBody>
                    <a:bodyPr/>
                    <a:lstStyle/>
                    <a:p>
                      <a:pPr algn="ctr" rtl="1"/>
                      <a:r>
                        <a:rPr lang="ar-EG" dirty="0" smtClean="0"/>
                        <a:t>420</a:t>
                      </a:r>
                      <a:endParaRPr lang="ar-EG" dirty="0"/>
                    </a:p>
                  </a:txBody>
                  <a:tcPr/>
                </a:tc>
                <a:tc>
                  <a:txBody>
                    <a:bodyPr/>
                    <a:lstStyle/>
                    <a:p>
                      <a:pPr algn="ctr" rtl="1"/>
                      <a:r>
                        <a:rPr lang="ar-EG" dirty="0" smtClean="0"/>
                        <a:t>10</a:t>
                      </a:r>
                      <a:endParaRPr lang="ar-EG" dirty="0"/>
                    </a:p>
                  </a:txBody>
                  <a:tcPr/>
                </a:tc>
              </a:tr>
              <a:tr h="360378">
                <a:tc>
                  <a:txBody>
                    <a:bodyPr/>
                    <a:lstStyle/>
                    <a:p>
                      <a:pPr algn="ctr" rtl="1"/>
                      <a:r>
                        <a:rPr lang="ar-EG" dirty="0" smtClean="0"/>
                        <a:t>450</a:t>
                      </a:r>
                      <a:endParaRPr lang="ar-EG" dirty="0"/>
                    </a:p>
                  </a:txBody>
                  <a:tcPr/>
                </a:tc>
                <a:tc>
                  <a:txBody>
                    <a:bodyPr/>
                    <a:lstStyle/>
                    <a:p>
                      <a:pPr algn="ctr" rtl="1"/>
                      <a:r>
                        <a:rPr lang="ar-EG" dirty="0" smtClean="0"/>
                        <a:t>435</a:t>
                      </a:r>
                      <a:endParaRPr lang="ar-EG" dirty="0"/>
                    </a:p>
                  </a:txBody>
                  <a:tcPr/>
                </a:tc>
                <a:tc>
                  <a:txBody>
                    <a:bodyPr/>
                    <a:lstStyle/>
                    <a:p>
                      <a:pPr algn="ctr" rtl="1"/>
                      <a:r>
                        <a:rPr lang="ar-EG" dirty="0" smtClean="0"/>
                        <a:t>15</a:t>
                      </a:r>
                      <a:endParaRPr lang="ar-EG" dirty="0"/>
                    </a:p>
                  </a:txBody>
                  <a:tcPr/>
                </a:tc>
              </a:tr>
              <a:tr h="370840">
                <a:tc>
                  <a:txBody>
                    <a:bodyPr/>
                    <a:lstStyle/>
                    <a:p>
                      <a:pPr algn="ctr" rtl="1"/>
                      <a:r>
                        <a:rPr lang="ar-EG" smtClean="0"/>
                        <a:t>470</a:t>
                      </a:r>
                      <a:endParaRPr lang="ar-EG" dirty="0"/>
                    </a:p>
                  </a:txBody>
                  <a:tcPr/>
                </a:tc>
                <a:tc>
                  <a:txBody>
                    <a:bodyPr/>
                    <a:lstStyle/>
                    <a:p>
                      <a:pPr algn="ctr" rtl="1"/>
                      <a:r>
                        <a:rPr lang="ar-EG" dirty="0" smtClean="0"/>
                        <a:t>450</a:t>
                      </a:r>
                      <a:endParaRPr lang="ar-EG" dirty="0"/>
                    </a:p>
                  </a:txBody>
                  <a:tcPr/>
                </a:tc>
                <a:tc>
                  <a:txBody>
                    <a:bodyPr/>
                    <a:lstStyle/>
                    <a:p>
                      <a:pPr algn="ctr" rtl="1"/>
                      <a:r>
                        <a:rPr lang="ar-EG" dirty="0" smtClean="0"/>
                        <a:t>20</a:t>
                      </a:r>
                      <a:endParaRPr lang="ar-EG" dirty="0"/>
                    </a:p>
                  </a:txBody>
                  <a:tcPr/>
                </a:tc>
              </a:tr>
              <a:tr h="370840">
                <a:tc>
                  <a:txBody>
                    <a:bodyPr/>
                    <a:lstStyle/>
                    <a:p>
                      <a:pPr algn="ctr" rtl="1"/>
                      <a:r>
                        <a:rPr lang="ar-EG" dirty="0" smtClean="0"/>
                        <a:t>490</a:t>
                      </a:r>
                      <a:endParaRPr lang="ar-EG" dirty="0"/>
                    </a:p>
                  </a:txBody>
                  <a:tcPr/>
                </a:tc>
                <a:tc>
                  <a:txBody>
                    <a:bodyPr/>
                    <a:lstStyle/>
                    <a:p>
                      <a:pPr algn="ctr" rtl="1"/>
                      <a:r>
                        <a:rPr lang="ar-EG" dirty="0" smtClean="0"/>
                        <a:t>465</a:t>
                      </a:r>
                      <a:endParaRPr lang="ar-EG" dirty="0"/>
                    </a:p>
                  </a:txBody>
                  <a:tcPr/>
                </a:tc>
                <a:tc>
                  <a:txBody>
                    <a:bodyPr/>
                    <a:lstStyle/>
                    <a:p>
                      <a:pPr algn="ctr" rtl="1"/>
                      <a:r>
                        <a:rPr lang="ar-EG" dirty="0" smtClean="0"/>
                        <a:t>25</a:t>
                      </a:r>
                      <a:endParaRPr lang="ar-EG" dirty="0"/>
                    </a:p>
                  </a:txBody>
                  <a:tcPr/>
                </a:tc>
              </a:tr>
              <a:tr h="370840">
                <a:tc>
                  <a:txBody>
                    <a:bodyPr/>
                    <a:lstStyle/>
                    <a:p>
                      <a:pPr algn="ctr" rtl="1"/>
                      <a:r>
                        <a:rPr lang="ar-EG" dirty="0" smtClean="0"/>
                        <a:t>510</a:t>
                      </a:r>
                      <a:endParaRPr lang="ar-EG" dirty="0"/>
                    </a:p>
                  </a:txBody>
                  <a:tcPr/>
                </a:tc>
                <a:tc>
                  <a:txBody>
                    <a:bodyPr/>
                    <a:lstStyle/>
                    <a:p>
                      <a:pPr algn="ctr" rtl="1"/>
                      <a:r>
                        <a:rPr lang="ar-EG" dirty="0" smtClean="0"/>
                        <a:t>480</a:t>
                      </a:r>
                      <a:endParaRPr lang="ar-EG" dirty="0"/>
                    </a:p>
                  </a:txBody>
                  <a:tcPr/>
                </a:tc>
                <a:tc>
                  <a:txBody>
                    <a:bodyPr/>
                    <a:lstStyle/>
                    <a:p>
                      <a:pPr algn="ctr" rtl="1"/>
                      <a:r>
                        <a:rPr lang="ar-EG" dirty="0" smtClean="0"/>
                        <a:t>30</a:t>
                      </a:r>
                      <a:endParaRPr lang="ar-EG" dirty="0"/>
                    </a:p>
                  </a:txBody>
                  <a:tcPr/>
                </a:tc>
              </a:tr>
              <a:tr h="370840">
                <a:tc>
                  <a:txBody>
                    <a:bodyPr/>
                    <a:lstStyle/>
                    <a:p>
                      <a:pPr algn="ctr" rtl="1"/>
                      <a:r>
                        <a:rPr lang="ar-EG" dirty="0" smtClean="0"/>
                        <a:t>530</a:t>
                      </a:r>
                      <a:endParaRPr lang="ar-EG" dirty="0"/>
                    </a:p>
                  </a:txBody>
                  <a:tcPr/>
                </a:tc>
                <a:tc>
                  <a:txBody>
                    <a:bodyPr/>
                    <a:lstStyle/>
                    <a:p>
                      <a:pPr algn="ctr" rtl="1"/>
                      <a:r>
                        <a:rPr lang="ar-EG" dirty="0" smtClean="0"/>
                        <a:t>490</a:t>
                      </a:r>
                      <a:endParaRPr lang="ar-EG" dirty="0"/>
                    </a:p>
                  </a:txBody>
                  <a:tcPr/>
                </a:tc>
                <a:tc>
                  <a:txBody>
                    <a:bodyPr/>
                    <a:lstStyle/>
                    <a:p>
                      <a:pPr algn="ctr" rtl="1"/>
                      <a:r>
                        <a:rPr lang="ar-EG" dirty="0" smtClean="0"/>
                        <a:t>40</a:t>
                      </a:r>
                      <a:endParaRPr lang="ar-EG" dirty="0"/>
                    </a:p>
                  </a:txBody>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sz="3600" b="1" dirty="0" smtClean="0">
                <a:solidFill>
                  <a:schemeClr val="tx1"/>
                </a:solidFill>
                <a:latin typeface="+mn-lt"/>
                <a:ea typeface="+mn-ea"/>
                <a:cs typeface="+mn-cs"/>
              </a:rPr>
              <a:t>النوع الثاني:الإنفاق الاستثماري</a:t>
            </a:r>
            <a:r>
              <a:rPr lang="ar-EG" b="1" i="1" dirty="0" smtClean="0"/>
              <a:t>:</a:t>
            </a:r>
            <a:r>
              <a:rPr lang="en-US" dirty="0" smtClean="0"/>
              <a:t/>
            </a:r>
            <a:br>
              <a:rPr lang="en-US" dirty="0" smtClean="0"/>
            </a:br>
            <a:endParaRPr lang="ar-EG" dirty="0"/>
          </a:p>
        </p:txBody>
      </p:sp>
      <p:sp>
        <p:nvSpPr>
          <p:cNvPr id="3" name="عنصر نائب للمحتوى 2"/>
          <p:cNvSpPr>
            <a:spLocks noGrp="1"/>
          </p:cNvSpPr>
          <p:nvPr>
            <p:ph idx="1"/>
          </p:nvPr>
        </p:nvSpPr>
        <p:spPr>
          <a:xfrm>
            <a:off x="457200" y="1500174"/>
            <a:ext cx="8229600" cy="4824426"/>
          </a:xfrm>
        </p:spPr>
        <p:txBody>
          <a:bodyPr/>
          <a:lstStyle/>
          <a:p>
            <a:pPr algn="just"/>
            <a:r>
              <a:rPr lang="ar-EG" sz="2800" b="1" dirty="0" smtClean="0"/>
              <a:t>تعريف الاستثمار:</a:t>
            </a:r>
            <a:r>
              <a:rPr lang="ar-EG" sz="2800" dirty="0" smtClean="0"/>
              <a:t>هو عبارة عن الإضافات التي تحدث على الأصول الإنتاجية أو ما يعرف بالأصول الرأسمالية ،وذلك كشراء المعدات والآلات اللازمة للمشروعات الإنتاجية ،إضافة إلى التغيرات التي تحدث في المخزون السلعي سواء كانت مواد أولية أم وسيطة أم سلعا نهائية في خلال فترة زمنية معينة .</a:t>
            </a:r>
            <a:endParaRPr lang="en-US" sz="2800" dirty="0" smtClean="0"/>
          </a:p>
          <a:p>
            <a:pPr algn="just"/>
            <a:r>
              <a:rPr lang="ar-EG" sz="2800" b="1" dirty="0" smtClean="0"/>
              <a:t>أقسامه:</a:t>
            </a:r>
            <a:endParaRPr lang="en-US" sz="2800" dirty="0" smtClean="0"/>
          </a:p>
          <a:p>
            <a:pPr lvl="0" algn="just"/>
            <a:r>
              <a:rPr lang="ar-EG" sz="2800" b="1" dirty="0" smtClean="0"/>
              <a:t>التكوين الرأسمالي الثابت:</a:t>
            </a:r>
            <a:r>
              <a:rPr lang="ar-EG" sz="2800" dirty="0" smtClean="0"/>
              <a:t> ويشمل المعدات والآلات والمباني .</a:t>
            </a:r>
            <a:endParaRPr lang="en-US" sz="2800" dirty="0" smtClean="0"/>
          </a:p>
          <a:p>
            <a:pPr lvl="0" algn="just"/>
            <a:r>
              <a:rPr lang="ar-EG" sz="2800" b="1" dirty="0" smtClean="0"/>
              <a:t>التغير في المخزون :</a:t>
            </a:r>
            <a:r>
              <a:rPr lang="ar-EG" sz="2800" dirty="0" smtClean="0"/>
              <a:t> ويشمل قطع غيار الآلات والمعدات التي لابد من شرائها وتخزينها لحين الحاجة. </a:t>
            </a:r>
            <a:endParaRPr lang="en-US" sz="2800" dirty="0" smtClean="0"/>
          </a:p>
          <a:p>
            <a:endParaRPr lang="ar-EG"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EG" b="1" dirty="0" smtClean="0"/>
              <a:t> تابع النوع الثاني:الإنفاق الاستثماري:</a:t>
            </a:r>
            <a:endParaRPr lang="ar-EG" dirty="0"/>
          </a:p>
        </p:txBody>
      </p:sp>
      <p:sp>
        <p:nvSpPr>
          <p:cNvPr id="3" name="عنصر نائب للمحتوى 2"/>
          <p:cNvSpPr>
            <a:spLocks noGrp="1"/>
          </p:cNvSpPr>
          <p:nvPr>
            <p:ph idx="1"/>
          </p:nvPr>
        </p:nvSpPr>
        <p:spPr/>
        <p:txBody>
          <a:bodyPr>
            <a:normAutofit lnSpcReduction="10000"/>
          </a:bodyPr>
          <a:lstStyle/>
          <a:p>
            <a:pPr algn="just"/>
            <a:r>
              <a:rPr lang="ar-EG" sz="2400" b="1" dirty="0" smtClean="0"/>
              <a:t>قرار الاستثمار:</a:t>
            </a:r>
            <a:r>
              <a:rPr lang="ar-EG" sz="2400" dirty="0" smtClean="0"/>
              <a:t> يقوم باتخاذ هذا القرار من يرجع إليه الفائدة والربح ،ويعتمد في ذلك على مقارنة معدل العائد المتوقع مع سعر الفائدة السائد في السوق.</a:t>
            </a:r>
            <a:endParaRPr lang="en-US" sz="2400" dirty="0" smtClean="0"/>
          </a:p>
          <a:p>
            <a:pPr algn="just"/>
            <a:r>
              <a:rPr lang="ar-EG" sz="2400" b="1" dirty="0" smtClean="0"/>
              <a:t>منحنى الاستثمار : </a:t>
            </a:r>
            <a:r>
              <a:rPr lang="ar-EG" sz="2400" dirty="0" smtClean="0"/>
              <a:t>يعرف بأنه المبلغ الذي يدفعه المستثمر مقابل الأموال التي يقترضها ، وعادة ما تكون العلاقة عكسية بين حجم الاستثمار وسعر الفائدة.</a:t>
            </a:r>
          </a:p>
          <a:p>
            <a:pPr algn="just"/>
            <a:r>
              <a:rPr lang="ar-EG" sz="2400" dirty="0" smtClean="0"/>
              <a:t>دالة الاستثمار : هي الدالة التي توضح العلاقة بين الدخل والاستثمار ويعبر عنها رياضياً كالتالي:</a:t>
            </a:r>
          </a:p>
          <a:p>
            <a:pPr algn="just"/>
            <a:endParaRPr lang="ar-EG" sz="2400" dirty="0" smtClean="0"/>
          </a:p>
          <a:p>
            <a:pPr algn="just"/>
            <a:endParaRPr lang="en-US" sz="2400" dirty="0" smtClean="0"/>
          </a:p>
          <a:p>
            <a:r>
              <a:rPr lang="ar-EG" dirty="0" smtClean="0"/>
              <a:t>حيث تشير(</a:t>
            </a:r>
            <a:r>
              <a:rPr lang="en-GB" dirty="0" smtClean="0"/>
              <a:t>I</a:t>
            </a:r>
            <a:r>
              <a:rPr lang="ar-EG" dirty="0" smtClean="0"/>
              <a:t>) إلى إجمالي الاستثمار ،بينما تشير ( </a:t>
            </a:r>
            <a:r>
              <a:rPr lang="en-GB" dirty="0" smtClean="0"/>
              <a:t>I0</a:t>
            </a:r>
            <a:r>
              <a:rPr lang="ar-EG" dirty="0" smtClean="0"/>
              <a:t>)إلى الاستثمار التلقائي ،في حين يشير الجزء (</a:t>
            </a:r>
            <a:r>
              <a:rPr lang="en-GB" dirty="0" err="1" smtClean="0"/>
              <a:t>iY</a:t>
            </a:r>
            <a:r>
              <a:rPr lang="ar-EG" dirty="0" smtClean="0"/>
              <a:t>) إلى الاستثمار التبعي وهو عبارة عن حاصل ضرب الميل الحدي للاستثمار ( </a:t>
            </a:r>
            <a:r>
              <a:rPr lang="en-GB" dirty="0" err="1" smtClean="0"/>
              <a:t>i</a:t>
            </a:r>
            <a:r>
              <a:rPr lang="ar-EG" dirty="0" smtClean="0"/>
              <a:t> )في مستوى الدخل ( </a:t>
            </a:r>
            <a:r>
              <a:rPr lang="en-GB" dirty="0" smtClean="0"/>
              <a:t>Y</a:t>
            </a:r>
            <a:r>
              <a:rPr lang="ar-EG" dirty="0" smtClean="0"/>
              <a:t>)</a:t>
            </a:r>
          </a:p>
          <a:p>
            <a:endParaRPr lang="ar-EG" dirty="0"/>
          </a:p>
        </p:txBody>
      </p:sp>
      <p:graphicFrame>
        <p:nvGraphicFramePr>
          <p:cNvPr id="4" name="جدول 3"/>
          <p:cNvGraphicFramePr>
            <a:graphicFrameLocks noGrp="1"/>
          </p:cNvGraphicFramePr>
          <p:nvPr/>
        </p:nvGraphicFramePr>
        <p:xfrm>
          <a:off x="1643042" y="4286256"/>
          <a:ext cx="6096000" cy="579120"/>
        </p:xfrm>
        <a:graphic>
          <a:graphicData uri="http://schemas.openxmlformats.org/drawingml/2006/table">
            <a:tbl>
              <a:tblPr rtl="1" firstRow="1" bandRow="1">
                <a:tableStyleId>{5C22544A-7EE6-4342-B048-85BDC9FD1C3A}</a:tableStyleId>
              </a:tblPr>
              <a:tblGrid>
                <a:gridCol w="6096000"/>
              </a:tblGrid>
              <a:tr h="571504">
                <a:tc>
                  <a:txBody>
                    <a:bodyPr/>
                    <a:lstStyle/>
                    <a:p>
                      <a:pPr algn="ctr" rtl="1"/>
                      <a:r>
                        <a:rPr lang="en-GB" sz="3200" dirty="0" smtClean="0"/>
                        <a:t>I=I0+iy</a:t>
                      </a:r>
                      <a:endParaRPr lang="ar-EG" sz="3600" dirty="0"/>
                    </a:p>
                  </a:txBody>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14348" y="704088"/>
            <a:ext cx="7972452" cy="867524"/>
          </a:xfrm>
        </p:spPr>
        <p:txBody>
          <a:bodyPr>
            <a:normAutofit fontScale="90000"/>
          </a:bodyPr>
          <a:lstStyle/>
          <a:p>
            <a:pPr algn="r"/>
            <a:r>
              <a:rPr lang="ar-EG" b="1" i="1" dirty="0" smtClean="0"/>
              <a:t>العوامل المحددة لحجم الاستثمار:</a:t>
            </a:r>
            <a:r>
              <a:rPr lang="en-US" dirty="0" smtClean="0"/>
              <a:t/>
            </a:r>
            <a:br>
              <a:rPr lang="en-US" dirty="0" smtClean="0"/>
            </a:br>
            <a:endParaRPr lang="ar-EG" dirty="0"/>
          </a:p>
        </p:txBody>
      </p:sp>
      <p:sp>
        <p:nvSpPr>
          <p:cNvPr id="3" name="عنصر نائب للمحتوى 2"/>
          <p:cNvSpPr>
            <a:spLocks noGrp="1"/>
          </p:cNvSpPr>
          <p:nvPr>
            <p:ph idx="1"/>
          </p:nvPr>
        </p:nvSpPr>
        <p:spPr>
          <a:xfrm>
            <a:off x="457200" y="1000108"/>
            <a:ext cx="8229600" cy="5324492"/>
          </a:xfrm>
        </p:spPr>
        <p:txBody>
          <a:bodyPr>
            <a:normAutofit lnSpcReduction="10000"/>
          </a:bodyPr>
          <a:lstStyle/>
          <a:p>
            <a:pPr lvl="0" algn="just"/>
            <a:r>
              <a:rPr lang="ar-EG" b="1" dirty="0" smtClean="0"/>
              <a:t>1- التوقعات : </a:t>
            </a:r>
            <a:r>
              <a:rPr lang="ar-EG" dirty="0" smtClean="0"/>
              <a:t>تمثل التوقعات المستقبلية بشأن النشاط </a:t>
            </a:r>
            <a:r>
              <a:rPr lang="ar-EG" b="1" dirty="0" smtClean="0"/>
              <a:t>ا</a:t>
            </a:r>
            <a:r>
              <a:rPr lang="ar-EG" dirty="0" smtClean="0"/>
              <a:t>لاقتصادي عاملا مهما في التأثير على قرار الاستثمار، فعدم وضوح الرؤية أمام المستثمر يحد من قدرته على اتخاذ قرار الاستثمار،كذلك شعور المستثمر بالتشاؤم عندما يكون سعر الفائدة أقل من معدل الكفاية الحدية للاستثمار يجعل المستثمر يحجم عن القيام بالاستثمار والعكس صحيح في حالة التفاؤل.</a:t>
            </a:r>
            <a:endParaRPr lang="en-US" dirty="0" smtClean="0"/>
          </a:p>
          <a:p>
            <a:pPr lvl="0" algn="just"/>
            <a:r>
              <a:rPr lang="ar-EG" b="1" dirty="0" smtClean="0"/>
              <a:t>2- مستوى الدخل: </a:t>
            </a:r>
            <a:r>
              <a:rPr lang="ar-EG" dirty="0" smtClean="0"/>
              <a:t>يمثل مستوى الدخل احد العوامل المهمة التي تؤثر على الاستثمار ، ففي حالة الازدهار يرتفع مستوى الإنتاج والمبيعات فترتفع الأرباح مما يؤدى إلى زيادة حجم الاستثمار،والعكس صحيح في حالة الكساد.</a:t>
            </a:r>
            <a:endParaRPr lang="en-US" dirty="0" smtClean="0"/>
          </a:p>
          <a:p>
            <a:pPr lvl="0" algn="just"/>
            <a:r>
              <a:rPr lang="ar-EG" b="1" dirty="0" smtClean="0"/>
              <a:t>3- السكان:</a:t>
            </a:r>
            <a:r>
              <a:rPr lang="ar-EG" dirty="0" smtClean="0"/>
              <a:t> يساهم النمو السكاني في زيادة الطلب على الاستهلاك الذي يؤدى إلى زيادة الطلب على السلع الرأسمالية المنتجة للسلع الاستهلاكية.</a:t>
            </a:r>
            <a:endParaRPr lang="en-US" dirty="0" smtClean="0"/>
          </a:p>
          <a:p>
            <a:pPr lvl="0" algn="just"/>
            <a:r>
              <a:rPr lang="ar-EG" b="1" dirty="0" smtClean="0"/>
              <a:t>4- التقدم الفني :</a:t>
            </a:r>
            <a:r>
              <a:rPr lang="ar-EG" dirty="0" smtClean="0"/>
              <a:t> كما يؤدى اكتشاف طرق جديدة للإنتاج إلى زيادة الطلب على رأس المال ومن ثم تحرك الاستثمار إلى أعلى.</a:t>
            </a:r>
            <a:endParaRPr lang="en-US" dirty="0" smtClean="0"/>
          </a:p>
          <a:p>
            <a:endParaRPr lang="ar-EG"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b="1" i="1" dirty="0" smtClean="0"/>
              <a:t>النوع الثالث:الإنفاق الحكومي:</a:t>
            </a:r>
            <a:r>
              <a:rPr lang="ar-EG" i="1" dirty="0" smtClean="0"/>
              <a:t>  </a:t>
            </a:r>
            <a:r>
              <a:rPr lang="en-US" dirty="0" smtClean="0"/>
              <a:t/>
            </a:r>
            <a:br>
              <a:rPr lang="en-US" dirty="0" smtClean="0"/>
            </a:br>
            <a:endParaRPr lang="ar-EG" dirty="0"/>
          </a:p>
        </p:txBody>
      </p:sp>
      <p:sp>
        <p:nvSpPr>
          <p:cNvPr id="3" name="عنصر نائب للمحتوى 2"/>
          <p:cNvSpPr>
            <a:spLocks noGrp="1"/>
          </p:cNvSpPr>
          <p:nvPr>
            <p:ph idx="1"/>
          </p:nvPr>
        </p:nvSpPr>
        <p:spPr/>
        <p:txBody>
          <a:bodyPr>
            <a:normAutofit fontScale="92500" lnSpcReduction="10000"/>
          </a:bodyPr>
          <a:lstStyle/>
          <a:p>
            <a:pPr algn="just"/>
            <a:r>
              <a:rPr lang="ar-EG" sz="3200" dirty="0" smtClean="0"/>
              <a:t>يمثل الإنفاق الحكومي أحد بنود الإنفاق على الناتج المحلى الإجمالي في معظم دول العالم ،وينقسم الإنفاق الحكومي إلى ثلاثة بنود (مشتريات الدولة من السلع والخدمات- النفقات التحويلية – مدفوعات الفائدة ) فمن خلاله تقوم الحكومة بشراء السلع والخدمات الذي تستخدمه خلال فترة زمنية معينة عادة ما تكون سنة ،كشراء السيارات والمستلزمات المكتبية والمرتبات وغيرها،ويزداد الإنفاق على المرافق الأساسية كلما كانت الدولة غنية ويقل كلما كانت فقيرة.وتمول هذه النفقات عن طريق الإيرادات التي تحصل عليها من الضرائب أو الرسوم الجمركية أو غيرها من الموارد الأخرى.</a:t>
            </a:r>
            <a:endParaRPr lang="en-US" sz="3200" dirty="0" smtClean="0"/>
          </a:p>
          <a:p>
            <a:endParaRPr lang="ar-EG"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b="1" i="1" dirty="0" smtClean="0"/>
              <a:t>النوع الرابع:صافى الإيرادات:</a:t>
            </a:r>
            <a:r>
              <a:rPr lang="en-US" dirty="0" smtClean="0"/>
              <a:t/>
            </a:r>
            <a:br>
              <a:rPr lang="en-US" dirty="0" smtClean="0"/>
            </a:br>
            <a:endParaRPr lang="ar-EG" dirty="0"/>
          </a:p>
        </p:txBody>
      </p:sp>
      <p:sp>
        <p:nvSpPr>
          <p:cNvPr id="3" name="عنصر نائب للمحتوى 2"/>
          <p:cNvSpPr>
            <a:spLocks noGrp="1"/>
          </p:cNvSpPr>
          <p:nvPr>
            <p:ph idx="1"/>
          </p:nvPr>
        </p:nvSpPr>
        <p:spPr/>
        <p:txBody>
          <a:bodyPr/>
          <a:lstStyle/>
          <a:p>
            <a:pPr algn="just"/>
            <a:r>
              <a:rPr lang="ar-EG" sz="2800" dirty="0" smtClean="0"/>
              <a:t>يشكل الميزان التجاري أو صافى الصادرات المكون الرابع للإنفاق الكلى،فالصادرات هي تلك السلع والخدمات التي تنتج محليا ويتم تصديرها إلى العالم الخارجي،في حين تمثل الواردات الإنفاق المحلى على السلع والخدمات الأجنبية، والفرق بينهما يسمى بصافي الصادرات.</a:t>
            </a:r>
            <a:endParaRPr lang="en-US" sz="2800" dirty="0" smtClean="0"/>
          </a:p>
          <a:p>
            <a:pPr algn="just"/>
            <a:r>
              <a:rPr lang="ar-EG" sz="2800" dirty="0" smtClean="0"/>
              <a:t>وتعتمد الصادرات والواردات على عدة عوامل من أهمها الدخل القومي ،وفروقات الأسعار العالمية،وأسعار صرف العملات الأجنبية ،وهذه العوامل تلعب دورا كبيرا في حركة الصادرات والواردات.</a:t>
            </a:r>
            <a:endParaRPr lang="en-US" sz="2800" dirty="0" smtClean="0"/>
          </a:p>
          <a:p>
            <a:endParaRPr lang="ar-EG"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EG" b="1" dirty="0" smtClean="0"/>
              <a:t>الفصل الرابع:توازن الدخل القومي</a:t>
            </a:r>
            <a:r>
              <a:rPr lang="en-US" dirty="0" smtClean="0"/>
              <a:t/>
            </a:r>
            <a:br>
              <a:rPr lang="en-US" dirty="0" smtClean="0"/>
            </a:br>
            <a:endParaRPr lang="ar-EG" dirty="0"/>
          </a:p>
        </p:txBody>
      </p:sp>
      <p:sp>
        <p:nvSpPr>
          <p:cNvPr id="3" name="عنصر نائب للمحتوى 2"/>
          <p:cNvSpPr>
            <a:spLocks noGrp="1"/>
          </p:cNvSpPr>
          <p:nvPr>
            <p:ph idx="1"/>
          </p:nvPr>
        </p:nvSpPr>
        <p:spPr>
          <a:xfrm>
            <a:off x="457200" y="1428736"/>
            <a:ext cx="8229600" cy="4895864"/>
          </a:xfrm>
        </p:spPr>
        <p:txBody>
          <a:bodyPr/>
          <a:lstStyle/>
          <a:p>
            <a:r>
              <a:rPr lang="ar-EG" b="1" dirty="0" smtClean="0"/>
              <a:t>ماهية توازن الدخل القومي:</a:t>
            </a:r>
            <a:endParaRPr lang="en-US" dirty="0" smtClean="0"/>
          </a:p>
          <a:p>
            <a:pPr algn="just"/>
            <a:r>
              <a:rPr lang="ar-EG" sz="2800" dirty="0" smtClean="0"/>
              <a:t>  سنقوم في هذا الفصل بتوضيح كيف يتحقق الطلب الكلي مع العرض الكلي ولذا إذا أردنا أن نحدد ماهية توازن الدخل القومي فلابد من افتراض عدم تدخل الدولة بسياستها المالية أو غيرها من السياسات ، فتوازن الدخل القومي يستلزم أن يتساوى الدخل الكلى مع الإنتاج الكلى ، ولا يستلزم أن يتساوى الدخل الكلى مع الإنفاق الكلى ،ولكن لنفترض أن الإنفاق الكلى(</a:t>
            </a:r>
            <a:r>
              <a:rPr lang="en-GB" sz="2800" dirty="0" smtClean="0"/>
              <a:t>C+I+G+X-M</a:t>
            </a:r>
            <a:r>
              <a:rPr lang="ar-EG" sz="2800" dirty="0" smtClean="0"/>
              <a:t>)أكبر من قيمة الإنتاج الذي تم تحقيقه في القطاع الخاص، في هذه الحالة سيقوم رجال الأعمال بزيادة إنتاجهم وبالتالي السحب من المخزون ،أو رفع الأسعار ،وفى كلتا الحالتين سيحدث عدم توازن.</a:t>
            </a:r>
            <a:endParaRPr lang="en-US" sz="2800" dirty="0" smtClean="0"/>
          </a:p>
          <a:p>
            <a:endParaRPr lang="ar-EG"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sz="4400" dirty="0" smtClean="0"/>
              <a:t>تابع :</a:t>
            </a:r>
            <a:r>
              <a:rPr lang="ar-EG" sz="4400" b="1" dirty="0" smtClean="0"/>
              <a:t> الفصل الرابع:توازن الدخل القومي</a:t>
            </a:r>
            <a:endParaRPr lang="ar-EG" sz="4400" dirty="0"/>
          </a:p>
        </p:txBody>
      </p:sp>
      <p:sp>
        <p:nvSpPr>
          <p:cNvPr id="3" name="عنصر نائب للمحتوى 2"/>
          <p:cNvSpPr>
            <a:spLocks noGrp="1"/>
          </p:cNvSpPr>
          <p:nvPr>
            <p:ph idx="1"/>
          </p:nvPr>
        </p:nvSpPr>
        <p:spPr/>
        <p:txBody>
          <a:bodyPr/>
          <a:lstStyle/>
          <a:p>
            <a:r>
              <a:rPr lang="ar-EG" dirty="0" smtClean="0"/>
              <a:t>إنشاء قاعدة </a:t>
            </a:r>
            <a:r>
              <a:rPr lang="ar-EG" smtClean="0"/>
              <a:t>بيانات الإنفاق:-</a:t>
            </a:r>
            <a:endParaRPr lang="ar-EG" dirty="0"/>
          </a:p>
        </p:txBody>
      </p:sp>
      <p:graphicFrame>
        <p:nvGraphicFramePr>
          <p:cNvPr id="4" name="جدول 3"/>
          <p:cNvGraphicFramePr>
            <a:graphicFrameLocks noGrp="1"/>
          </p:cNvGraphicFramePr>
          <p:nvPr/>
        </p:nvGraphicFramePr>
        <p:xfrm>
          <a:off x="839814" y="2571744"/>
          <a:ext cx="7351690" cy="4023360"/>
        </p:xfrm>
        <a:graphic>
          <a:graphicData uri="http://schemas.openxmlformats.org/drawingml/2006/table">
            <a:tbl>
              <a:tblPr rtl="1" firstRow="1" bandRow="1">
                <a:tableStyleId>{5C22544A-7EE6-4342-B048-85BDC9FD1C3A}</a:tableStyleId>
              </a:tblPr>
              <a:tblGrid>
                <a:gridCol w="1079504"/>
                <a:gridCol w="1079284"/>
                <a:gridCol w="1136868"/>
                <a:gridCol w="1326688"/>
                <a:gridCol w="1268630"/>
                <a:gridCol w="1460716"/>
              </a:tblGrid>
              <a:tr h="349014">
                <a:tc>
                  <a:txBody>
                    <a:bodyPr/>
                    <a:lstStyle/>
                    <a:p>
                      <a:pPr algn="ctr" rtl="1"/>
                      <a:r>
                        <a:rPr lang="ar-EG" dirty="0" smtClean="0"/>
                        <a:t>(1)</a:t>
                      </a:r>
                    </a:p>
                    <a:p>
                      <a:pPr algn="ctr" rtl="1"/>
                      <a:r>
                        <a:rPr lang="ar-EG" dirty="0" smtClean="0"/>
                        <a:t>الناتج</a:t>
                      </a:r>
                      <a:r>
                        <a:rPr lang="ar-EG" baseline="0" dirty="0" smtClean="0"/>
                        <a:t> المحلي الإجمالي (</a:t>
                      </a:r>
                      <a:r>
                        <a:rPr lang="en-GB" baseline="0" dirty="0" smtClean="0"/>
                        <a:t>y</a:t>
                      </a:r>
                      <a:r>
                        <a:rPr lang="ar-EG" baseline="0" dirty="0" smtClean="0"/>
                        <a:t>)</a:t>
                      </a:r>
                      <a:endParaRPr lang="ar-EG"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EG" dirty="0" smtClean="0"/>
                        <a:t>(2)</a:t>
                      </a:r>
                    </a:p>
                    <a:p>
                      <a:pPr algn="ctr" rtl="1"/>
                      <a:endParaRPr lang="ar-EG" dirty="0" smtClean="0"/>
                    </a:p>
                    <a:p>
                      <a:pPr algn="ctr" rtl="1"/>
                      <a:r>
                        <a:rPr lang="ar-EG" dirty="0" smtClean="0"/>
                        <a:t>الاستهلاك</a:t>
                      </a:r>
                    </a:p>
                    <a:p>
                      <a:pPr algn="ctr" rtl="1"/>
                      <a:r>
                        <a:rPr lang="en-GB" dirty="0" smtClean="0"/>
                        <a:t>C</a:t>
                      </a:r>
                      <a:endParaRPr lang="ar-EG"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EG" dirty="0" smtClean="0"/>
                        <a:t>(3)</a:t>
                      </a:r>
                    </a:p>
                    <a:p>
                      <a:pPr algn="ctr" rtl="1"/>
                      <a:endParaRPr lang="ar-EG" dirty="0" smtClean="0"/>
                    </a:p>
                    <a:p>
                      <a:pPr algn="ctr" rtl="1"/>
                      <a:r>
                        <a:rPr lang="ar-EG" dirty="0" smtClean="0"/>
                        <a:t>الاستثمار</a:t>
                      </a:r>
                    </a:p>
                    <a:p>
                      <a:pPr algn="ctr" rtl="1"/>
                      <a:r>
                        <a:rPr lang="en-GB" dirty="0" smtClean="0"/>
                        <a:t>I</a:t>
                      </a:r>
                      <a:endParaRPr lang="ar-EG"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EG" dirty="0" smtClean="0"/>
                        <a:t>(4)</a:t>
                      </a:r>
                    </a:p>
                    <a:p>
                      <a:pPr algn="ctr" rtl="1"/>
                      <a:r>
                        <a:rPr lang="ar-EG" dirty="0" smtClean="0"/>
                        <a:t>الإنفاق الحكومي</a:t>
                      </a:r>
                    </a:p>
                    <a:p>
                      <a:pPr algn="ctr" rtl="1"/>
                      <a:r>
                        <a:rPr lang="en-GB" dirty="0" smtClean="0"/>
                        <a:t>G</a:t>
                      </a:r>
                      <a:endParaRPr lang="ar-EG"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EG" dirty="0" smtClean="0"/>
                        <a:t>(5)</a:t>
                      </a:r>
                    </a:p>
                    <a:p>
                      <a:pPr algn="ctr" rtl="1"/>
                      <a:r>
                        <a:rPr lang="ar-EG" dirty="0" smtClean="0"/>
                        <a:t>صافي الصادرات</a:t>
                      </a:r>
                    </a:p>
                    <a:p>
                      <a:pPr algn="ctr" rtl="1"/>
                      <a:r>
                        <a:rPr lang="en-GB" dirty="0" smtClean="0"/>
                        <a:t>X-M</a:t>
                      </a:r>
                      <a:endParaRPr lang="ar-EG"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EG" dirty="0" smtClean="0"/>
                        <a:t>(6)</a:t>
                      </a:r>
                    </a:p>
                    <a:p>
                      <a:pPr algn="ctr" rtl="1"/>
                      <a:r>
                        <a:rPr lang="ar-EG" dirty="0" smtClean="0"/>
                        <a:t>الإنفاق الكلي</a:t>
                      </a:r>
                    </a:p>
                    <a:p>
                      <a:pPr algn="ctr" rtl="1"/>
                      <a:r>
                        <a:rPr lang="en-GB" dirty="0" smtClean="0"/>
                        <a:t>(AD)</a:t>
                      </a:r>
                      <a:endParaRPr lang="ar-EG" dirty="0"/>
                    </a:p>
                  </a:txBody>
                  <a:tcPr/>
                </a:tc>
              </a:tr>
              <a:tr h="349014">
                <a:tc>
                  <a:txBody>
                    <a:bodyPr/>
                    <a:lstStyle/>
                    <a:p>
                      <a:pPr algn="ctr" rtl="1"/>
                      <a:r>
                        <a:rPr lang="en-GB" dirty="0" smtClean="0"/>
                        <a:t>4800</a:t>
                      </a:r>
                      <a:endParaRPr lang="ar-EG" dirty="0"/>
                    </a:p>
                  </a:txBody>
                  <a:tcPr/>
                </a:tc>
                <a:tc>
                  <a:txBody>
                    <a:bodyPr/>
                    <a:lstStyle/>
                    <a:p>
                      <a:pPr algn="ctr" rtl="1"/>
                      <a:r>
                        <a:rPr lang="en-GB" dirty="0" smtClean="0"/>
                        <a:t>3000</a:t>
                      </a:r>
                      <a:endParaRPr lang="ar-EG" dirty="0"/>
                    </a:p>
                  </a:txBody>
                  <a:tcPr/>
                </a:tc>
                <a:tc>
                  <a:txBody>
                    <a:bodyPr/>
                    <a:lstStyle/>
                    <a:p>
                      <a:pPr algn="ctr" rtl="1"/>
                      <a:r>
                        <a:rPr lang="en-GB" dirty="0" smtClean="0"/>
                        <a:t>900</a:t>
                      </a:r>
                      <a:endParaRPr lang="ar-EG" dirty="0"/>
                    </a:p>
                  </a:txBody>
                  <a:tcPr/>
                </a:tc>
                <a:tc>
                  <a:txBody>
                    <a:bodyPr/>
                    <a:lstStyle/>
                    <a:p>
                      <a:pPr algn="ctr" rtl="1"/>
                      <a:r>
                        <a:rPr lang="en-GB" dirty="0" smtClean="0"/>
                        <a:t>1300</a:t>
                      </a:r>
                      <a:endParaRPr lang="ar-EG" dirty="0"/>
                    </a:p>
                  </a:txBody>
                  <a:tcPr/>
                </a:tc>
                <a:tc>
                  <a:txBody>
                    <a:bodyPr/>
                    <a:lstStyle/>
                    <a:p>
                      <a:pPr algn="ctr" rtl="1"/>
                      <a:r>
                        <a:rPr lang="en-GB" dirty="0" smtClean="0"/>
                        <a:t>-100</a:t>
                      </a:r>
                      <a:endParaRPr lang="ar-EG" dirty="0"/>
                    </a:p>
                  </a:txBody>
                  <a:tcPr/>
                </a:tc>
                <a:tc>
                  <a:txBody>
                    <a:bodyPr/>
                    <a:lstStyle/>
                    <a:p>
                      <a:pPr algn="ctr" rtl="1"/>
                      <a:r>
                        <a:rPr lang="en-GB" dirty="0" smtClean="0"/>
                        <a:t>5100</a:t>
                      </a:r>
                      <a:endParaRPr lang="ar-EG" dirty="0"/>
                    </a:p>
                  </a:txBody>
                  <a:tcPr/>
                </a:tc>
              </a:tr>
              <a:tr h="349014">
                <a:tc>
                  <a:txBody>
                    <a:bodyPr/>
                    <a:lstStyle/>
                    <a:p>
                      <a:pPr algn="ctr" rtl="1"/>
                      <a:r>
                        <a:rPr lang="en-GB" dirty="0" smtClean="0"/>
                        <a:t>5200</a:t>
                      </a:r>
                      <a:endParaRPr lang="ar-EG" dirty="0"/>
                    </a:p>
                  </a:txBody>
                  <a:tcPr/>
                </a:tc>
                <a:tc>
                  <a:txBody>
                    <a:bodyPr/>
                    <a:lstStyle/>
                    <a:p>
                      <a:pPr algn="ctr" rtl="1"/>
                      <a:r>
                        <a:rPr lang="en-GB" dirty="0" smtClean="0"/>
                        <a:t>3300</a:t>
                      </a:r>
                      <a:endParaRPr lang="ar-EG" dirty="0"/>
                    </a:p>
                  </a:txBody>
                  <a:tcPr/>
                </a:tc>
                <a:tc>
                  <a:txBody>
                    <a:bodyPr/>
                    <a:lstStyle/>
                    <a:p>
                      <a:pPr algn="ctr" rtl="1"/>
                      <a:r>
                        <a:rPr lang="en-GB" smtClean="0"/>
                        <a:t>900</a:t>
                      </a:r>
                      <a:endParaRPr lang="ar-EG" dirty="0"/>
                    </a:p>
                  </a:txBody>
                  <a:tcPr/>
                </a:tc>
                <a:tc>
                  <a:txBody>
                    <a:bodyPr/>
                    <a:lstStyle/>
                    <a:p>
                      <a:pPr algn="ctr" rtl="1"/>
                      <a:r>
                        <a:rPr lang="en-GB" smtClean="0"/>
                        <a:t>1300</a:t>
                      </a:r>
                      <a:endParaRPr lang="ar-EG" dirty="0"/>
                    </a:p>
                  </a:txBody>
                  <a:tcPr/>
                </a:tc>
                <a:tc>
                  <a:txBody>
                    <a:bodyPr/>
                    <a:lstStyle/>
                    <a:p>
                      <a:pPr algn="ctr" rtl="1"/>
                      <a:r>
                        <a:rPr lang="en-GB" smtClean="0"/>
                        <a:t>-100</a:t>
                      </a:r>
                      <a:endParaRPr lang="ar-EG" dirty="0"/>
                    </a:p>
                  </a:txBody>
                  <a:tcPr/>
                </a:tc>
                <a:tc>
                  <a:txBody>
                    <a:bodyPr/>
                    <a:lstStyle/>
                    <a:p>
                      <a:pPr algn="ctr" rtl="1"/>
                      <a:r>
                        <a:rPr lang="en-GB" dirty="0" smtClean="0"/>
                        <a:t>5400</a:t>
                      </a:r>
                      <a:endParaRPr lang="ar-EG" dirty="0"/>
                    </a:p>
                  </a:txBody>
                  <a:tcPr/>
                </a:tc>
              </a:tr>
              <a:tr h="349014">
                <a:tc>
                  <a:txBody>
                    <a:bodyPr/>
                    <a:lstStyle/>
                    <a:p>
                      <a:pPr algn="ctr" rtl="1"/>
                      <a:r>
                        <a:rPr lang="en-GB" dirty="0" smtClean="0"/>
                        <a:t>5600</a:t>
                      </a:r>
                      <a:endParaRPr lang="ar-EG" dirty="0"/>
                    </a:p>
                  </a:txBody>
                  <a:tcPr/>
                </a:tc>
                <a:tc>
                  <a:txBody>
                    <a:bodyPr/>
                    <a:lstStyle/>
                    <a:p>
                      <a:pPr algn="ctr" rtl="1"/>
                      <a:r>
                        <a:rPr lang="en-GB" dirty="0" smtClean="0"/>
                        <a:t>3600</a:t>
                      </a:r>
                      <a:endParaRPr lang="ar-EG" dirty="0"/>
                    </a:p>
                  </a:txBody>
                  <a:tcPr/>
                </a:tc>
                <a:tc>
                  <a:txBody>
                    <a:bodyPr/>
                    <a:lstStyle/>
                    <a:p>
                      <a:pPr algn="ctr" rtl="1"/>
                      <a:r>
                        <a:rPr lang="en-GB" smtClean="0"/>
                        <a:t>900</a:t>
                      </a:r>
                      <a:endParaRPr lang="ar-EG" dirty="0"/>
                    </a:p>
                  </a:txBody>
                  <a:tcPr/>
                </a:tc>
                <a:tc>
                  <a:txBody>
                    <a:bodyPr/>
                    <a:lstStyle/>
                    <a:p>
                      <a:pPr algn="ctr" rtl="1"/>
                      <a:r>
                        <a:rPr lang="en-GB" smtClean="0"/>
                        <a:t>1300</a:t>
                      </a:r>
                      <a:endParaRPr lang="ar-EG" dirty="0"/>
                    </a:p>
                  </a:txBody>
                  <a:tcPr/>
                </a:tc>
                <a:tc>
                  <a:txBody>
                    <a:bodyPr/>
                    <a:lstStyle/>
                    <a:p>
                      <a:pPr algn="ctr" rtl="1"/>
                      <a:r>
                        <a:rPr lang="en-GB" smtClean="0"/>
                        <a:t>-100</a:t>
                      </a:r>
                      <a:endParaRPr lang="ar-EG" dirty="0"/>
                    </a:p>
                  </a:txBody>
                  <a:tcPr/>
                </a:tc>
                <a:tc>
                  <a:txBody>
                    <a:bodyPr/>
                    <a:lstStyle/>
                    <a:p>
                      <a:pPr algn="ctr" rtl="1"/>
                      <a:r>
                        <a:rPr lang="en-GB" dirty="0" smtClean="0"/>
                        <a:t>5700</a:t>
                      </a:r>
                      <a:endParaRPr lang="ar-EG" dirty="0"/>
                    </a:p>
                  </a:txBody>
                  <a:tcPr/>
                </a:tc>
              </a:tr>
              <a:tr h="349014">
                <a:tc>
                  <a:txBody>
                    <a:bodyPr/>
                    <a:lstStyle/>
                    <a:p>
                      <a:pPr algn="ctr" rtl="1"/>
                      <a:r>
                        <a:rPr lang="en-GB" dirty="0" smtClean="0"/>
                        <a:t>6000</a:t>
                      </a:r>
                      <a:endParaRPr lang="ar-EG" dirty="0"/>
                    </a:p>
                  </a:txBody>
                  <a:tcPr/>
                </a:tc>
                <a:tc>
                  <a:txBody>
                    <a:bodyPr/>
                    <a:lstStyle/>
                    <a:p>
                      <a:pPr algn="ctr" rtl="1"/>
                      <a:r>
                        <a:rPr lang="en-GB" dirty="0" smtClean="0"/>
                        <a:t>3900</a:t>
                      </a:r>
                      <a:endParaRPr lang="ar-EG" dirty="0"/>
                    </a:p>
                  </a:txBody>
                  <a:tcPr/>
                </a:tc>
                <a:tc>
                  <a:txBody>
                    <a:bodyPr/>
                    <a:lstStyle/>
                    <a:p>
                      <a:pPr algn="ctr" rtl="1"/>
                      <a:r>
                        <a:rPr lang="en-GB" smtClean="0"/>
                        <a:t>900</a:t>
                      </a:r>
                      <a:endParaRPr lang="ar-EG" dirty="0"/>
                    </a:p>
                  </a:txBody>
                  <a:tcPr/>
                </a:tc>
                <a:tc>
                  <a:txBody>
                    <a:bodyPr/>
                    <a:lstStyle/>
                    <a:p>
                      <a:pPr algn="ctr" rtl="1"/>
                      <a:r>
                        <a:rPr lang="en-GB" smtClean="0"/>
                        <a:t>1300</a:t>
                      </a:r>
                      <a:endParaRPr lang="ar-EG" dirty="0"/>
                    </a:p>
                  </a:txBody>
                  <a:tcPr/>
                </a:tc>
                <a:tc>
                  <a:txBody>
                    <a:bodyPr/>
                    <a:lstStyle/>
                    <a:p>
                      <a:pPr algn="ctr" rtl="1"/>
                      <a:r>
                        <a:rPr lang="en-GB" smtClean="0"/>
                        <a:t>-100</a:t>
                      </a:r>
                      <a:endParaRPr lang="ar-EG" dirty="0"/>
                    </a:p>
                  </a:txBody>
                  <a:tcPr/>
                </a:tc>
                <a:tc>
                  <a:txBody>
                    <a:bodyPr/>
                    <a:lstStyle/>
                    <a:p>
                      <a:pPr algn="ctr" rtl="1"/>
                      <a:r>
                        <a:rPr lang="en-GB" dirty="0" smtClean="0"/>
                        <a:t>6000</a:t>
                      </a:r>
                      <a:endParaRPr lang="ar-EG" dirty="0"/>
                    </a:p>
                  </a:txBody>
                  <a:tcPr/>
                </a:tc>
              </a:tr>
              <a:tr h="349014">
                <a:tc>
                  <a:txBody>
                    <a:bodyPr/>
                    <a:lstStyle/>
                    <a:p>
                      <a:pPr algn="ctr" rtl="1"/>
                      <a:r>
                        <a:rPr lang="en-GB" dirty="0" smtClean="0"/>
                        <a:t>6400</a:t>
                      </a:r>
                      <a:endParaRPr lang="ar-EG" dirty="0"/>
                    </a:p>
                  </a:txBody>
                  <a:tcPr/>
                </a:tc>
                <a:tc>
                  <a:txBody>
                    <a:bodyPr/>
                    <a:lstStyle/>
                    <a:p>
                      <a:pPr algn="ctr" rtl="1"/>
                      <a:r>
                        <a:rPr lang="en-GB" dirty="0" smtClean="0"/>
                        <a:t>4200</a:t>
                      </a:r>
                      <a:endParaRPr lang="ar-EG" dirty="0"/>
                    </a:p>
                  </a:txBody>
                  <a:tcPr/>
                </a:tc>
                <a:tc>
                  <a:txBody>
                    <a:bodyPr/>
                    <a:lstStyle/>
                    <a:p>
                      <a:pPr algn="ctr" rtl="1"/>
                      <a:r>
                        <a:rPr lang="en-GB" smtClean="0"/>
                        <a:t>900</a:t>
                      </a:r>
                      <a:endParaRPr lang="ar-EG" dirty="0"/>
                    </a:p>
                  </a:txBody>
                  <a:tcPr/>
                </a:tc>
                <a:tc>
                  <a:txBody>
                    <a:bodyPr/>
                    <a:lstStyle/>
                    <a:p>
                      <a:pPr algn="ctr" rtl="1"/>
                      <a:r>
                        <a:rPr lang="en-GB" smtClean="0"/>
                        <a:t>1300</a:t>
                      </a:r>
                      <a:endParaRPr lang="ar-EG" dirty="0"/>
                    </a:p>
                  </a:txBody>
                  <a:tcPr/>
                </a:tc>
                <a:tc>
                  <a:txBody>
                    <a:bodyPr/>
                    <a:lstStyle/>
                    <a:p>
                      <a:pPr algn="ctr" rtl="1"/>
                      <a:r>
                        <a:rPr lang="en-GB" smtClean="0"/>
                        <a:t>-100</a:t>
                      </a:r>
                      <a:endParaRPr lang="ar-EG" dirty="0"/>
                    </a:p>
                  </a:txBody>
                  <a:tcPr/>
                </a:tc>
                <a:tc>
                  <a:txBody>
                    <a:bodyPr/>
                    <a:lstStyle/>
                    <a:p>
                      <a:pPr algn="ctr" rtl="1"/>
                      <a:r>
                        <a:rPr lang="en-GB" dirty="0" smtClean="0"/>
                        <a:t>6300</a:t>
                      </a:r>
                      <a:endParaRPr lang="ar-EG" dirty="0"/>
                    </a:p>
                  </a:txBody>
                  <a:tcPr/>
                </a:tc>
              </a:tr>
              <a:tr h="349014">
                <a:tc>
                  <a:txBody>
                    <a:bodyPr/>
                    <a:lstStyle/>
                    <a:p>
                      <a:pPr algn="ctr" rtl="1"/>
                      <a:r>
                        <a:rPr lang="en-GB" dirty="0" smtClean="0"/>
                        <a:t>6800</a:t>
                      </a:r>
                      <a:endParaRPr lang="ar-EG" dirty="0"/>
                    </a:p>
                  </a:txBody>
                  <a:tcPr/>
                </a:tc>
                <a:tc>
                  <a:txBody>
                    <a:bodyPr/>
                    <a:lstStyle/>
                    <a:p>
                      <a:pPr algn="ctr" rtl="1"/>
                      <a:r>
                        <a:rPr lang="en-GB" dirty="0" smtClean="0"/>
                        <a:t>4500</a:t>
                      </a:r>
                      <a:endParaRPr lang="ar-EG" dirty="0"/>
                    </a:p>
                  </a:txBody>
                  <a:tcPr/>
                </a:tc>
                <a:tc>
                  <a:txBody>
                    <a:bodyPr/>
                    <a:lstStyle/>
                    <a:p>
                      <a:pPr algn="ctr" rtl="1"/>
                      <a:r>
                        <a:rPr lang="en-GB" smtClean="0"/>
                        <a:t>900</a:t>
                      </a:r>
                      <a:endParaRPr lang="ar-EG" dirty="0"/>
                    </a:p>
                  </a:txBody>
                  <a:tcPr/>
                </a:tc>
                <a:tc>
                  <a:txBody>
                    <a:bodyPr/>
                    <a:lstStyle/>
                    <a:p>
                      <a:pPr algn="ctr" rtl="1"/>
                      <a:r>
                        <a:rPr lang="en-GB" smtClean="0"/>
                        <a:t>1300</a:t>
                      </a:r>
                      <a:endParaRPr lang="ar-EG" dirty="0"/>
                    </a:p>
                  </a:txBody>
                  <a:tcPr/>
                </a:tc>
                <a:tc>
                  <a:txBody>
                    <a:bodyPr/>
                    <a:lstStyle/>
                    <a:p>
                      <a:pPr algn="ctr" rtl="1"/>
                      <a:r>
                        <a:rPr lang="en-GB" smtClean="0"/>
                        <a:t>-100</a:t>
                      </a:r>
                      <a:endParaRPr lang="ar-EG" dirty="0"/>
                    </a:p>
                  </a:txBody>
                  <a:tcPr/>
                </a:tc>
                <a:tc>
                  <a:txBody>
                    <a:bodyPr/>
                    <a:lstStyle/>
                    <a:p>
                      <a:pPr algn="ctr" rtl="1"/>
                      <a:r>
                        <a:rPr lang="en-GB" dirty="0" smtClean="0"/>
                        <a:t>6600</a:t>
                      </a:r>
                      <a:endParaRPr lang="ar-EG" dirty="0"/>
                    </a:p>
                  </a:txBody>
                  <a:tcPr/>
                </a:tc>
              </a:tr>
              <a:tr h="349014">
                <a:tc>
                  <a:txBody>
                    <a:bodyPr/>
                    <a:lstStyle/>
                    <a:p>
                      <a:pPr algn="ctr" rtl="1"/>
                      <a:r>
                        <a:rPr lang="en-GB" dirty="0" smtClean="0"/>
                        <a:t>7200</a:t>
                      </a:r>
                      <a:endParaRPr lang="ar-EG" dirty="0"/>
                    </a:p>
                  </a:txBody>
                  <a:tcPr/>
                </a:tc>
                <a:tc>
                  <a:txBody>
                    <a:bodyPr/>
                    <a:lstStyle/>
                    <a:p>
                      <a:pPr algn="ctr" rtl="1"/>
                      <a:r>
                        <a:rPr lang="en-GB" dirty="0" smtClean="0"/>
                        <a:t>4800</a:t>
                      </a:r>
                      <a:endParaRPr lang="ar-EG" dirty="0"/>
                    </a:p>
                  </a:txBody>
                  <a:tcPr/>
                </a:tc>
                <a:tc>
                  <a:txBody>
                    <a:bodyPr/>
                    <a:lstStyle/>
                    <a:p>
                      <a:pPr algn="ctr" rtl="1"/>
                      <a:r>
                        <a:rPr lang="en-GB" dirty="0" smtClean="0"/>
                        <a:t>900</a:t>
                      </a:r>
                      <a:endParaRPr lang="ar-EG" dirty="0"/>
                    </a:p>
                  </a:txBody>
                  <a:tcPr/>
                </a:tc>
                <a:tc>
                  <a:txBody>
                    <a:bodyPr/>
                    <a:lstStyle/>
                    <a:p>
                      <a:pPr algn="ctr" rtl="1"/>
                      <a:r>
                        <a:rPr lang="en-GB" dirty="0" smtClean="0"/>
                        <a:t>1300</a:t>
                      </a:r>
                      <a:endParaRPr lang="ar-EG" dirty="0"/>
                    </a:p>
                  </a:txBody>
                  <a:tcPr/>
                </a:tc>
                <a:tc>
                  <a:txBody>
                    <a:bodyPr/>
                    <a:lstStyle/>
                    <a:p>
                      <a:pPr algn="ctr" rtl="1"/>
                      <a:r>
                        <a:rPr lang="en-GB" dirty="0" smtClean="0"/>
                        <a:t>-100</a:t>
                      </a:r>
                      <a:endParaRPr lang="ar-EG" dirty="0"/>
                    </a:p>
                  </a:txBody>
                  <a:tcPr/>
                </a:tc>
                <a:tc>
                  <a:txBody>
                    <a:bodyPr/>
                    <a:lstStyle/>
                    <a:p>
                      <a:pPr algn="ctr" rtl="1"/>
                      <a:r>
                        <a:rPr lang="en-GB" dirty="0" smtClean="0"/>
                        <a:t>6900</a:t>
                      </a:r>
                      <a:endParaRPr lang="ar-EG" dirty="0"/>
                    </a:p>
                  </a:txBody>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EG" dirty="0" smtClean="0"/>
              <a:t> تابع </a:t>
            </a:r>
            <a:r>
              <a:rPr lang="ar-EG" b="1" dirty="0" smtClean="0"/>
              <a:t>الفصل الرابع:توازن الدخل القومي</a:t>
            </a:r>
            <a:endParaRPr lang="ar-EG" dirty="0"/>
          </a:p>
        </p:txBody>
      </p:sp>
      <p:sp>
        <p:nvSpPr>
          <p:cNvPr id="3" name="عنصر نائب للمحتوى 2"/>
          <p:cNvSpPr>
            <a:spLocks noGrp="1"/>
          </p:cNvSpPr>
          <p:nvPr>
            <p:ph idx="1"/>
          </p:nvPr>
        </p:nvSpPr>
        <p:spPr/>
        <p:txBody>
          <a:bodyPr/>
          <a:lstStyle/>
          <a:p>
            <a:pPr algn="just"/>
            <a:r>
              <a:rPr lang="ar-EG" sz="3200" b="1" dirty="0" smtClean="0"/>
              <a:t>آلية تحديد توازن الدخل:</a:t>
            </a:r>
            <a:endParaRPr lang="en-US" sz="3200" dirty="0" smtClean="0"/>
          </a:p>
          <a:p>
            <a:pPr algn="just"/>
            <a:r>
              <a:rPr lang="ar-EG" sz="3200" b="1" dirty="0" smtClean="0"/>
              <a:t> </a:t>
            </a:r>
            <a:r>
              <a:rPr lang="ar-EG" sz="3200" dirty="0" smtClean="0"/>
              <a:t>يتحقق توازن الدخل عندما يكون الإنتاج والإنفاق عند مستوى توازني واحد(6000) وأي نقطة تقع خلاف ذلك تعنى أن الناتج المحلى الإجمالي في حالة عدم توازن ، فعندما يكون الإنتاج أقل من الإنفاق فهذا سيؤدى إلى انخفاض المخزون ومن ثم زيادة الإنتاج والعكس صحيح في حالة أن الإنتاج يكون أزيد من الإنفاق فهذا سيؤدى إلى زيادة المخزون ومن ثم نقص الإنتاج وكلتا الحالتين عدم توازن.</a:t>
            </a:r>
            <a:endParaRPr lang="en-US" sz="3200" dirty="0" smtClean="0"/>
          </a:p>
          <a:p>
            <a:endParaRPr lang="ar-E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EG" dirty="0" smtClean="0">
                <a:solidFill>
                  <a:srgbClr val="002060"/>
                </a:solidFill>
              </a:rPr>
              <a:t>الموارد الاقتصادية</a:t>
            </a:r>
            <a:endParaRPr lang="ar-EG" dirty="0"/>
          </a:p>
        </p:txBody>
      </p:sp>
      <p:sp>
        <p:nvSpPr>
          <p:cNvPr id="3" name="عنصر نائب للمحتوى 2"/>
          <p:cNvSpPr>
            <a:spLocks noGrp="1"/>
          </p:cNvSpPr>
          <p:nvPr>
            <p:ph idx="1"/>
          </p:nvPr>
        </p:nvSpPr>
        <p:spPr/>
        <p:txBody>
          <a:bodyPr>
            <a:normAutofit fontScale="92500" lnSpcReduction="10000"/>
          </a:bodyPr>
          <a:lstStyle/>
          <a:p>
            <a:pPr algn="just"/>
            <a:r>
              <a:rPr lang="ar-EG" sz="3000" b="1" dirty="0" smtClean="0"/>
              <a:t>تعريفها</a:t>
            </a:r>
            <a:r>
              <a:rPr lang="ar-EG" sz="3000" b="1" dirty="0"/>
              <a:t>:</a:t>
            </a:r>
            <a:r>
              <a:rPr lang="ar-EG" sz="3000" b="1" dirty="0" smtClean="0"/>
              <a:t> </a:t>
            </a:r>
            <a:r>
              <a:rPr lang="ar-EG" sz="3000" dirty="0" smtClean="0"/>
              <a:t>هي كل </a:t>
            </a:r>
            <a:r>
              <a:rPr lang="ar-EG" sz="3000" dirty="0"/>
              <a:t>ما يسره الله عز وجل من مصادر سواء كانت طبيعية أو بشرية يؤدى استخدامها إلى إنتاج السلع والخدمات التي تشبع القدر الأكبر من الحاجات غير المحدودة للإنسان</a:t>
            </a:r>
            <a:r>
              <a:rPr lang="ar-EG" sz="3000" dirty="0" smtClean="0"/>
              <a:t>.</a:t>
            </a:r>
          </a:p>
          <a:p>
            <a:pPr algn="just"/>
            <a:r>
              <a:rPr lang="ar-EG" sz="3000" b="1" dirty="0"/>
              <a:t>شروطها:</a:t>
            </a:r>
            <a:endParaRPr lang="en-US" sz="3000" dirty="0"/>
          </a:p>
          <a:p>
            <a:pPr lvl="0" algn="just"/>
            <a:r>
              <a:rPr lang="ar-EG" sz="3000" b="1" dirty="0"/>
              <a:t>الندرة </a:t>
            </a:r>
            <a:r>
              <a:rPr lang="ar-EG" sz="3000" dirty="0"/>
              <a:t>أو المحدودية النسبية ويعنى هذا أن المورد نادر عن إشباع جميع الحاجات. </a:t>
            </a:r>
            <a:endParaRPr lang="en-US" sz="3000" dirty="0"/>
          </a:p>
          <a:p>
            <a:pPr lvl="0" algn="just"/>
            <a:r>
              <a:rPr lang="ar-EG" sz="3000" b="1" dirty="0"/>
              <a:t>وجود ثمن أو سعر لهذا المورد، </a:t>
            </a:r>
            <a:r>
              <a:rPr lang="ar-EG" sz="3000" dirty="0"/>
              <a:t>فإذا كان المورد بدون ثمن كالهواء فلا يعد موردا اقتصادياً.</a:t>
            </a:r>
            <a:endParaRPr lang="en-US" sz="3000" dirty="0"/>
          </a:p>
          <a:p>
            <a:pPr lvl="0" algn="just"/>
            <a:r>
              <a:rPr lang="ar-EG" sz="3000" b="1" dirty="0"/>
              <a:t>يجب أن يرتبط الحصول على المورد بالجهد والوقت والمال، </a:t>
            </a:r>
            <a:r>
              <a:rPr lang="ar-EG" sz="3000" dirty="0"/>
              <a:t>فالهواء الذي يتنفسه الإنسان يعد موردا غير اقتصادياً.</a:t>
            </a:r>
            <a:endParaRPr lang="en-US" sz="3000" dirty="0"/>
          </a:p>
          <a:p>
            <a:endParaRPr lang="en-US" dirty="0"/>
          </a:p>
          <a:p>
            <a:endParaRPr lang="ar-EG"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a:bodyPr>
          <a:lstStyle/>
          <a:p>
            <a:pPr algn="ctr"/>
            <a:r>
              <a:rPr lang="ar-EG" sz="3600" dirty="0" smtClean="0"/>
              <a:t>تابع </a:t>
            </a:r>
            <a:r>
              <a:rPr lang="ar-EG" sz="3600" b="1" dirty="0" smtClean="0"/>
              <a:t>الفصل الرابع:توازن الدخل القومي</a:t>
            </a:r>
            <a:endParaRPr lang="ar-EG" sz="3600" dirty="0"/>
          </a:p>
        </p:txBody>
      </p:sp>
      <p:sp>
        <p:nvSpPr>
          <p:cNvPr id="3" name="عنصر نائب للمحتوى 2"/>
          <p:cNvSpPr>
            <a:spLocks noGrp="1"/>
          </p:cNvSpPr>
          <p:nvPr>
            <p:ph idx="1"/>
          </p:nvPr>
        </p:nvSpPr>
        <p:spPr>
          <a:xfrm>
            <a:off x="457200" y="1643050"/>
            <a:ext cx="8229600" cy="4681550"/>
          </a:xfrm>
        </p:spPr>
        <p:txBody>
          <a:bodyPr/>
          <a:lstStyle/>
          <a:p>
            <a:pPr algn="ctr"/>
            <a:r>
              <a:rPr lang="ar-EG" dirty="0" smtClean="0"/>
              <a:t>جدول يحدد توازن الإنتاج </a:t>
            </a:r>
          </a:p>
          <a:p>
            <a:pPr algn="ctr"/>
            <a:r>
              <a:rPr lang="ar-EG" dirty="0" smtClean="0"/>
              <a:t>(مليون دولار)</a:t>
            </a:r>
            <a:endParaRPr lang="ar-EG" dirty="0"/>
          </a:p>
        </p:txBody>
      </p:sp>
      <p:graphicFrame>
        <p:nvGraphicFramePr>
          <p:cNvPr id="4" name="جدول 3"/>
          <p:cNvGraphicFramePr>
            <a:graphicFrameLocks noGrp="1"/>
          </p:cNvGraphicFramePr>
          <p:nvPr/>
        </p:nvGraphicFramePr>
        <p:xfrm>
          <a:off x="642909" y="2714620"/>
          <a:ext cx="7929620" cy="3235960"/>
        </p:xfrm>
        <a:graphic>
          <a:graphicData uri="http://schemas.openxmlformats.org/drawingml/2006/table">
            <a:tbl>
              <a:tblPr rtl="1" firstRow="1" bandRow="1">
                <a:tableStyleId>{5C22544A-7EE6-4342-B048-85BDC9FD1C3A}</a:tableStyleId>
              </a:tblPr>
              <a:tblGrid>
                <a:gridCol w="1168449"/>
                <a:gridCol w="1326688"/>
                <a:gridCol w="2066002"/>
                <a:gridCol w="1782557"/>
                <a:gridCol w="1585924"/>
              </a:tblGrid>
              <a:tr h="370840">
                <a:tc>
                  <a:txBody>
                    <a:bodyPr/>
                    <a:lstStyle/>
                    <a:p>
                      <a:pPr algn="ctr" rtl="1"/>
                      <a:r>
                        <a:rPr lang="ar-EG" dirty="0" smtClean="0"/>
                        <a:t>الإنتاج الكلي</a:t>
                      </a:r>
                    </a:p>
                    <a:p>
                      <a:pPr algn="ctr" rtl="1"/>
                      <a:r>
                        <a:rPr lang="ar-EG" dirty="0" smtClean="0"/>
                        <a:t>(</a:t>
                      </a:r>
                      <a:r>
                        <a:rPr lang="en-GB" dirty="0" smtClean="0"/>
                        <a:t>Y </a:t>
                      </a:r>
                      <a:r>
                        <a:rPr lang="ar-EG" dirty="0" smtClean="0"/>
                        <a:t> )</a:t>
                      </a:r>
                      <a:endParaRPr lang="ar-EG" dirty="0"/>
                    </a:p>
                  </a:txBody>
                  <a:tcPr/>
                </a:tc>
                <a:tc>
                  <a:txBody>
                    <a:bodyPr/>
                    <a:lstStyle/>
                    <a:p>
                      <a:pPr algn="ctr" rtl="1"/>
                      <a:r>
                        <a:rPr lang="ar-EG" dirty="0" smtClean="0"/>
                        <a:t>الإنفاق الكلي</a:t>
                      </a:r>
                    </a:p>
                    <a:p>
                      <a:pPr algn="ctr" rtl="1"/>
                      <a:r>
                        <a:rPr lang="ar-EG" dirty="0" smtClean="0"/>
                        <a:t>( </a:t>
                      </a:r>
                      <a:r>
                        <a:rPr lang="en-GB" dirty="0" smtClean="0"/>
                        <a:t>AD</a:t>
                      </a:r>
                      <a:r>
                        <a:rPr lang="ar-EG" dirty="0" smtClean="0"/>
                        <a:t>)</a:t>
                      </a:r>
                      <a:endParaRPr lang="ar-EG" dirty="0"/>
                    </a:p>
                  </a:txBody>
                  <a:tcPr/>
                </a:tc>
                <a:tc>
                  <a:txBody>
                    <a:bodyPr/>
                    <a:lstStyle/>
                    <a:p>
                      <a:pPr algn="ctr" rtl="1"/>
                      <a:r>
                        <a:rPr lang="ar-EG" dirty="0" smtClean="0"/>
                        <a:t>وضع الإنتاج</a:t>
                      </a:r>
                      <a:r>
                        <a:rPr lang="ar-EG" baseline="0" dirty="0" smtClean="0"/>
                        <a:t> الكلي مقارنة بالإنفاق</a:t>
                      </a:r>
                      <a:endParaRPr lang="ar-EG" dirty="0"/>
                    </a:p>
                  </a:txBody>
                  <a:tcPr/>
                </a:tc>
                <a:tc>
                  <a:txBody>
                    <a:bodyPr/>
                    <a:lstStyle/>
                    <a:p>
                      <a:pPr algn="ctr" rtl="1"/>
                      <a:r>
                        <a:rPr lang="ar-EG" dirty="0" smtClean="0"/>
                        <a:t>وضع المخزون</a:t>
                      </a:r>
                      <a:endParaRPr lang="ar-EG" dirty="0"/>
                    </a:p>
                  </a:txBody>
                  <a:tcPr/>
                </a:tc>
                <a:tc>
                  <a:txBody>
                    <a:bodyPr/>
                    <a:lstStyle/>
                    <a:p>
                      <a:pPr algn="ctr" rtl="1"/>
                      <a:r>
                        <a:rPr lang="ar-EG" dirty="0" smtClean="0"/>
                        <a:t>رد فعل المنتجين</a:t>
                      </a:r>
                      <a:endParaRPr lang="ar-EG" dirty="0"/>
                    </a:p>
                  </a:txBody>
                  <a:tcPr/>
                </a:tc>
              </a:tr>
              <a:tr h="370840">
                <a:tc>
                  <a:txBody>
                    <a:bodyPr/>
                    <a:lstStyle/>
                    <a:p>
                      <a:pPr algn="ctr" rtl="1"/>
                      <a:r>
                        <a:rPr lang="en-GB" dirty="0" smtClean="0"/>
                        <a:t>4800</a:t>
                      </a:r>
                      <a:endParaRPr lang="ar-EG" dirty="0"/>
                    </a:p>
                  </a:txBody>
                  <a:tcPr/>
                </a:tc>
                <a:tc>
                  <a:txBody>
                    <a:bodyPr/>
                    <a:lstStyle/>
                    <a:p>
                      <a:pPr algn="ctr" rtl="1"/>
                      <a:r>
                        <a:rPr lang="en-GB" dirty="0" smtClean="0"/>
                        <a:t>5100</a:t>
                      </a:r>
                      <a:endParaRPr lang="ar-EG" dirty="0"/>
                    </a:p>
                  </a:txBody>
                  <a:tcPr/>
                </a:tc>
                <a:tc>
                  <a:txBody>
                    <a:bodyPr/>
                    <a:lstStyle/>
                    <a:p>
                      <a:pPr algn="ctr" rtl="1"/>
                      <a:r>
                        <a:rPr lang="ar-EG" dirty="0" smtClean="0"/>
                        <a:t>الإنتاج</a:t>
                      </a:r>
                      <a:r>
                        <a:rPr lang="ar-EG" baseline="0" dirty="0" smtClean="0"/>
                        <a:t> أقل من الإنفاق</a:t>
                      </a:r>
                      <a:endParaRPr lang="ar-EG" dirty="0"/>
                    </a:p>
                  </a:txBody>
                  <a:tcPr/>
                </a:tc>
                <a:tc>
                  <a:txBody>
                    <a:bodyPr/>
                    <a:lstStyle/>
                    <a:p>
                      <a:pPr algn="ctr" rtl="1"/>
                      <a:r>
                        <a:rPr lang="ar-EG" dirty="0" smtClean="0"/>
                        <a:t>في حالة</a:t>
                      </a:r>
                      <a:r>
                        <a:rPr lang="ar-EG" baseline="0" dirty="0" smtClean="0"/>
                        <a:t> نقصان</a:t>
                      </a:r>
                      <a:endParaRPr lang="ar-EG" dirty="0"/>
                    </a:p>
                  </a:txBody>
                  <a:tcPr/>
                </a:tc>
                <a:tc>
                  <a:txBody>
                    <a:bodyPr/>
                    <a:lstStyle/>
                    <a:p>
                      <a:pPr algn="ctr" rtl="1"/>
                      <a:r>
                        <a:rPr lang="ar-EG" dirty="0" smtClean="0"/>
                        <a:t>إنتاج أكثر</a:t>
                      </a:r>
                      <a:endParaRPr lang="ar-EG" dirty="0"/>
                    </a:p>
                  </a:txBody>
                  <a:tcPr/>
                </a:tc>
              </a:tr>
              <a:tr h="370840">
                <a:tc>
                  <a:txBody>
                    <a:bodyPr/>
                    <a:lstStyle/>
                    <a:p>
                      <a:pPr algn="ctr" rtl="1"/>
                      <a:r>
                        <a:rPr lang="en-GB" dirty="0" smtClean="0"/>
                        <a:t>5200</a:t>
                      </a:r>
                      <a:endParaRPr lang="ar-EG" dirty="0"/>
                    </a:p>
                  </a:txBody>
                  <a:tcPr/>
                </a:tc>
                <a:tc>
                  <a:txBody>
                    <a:bodyPr/>
                    <a:lstStyle/>
                    <a:p>
                      <a:pPr algn="ctr" rtl="1"/>
                      <a:r>
                        <a:rPr lang="en-GB" dirty="0" smtClean="0"/>
                        <a:t>5400</a:t>
                      </a:r>
                      <a:endParaRPr lang="ar-EG" dirty="0"/>
                    </a:p>
                  </a:txBody>
                  <a:tcPr/>
                </a:tc>
                <a:tc>
                  <a:txBody>
                    <a:bodyPr/>
                    <a:lstStyle/>
                    <a:p>
                      <a:pPr algn="ctr" rtl="1"/>
                      <a:r>
                        <a:rPr lang="ar-EG" smtClean="0"/>
                        <a:t>الإنتاج</a:t>
                      </a:r>
                      <a:r>
                        <a:rPr lang="ar-EG" baseline="0" smtClean="0"/>
                        <a:t> أقل من الإنفاق</a:t>
                      </a:r>
                      <a:endParaRPr lang="ar-EG" dirty="0"/>
                    </a:p>
                  </a:txBody>
                  <a:tcPr/>
                </a:tc>
                <a:tc>
                  <a:txBody>
                    <a:bodyPr/>
                    <a:lstStyle/>
                    <a:p>
                      <a:pPr algn="ctr" rtl="1"/>
                      <a:r>
                        <a:rPr lang="ar-EG" dirty="0" smtClean="0"/>
                        <a:t>في حالة</a:t>
                      </a:r>
                      <a:r>
                        <a:rPr lang="ar-EG" baseline="0" dirty="0" smtClean="0"/>
                        <a:t> نقصان</a:t>
                      </a:r>
                      <a:endParaRPr lang="ar-EG" dirty="0"/>
                    </a:p>
                  </a:txBody>
                  <a:tcPr/>
                </a:tc>
                <a:tc>
                  <a:txBody>
                    <a:bodyPr/>
                    <a:lstStyle/>
                    <a:p>
                      <a:pPr algn="ctr" rtl="1"/>
                      <a:r>
                        <a:rPr lang="ar-EG" smtClean="0"/>
                        <a:t>إنتاج أكثر</a:t>
                      </a:r>
                      <a:endParaRPr lang="ar-EG" dirty="0"/>
                    </a:p>
                  </a:txBody>
                  <a:tcPr/>
                </a:tc>
              </a:tr>
              <a:tr h="370840">
                <a:tc>
                  <a:txBody>
                    <a:bodyPr/>
                    <a:lstStyle/>
                    <a:p>
                      <a:pPr algn="ctr" rtl="1"/>
                      <a:r>
                        <a:rPr lang="en-GB" dirty="0" smtClean="0"/>
                        <a:t>5600</a:t>
                      </a:r>
                      <a:endParaRPr lang="ar-EG" dirty="0"/>
                    </a:p>
                  </a:txBody>
                  <a:tcPr/>
                </a:tc>
                <a:tc>
                  <a:txBody>
                    <a:bodyPr/>
                    <a:lstStyle/>
                    <a:p>
                      <a:pPr algn="ctr" rtl="1"/>
                      <a:r>
                        <a:rPr lang="en-GB" dirty="0" smtClean="0"/>
                        <a:t>5700</a:t>
                      </a:r>
                      <a:endParaRPr lang="ar-EG" dirty="0"/>
                    </a:p>
                  </a:txBody>
                  <a:tcPr/>
                </a:tc>
                <a:tc>
                  <a:txBody>
                    <a:bodyPr/>
                    <a:lstStyle/>
                    <a:p>
                      <a:pPr algn="ctr" rtl="1"/>
                      <a:r>
                        <a:rPr lang="ar-EG" dirty="0" smtClean="0"/>
                        <a:t>الإنتاج</a:t>
                      </a:r>
                      <a:r>
                        <a:rPr lang="ar-EG" baseline="0" dirty="0" smtClean="0"/>
                        <a:t> أقل من الإنفاق</a:t>
                      </a:r>
                      <a:endParaRPr lang="ar-EG" dirty="0"/>
                    </a:p>
                  </a:txBody>
                  <a:tcPr/>
                </a:tc>
                <a:tc>
                  <a:txBody>
                    <a:bodyPr/>
                    <a:lstStyle/>
                    <a:p>
                      <a:pPr algn="ctr" rtl="1"/>
                      <a:r>
                        <a:rPr lang="ar-EG" dirty="0" smtClean="0"/>
                        <a:t>في حالة</a:t>
                      </a:r>
                      <a:r>
                        <a:rPr lang="ar-EG" baseline="0" dirty="0" smtClean="0"/>
                        <a:t> نقصان</a:t>
                      </a:r>
                      <a:endParaRPr lang="ar-EG" dirty="0"/>
                    </a:p>
                  </a:txBody>
                  <a:tcPr/>
                </a:tc>
                <a:tc>
                  <a:txBody>
                    <a:bodyPr/>
                    <a:lstStyle/>
                    <a:p>
                      <a:pPr algn="ctr" rtl="1"/>
                      <a:r>
                        <a:rPr lang="ar-EG" dirty="0" smtClean="0"/>
                        <a:t>إنتاج أكثر</a:t>
                      </a:r>
                      <a:endParaRPr lang="ar-EG" dirty="0"/>
                    </a:p>
                  </a:txBody>
                  <a:tcPr/>
                </a:tc>
              </a:tr>
              <a:tr h="370840">
                <a:tc>
                  <a:txBody>
                    <a:bodyPr/>
                    <a:lstStyle/>
                    <a:p>
                      <a:pPr algn="ctr" rtl="1"/>
                      <a:r>
                        <a:rPr lang="en-GB" dirty="0" smtClean="0"/>
                        <a:t>6000</a:t>
                      </a:r>
                      <a:endParaRPr lang="ar-EG" dirty="0"/>
                    </a:p>
                  </a:txBody>
                  <a:tcPr/>
                </a:tc>
                <a:tc>
                  <a:txBody>
                    <a:bodyPr/>
                    <a:lstStyle/>
                    <a:p>
                      <a:pPr algn="ctr" rtl="1"/>
                      <a:r>
                        <a:rPr lang="en-GB" dirty="0" smtClean="0"/>
                        <a:t>6000</a:t>
                      </a:r>
                      <a:endParaRPr lang="ar-EG" dirty="0"/>
                    </a:p>
                  </a:txBody>
                  <a:tcPr/>
                </a:tc>
                <a:tc>
                  <a:txBody>
                    <a:bodyPr/>
                    <a:lstStyle/>
                    <a:p>
                      <a:pPr algn="ctr" rtl="1"/>
                      <a:r>
                        <a:rPr lang="ar-EG" dirty="0" smtClean="0"/>
                        <a:t>الإنفاق يساوي الإنتاج</a:t>
                      </a:r>
                      <a:endParaRPr lang="ar-EG" dirty="0"/>
                    </a:p>
                  </a:txBody>
                  <a:tcPr/>
                </a:tc>
                <a:tc>
                  <a:txBody>
                    <a:bodyPr/>
                    <a:lstStyle/>
                    <a:p>
                      <a:pPr algn="ctr" rtl="1"/>
                      <a:r>
                        <a:rPr lang="ar-EG" dirty="0" smtClean="0"/>
                        <a:t>ثابت</a:t>
                      </a:r>
                      <a:endParaRPr lang="ar-EG" dirty="0"/>
                    </a:p>
                  </a:txBody>
                  <a:tcPr/>
                </a:tc>
                <a:tc>
                  <a:txBody>
                    <a:bodyPr/>
                    <a:lstStyle/>
                    <a:p>
                      <a:pPr algn="ctr" rtl="1"/>
                      <a:r>
                        <a:rPr lang="ar-EG" dirty="0" smtClean="0"/>
                        <a:t>لا تغيير في الإنتاج</a:t>
                      </a:r>
                      <a:endParaRPr lang="ar-EG" dirty="0"/>
                    </a:p>
                  </a:txBody>
                  <a:tcPr/>
                </a:tc>
              </a:tr>
              <a:tr h="370840">
                <a:tc>
                  <a:txBody>
                    <a:bodyPr/>
                    <a:lstStyle/>
                    <a:p>
                      <a:pPr algn="ctr" rtl="1"/>
                      <a:r>
                        <a:rPr lang="en-GB" dirty="0" smtClean="0"/>
                        <a:t>6400</a:t>
                      </a:r>
                      <a:endParaRPr lang="ar-EG" dirty="0"/>
                    </a:p>
                  </a:txBody>
                  <a:tcPr/>
                </a:tc>
                <a:tc>
                  <a:txBody>
                    <a:bodyPr/>
                    <a:lstStyle/>
                    <a:p>
                      <a:pPr algn="ctr" rtl="1"/>
                      <a:r>
                        <a:rPr lang="en-GB" dirty="0" smtClean="0"/>
                        <a:t>6300</a:t>
                      </a:r>
                      <a:endParaRPr lang="ar-EG" dirty="0"/>
                    </a:p>
                  </a:txBody>
                  <a:tcPr/>
                </a:tc>
                <a:tc>
                  <a:txBody>
                    <a:bodyPr/>
                    <a:lstStyle/>
                    <a:p>
                      <a:pPr algn="ctr" rtl="1"/>
                      <a:r>
                        <a:rPr lang="ar-EG" dirty="0" smtClean="0"/>
                        <a:t>الإنتاج</a:t>
                      </a:r>
                      <a:r>
                        <a:rPr lang="ar-EG" baseline="0" dirty="0" smtClean="0"/>
                        <a:t> أكبر من الإنفاق</a:t>
                      </a:r>
                      <a:endParaRPr lang="ar-EG" dirty="0"/>
                    </a:p>
                  </a:txBody>
                  <a:tcPr/>
                </a:tc>
                <a:tc>
                  <a:txBody>
                    <a:bodyPr/>
                    <a:lstStyle/>
                    <a:p>
                      <a:pPr algn="ctr" rtl="1"/>
                      <a:r>
                        <a:rPr lang="ar-EG" dirty="0" smtClean="0"/>
                        <a:t>في حالة</a:t>
                      </a:r>
                      <a:r>
                        <a:rPr lang="ar-EG" baseline="0" dirty="0" smtClean="0"/>
                        <a:t> ارتفاع</a:t>
                      </a:r>
                      <a:endParaRPr lang="ar-EG" dirty="0"/>
                    </a:p>
                  </a:txBody>
                  <a:tcPr/>
                </a:tc>
                <a:tc>
                  <a:txBody>
                    <a:bodyPr/>
                    <a:lstStyle/>
                    <a:p>
                      <a:pPr algn="ctr" rtl="1"/>
                      <a:r>
                        <a:rPr lang="ar-EG" dirty="0" smtClean="0"/>
                        <a:t>إنتاج أقل</a:t>
                      </a:r>
                      <a:endParaRPr lang="ar-EG" dirty="0"/>
                    </a:p>
                  </a:txBody>
                  <a:tcPr/>
                </a:tc>
              </a:tr>
              <a:tr h="370840">
                <a:tc>
                  <a:txBody>
                    <a:bodyPr/>
                    <a:lstStyle/>
                    <a:p>
                      <a:pPr algn="ctr" rtl="1"/>
                      <a:r>
                        <a:rPr lang="en-GB" dirty="0" smtClean="0"/>
                        <a:t>6800</a:t>
                      </a:r>
                      <a:endParaRPr lang="ar-EG" dirty="0"/>
                    </a:p>
                  </a:txBody>
                  <a:tcPr/>
                </a:tc>
                <a:tc>
                  <a:txBody>
                    <a:bodyPr/>
                    <a:lstStyle/>
                    <a:p>
                      <a:pPr algn="ctr" rtl="1"/>
                      <a:r>
                        <a:rPr lang="en-GB" dirty="0" smtClean="0"/>
                        <a:t>6600</a:t>
                      </a:r>
                      <a:endParaRPr lang="ar-EG" dirty="0"/>
                    </a:p>
                  </a:txBody>
                  <a:tcPr/>
                </a:tc>
                <a:tc>
                  <a:txBody>
                    <a:bodyPr/>
                    <a:lstStyle/>
                    <a:p>
                      <a:pPr algn="ctr" rtl="1"/>
                      <a:r>
                        <a:rPr lang="ar-EG" smtClean="0"/>
                        <a:t>الإنتاج</a:t>
                      </a:r>
                      <a:r>
                        <a:rPr lang="ar-EG" baseline="0" smtClean="0"/>
                        <a:t> أكبر من الإنفاق</a:t>
                      </a:r>
                      <a:endParaRPr lang="ar-EG" dirty="0"/>
                    </a:p>
                  </a:txBody>
                  <a:tcPr/>
                </a:tc>
                <a:tc>
                  <a:txBody>
                    <a:bodyPr/>
                    <a:lstStyle/>
                    <a:p>
                      <a:pPr algn="ctr" rtl="1"/>
                      <a:r>
                        <a:rPr lang="ar-EG" smtClean="0"/>
                        <a:t>في حالة</a:t>
                      </a:r>
                      <a:r>
                        <a:rPr lang="ar-EG" baseline="0" smtClean="0"/>
                        <a:t> ارتفاع</a:t>
                      </a:r>
                      <a:endParaRPr lang="ar-EG" dirty="0"/>
                    </a:p>
                  </a:txBody>
                  <a:tcPr/>
                </a:tc>
                <a:tc>
                  <a:txBody>
                    <a:bodyPr/>
                    <a:lstStyle/>
                    <a:p>
                      <a:pPr algn="ctr" rtl="1"/>
                      <a:r>
                        <a:rPr lang="ar-EG" smtClean="0"/>
                        <a:t>إنتاج أقل</a:t>
                      </a:r>
                      <a:endParaRPr lang="ar-EG" dirty="0"/>
                    </a:p>
                  </a:txBody>
                  <a:tcPr/>
                </a:tc>
              </a:tr>
              <a:tr h="370840">
                <a:tc>
                  <a:txBody>
                    <a:bodyPr/>
                    <a:lstStyle/>
                    <a:p>
                      <a:pPr algn="ctr" rtl="1"/>
                      <a:r>
                        <a:rPr lang="en-GB" dirty="0" smtClean="0"/>
                        <a:t>7200</a:t>
                      </a:r>
                      <a:endParaRPr lang="ar-EG" dirty="0"/>
                    </a:p>
                  </a:txBody>
                  <a:tcPr/>
                </a:tc>
                <a:tc>
                  <a:txBody>
                    <a:bodyPr/>
                    <a:lstStyle/>
                    <a:p>
                      <a:pPr algn="ctr" rtl="1"/>
                      <a:r>
                        <a:rPr lang="en-GB" dirty="0" smtClean="0"/>
                        <a:t>6900</a:t>
                      </a:r>
                      <a:endParaRPr lang="ar-EG" dirty="0"/>
                    </a:p>
                  </a:txBody>
                  <a:tcPr/>
                </a:tc>
                <a:tc>
                  <a:txBody>
                    <a:bodyPr/>
                    <a:lstStyle/>
                    <a:p>
                      <a:pPr algn="ctr" rtl="1"/>
                      <a:r>
                        <a:rPr lang="ar-EG" dirty="0" smtClean="0"/>
                        <a:t>الإنتاج</a:t>
                      </a:r>
                      <a:r>
                        <a:rPr lang="ar-EG" baseline="0" dirty="0" smtClean="0"/>
                        <a:t> أكبر من الإنفاق</a:t>
                      </a:r>
                      <a:endParaRPr lang="ar-EG" dirty="0"/>
                    </a:p>
                  </a:txBody>
                  <a:tcPr/>
                </a:tc>
                <a:tc>
                  <a:txBody>
                    <a:bodyPr/>
                    <a:lstStyle/>
                    <a:p>
                      <a:pPr algn="ctr" rtl="1"/>
                      <a:r>
                        <a:rPr lang="ar-EG" dirty="0" smtClean="0"/>
                        <a:t>في حالة</a:t>
                      </a:r>
                      <a:r>
                        <a:rPr lang="ar-EG" baseline="0" dirty="0" smtClean="0"/>
                        <a:t> ارتفاع</a:t>
                      </a:r>
                      <a:endParaRPr lang="ar-EG" dirty="0"/>
                    </a:p>
                  </a:txBody>
                  <a:tcPr/>
                </a:tc>
                <a:tc>
                  <a:txBody>
                    <a:bodyPr/>
                    <a:lstStyle/>
                    <a:p>
                      <a:pPr algn="ctr" rtl="1"/>
                      <a:r>
                        <a:rPr lang="ar-EG" dirty="0" smtClean="0"/>
                        <a:t>إنتاج أقل</a:t>
                      </a:r>
                      <a:endParaRPr lang="ar-EG" dirty="0"/>
                    </a:p>
                  </a:txBody>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EG" dirty="0" smtClean="0"/>
              <a:t> تابع :</a:t>
            </a:r>
            <a:r>
              <a:rPr lang="ar-EG" b="1" dirty="0" smtClean="0"/>
              <a:t> الفصل الرابع:توازن الدخل القومي</a:t>
            </a:r>
            <a:endParaRPr lang="ar-EG" dirty="0"/>
          </a:p>
        </p:txBody>
      </p:sp>
      <p:sp>
        <p:nvSpPr>
          <p:cNvPr id="3" name="عنصر نائب للمحتوى 2"/>
          <p:cNvSpPr>
            <a:spLocks noGrp="1"/>
          </p:cNvSpPr>
          <p:nvPr>
            <p:ph idx="1"/>
          </p:nvPr>
        </p:nvSpPr>
        <p:spPr/>
        <p:txBody>
          <a:bodyPr/>
          <a:lstStyle/>
          <a:p>
            <a:r>
              <a:rPr lang="ar-EG" sz="3200" b="1" dirty="0" smtClean="0"/>
              <a:t>تأثير التغير في المستوى العام للأسعار على توازن الدخل: </a:t>
            </a:r>
            <a:endParaRPr lang="en-US" sz="3200" dirty="0" smtClean="0"/>
          </a:p>
          <a:p>
            <a:r>
              <a:rPr lang="ar-EG" sz="3200" dirty="0" smtClean="0"/>
              <a:t>  ارتفاع الأسعار يؤدى إلى انخفاض القوة الشرائية للأصول والثروات التي يمتلكها الأفراد فينخفض الاستهلاك ،والعكس صحيح فانخفاض الأسعار يؤدى إلى زيادة القوة الشرائية .</a:t>
            </a:r>
            <a:endParaRPr lang="en-US" sz="3200" dirty="0" smtClean="0"/>
          </a:p>
          <a:p>
            <a:endParaRPr lang="ar-EG"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10334"/>
          </a:xfrm>
        </p:spPr>
        <p:txBody>
          <a:bodyPr>
            <a:normAutofit fontScale="90000"/>
          </a:bodyPr>
          <a:lstStyle/>
          <a:p>
            <a:pPr algn="r"/>
            <a:r>
              <a:rPr lang="ar-EG" sz="3600" dirty="0" smtClean="0"/>
              <a:t>تابع :</a:t>
            </a:r>
            <a:r>
              <a:rPr lang="ar-EG" sz="3600" b="1" dirty="0" smtClean="0"/>
              <a:t> الفصل الرابع:توازن الدخل القومي</a:t>
            </a:r>
            <a:endParaRPr lang="ar-EG" sz="3600" dirty="0"/>
          </a:p>
        </p:txBody>
      </p:sp>
      <p:sp>
        <p:nvSpPr>
          <p:cNvPr id="3" name="عنصر نائب للمحتوى 2"/>
          <p:cNvSpPr>
            <a:spLocks noGrp="1"/>
          </p:cNvSpPr>
          <p:nvPr>
            <p:ph idx="1"/>
          </p:nvPr>
        </p:nvSpPr>
        <p:spPr>
          <a:xfrm>
            <a:off x="457200" y="1285860"/>
            <a:ext cx="8229600" cy="5038740"/>
          </a:xfrm>
        </p:spPr>
        <p:txBody>
          <a:bodyPr>
            <a:normAutofit fontScale="92500" lnSpcReduction="20000"/>
          </a:bodyPr>
          <a:lstStyle/>
          <a:p>
            <a:r>
              <a:rPr lang="ar-EG" b="1" dirty="0" smtClean="0"/>
              <a:t>التوازن والتوظيف الكامل:</a:t>
            </a:r>
            <a:endParaRPr lang="en-US" dirty="0" smtClean="0"/>
          </a:p>
          <a:p>
            <a:r>
              <a:rPr lang="ar-EG" b="1" dirty="0" smtClean="0"/>
              <a:t>  </a:t>
            </a:r>
            <a:r>
              <a:rPr lang="ar-EG" dirty="0" smtClean="0"/>
              <a:t>إن تحقيق المستوى التوازني للدخل لا يعنى بالضرورة أن الاقتصاد يعمل عند مستوى التوظيف الكامل ،بل قد يحدث أن يتحقق التوازن عند نقطة أقل من مستوى التوظيف الكامل وهنا نقول أن هناك فجوة انكماشية ،أو يتحقق التوازن عند نقطة أعلى من مستوى التوظيف الكامل وهنا نقول أن هناك فجوة تضخمية .</a:t>
            </a:r>
            <a:endParaRPr lang="en-US" dirty="0" smtClean="0"/>
          </a:p>
          <a:p>
            <a:r>
              <a:rPr lang="ar-EG" b="1" dirty="0" smtClean="0"/>
              <a:t>أولاً:حالة الفجوة الانكماشية: </a:t>
            </a:r>
            <a:endParaRPr lang="en-US" dirty="0" smtClean="0"/>
          </a:p>
          <a:p>
            <a:r>
              <a:rPr lang="ar-EG" dirty="0" smtClean="0"/>
              <a:t>  </a:t>
            </a:r>
            <a:r>
              <a:rPr lang="ar-EG" b="1" dirty="0" smtClean="0"/>
              <a:t>      </a:t>
            </a:r>
            <a:r>
              <a:rPr lang="ar-EG" dirty="0" smtClean="0"/>
              <a:t>عندما يكون مستوى التوازن للناتج الإجمالي عند نقطة أقل من مستوى التوظيف الكامل يكون هناك حالة ركود وتسمى المسافة التي تقع بين نقطة التوازن للناتج المحلى الإجمالي والتوازن بين مستوى التوظيف الكامل بالفجوة الانكماشية.</a:t>
            </a:r>
            <a:endParaRPr lang="en-US" dirty="0" smtClean="0"/>
          </a:p>
          <a:p>
            <a:r>
              <a:rPr lang="ar-EG" b="1" dirty="0" smtClean="0"/>
              <a:t>ثانيا: حالة الفجوة التضخمية:</a:t>
            </a:r>
            <a:endParaRPr lang="en-US" dirty="0" smtClean="0"/>
          </a:p>
          <a:p>
            <a:r>
              <a:rPr lang="ar-EG" b="1" dirty="0" smtClean="0"/>
              <a:t>   </a:t>
            </a:r>
            <a:r>
              <a:rPr lang="ar-EG" dirty="0" smtClean="0"/>
              <a:t>وهى عكس الفجوة الانكماشية وتحدث عندما يكون مستوى التوازن للناتج الإجمالي عند نقطة أكبر من مستوى التوظيف الكامل،فالفجوة التضخمية عبارة عن الفرق بين المستوى المتحقق من الناتج المحلى الإجمالي والمستوى الذي يمكن تحقيقه عند توظيف جميع الموارد المتاحة.</a:t>
            </a:r>
            <a:endParaRPr lang="en-US" dirty="0" smtClean="0"/>
          </a:p>
          <a:p>
            <a:endParaRPr lang="ar-EG"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EG" dirty="0" smtClean="0"/>
              <a:t>تابع :</a:t>
            </a:r>
            <a:r>
              <a:rPr lang="ar-EG" b="1" dirty="0" smtClean="0"/>
              <a:t> الفصل الرابع:توازن الدخل القومي</a:t>
            </a:r>
            <a:endParaRPr lang="ar-EG" dirty="0"/>
          </a:p>
        </p:txBody>
      </p:sp>
      <p:sp>
        <p:nvSpPr>
          <p:cNvPr id="3" name="عنصر نائب للمحتوى 2"/>
          <p:cNvSpPr>
            <a:spLocks noGrp="1"/>
          </p:cNvSpPr>
          <p:nvPr>
            <p:ph idx="1"/>
          </p:nvPr>
        </p:nvSpPr>
        <p:spPr/>
        <p:txBody>
          <a:bodyPr/>
          <a:lstStyle/>
          <a:p>
            <a:r>
              <a:rPr lang="ar-EG" sz="3200" b="1" dirty="0" smtClean="0"/>
              <a:t>دور الادخار في معالجة الفجوات الانكماشية والتضخمية:</a:t>
            </a:r>
            <a:endParaRPr lang="en-US" sz="3200" dirty="0" smtClean="0"/>
          </a:p>
          <a:p>
            <a:r>
              <a:rPr lang="ar-EG" sz="3200" b="1" dirty="0" smtClean="0"/>
              <a:t> </a:t>
            </a:r>
            <a:r>
              <a:rPr lang="ar-EG" sz="3200" dirty="0" smtClean="0"/>
              <a:t>يرى الاقتصاديين أن التنسيق بين الادخار والاستثمار له دور مهم في عدم ظهور الفجوات الانكماشية أو التضخمية ،وقد اعترض على ذلك بأن المستثمرين والمدخرين لا يشكلون فئة واحدة في الاقتصاد الحر بل مجموعات منفصلة ،مما يصعب من عملية التجانس والتنسيق بينهم ، والدول التي تستطيع فعل ذلك هي الدول التي تأخذ بالتخطيط المركزي.</a:t>
            </a:r>
            <a:endParaRPr lang="en-US" sz="3200" dirty="0" smtClean="0"/>
          </a:p>
          <a:p>
            <a:endParaRPr lang="ar-EG"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الفصل السادس</a:t>
            </a:r>
            <a:r>
              <a:rPr lang="en-US" dirty="0" smtClean="0"/>
              <a:t/>
            </a:r>
            <a:br>
              <a:rPr lang="en-US" dirty="0" smtClean="0"/>
            </a:br>
            <a:r>
              <a:rPr lang="ar-EG" b="1" dirty="0" smtClean="0"/>
              <a:t> العـــرض الكلـــي</a:t>
            </a:r>
            <a:endParaRPr lang="ar-EG" dirty="0"/>
          </a:p>
        </p:txBody>
      </p:sp>
      <p:sp>
        <p:nvSpPr>
          <p:cNvPr id="3" name="عنصر نائب للمحتوى 2"/>
          <p:cNvSpPr>
            <a:spLocks noGrp="1"/>
          </p:cNvSpPr>
          <p:nvPr>
            <p:ph idx="1"/>
          </p:nvPr>
        </p:nvSpPr>
        <p:spPr/>
        <p:txBody>
          <a:bodyPr/>
          <a:lstStyle/>
          <a:p>
            <a:r>
              <a:rPr lang="ar-EG" b="1" dirty="0" smtClean="0"/>
              <a:t>منحنى العرض الكلي:</a:t>
            </a:r>
            <a:endParaRPr lang="en-US" dirty="0" smtClean="0"/>
          </a:p>
          <a:p>
            <a:r>
              <a:rPr lang="ar-EG" dirty="0" smtClean="0"/>
              <a:t>يشير منحنى العرض الكلي إلى كمية السلع والخدمات النهائية التي يرغب المنتجون في بيعها عند كل مستوي سعري ، حيث تعتمد أسعار هذه السلع والخدمات على أسعار عوامل الإنتاج التي ساهمت في إنتاج الكمية المعروضة .</a:t>
            </a:r>
            <a:endParaRPr lang="ar-EG"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10334"/>
          </a:xfrm>
        </p:spPr>
        <p:txBody>
          <a:bodyPr>
            <a:noAutofit/>
          </a:bodyPr>
          <a:lstStyle/>
          <a:p>
            <a:pPr algn="ctr"/>
            <a:r>
              <a:rPr lang="ar-EG" sz="3600" dirty="0" smtClean="0"/>
              <a:t>تابع :الفصل الخامس :العرض الكلي</a:t>
            </a:r>
            <a:endParaRPr lang="ar-EG" sz="3600" dirty="0"/>
          </a:p>
        </p:txBody>
      </p:sp>
      <p:sp>
        <p:nvSpPr>
          <p:cNvPr id="3" name="عنصر نائب للمحتوى 2"/>
          <p:cNvSpPr>
            <a:spLocks noGrp="1"/>
          </p:cNvSpPr>
          <p:nvPr>
            <p:ph idx="1"/>
          </p:nvPr>
        </p:nvSpPr>
        <p:spPr>
          <a:xfrm>
            <a:off x="457200" y="1142984"/>
            <a:ext cx="8229600" cy="5181616"/>
          </a:xfrm>
        </p:spPr>
        <p:txBody>
          <a:bodyPr>
            <a:normAutofit fontScale="77500" lnSpcReduction="20000"/>
          </a:bodyPr>
          <a:lstStyle/>
          <a:p>
            <a:r>
              <a:rPr lang="ar-EG" b="1" dirty="0" smtClean="0"/>
              <a:t>انتقال منحنى العرض الكلي:</a:t>
            </a:r>
            <a:endParaRPr lang="en-US" dirty="0" smtClean="0"/>
          </a:p>
          <a:p>
            <a:r>
              <a:rPr lang="ar-EG" dirty="0" smtClean="0"/>
              <a:t>تمهيد: التغير في الأسعار مع بقاء العوامل الأخرى على حالها-يؤدى إلى التحرك على نفس منحنى العرض الكلى ،ولكن قد يحدث تغير في أحد هذه العوامل فينتقل المنحنى للأعلى أو للأسفل حسب طبيعة التغير،من هذه العوامل ما يلي:</a:t>
            </a:r>
            <a:endParaRPr lang="en-US" dirty="0" smtClean="0"/>
          </a:p>
          <a:p>
            <a:pPr lvl="0"/>
            <a:r>
              <a:rPr lang="ar-EG" b="1" dirty="0" smtClean="0"/>
              <a:t>1- معدل الأجر النقدي :</a:t>
            </a:r>
            <a:endParaRPr lang="en-US" b="1" dirty="0" smtClean="0"/>
          </a:p>
          <a:p>
            <a:r>
              <a:rPr lang="ar-EG" dirty="0" smtClean="0"/>
              <a:t> تعتبر الأجور من المحددات الأساسية لوضع منحنى العرض الكلي لأن عنصر العمل يعتبر من أهم العناصر التي تحدد تكلفة الإنتاج في أي منشأة ،ولذلك عندما ترتفع معدلات الأجور فإن تكاليف الإنتاج الكلية ترتفع مما يؤدى إلى تقليل هامش الربح فتقل بالتالي الكمية المعروضة وينتقل منحنى العرض الكلى إلى اليسار.</a:t>
            </a:r>
          </a:p>
          <a:p>
            <a:r>
              <a:rPr lang="ar-EG" dirty="0" smtClean="0"/>
              <a:t>2</a:t>
            </a:r>
            <a:r>
              <a:rPr lang="ar-EG" b="1" dirty="0" smtClean="0"/>
              <a:t>-التغير في أسعار </a:t>
            </a:r>
            <a:r>
              <a:rPr lang="ar-EG" b="1" dirty="0" err="1" smtClean="0"/>
              <a:t>مدخلات</a:t>
            </a:r>
            <a:r>
              <a:rPr lang="ar-EG" b="1" dirty="0" smtClean="0"/>
              <a:t> الإنتاج الأخرى :</a:t>
            </a:r>
            <a:endParaRPr lang="en-US" dirty="0" smtClean="0"/>
          </a:p>
          <a:p>
            <a:r>
              <a:rPr lang="ar-EG" dirty="0" smtClean="0"/>
              <a:t> يؤدى ارتفاع أسعار </a:t>
            </a:r>
            <a:r>
              <a:rPr lang="ar-EG" dirty="0" err="1" smtClean="0"/>
              <a:t>مدخلات</a:t>
            </a:r>
            <a:r>
              <a:rPr lang="ar-EG" dirty="0" smtClean="0"/>
              <a:t> الإنتاج إلي انتقال منحنى العرض الكلى إلى اليسار والعكس صحيح في حالة انخفاضها حيث ينتقل المنحنى إلى اليمين، فارتفاع أسعار الطاقة مثلاً سوف يؤدى إلي انتقال منحنى العرض الكلى إلى اليسار كما حدث في عقد التسعينات خلال حرب الخليج. </a:t>
            </a:r>
            <a:endParaRPr lang="en-US" dirty="0" smtClean="0"/>
          </a:p>
          <a:p>
            <a:pPr lvl="0"/>
            <a:r>
              <a:rPr lang="ar-EG" b="1" dirty="0" smtClean="0"/>
              <a:t>3- التقنية والإنتاجية :</a:t>
            </a:r>
            <a:endParaRPr lang="en-US" dirty="0" smtClean="0"/>
          </a:p>
          <a:p>
            <a:r>
              <a:rPr lang="ar-EG" dirty="0" smtClean="0"/>
              <a:t>    يؤدي التحسين في التقنية إلى زيادة الإنتاجية وبالتالي انتقال منحنى العرض الكلى إلى اليمين ، فمثلاً إذا استحدث الإنسان تقنية جديدة تؤدى إلي زيادة الإنتاج ، وبافتراض أن الأجور ثابتة فإن ذلك سيؤدى إلى انخفاض تكاليف الإنتاج وزيادة الربحية مما يشجع على زيادة الإنتاج ومن ثم زيادة الكمية المعروضة</a:t>
            </a:r>
            <a:endParaRPr lang="ar-EG"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a:bodyPr>
          <a:lstStyle/>
          <a:p>
            <a:pPr algn="ctr"/>
            <a:r>
              <a:rPr lang="ar-EG" sz="3600" dirty="0" smtClean="0"/>
              <a:t>تابع :الفصل الخامس :العرض الكلي</a:t>
            </a:r>
            <a:endParaRPr lang="ar-EG" sz="3600" dirty="0"/>
          </a:p>
        </p:txBody>
      </p:sp>
      <p:sp>
        <p:nvSpPr>
          <p:cNvPr id="3" name="عنصر نائب للمحتوى 2"/>
          <p:cNvSpPr>
            <a:spLocks noGrp="1"/>
          </p:cNvSpPr>
          <p:nvPr>
            <p:ph idx="1"/>
          </p:nvPr>
        </p:nvSpPr>
        <p:spPr/>
        <p:txBody>
          <a:bodyPr/>
          <a:lstStyle/>
          <a:p>
            <a:r>
              <a:rPr lang="ar-EG" dirty="0" smtClean="0"/>
              <a:t>توازن العرض الكلي والطلب الكلي:</a:t>
            </a:r>
          </a:p>
          <a:p>
            <a:r>
              <a:rPr lang="ar-EG" dirty="0" smtClean="0"/>
              <a:t>- تعريف حالة التوازن : هي الحالة التي يتساوى فيها العرض الكلي مع الطلب الكلي عند كمية محددة وسعر ثابت .</a:t>
            </a:r>
          </a:p>
          <a:p>
            <a:r>
              <a:rPr lang="ar-EG" dirty="0" smtClean="0"/>
              <a:t>- تعريف كمية التوازن : هي الكمية التي يتساوى فيها العرض الكلي مع الطلب الكلي عند كمية محددة وسعر ثابت  وتسمى بنقطة التوازن.</a:t>
            </a:r>
          </a:p>
          <a:p>
            <a:r>
              <a:rPr lang="ar-EG" dirty="0" smtClean="0"/>
              <a:t>- تعريف سعر التوازن : هو السعر الذي يظل ثابتاً مع العرض الكلي </a:t>
            </a:r>
            <a:r>
              <a:rPr lang="ar-EG" dirty="0" err="1" smtClean="0"/>
              <a:t>و</a:t>
            </a:r>
            <a:r>
              <a:rPr lang="ar-EG" dirty="0" smtClean="0"/>
              <a:t> الطلب الكلي عند كمية محددة .</a:t>
            </a:r>
          </a:p>
          <a:p>
            <a:r>
              <a:rPr lang="ar-EG" dirty="0" smtClean="0"/>
              <a:t>وفيما يلي جدول يوضح توازن العرض والطلب :-</a:t>
            </a:r>
            <a:endParaRPr lang="ar-EG"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867524"/>
          </a:xfrm>
        </p:spPr>
        <p:txBody>
          <a:bodyPr>
            <a:normAutofit/>
          </a:bodyPr>
          <a:lstStyle/>
          <a:p>
            <a:pPr algn="ctr"/>
            <a:r>
              <a:rPr lang="ar-EG" sz="3600" dirty="0" smtClean="0"/>
              <a:t>تابع :الفصل الخامس :العرض الكلي</a:t>
            </a:r>
            <a:endParaRPr lang="ar-EG" sz="3600" dirty="0"/>
          </a:p>
        </p:txBody>
      </p:sp>
      <p:sp>
        <p:nvSpPr>
          <p:cNvPr id="3" name="عنصر نائب للمحتوى 2"/>
          <p:cNvSpPr>
            <a:spLocks noGrp="1"/>
          </p:cNvSpPr>
          <p:nvPr>
            <p:ph idx="1"/>
          </p:nvPr>
        </p:nvSpPr>
        <p:spPr/>
        <p:txBody>
          <a:bodyPr/>
          <a:lstStyle/>
          <a:p>
            <a:pPr algn="ctr"/>
            <a:r>
              <a:rPr lang="ar-EG" dirty="0" smtClean="0"/>
              <a:t>جدول يوضح توازن العرض الكلي والطلب الكلي</a:t>
            </a:r>
            <a:endParaRPr lang="ar-EG" dirty="0"/>
          </a:p>
        </p:txBody>
      </p:sp>
      <p:graphicFrame>
        <p:nvGraphicFramePr>
          <p:cNvPr id="5" name="جدول 4"/>
          <p:cNvGraphicFramePr>
            <a:graphicFrameLocks noGrp="1"/>
          </p:cNvGraphicFramePr>
          <p:nvPr/>
        </p:nvGraphicFramePr>
        <p:xfrm>
          <a:off x="642911" y="3000372"/>
          <a:ext cx="8001055" cy="3017520"/>
        </p:xfrm>
        <a:graphic>
          <a:graphicData uri="http://schemas.openxmlformats.org/drawingml/2006/table">
            <a:tbl>
              <a:tblPr rtl="1" firstRow="1" bandRow="1">
                <a:tableStyleId>{5C22544A-7EE6-4342-B048-85BDC9FD1C3A}</a:tableStyleId>
              </a:tblPr>
              <a:tblGrid>
                <a:gridCol w="994372"/>
                <a:gridCol w="1692810"/>
                <a:gridCol w="1326263"/>
                <a:gridCol w="2387399"/>
                <a:gridCol w="1600211"/>
              </a:tblGrid>
              <a:tr h="1160578">
                <a:tc>
                  <a:txBody>
                    <a:bodyPr/>
                    <a:lstStyle/>
                    <a:p>
                      <a:pPr algn="ctr" rtl="1"/>
                      <a:r>
                        <a:rPr lang="ar-EG" dirty="0" smtClean="0"/>
                        <a:t>( 1)</a:t>
                      </a:r>
                    </a:p>
                    <a:p>
                      <a:pPr algn="ctr" rtl="1"/>
                      <a:r>
                        <a:rPr lang="ar-EG" dirty="0" smtClean="0"/>
                        <a:t>مستوى الأسعار</a:t>
                      </a:r>
                      <a:endParaRPr lang="ar-EG" dirty="0"/>
                    </a:p>
                  </a:txBody>
                  <a:tcPr/>
                </a:tc>
                <a:tc>
                  <a:txBody>
                    <a:bodyPr/>
                    <a:lstStyle/>
                    <a:p>
                      <a:pPr algn="ctr" rtl="1"/>
                      <a:r>
                        <a:rPr lang="ar-EG" dirty="0" smtClean="0"/>
                        <a:t>( 2)</a:t>
                      </a:r>
                    </a:p>
                    <a:p>
                      <a:pPr algn="ctr" rtl="1"/>
                      <a:r>
                        <a:rPr lang="ar-EG" dirty="0" smtClean="0"/>
                        <a:t>إجمالي الكمية المطلوبة</a:t>
                      </a:r>
                    </a:p>
                    <a:p>
                      <a:pPr algn="ctr" rtl="1"/>
                      <a:r>
                        <a:rPr lang="ar-EG" dirty="0" smtClean="0"/>
                        <a:t> (مليون ريال)</a:t>
                      </a:r>
                      <a:endParaRPr lang="ar-EG" dirty="0"/>
                    </a:p>
                  </a:txBody>
                  <a:tcPr/>
                </a:tc>
                <a:tc>
                  <a:txBody>
                    <a:bodyPr/>
                    <a:lstStyle/>
                    <a:p>
                      <a:pPr algn="ctr" rtl="1"/>
                      <a:r>
                        <a:rPr lang="ar-EG" dirty="0" smtClean="0"/>
                        <a:t>( 3) </a:t>
                      </a:r>
                    </a:p>
                    <a:p>
                      <a:pPr algn="ctr" rtl="1"/>
                      <a:r>
                        <a:rPr lang="ar-EG" dirty="0" smtClean="0"/>
                        <a:t>إجمالي الكمية المعروضة</a:t>
                      </a:r>
                    </a:p>
                    <a:p>
                      <a:pPr algn="ctr" rtl="1"/>
                      <a:r>
                        <a:rPr lang="ar-EG" dirty="0" smtClean="0"/>
                        <a:t> (مليون ريال )</a:t>
                      </a:r>
                      <a:endParaRPr lang="ar-EG" dirty="0"/>
                    </a:p>
                  </a:txBody>
                  <a:tcPr/>
                </a:tc>
                <a:tc>
                  <a:txBody>
                    <a:bodyPr/>
                    <a:lstStyle/>
                    <a:p>
                      <a:pPr algn="ctr" rtl="1"/>
                      <a:r>
                        <a:rPr lang="ar-EG" dirty="0" smtClean="0"/>
                        <a:t>( 4)</a:t>
                      </a:r>
                    </a:p>
                    <a:p>
                      <a:pPr algn="ctr" rtl="1"/>
                      <a:r>
                        <a:rPr lang="ar-EG" dirty="0" smtClean="0"/>
                        <a:t>مستوى توازن العرض والطلب</a:t>
                      </a:r>
                      <a:endParaRPr lang="ar-EG" dirty="0"/>
                    </a:p>
                  </a:txBody>
                  <a:tcPr/>
                </a:tc>
                <a:tc>
                  <a:txBody>
                    <a:bodyPr/>
                    <a:lstStyle/>
                    <a:p>
                      <a:pPr algn="ctr" rtl="1"/>
                      <a:r>
                        <a:rPr lang="ar-EG" dirty="0" smtClean="0"/>
                        <a:t>( 5)</a:t>
                      </a:r>
                    </a:p>
                    <a:p>
                      <a:pPr algn="ctr" rtl="1"/>
                      <a:r>
                        <a:rPr lang="ar-EG" dirty="0" smtClean="0"/>
                        <a:t>التغير في المستوى العام للأسعار</a:t>
                      </a:r>
                      <a:endParaRPr lang="ar-EG" dirty="0"/>
                    </a:p>
                  </a:txBody>
                  <a:tcPr/>
                </a:tc>
              </a:tr>
              <a:tr h="357101">
                <a:tc>
                  <a:txBody>
                    <a:bodyPr/>
                    <a:lstStyle/>
                    <a:p>
                      <a:pPr algn="ctr" rtl="1"/>
                      <a:r>
                        <a:rPr lang="ar-EG" dirty="0" smtClean="0"/>
                        <a:t>80</a:t>
                      </a:r>
                      <a:endParaRPr lang="ar-EG" dirty="0"/>
                    </a:p>
                  </a:txBody>
                  <a:tcPr/>
                </a:tc>
                <a:tc>
                  <a:txBody>
                    <a:bodyPr/>
                    <a:lstStyle/>
                    <a:p>
                      <a:pPr algn="ctr" rtl="1"/>
                      <a:r>
                        <a:rPr lang="ar-EG" dirty="0" smtClean="0"/>
                        <a:t>6400</a:t>
                      </a:r>
                      <a:endParaRPr lang="ar-EG" dirty="0"/>
                    </a:p>
                  </a:txBody>
                  <a:tcPr/>
                </a:tc>
                <a:tc>
                  <a:txBody>
                    <a:bodyPr/>
                    <a:lstStyle/>
                    <a:p>
                      <a:pPr algn="ctr" rtl="1"/>
                      <a:r>
                        <a:rPr lang="ar-EG" dirty="0" smtClean="0"/>
                        <a:t>5600</a:t>
                      </a:r>
                      <a:endParaRPr lang="ar-EG" dirty="0"/>
                    </a:p>
                  </a:txBody>
                  <a:tcPr/>
                </a:tc>
                <a:tc>
                  <a:txBody>
                    <a:bodyPr/>
                    <a:lstStyle/>
                    <a:p>
                      <a:pPr algn="ctr" rtl="1"/>
                      <a:r>
                        <a:rPr lang="ar-EG" dirty="0" smtClean="0"/>
                        <a:t>الطلب</a:t>
                      </a:r>
                      <a:r>
                        <a:rPr lang="ar-EG" baseline="0" dirty="0" smtClean="0"/>
                        <a:t> أكبر من العرض</a:t>
                      </a:r>
                      <a:endParaRPr lang="ar-EG" dirty="0"/>
                    </a:p>
                  </a:txBody>
                  <a:tcPr/>
                </a:tc>
                <a:tc>
                  <a:txBody>
                    <a:bodyPr/>
                    <a:lstStyle/>
                    <a:p>
                      <a:pPr algn="ctr" rtl="1"/>
                      <a:r>
                        <a:rPr lang="ar-EG" dirty="0" smtClean="0"/>
                        <a:t>يرتفع</a:t>
                      </a:r>
                      <a:endParaRPr lang="ar-EG" dirty="0"/>
                    </a:p>
                  </a:txBody>
                  <a:tcPr/>
                </a:tc>
              </a:tr>
              <a:tr h="357101">
                <a:tc>
                  <a:txBody>
                    <a:bodyPr/>
                    <a:lstStyle/>
                    <a:p>
                      <a:pPr algn="ctr" rtl="1"/>
                      <a:r>
                        <a:rPr lang="ar-EG" dirty="0" smtClean="0"/>
                        <a:t>90</a:t>
                      </a:r>
                      <a:endParaRPr lang="ar-EG" dirty="0"/>
                    </a:p>
                  </a:txBody>
                  <a:tcPr/>
                </a:tc>
                <a:tc>
                  <a:txBody>
                    <a:bodyPr/>
                    <a:lstStyle/>
                    <a:p>
                      <a:pPr algn="ctr" rtl="1"/>
                      <a:r>
                        <a:rPr lang="ar-EG" dirty="0" smtClean="0"/>
                        <a:t>6200</a:t>
                      </a:r>
                      <a:endParaRPr lang="ar-EG" dirty="0"/>
                    </a:p>
                  </a:txBody>
                  <a:tcPr/>
                </a:tc>
                <a:tc>
                  <a:txBody>
                    <a:bodyPr/>
                    <a:lstStyle/>
                    <a:p>
                      <a:pPr algn="ctr" rtl="1"/>
                      <a:r>
                        <a:rPr lang="ar-EG" dirty="0" smtClean="0"/>
                        <a:t>5800</a:t>
                      </a:r>
                      <a:endParaRPr lang="ar-EG"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EG" dirty="0" smtClean="0"/>
                        <a:t>الطلب</a:t>
                      </a:r>
                      <a:r>
                        <a:rPr lang="ar-EG" baseline="0" dirty="0" smtClean="0"/>
                        <a:t> أكبر من العرض</a:t>
                      </a:r>
                      <a:endParaRPr lang="ar-EG" dirty="0" smtClean="0"/>
                    </a:p>
                  </a:txBody>
                  <a:tcPr/>
                </a:tc>
                <a:tc>
                  <a:txBody>
                    <a:bodyPr/>
                    <a:lstStyle/>
                    <a:p>
                      <a:pPr algn="ctr" rtl="1"/>
                      <a:r>
                        <a:rPr lang="ar-EG" dirty="0" smtClean="0"/>
                        <a:t>يرتفع</a:t>
                      </a:r>
                      <a:endParaRPr lang="ar-EG" dirty="0"/>
                    </a:p>
                  </a:txBody>
                  <a:tcPr/>
                </a:tc>
              </a:tr>
              <a:tr h="357101">
                <a:tc>
                  <a:txBody>
                    <a:bodyPr/>
                    <a:lstStyle/>
                    <a:p>
                      <a:pPr algn="ctr" rtl="1"/>
                      <a:r>
                        <a:rPr lang="ar-EG" dirty="0" smtClean="0"/>
                        <a:t>100</a:t>
                      </a:r>
                      <a:endParaRPr lang="ar-EG" dirty="0"/>
                    </a:p>
                  </a:txBody>
                  <a:tcPr/>
                </a:tc>
                <a:tc>
                  <a:txBody>
                    <a:bodyPr/>
                    <a:lstStyle/>
                    <a:p>
                      <a:pPr algn="ctr" rtl="1"/>
                      <a:r>
                        <a:rPr lang="ar-EG" dirty="0" smtClean="0"/>
                        <a:t>6000</a:t>
                      </a:r>
                      <a:endParaRPr lang="ar-EG" dirty="0"/>
                    </a:p>
                  </a:txBody>
                  <a:tcPr/>
                </a:tc>
                <a:tc>
                  <a:txBody>
                    <a:bodyPr/>
                    <a:lstStyle/>
                    <a:p>
                      <a:pPr algn="ctr" rtl="1"/>
                      <a:r>
                        <a:rPr lang="ar-EG" dirty="0" smtClean="0"/>
                        <a:t>6000</a:t>
                      </a:r>
                      <a:endParaRPr lang="ar-EG" dirty="0"/>
                    </a:p>
                  </a:txBody>
                  <a:tcPr/>
                </a:tc>
                <a:tc>
                  <a:txBody>
                    <a:bodyPr/>
                    <a:lstStyle/>
                    <a:p>
                      <a:pPr algn="ctr" rtl="1"/>
                      <a:r>
                        <a:rPr lang="ar-EG" dirty="0" smtClean="0"/>
                        <a:t>الطلب يساوي العرض</a:t>
                      </a:r>
                      <a:endParaRPr lang="ar-EG" dirty="0"/>
                    </a:p>
                  </a:txBody>
                  <a:tcPr/>
                </a:tc>
                <a:tc>
                  <a:txBody>
                    <a:bodyPr/>
                    <a:lstStyle/>
                    <a:p>
                      <a:pPr algn="ctr" rtl="1"/>
                      <a:r>
                        <a:rPr lang="ar-EG" dirty="0" smtClean="0"/>
                        <a:t>ثابت</a:t>
                      </a:r>
                      <a:endParaRPr lang="ar-EG" dirty="0"/>
                    </a:p>
                  </a:txBody>
                  <a:tcPr/>
                </a:tc>
              </a:tr>
              <a:tr h="357101">
                <a:tc>
                  <a:txBody>
                    <a:bodyPr/>
                    <a:lstStyle/>
                    <a:p>
                      <a:pPr algn="ctr" rtl="1"/>
                      <a:r>
                        <a:rPr lang="ar-EG" dirty="0" smtClean="0"/>
                        <a:t>110</a:t>
                      </a:r>
                      <a:endParaRPr lang="ar-EG" dirty="0"/>
                    </a:p>
                  </a:txBody>
                  <a:tcPr/>
                </a:tc>
                <a:tc>
                  <a:txBody>
                    <a:bodyPr/>
                    <a:lstStyle/>
                    <a:p>
                      <a:pPr algn="ctr" rtl="1"/>
                      <a:r>
                        <a:rPr lang="ar-EG" dirty="0" smtClean="0"/>
                        <a:t>5800</a:t>
                      </a:r>
                      <a:endParaRPr lang="ar-EG" dirty="0"/>
                    </a:p>
                  </a:txBody>
                  <a:tcPr/>
                </a:tc>
                <a:tc>
                  <a:txBody>
                    <a:bodyPr/>
                    <a:lstStyle/>
                    <a:p>
                      <a:pPr algn="ctr" rtl="1"/>
                      <a:r>
                        <a:rPr lang="ar-EG" dirty="0" smtClean="0"/>
                        <a:t>6200</a:t>
                      </a:r>
                      <a:endParaRPr lang="ar-EG" dirty="0"/>
                    </a:p>
                  </a:txBody>
                  <a:tcPr/>
                </a:tc>
                <a:tc>
                  <a:txBody>
                    <a:bodyPr/>
                    <a:lstStyle/>
                    <a:p>
                      <a:pPr algn="ctr" rtl="1"/>
                      <a:r>
                        <a:rPr lang="ar-EG" dirty="0" smtClean="0"/>
                        <a:t>العرض أكبر من الطلب</a:t>
                      </a:r>
                      <a:endParaRPr lang="ar-EG" dirty="0"/>
                    </a:p>
                  </a:txBody>
                  <a:tcPr/>
                </a:tc>
                <a:tc>
                  <a:txBody>
                    <a:bodyPr/>
                    <a:lstStyle/>
                    <a:p>
                      <a:pPr algn="ctr" rtl="1"/>
                      <a:r>
                        <a:rPr lang="ar-EG" dirty="0" smtClean="0"/>
                        <a:t>يقل</a:t>
                      </a:r>
                      <a:endParaRPr lang="ar-EG" dirty="0"/>
                    </a:p>
                  </a:txBody>
                  <a:tcPr/>
                </a:tc>
              </a:tr>
              <a:tr h="357101">
                <a:tc>
                  <a:txBody>
                    <a:bodyPr/>
                    <a:lstStyle/>
                    <a:p>
                      <a:pPr algn="ctr" rtl="1"/>
                      <a:r>
                        <a:rPr lang="ar-EG" dirty="0" smtClean="0"/>
                        <a:t>120</a:t>
                      </a:r>
                      <a:endParaRPr lang="ar-EG" dirty="0"/>
                    </a:p>
                  </a:txBody>
                  <a:tcPr/>
                </a:tc>
                <a:tc>
                  <a:txBody>
                    <a:bodyPr/>
                    <a:lstStyle/>
                    <a:p>
                      <a:pPr algn="ctr" rtl="1"/>
                      <a:r>
                        <a:rPr lang="ar-EG" dirty="0" smtClean="0"/>
                        <a:t>5600</a:t>
                      </a:r>
                      <a:endParaRPr lang="ar-EG" dirty="0"/>
                    </a:p>
                  </a:txBody>
                  <a:tcPr/>
                </a:tc>
                <a:tc>
                  <a:txBody>
                    <a:bodyPr/>
                    <a:lstStyle/>
                    <a:p>
                      <a:pPr algn="ctr" rtl="1"/>
                      <a:r>
                        <a:rPr lang="ar-EG" dirty="0" smtClean="0"/>
                        <a:t>6400</a:t>
                      </a:r>
                      <a:endParaRPr lang="ar-EG" dirty="0"/>
                    </a:p>
                  </a:txBody>
                  <a:tcPr/>
                </a:tc>
                <a:tc>
                  <a:txBody>
                    <a:bodyPr/>
                    <a:lstStyle/>
                    <a:p>
                      <a:pPr algn="ctr" rtl="1"/>
                      <a:r>
                        <a:rPr lang="ar-EG" dirty="0" smtClean="0"/>
                        <a:t>العرض أكبر من الطلب</a:t>
                      </a:r>
                      <a:endParaRPr lang="ar-EG" dirty="0"/>
                    </a:p>
                  </a:txBody>
                  <a:tcPr/>
                </a:tc>
                <a:tc>
                  <a:txBody>
                    <a:bodyPr/>
                    <a:lstStyle/>
                    <a:p>
                      <a:pPr algn="ctr" rtl="1"/>
                      <a:r>
                        <a:rPr lang="ar-EG" dirty="0" smtClean="0"/>
                        <a:t>يقل</a:t>
                      </a:r>
                      <a:endParaRPr lang="ar-EG" dirty="0"/>
                    </a:p>
                  </a:txBody>
                  <a:tcPr/>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81772"/>
          </a:xfrm>
        </p:spPr>
        <p:txBody>
          <a:bodyPr>
            <a:normAutofit fontScale="90000"/>
          </a:bodyPr>
          <a:lstStyle/>
          <a:p>
            <a:pPr algn="ctr"/>
            <a:r>
              <a:rPr lang="ar-EG" sz="3600" dirty="0" smtClean="0"/>
              <a:t>تابع :الفصل الخامس :العرض الكلي</a:t>
            </a:r>
            <a:endParaRPr lang="ar-EG" sz="3600" dirty="0"/>
          </a:p>
        </p:txBody>
      </p:sp>
      <p:sp>
        <p:nvSpPr>
          <p:cNvPr id="3" name="عنصر نائب للمحتوى 2"/>
          <p:cNvSpPr>
            <a:spLocks noGrp="1"/>
          </p:cNvSpPr>
          <p:nvPr>
            <p:ph idx="1"/>
          </p:nvPr>
        </p:nvSpPr>
        <p:spPr>
          <a:xfrm>
            <a:off x="457200" y="1285860"/>
            <a:ext cx="8229600" cy="5038740"/>
          </a:xfrm>
        </p:spPr>
        <p:txBody>
          <a:bodyPr>
            <a:normAutofit fontScale="85000" lnSpcReduction="10000"/>
          </a:bodyPr>
          <a:lstStyle/>
          <a:p>
            <a:r>
              <a:rPr lang="ar-EG" b="1" dirty="0" smtClean="0"/>
              <a:t>كيفية علاج الفجوة التضخمية والفجوة الانكماشية </a:t>
            </a:r>
            <a:endParaRPr lang="ar-EG" dirty="0" smtClean="0"/>
          </a:p>
          <a:p>
            <a:r>
              <a:rPr lang="ar-EG" dirty="0" smtClean="0"/>
              <a:t>يمكن علاج الفجوة التضخمية والفجوة الانكماشية  عندما يكون منحنى الطلب الكلى في وضعه الصحيح بحيث يؤدى إلى تحقيق مستوى التوازن عند مستوى التوظيف الكامل حيث لا يوجد في هذه فجوة تضخمية أو فجوة انكماشية .</a:t>
            </a:r>
            <a:endParaRPr lang="en-US" dirty="0" smtClean="0"/>
          </a:p>
          <a:p>
            <a:r>
              <a:rPr lang="ar-EG" b="1" dirty="0" smtClean="0"/>
              <a:t>تعديل الفجوة الانكماشية:</a:t>
            </a:r>
            <a:endParaRPr lang="en-US" dirty="0" smtClean="0"/>
          </a:p>
          <a:p>
            <a:r>
              <a:rPr lang="ar-EG" dirty="0" smtClean="0"/>
              <a:t>   في هذه الحالة عندما يكون مستوى التوازن عند نقطة أقل من مستوى التوظيف الكامل بسبب ضعف الإنفاق الكلى ،وفى هذه الحالة سيعانى الاقتصاد من البطالة وبالتالي يؤدى ذلك إلى تدنى مستوى الأجور وبالتالي انحراف منحنى العرض الكلى جهة اليمين مما يؤدى إلى انخفاض مستوى الأسعار وبالتالي إزالة الفجوة الانكماشية .</a:t>
            </a:r>
            <a:endParaRPr lang="en-US" dirty="0" smtClean="0"/>
          </a:p>
          <a:p>
            <a:r>
              <a:rPr lang="ar-EG" b="1" dirty="0" smtClean="0"/>
              <a:t>تعديل الفجوة التضخمية: </a:t>
            </a:r>
            <a:endParaRPr lang="en-US" dirty="0" smtClean="0"/>
          </a:p>
          <a:p>
            <a:r>
              <a:rPr lang="ar-EG" dirty="0" smtClean="0"/>
              <a:t>   تعنى الفجوة التضخمية أن التوازن يتحقق عند مستوى أعلى من معدل التوظيف الكامل ، وفى هذه الحالة تكون هناك منافسة بين أصحاب الأعمال على استقطاب العمال المهرة مما يؤدى إلى ارتفاع معدلات الأجور، وبالتالي يؤدى إلى زيادة تكاليف الإنتاج والضغط على منحنى العرض الكلى وبالتالي تختفي الفجوة التضخمية .</a:t>
            </a:r>
            <a:endParaRPr lang="en-US" dirty="0" smtClean="0"/>
          </a:p>
          <a:p>
            <a:endParaRPr lang="ar-EG"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010400"/>
          </a:xfrm>
        </p:spPr>
        <p:txBody>
          <a:bodyPr>
            <a:normAutofit fontScale="90000"/>
          </a:bodyPr>
          <a:lstStyle/>
          <a:p>
            <a:pPr algn="ctr"/>
            <a:r>
              <a:rPr lang="ar-EG" sz="4000" b="1" dirty="0" smtClean="0"/>
              <a:t>الفصل السابع</a:t>
            </a:r>
            <a:r>
              <a:rPr lang="en-US" sz="4000" dirty="0" smtClean="0"/>
              <a:t/>
            </a:r>
            <a:br>
              <a:rPr lang="en-US" sz="4000" dirty="0" smtClean="0"/>
            </a:br>
            <a:r>
              <a:rPr lang="ar-EG" sz="4000" b="1" dirty="0" smtClean="0"/>
              <a:t>البطالــة والتضخــم</a:t>
            </a:r>
            <a:r>
              <a:rPr lang="en-US" sz="4000" dirty="0" smtClean="0"/>
              <a:t/>
            </a:r>
            <a:br>
              <a:rPr lang="en-US" sz="4000" dirty="0" smtClean="0"/>
            </a:br>
            <a:endParaRPr lang="ar-EG" sz="4000" dirty="0"/>
          </a:p>
        </p:txBody>
      </p:sp>
      <p:sp>
        <p:nvSpPr>
          <p:cNvPr id="3" name="عنصر نائب للمحتوى 2"/>
          <p:cNvSpPr>
            <a:spLocks noGrp="1"/>
          </p:cNvSpPr>
          <p:nvPr>
            <p:ph idx="1"/>
          </p:nvPr>
        </p:nvSpPr>
        <p:spPr>
          <a:xfrm>
            <a:off x="457200" y="1214422"/>
            <a:ext cx="8229600" cy="5110178"/>
          </a:xfrm>
        </p:spPr>
        <p:txBody>
          <a:bodyPr>
            <a:normAutofit lnSpcReduction="10000"/>
          </a:bodyPr>
          <a:lstStyle/>
          <a:p>
            <a:r>
              <a:rPr lang="ar-EG" sz="2400" b="1" dirty="0" smtClean="0"/>
              <a:t>تعريف قوة العمل : </a:t>
            </a:r>
          </a:p>
          <a:p>
            <a:r>
              <a:rPr lang="ar-EG" sz="2400" dirty="0" smtClean="0"/>
              <a:t>تشمل كافة الأشخاص الذين هم في سن العمل ممن يعملون أو يبحثون عن عمل ولديهم القدرة على العمل ،حيث تشمل هذه الفئة جميع الأفراد ذكورا وإناثاً والذين هم في سن أكبر من 15 سنة وأقل من 65 سنة ويستبعد منهم العاجزين عن العمل والطلاب على مقاعد الدراسة وربات البيوت غير الراغبات في العمل .</a:t>
            </a:r>
          </a:p>
          <a:p>
            <a:r>
              <a:rPr lang="ar-EG" b="1" dirty="0" smtClean="0"/>
              <a:t>تعريف البطالة:</a:t>
            </a:r>
            <a:endParaRPr lang="en-US" dirty="0" smtClean="0"/>
          </a:p>
          <a:p>
            <a:r>
              <a:rPr lang="ar-EG" dirty="0" smtClean="0"/>
              <a:t>  البطالة تعنى التعطل (التوقف)الجبري لجزء من قوة العمل في المجتمع مع القدرة والرغبة في العمل والإنتاج .</a:t>
            </a:r>
            <a:endParaRPr lang="en-US" dirty="0" smtClean="0"/>
          </a:p>
          <a:p>
            <a:r>
              <a:rPr lang="ar-EG" b="1" dirty="0" smtClean="0"/>
              <a:t>معدل البطالة :</a:t>
            </a:r>
            <a:endParaRPr lang="en-US" dirty="0" smtClean="0"/>
          </a:p>
          <a:p>
            <a:r>
              <a:rPr lang="ar-EG" dirty="0" smtClean="0"/>
              <a:t>                             عدد العاطلين عن العمل</a:t>
            </a:r>
            <a:endParaRPr lang="en-US" dirty="0" smtClean="0"/>
          </a:p>
          <a:p>
            <a:r>
              <a:rPr lang="ar-EG" dirty="0" smtClean="0"/>
              <a:t>معدل البطالة =      ــــــــــــــــــــــــــــــــــــــــــــــــــــــــــــــ ×100</a:t>
            </a:r>
            <a:endParaRPr lang="en-US" dirty="0" smtClean="0"/>
          </a:p>
          <a:p>
            <a:r>
              <a:rPr lang="ar-EG" dirty="0" smtClean="0"/>
              <a:t>                إجمالي القوة العاملة (عدد العاطلين +عدد المشتغلين)</a:t>
            </a:r>
            <a:endParaRPr lang="en-US" dirty="0" smtClean="0"/>
          </a:p>
          <a:p>
            <a:endParaRPr lang="ar-E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81772"/>
          </a:xfrm>
        </p:spPr>
        <p:txBody>
          <a:bodyPr>
            <a:normAutofit fontScale="90000"/>
          </a:bodyPr>
          <a:lstStyle/>
          <a:p>
            <a:pPr algn="ctr"/>
            <a:r>
              <a:rPr lang="ar-EG" sz="4000" b="1" dirty="0"/>
              <a:t>علم الاقتصاد</a:t>
            </a:r>
          </a:p>
        </p:txBody>
      </p:sp>
      <p:sp>
        <p:nvSpPr>
          <p:cNvPr id="3" name="عنصر نائب للمحتوى 2"/>
          <p:cNvSpPr>
            <a:spLocks noGrp="1"/>
          </p:cNvSpPr>
          <p:nvPr>
            <p:ph idx="1"/>
          </p:nvPr>
        </p:nvSpPr>
        <p:spPr>
          <a:xfrm>
            <a:off x="457200" y="1412776"/>
            <a:ext cx="8229600" cy="4713387"/>
          </a:xfrm>
        </p:spPr>
        <p:txBody>
          <a:bodyPr>
            <a:normAutofit fontScale="92500"/>
          </a:bodyPr>
          <a:lstStyle/>
          <a:p>
            <a:pPr algn="just"/>
            <a:r>
              <a:rPr lang="ar-EG" sz="3000" b="1" dirty="0"/>
              <a:t>تعريف علم الاقتصاد: </a:t>
            </a:r>
            <a:r>
              <a:rPr lang="ar-EG" sz="3000" dirty="0"/>
              <a:t>عرف علم الاقتصاد بتعريفات متعددة نختار منها أنه"العلم الذي يدرس السلوك كعلاقة بين الحاجات البشرية غير المحدودة والموارد الاقتصادية النادرة التي لها استعمالات بديلة".</a:t>
            </a:r>
            <a:endParaRPr lang="en-US" sz="3000" dirty="0"/>
          </a:p>
          <a:p>
            <a:pPr algn="just"/>
            <a:r>
              <a:rPr lang="ar-EG" sz="3000" dirty="0"/>
              <a:t>   ومن خلال هذا التعريف يمكن ملاحظة النقاط التالية:</a:t>
            </a:r>
            <a:endParaRPr lang="en-US" sz="3000" dirty="0"/>
          </a:p>
          <a:p>
            <a:pPr lvl="0" algn="just"/>
            <a:r>
              <a:rPr lang="ar-EG" sz="3000" dirty="0"/>
              <a:t>أنه علم يهتم بتوزيع الموارد لإنتاج السلع والخدمات لإشباع الحاجات الإنسانية.</a:t>
            </a:r>
            <a:endParaRPr lang="en-US" sz="3000" dirty="0"/>
          </a:p>
          <a:p>
            <a:pPr lvl="0" algn="just"/>
            <a:r>
              <a:rPr lang="ar-EG" sz="3000" dirty="0"/>
              <a:t>أنه علم الاختيار واتخاذ القرار،فالموارد المحدودة لابد لها من اتخاذ قرارات للتفاضل بينها.</a:t>
            </a:r>
            <a:endParaRPr lang="en-US" sz="3000" dirty="0"/>
          </a:p>
          <a:p>
            <a:pPr lvl="0" algn="just"/>
            <a:r>
              <a:rPr lang="ar-EG" sz="3000" dirty="0"/>
              <a:t>انه علم يهتم بفهم وتحليل آليات السوق،والناتج ،والبطالة،والتجارة الخارجية ،وغيرها.</a:t>
            </a:r>
            <a:endParaRPr lang="en-US" sz="3000" dirty="0"/>
          </a:p>
          <a:p>
            <a:endParaRPr lang="ar-EG"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EG" sz="3600" dirty="0" smtClean="0"/>
              <a:t>تابع الفصل السابع :البطالة والتضخم</a:t>
            </a:r>
            <a:endParaRPr lang="ar-EG" sz="3600" dirty="0"/>
          </a:p>
        </p:txBody>
      </p:sp>
      <p:sp>
        <p:nvSpPr>
          <p:cNvPr id="3" name="عنصر نائب للمحتوى 2"/>
          <p:cNvSpPr>
            <a:spLocks noGrp="1"/>
          </p:cNvSpPr>
          <p:nvPr>
            <p:ph idx="1"/>
          </p:nvPr>
        </p:nvSpPr>
        <p:spPr/>
        <p:txBody>
          <a:bodyPr>
            <a:normAutofit lnSpcReduction="10000"/>
          </a:bodyPr>
          <a:lstStyle/>
          <a:p>
            <a:r>
              <a:rPr lang="ar-EG" b="1" dirty="0" smtClean="0"/>
              <a:t>المعدل الطبيعي للبطالة :</a:t>
            </a:r>
            <a:endParaRPr lang="en-US" dirty="0" smtClean="0"/>
          </a:p>
          <a:p>
            <a:r>
              <a:rPr lang="ar-EG" b="1" dirty="0" smtClean="0"/>
              <a:t> </a:t>
            </a:r>
            <a:r>
              <a:rPr lang="ar-EG" dirty="0" smtClean="0"/>
              <a:t>يقصد بالمعدل الطبيعي للبطالة وجود معدل اعتيادي للعاطلين يتراوح ما بين (4%-و6%) من مجموع القوة العاملة .</a:t>
            </a:r>
            <a:endParaRPr lang="en-US" dirty="0" smtClean="0"/>
          </a:p>
          <a:p>
            <a:r>
              <a:rPr lang="ar-EG" dirty="0" smtClean="0"/>
              <a:t>وتلعب السياسة العامة من خلال النفقات التحويلية دورا هاماً في التأثير على المعدل الطبيعي للبطالة وذلك من خلال :</a:t>
            </a:r>
            <a:endParaRPr lang="en-US" dirty="0" smtClean="0"/>
          </a:p>
          <a:p>
            <a:pPr lvl="0"/>
            <a:r>
              <a:rPr lang="ar-EG" dirty="0" smtClean="0"/>
              <a:t>تشجيع العمال على رفض طلبات العمل المقدمة من أصحاب الأعمال بسبب وجود تعويضات للعاطلين تكفى لتسيير حياتهم حتى يجدوا العمل المناسب.</a:t>
            </a:r>
            <a:endParaRPr lang="en-US" dirty="0" smtClean="0"/>
          </a:p>
          <a:p>
            <a:pPr lvl="0"/>
            <a:r>
              <a:rPr lang="ar-EG" dirty="0" smtClean="0"/>
              <a:t>عدم مرونة جميع العاطلين تجاه تفاوت الفرص المتاحة .</a:t>
            </a:r>
            <a:endParaRPr lang="en-US" dirty="0" smtClean="0"/>
          </a:p>
          <a:p>
            <a:pPr lvl="0"/>
            <a:r>
              <a:rPr lang="ar-EG" dirty="0" smtClean="0"/>
              <a:t>انخفاض التكلفة الفرصية لأصحاب الأعمال في تشغيل المسرحين من العمل بسبب تغير المستويات الإنتاجية.</a:t>
            </a:r>
            <a:endParaRPr lang="en-US" dirty="0" smtClean="0"/>
          </a:p>
          <a:p>
            <a:endParaRPr lang="ar-EG"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a:bodyPr>
          <a:lstStyle/>
          <a:p>
            <a:pPr algn="ctr"/>
            <a:r>
              <a:rPr lang="ar-EG" sz="3600" dirty="0" smtClean="0"/>
              <a:t>تابع الفصل السابع :البطالة والتضخم</a:t>
            </a:r>
            <a:endParaRPr lang="ar-EG" sz="3600" dirty="0"/>
          </a:p>
        </p:txBody>
      </p:sp>
      <p:sp>
        <p:nvSpPr>
          <p:cNvPr id="3" name="عنصر نائب للمحتوى 2"/>
          <p:cNvSpPr>
            <a:spLocks noGrp="1"/>
          </p:cNvSpPr>
          <p:nvPr>
            <p:ph idx="1"/>
          </p:nvPr>
        </p:nvSpPr>
        <p:spPr>
          <a:xfrm>
            <a:off x="428596" y="1357298"/>
            <a:ext cx="8229600" cy="5500702"/>
          </a:xfrm>
        </p:spPr>
        <p:txBody>
          <a:bodyPr>
            <a:normAutofit fontScale="55000" lnSpcReduction="20000"/>
          </a:bodyPr>
          <a:lstStyle/>
          <a:p>
            <a:r>
              <a:rPr lang="ar-EG" sz="3600" b="1" dirty="0" smtClean="0"/>
              <a:t>أنواع البطالة:</a:t>
            </a:r>
            <a:endParaRPr lang="en-US" sz="3600" b="1" dirty="0" smtClean="0"/>
          </a:p>
          <a:p>
            <a:r>
              <a:rPr lang="ar-EG" sz="3800" dirty="0" smtClean="0"/>
              <a:t>يمكن تقسيم البطالة إلى عدة أنواع منها</a:t>
            </a:r>
            <a:r>
              <a:rPr lang="ar-EG" sz="3800" b="1" dirty="0" smtClean="0"/>
              <a:t>:</a:t>
            </a:r>
            <a:endParaRPr lang="en-US" sz="3800" dirty="0" smtClean="0"/>
          </a:p>
          <a:p>
            <a:r>
              <a:rPr lang="ar-EG" sz="3800" b="1" dirty="0" smtClean="0"/>
              <a:t>1-البطالة الدورية :</a:t>
            </a:r>
            <a:endParaRPr lang="en-US" sz="3800" dirty="0" smtClean="0"/>
          </a:p>
          <a:p>
            <a:r>
              <a:rPr lang="ar-EG" sz="3800" dirty="0" smtClean="0"/>
              <a:t>وهى البطالة التي تحدث أثناء فترة الركود الاقتصادي وقبل أن يبلغ الناتج الحقيقي مستوى الطاقة الكاملة أي مستوى التشغيل الكامل.</a:t>
            </a:r>
            <a:endParaRPr lang="en-US" sz="3800" dirty="0" smtClean="0"/>
          </a:p>
          <a:p>
            <a:r>
              <a:rPr lang="ar-EG" sz="3800" b="1" dirty="0" smtClean="0"/>
              <a:t>ب- البطالة الهيكلية :</a:t>
            </a:r>
            <a:endParaRPr lang="en-US" sz="3800" dirty="0" smtClean="0"/>
          </a:p>
          <a:p>
            <a:r>
              <a:rPr lang="ar-EG" sz="3800" b="1" dirty="0" smtClean="0"/>
              <a:t>    </a:t>
            </a:r>
            <a:r>
              <a:rPr lang="ar-EG" sz="3800" dirty="0" smtClean="0"/>
              <a:t>وهى بطالة اختيارية تحدث نتيجة لعوامل مختلفة :</a:t>
            </a:r>
            <a:endParaRPr lang="en-US" sz="3800" dirty="0" smtClean="0"/>
          </a:p>
          <a:p>
            <a:r>
              <a:rPr lang="ar-EG" sz="3800" dirty="0" smtClean="0"/>
              <a:t>- استمرار الأشخاص العاطلين في البحث عن وظيفة أفضل تتوافق مع طموحاتهم .</a:t>
            </a:r>
            <a:endParaRPr lang="en-US" sz="3800" dirty="0" smtClean="0"/>
          </a:p>
          <a:p>
            <a:r>
              <a:rPr lang="ar-EG" sz="3800" dirty="0" smtClean="0"/>
              <a:t>- تشريعات الحد الأدنى للأجور وضغوط نقابات العمل ،تفرض على المؤسسات ضرورة أن تكون الوظيفة ملائمة للمؤهل .</a:t>
            </a:r>
            <a:endParaRPr lang="en-US" sz="3800" dirty="0" smtClean="0"/>
          </a:p>
          <a:p>
            <a:r>
              <a:rPr lang="ar-EG" sz="3800" dirty="0" smtClean="0"/>
              <a:t>- توافر بعض الوظائف الشاغرة في أقاليم أو مواقع جغرافية من الصعوبة الإقامة فيها لأسباب اقتصادية أو اجتماعية.</a:t>
            </a:r>
            <a:endParaRPr lang="en-US" sz="3800" dirty="0" smtClean="0"/>
          </a:p>
          <a:p>
            <a:r>
              <a:rPr lang="ar-EG" sz="3800" dirty="0" smtClean="0"/>
              <a:t>- تفاوت الأجور بين المناطق أو بين المؤسسات مما يدفع العاملين إلى ظاهرة الدوران في العمل والانتقال إلى عمل آخر.</a:t>
            </a:r>
            <a:endParaRPr lang="en-US" sz="3800" dirty="0" smtClean="0"/>
          </a:p>
          <a:p>
            <a:r>
              <a:rPr lang="ar-EG" sz="3800" dirty="0" smtClean="0"/>
              <a:t>- التغيرات التي تحدث في أذواق المستهلكين ، أو في تقنية الإنتاج ،أو حتى في المنافسة فتؤثر تحديد نوعية الطلب على مهارات معينة من الأيدي العاملة.</a:t>
            </a:r>
            <a:endParaRPr lang="en-US" sz="3800" dirty="0" smtClean="0"/>
          </a:p>
          <a:p>
            <a:r>
              <a:rPr lang="ar-EG" sz="3800" dirty="0" smtClean="0"/>
              <a:t>-إدخال تحولات هيكلية في التنظيمات الإدارية والعسكرية كتقليص عدد العاملين في الجيش بقرار سياسي .</a:t>
            </a:r>
            <a:endParaRPr lang="en-US" sz="3800" dirty="0" smtClean="0"/>
          </a:p>
          <a:p>
            <a:endParaRPr lang="ar-EG"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438896"/>
          </a:xfrm>
        </p:spPr>
        <p:txBody>
          <a:bodyPr>
            <a:normAutofit fontScale="90000"/>
          </a:bodyPr>
          <a:lstStyle/>
          <a:p>
            <a:pPr algn="ctr"/>
            <a:r>
              <a:rPr lang="ar-EG" sz="3600" dirty="0" smtClean="0"/>
              <a:t>تابع الفصل السابع :البطالة والتضخم</a:t>
            </a:r>
            <a:endParaRPr lang="ar-EG" sz="3600" dirty="0"/>
          </a:p>
        </p:txBody>
      </p:sp>
      <p:sp>
        <p:nvSpPr>
          <p:cNvPr id="3" name="عنصر نائب للمحتوى 2"/>
          <p:cNvSpPr>
            <a:spLocks noGrp="1"/>
          </p:cNvSpPr>
          <p:nvPr>
            <p:ph idx="1"/>
          </p:nvPr>
        </p:nvSpPr>
        <p:spPr>
          <a:xfrm>
            <a:off x="457200" y="1142984"/>
            <a:ext cx="8229600" cy="5429288"/>
          </a:xfrm>
        </p:spPr>
        <p:txBody>
          <a:bodyPr>
            <a:normAutofit fontScale="92500" lnSpcReduction="10000"/>
          </a:bodyPr>
          <a:lstStyle/>
          <a:p>
            <a:r>
              <a:rPr lang="ar-EG" b="1" dirty="0" smtClean="0"/>
              <a:t>ج-البطالة الاحتكاكية :</a:t>
            </a:r>
            <a:endParaRPr lang="en-US" dirty="0" smtClean="0"/>
          </a:p>
          <a:p>
            <a:r>
              <a:rPr lang="ar-EG" dirty="0" smtClean="0"/>
              <a:t>وهى بطالة اختيارية أيضاً لأشخاص يمتلكون مؤهلات أو خبرات مهنية معينة ولكن لا يجدون حالياً العرض المناسب للعمل.</a:t>
            </a:r>
            <a:endParaRPr lang="en-US" dirty="0" smtClean="0"/>
          </a:p>
          <a:p>
            <a:r>
              <a:rPr lang="ar-EG" dirty="0" smtClean="0"/>
              <a:t>  وتختلف البطالة الاحتكاكية عن البطالة الهيكلية في أن العمال في البطالة الاحتكاكية يملكون الخبرات المطلوبة لشغل هذه الوظائف ،أما في البطالة الهيكلية فلا تتوفر مثل هذه الخبرات.</a:t>
            </a:r>
            <a:endParaRPr lang="en-US" dirty="0" smtClean="0"/>
          </a:p>
          <a:p>
            <a:r>
              <a:rPr lang="ar-EG" b="1" dirty="0" smtClean="0"/>
              <a:t>د- البطالة المقنعة : </a:t>
            </a:r>
            <a:endParaRPr lang="en-US" dirty="0" smtClean="0"/>
          </a:p>
          <a:p>
            <a:r>
              <a:rPr lang="ar-EG" dirty="0" smtClean="0"/>
              <a:t>  ويختلف هذا النوع من البطالة عن الأنواع الأخرى في أنها تعطل غير ملموس وغير قابل للقياس الكمي ،حيث يتلقى العمال دخولهم المحدودة ، في حين لا يزيد الناتج الإجمالي ،ومن أهم القطاعات التي يكثر فيها هذا النوع من البطالة القطاع الزراعي والقطاع الحكومي.</a:t>
            </a:r>
            <a:endParaRPr lang="en-US" dirty="0" smtClean="0"/>
          </a:p>
          <a:p>
            <a:r>
              <a:rPr lang="ar-EG" b="1" dirty="0" smtClean="0"/>
              <a:t>هـ - البطالة الموسمية : </a:t>
            </a:r>
            <a:endParaRPr lang="en-US" dirty="0" smtClean="0"/>
          </a:p>
          <a:p>
            <a:r>
              <a:rPr lang="ar-EG" b="1" dirty="0" smtClean="0"/>
              <a:t>  </a:t>
            </a:r>
            <a:r>
              <a:rPr lang="ar-EG" dirty="0" smtClean="0"/>
              <a:t>وهذه البطالة غالبا ما تكثر في نشاطات البناء والإنشاءات والزراعة والسياحة خاصة في فصل الشتاء في الأقاليم التي تعاني من تقلبات شديدة في المناخ .</a:t>
            </a:r>
            <a:endParaRPr lang="en-US" dirty="0" smtClean="0"/>
          </a:p>
          <a:p>
            <a:endParaRPr lang="ar-EG"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EG" sz="4000" dirty="0" smtClean="0"/>
              <a:t>تابع الفصل السابع :البطالة والتضخم</a:t>
            </a:r>
            <a:endParaRPr lang="ar-EG" sz="4000" dirty="0"/>
          </a:p>
        </p:txBody>
      </p:sp>
      <p:sp>
        <p:nvSpPr>
          <p:cNvPr id="3" name="عنصر نائب للمحتوى 2"/>
          <p:cNvSpPr>
            <a:spLocks noGrp="1"/>
          </p:cNvSpPr>
          <p:nvPr>
            <p:ph idx="1"/>
          </p:nvPr>
        </p:nvSpPr>
        <p:spPr/>
        <p:txBody>
          <a:bodyPr>
            <a:normAutofit fontScale="92500" lnSpcReduction="20000"/>
          </a:bodyPr>
          <a:lstStyle/>
          <a:p>
            <a:r>
              <a:rPr lang="ar-EG" b="1" dirty="0" smtClean="0"/>
              <a:t>أسباب البطالة :</a:t>
            </a:r>
            <a:endParaRPr lang="en-US" dirty="0" smtClean="0"/>
          </a:p>
          <a:p>
            <a:r>
              <a:rPr lang="ar-EG" dirty="0" smtClean="0"/>
              <a:t>من أهم أسباب البطالة ما يلي :</a:t>
            </a:r>
            <a:endParaRPr lang="en-US" dirty="0" smtClean="0"/>
          </a:p>
          <a:p>
            <a:r>
              <a:rPr lang="ar-EG" dirty="0" smtClean="0"/>
              <a:t>-النمو السكاني.</a:t>
            </a:r>
            <a:endParaRPr lang="en-US" dirty="0" smtClean="0"/>
          </a:p>
          <a:p>
            <a:r>
              <a:rPr lang="ar-EG" dirty="0" smtClean="0"/>
              <a:t>-ارتفاع أجور الأيدي العاملة.</a:t>
            </a:r>
            <a:endParaRPr lang="en-US" dirty="0" smtClean="0"/>
          </a:p>
          <a:p>
            <a:r>
              <a:rPr lang="ar-EG" dirty="0" smtClean="0"/>
              <a:t>-تشغيل صغار السن .</a:t>
            </a:r>
            <a:endParaRPr lang="en-US" dirty="0" smtClean="0"/>
          </a:p>
          <a:p>
            <a:r>
              <a:rPr lang="ar-EG" dirty="0" smtClean="0"/>
              <a:t>-رفع سن التقاعد .</a:t>
            </a:r>
            <a:endParaRPr lang="en-US" dirty="0" smtClean="0"/>
          </a:p>
          <a:p>
            <a:r>
              <a:rPr lang="ar-EG" dirty="0" smtClean="0"/>
              <a:t>-عمل المرأة .</a:t>
            </a:r>
            <a:endParaRPr lang="en-US" dirty="0" smtClean="0"/>
          </a:p>
          <a:p>
            <a:r>
              <a:rPr lang="ar-EG" dirty="0" smtClean="0"/>
              <a:t>-الاستعانة بالأيدي العاملة الأجنبية .</a:t>
            </a:r>
            <a:endParaRPr lang="en-US" dirty="0" smtClean="0"/>
          </a:p>
          <a:p>
            <a:r>
              <a:rPr lang="ar-EG" dirty="0" smtClean="0"/>
              <a:t>-تقييد الهجرة للخارج .</a:t>
            </a:r>
            <a:endParaRPr lang="en-US" dirty="0" smtClean="0"/>
          </a:p>
          <a:p>
            <a:r>
              <a:rPr lang="ar-EG" dirty="0" smtClean="0"/>
              <a:t>- قلة التدريب والتأهيل .</a:t>
            </a:r>
            <a:endParaRPr lang="en-US" dirty="0" smtClean="0"/>
          </a:p>
          <a:p>
            <a:r>
              <a:rPr lang="ar-EG" dirty="0" smtClean="0"/>
              <a:t>-التقدم التقني.</a:t>
            </a:r>
            <a:endParaRPr lang="en-US" dirty="0" smtClean="0"/>
          </a:p>
          <a:p>
            <a:endParaRPr lang="ar-EG"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EG" sz="4000" dirty="0" smtClean="0"/>
              <a:t>تابع الفصل السابع :البطالة والتضخم</a:t>
            </a:r>
            <a:endParaRPr lang="ar-EG" sz="4000" dirty="0"/>
          </a:p>
        </p:txBody>
      </p:sp>
      <p:sp>
        <p:nvSpPr>
          <p:cNvPr id="3" name="عنصر نائب للمحتوى 2"/>
          <p:cNvSpPr>
            <a:spLocks noGrp="1"/>
          </p:cNvSpPr>
          <p:nvPr>
            <p:ph idx="1"/>
          </p:nvPr>
        </p:nvSpPr>
        <p:spPr/>
        <p:txBody>
          <a:bodyPr/>
          <a:lstStyle/>
          <a:p>
            <a:r>
              <a:rPr lang="ar-EG" b="1" dirty="0" smtClean="0"/>
              <a:t>الآثار الاقتصادية والاجتماعية للبطالة :</a:t>
            </a:r>
            <a:endParaRPr lang="en-US" dirty="0" smtClean="0"/>
          </a:p>
          <a:p>
            <a:r>
              <a:rPr lang="ar-EG" dirty="0" smtClean="0"/>
              <a:t>من أهم الآثار الاقتصادية والاجتماعية للبطالة أنها هدر لمورد هام من الموارد الاقتصادية وهو مورد العمل ،كما أن البطالة تؤدي إلي الفقر وتدني مستوي المعيشة وزيادة معدل الجريمة .</a:t>
            </a:r>
            <a:endParaRPr lang="en-US" dirty="0" smtClean="0"/>
          </a:p>
          <a:p>
            <a:r>
              <a:rPr lang="ar-EG" b="1" dirty="0" smtClean="0"/>
              <a:t>إحصائيات البطالة المربية :</a:t>
            </a:r>
            <a:endParaRPr lang="en-US" dirty="0" smtClean="0"/>
          </a:p>
          <a:p>
            <a:r>
              <a:rPr lang="ar-EG" dirty="0" smtClean="0"/>
              <a:t>يختلف المعدل الطبيعي للبطالة من بلد إلي أخرى ،ففي الولايات المتحدة يتوقع علماء الاقتصاد أن يكون بين 4%-5.5%،وفي أوربا يتراوح المعدل بين 7%-10%،ويختلف المعدل من وقت لآخر ومن حال لآخر ففي خلال فترة الكساد الكبير 1929م وصل المعدل إلي 25%.</a:t>
            </a:r>
            <a:endParaRPr lang="en-US" dirty="0" smtClean="0"/>
          </a:p>
          <a:p>
            <a:endParaRPr lang="ar-EG"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00042"/>
            <a:ext cx="8229600" cy="1285884"/>
          </a:xfrm>
        </p:spPr>
        <p:txBody>
          <a:bodyPr>
            <a:normAutofit fontScale="90000"/>
          </a:bodyPr>
          <a:lstStyle/>
          <a:p>
            <a:pPr algn="ctr"/>
            <a:r>
              <a:rPr lang="ar-EG" sz="5400" dirty="0" smtClean="0"/>
              <a:t>تابع الفصل السابع :البطالة والتضخم</a:t>
            </a:r>
            <a:br>
              <a:rPr lang="ar-EG" sz="5400" dirty="0" smtClean="0"/>
            </a:br>
            <a:r>
              <a:rPr lang="ar-EG" b="1" dirty="0" smtClean="0"/>
              <a:t>التضـخـــم</a:t>
            </a:r>
            <a:endParaRPr lang="ar-EG" dirty="0"/>
          </a:p>
        </p:txBody>
      </p:sp>
      <p:sp>
        <p:nvSpPr>
          <p:cNvPr id="3" name="عنصر نائب للمحتوى 2"/>
          <p:cNvSpPr>
            <a:spLocks noGrp="1"/>
          </p:cNvSpPr>
          <p:nvPr>
            <p:ph idx="1"/>
          </p:nvPr>
        </p:nvSpPr>
        <p:spPr>
          <a:xfrm>
            <a:off x="457200" y="1643050"/>
            <a:ext cx="8229600" cy="4681550"/>
          </a:xfrm>
        </p:spPr>
        <p:txBody>
          <a:bodyPr/>
          <a:lstStyle/>
          <a:p>
            <a:r>
              <a:rPr lang="ar-EG" b="1" dirty="0" smtClean="0"/>
              <a:t>تعريفه : </a:t>
            </a:r>
            <a:r>
              <a:rPr lang="ar-EG" dirty="0" smtClean="0"/>
              <a:t>يعرف التضخم بأنه الارتفاع المستمر والملموس في المستوى العام للأسعار خلال فترة زمنية معينة .</a:t>
            </a:r>
            <a:endParaRPr lang="en-US" dirty="0" smtClean="0"/>
          </a:p>
          <a:p>
            <a:r>
              <a:rPr lang="ar-EG" b="1" dirty="0" smtClean="0"/>
              <a:t>قياس المعدل العام للتضخم :</a:t>
            </a:r>
            <a:endParaRPr lang="en-US" dirty="0" smtClean="0"/>
          </a:p>
          <a:p>
            <a:r>
              <a:rPr lang="ar-EG" b="1" dirty="0" smtClean="0"/>
              <a:t>                  المستوى العام للأسعار         المستوي العام للأسعار </a:t>
            </a:r>
            <a:endParaRPr lang="en-US" dirty="0" smtClean="0"/>
          </a:p>
          <a:p>
            <a:r>
              <a:rPr lang="ar-EG" b="1" dirty="0" smtClean="0"/>
              <a:t>                    في سنة المقارنة      -        في سنة الأساس           </a:t>
            </a:r>
            <a:endParaRPr lang="en-US" dirty="0" smtClean="0"/>
          </a:p>
          <a:p>
            <a:r>
              <a:rPr lang="ar-EG" b="1" dirty="0" smtClean="0"/>
              <a:t>معدل التضخم=   ــــــــــــــــــــــــــــــــــــــــــــــــــــــــــــــــــــــــ   ×100</a:t>
            </a:r>
            <a:endParaRPr lang="en-US" dirty="0" smtClean="0"/>
          </a:p>
          <a:p>
            <a:r>
              <a:rPr lang="ar-EG" b="1" dirty="0" smtClean="0"/>
              <a:t>                         المستوي العام للأسعار في سنة الأساس</a:t>
            </a:r>
            <a:endParaRPr lang="en-US" dirty="0" smtClean="0"/>
          </a:p>
          <a:p>
            <a:endParaRPr lang="ar-EG"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EG" sz="4000" dirty="0" smtClean="0"/>
              <a:t>تابع الفصل السابع :البطالة والتضخم</a:t>
            </a:r>
            <a:endParaRPr lang="ar-EG" sz="4000" dirty="0"/>
          </a:p>
        </p:txBody>
      </p:sp>
      <p:sp>
        <p:nvSpPr>
          <p:cNvPr id="3" name="عنصر نائب للمحتوى 2"/>
          <p:cNvSpPr>
            <a:spLocks noGrp="1"/>
          </p:cNvSpPr>
          <p:nvPr>
            <p:ph idx="1"/>
          </p:nvPr>
        </p:nvSpPr>
        <p:spPr/>
        <p:txBody>
          <a:bodyPr/>
          <a:lstStyle/>
          <a:p>
            <a:r>
              <a:rPr lang="ar-EG" b="1" dirty="0" smtClean="0"/>
              <a:t>الأرقام القياسية لتكاليف المعيشة :</a:t>
            </a:r>
            <a:endParaRPr lang="en-US" dirty="0" smtClean="0"/>
          </a:p>
          <a:p>
            <a:pPr lvl="0"/>
            <a:r>
              <a:rPr lang="ar-EG" b="1" dirty="0" smtClean="0"/>
              <a:t>الرقم التجميعي البسيط :</a:t>
            </a:r>
            <a:endParaRPr lang="en-US" dirty="0" smtClean="0"/>
          </a:p>
          <a:p>
            <a:r>
              <a:rPr lang="ar-EG" dirty="0" smtClean="0"/>
              <a:t>وهذا الرقم يقيس تكلفة الحصول علي مجموعة من السلع والخدمات في سنة من السنوات إلي تكلفة نفس المجموعة من السلع والخدمات في سنة قبلها يتم تحديدها تسمي سنة الأساس ،وذلك باستخدام القانون التالي:</a:t>
            </a:r>
            <a:endParaRPr lang="en-US" dirty="0" smtClean="0"/>
          </a:p>
          <a:p>
            <a:r>
              <a:rPr lang="ar-EG" dirty="0" smtClean="0"/>
              <a:t>                                        مجموع أسعار السنة المقارنة</a:t>
            </a:r>
            <a:endParaRPr lang="en-US" dirty="0" smtClean="0"/>
          </a:p>
          <a:p>
            <a:r>
              <a:rPr lang="ar-EG" dirty="0" smtClean="0"/>
              <a:t>الرقم القياسي لتكاليف المعيشة =ــــــــــــــــــــــــــــــــــــــــــــــــــ×100</a:t>
            </a:r>
            <a:endParaRPr lang="en-US" dirty="0" smtClean="0"/>
          </a:p>
          <a:p>
            <a:r>
              <a:rPr lang="ar-EG" b="1" dirty="0" smtClean="0"/>
              <a:t>                                        </a:t>
            </a:r>
            <a:r>
              <a:rPr lang="ar-EG" dirty="0" smtClean="0"/>
              <a:t>   مجموع أسعار </a:t>
            </a:r>
            <a:r>
              <a:rPr lang="ar-EG" smtClean="0"/>
              <a:t>سنة الأساس</a:t>
            </a:r>
            <a:endParaRPr lang="en-US" dirty="0" smtClean="0"/>
          </a:p>
          <a:p>
            <a:endParaRPr lang="ar-EG"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438896"/>
          </a:xfrm>
        </p:spPr>
        <p:txBody>
          <a:bodyPr>
            <a:normAutofit fontScale="90000"/>
          </a:bodyPr>
          <a:lstStyle/>
          <a:p>
            <a:pPr algn="ctr"/>
            <a:r>
              <a:rPr lang="ar-EG" sz="4000" dirty="0" smtClean="0"/>
              <a:t>تابع الفصل السابع :البطالة والتضخم</a:t>
            </a:r>
            <a:endParaRPr lang="ar-EG" sz="4000" dirty="0"/>
          </a:p>
        </p:txBody>
      </p:sp>
      <p:sp>
        <p:nvSpPr>
          <p:cNvPr id="3" name="عنصر نائب للمحتوى 2"/>
          <p:cNvSpPr>
            <a:spLocks noGrp="1"/>
          </p:cNvSpPr>
          <p:nvPr>
            <p:ph idx="1"/>
          </p:nvPr>
        </p:nvSpPr>
        <p:spPr>
          <a:xfrm>
            <a:off x="457200" y="1142984"/>
            <a:ext cx="8229600" cy="5181616"/>
          </a:xfrm>
        </p:spPr>
        <p:txBody>
          <a:bodyPr/>
          <a:lstStyle/>
          <a:p>
            <a:pPr lvl="0"/>
            <a:r>
              <a:rPr lang="ar-EG" b="1" dirty="0" smtClean="0"/>
              <a:t>الرقم التجميعي المرجح:</a:t>
            </a:r>
            <a:endParaRPr lang="en-US" dirty="0" smtClean="0"/>
          </a:p>
          <a:p>
            <a:r>
              <a:rPr lang="ar-EG" sz="2000" dirty="0" smtClean="0"/>
              <a:t>ولكي نحصل علي هذا الرقم نقوم بضرب أسعار السلع والخدمات في سنة المقارنة وسنة الأساس بالوزن الترجيحي المعتمد ومن ثم يتم جمع الأرقام الناتجة ،ثم نقوم بقسمة الرقم القياسي لسنة المقارنة علي الرقم القياسي لسنة الأساس وذلك كالتالي:</a:t>
            </a:r>
          </a:p>
          <a:p>
            <a:r>
              <a:rPr lang="ar-EG" sz="2000" dirty="0" smtClean="0"/>
              <a:t>                              285                    </a:t>
            </a:r>
            <a:endParaRPr lang="en-US" sz="2000" dirty="0" smtClean="0"/>
          </a:p>
          <a:p>
            <a:r>
              <a:rPr lang="ar-EG" sz="2000" dirty="0" smtClean="0"/>
              <a:t>الرقم القياسي المرجح =ــــــــــــــــ × 100 = 154%</a:t>
            </a:r>
            <a:endParaRPr lang="en-US" sz="2000" dirty="0" smtClean="0"/>
          </a:p>
          <a:p>
            <a:r>
              <a:rPr lang="ar-EG" sz="2000" dirty="0" smtClean="0"/>
              <a:t>                              185 </a:t>
            </a:r>
          </a:p>
          <a:p>
            <a:endParaRPr lang="en-US" dirty="0" smtClean="0"/>
          </a:p>
          <a:p>
            <a:endParaRPr lang="ar-EG" dirty="0"/>
          </a:p>
        </p:txBody>
      </p:sp>
      <p:graphicFrame>
        <p:nvGraphicFramePr>
          <p:cNvPr id="4" name="جدول 3"/>
          <p:cNvGraphicFramePr>
            <a:graphicFrameLocks noGrp="1"/>
          </p:cNvGraphicFramePr>
          <p:nvPr/>
        </p:nvGraphicFramePr>
        <p:xfrm>
          <a:off x="857224" y="3857628"/>
          <a:ext cx="7572426" cy="2293954"/>
        </p:xfrm>
        <a:graphic>
          <a:graphicData uri="http://schemas.openxmlformats.org/drawingml/2006/table">
            <a:tbl>
              <a:tblPr rtl="1" firstRow="1" bandRow="1">
                <a:tableStyleId>{5C22544A-7EE6-4342-B048-85BDC9FD1C3A}</a:tableStyleId>
              </a:tblPr>
              <a:tblGrid>
                <a:gridCol w="1262071"/>
                <a:gridCol w="1262071"/>
                <a:gridCol w="1262071"/>
                <a:gridCol w="1262071"/>
                <a:gridCol w="1262071"/>
                <a:gridCol w="1262071"/>
              </a:tblGrid>
              <a:tr h="714380">
                <a:tc>
                  <a:txBody>
                    <a:bodyPr/>
                    <a:lstStyle/>
                    <a:p>
                      <a:pPr algn="ctr" rtl="1">
                        <a:spcAft>
                          <a:spcPts val="0"/>
                        </a:spcAft>
                      </a:pPr>
                      <a:endParaRPr lang="ar-EG" sz="1400" dirty="0">
                        <a:latin typeface="Times New Roman"/>
                        <a:ea typeface="SimSun"/>
                        <a:cs typeface="Simplified Arabic"/>
                      </a:endParaRPr>
                    </a:p>
                    <a:p>
                      <a:pPr algn="r" rtl="1">
                        <a:spcAft>
                          <a:spcPts val="0"/>
                        </a:spcAft>
                      </a:pPr>
                      <a:r>
                        <a:rPr lang="ar-EG" sz="1400" dirty="0">
                          <a:latin typeface="Times New Roman"/>
                          <a:ea typeface="SimSun"/>
                          <a:cs typeface="Simplified Arabic"/>
                        </a:rPr>
                        <a:t>        السلعة</a:t>
                      </a:r>
                      <a:endParaRPr lang="en-US" sz="1200" dirty="0">
                        <a:latin typeface="Times New Roman"/>
                        <a:ea typeface="SimSun"/>
                      </a:endParaRPr>
                    </a:p>
                  </a:txBody>
                  <a:tcPr marL="68580" marR="68580" marT="0" marB="0"/>
                </a:tc>
                <a:tc>
                  <a:txBody>
                    <a:bodyPr/>
                    <a:lstStyle/>
                    <a:p>
                      <a:pPr algn="ctr" rtl="1">
                        <a:spcAft>
                          <a:spcPts val="0"/>
                        </a:spcAft>
                      </a:pPr>
                      <a:r>
                        <a:rPr lang="ar-EG" sz="1400">
                          <a:latin typeface="Times New Roman"/>
                          <a:ea typeface="SimSun"/>
                          <a:cs typeface="Simplified Arabic"/>
                        </a:rPr>
                        <a:t>(1)</a:t>
                      </a:r>
                      <a:endParaRPr lang="en-US" sz="1200">
                        <a:latin typeface="Times New Roman"/>
                        <a:ea typeface="SimSun"/>
                      </a:endParaRPr>
                    </a:p>
                    <a:p>
                      <a:pPr algn="r" rtl="1">
                        <a:spcAft>
                          <a:spcPts val="0"/>
                        </a:spcAft>
                      </a:pPr>
                      <a:r>
                        <a:rPr lang="ar-EG" sz="1400">
                          <a:latin typeface="Times New Roman"/>
                          <a:ea typeface="SimSun"/>
                          <a:cs typeface="Simplified Arabic"/>
                        </a:rPr>
                        <a:t>أسعار عام 2000</a:t>
                      </a:r>
                      <a:endParaRPr lang="en-US" sz="1200">
                        <a:latin typeface="Times New Roman"/>
                        <a:ea typeface="SimSun"/>
                      </a:endParaRPr>
                    </a:p>
                  </a:txBody>
                  <a:tcPr marL="68580" marR="68580" marT="0" marB="0"/>
                </a:tc>
                <a:tc>
                  <a:txBody>
                    <a:bodyPr/>
                    <a:lstStyle/>
                    <a:p>
                      <a:pPr algn="ctr" rtl="1">
                        <a:spcAft>
                          <a:spcPts val="0"/>
                        </a:spcAft>
                      </a:pPr>
                      <a:r>
                        <a:rPr lang="ar-EG" sz="1400">
                          <a:latin typeface="Times New Roman"/>
                          <a:ea typeface="SimSun"/>
                          <a:cs typeface="Simplified Arabic"/>
                        </a:rPr>
                        <a:t>(2)</a:t>
                      </a:r>
                      <a:endParaRPr lang="en-US" sz="1200">
                        <a:latin typeface="Times New Roman"/>
                        <a:ea typeface="SimSun"/>
                      </a:endParaRPr>
                    </a:p>
                    <a:p>
                      <a:pPr algn="ctr" rtl="1">
                        <a:spcAft>
                          <a:spcPts val="0"/>
                        </a:spcAft>
                      </a:pPr>
                      <a:r>
                        <a:rPr lang="ar-EG" sz="1400">
                          <a:latin typeface="Times New Roman"/>
                          <a:ea typeface="SimSun"/>
                          <a:cs typeface="Simplified Arabic"/>
                        </a:rPr>
                        <a:t>أسعار عام 2004</a:t>
                      </a:r>
                      <a:endParaRPr lang="en-US" sz="1200">
                        <a:latin typeface="Times New Roman"/>
                        <a:ea typeface="SimSun"/>
                      </a:endParaRPr>
                    </a:p>
                  </a:txBody>
                  <a:tcPr marL="68580" marR="68580" marT="0" marB="0"/>
                </a:tc>
                <a:tc>
                  <a:txBody>
                    <a:bodyPr/>
                    <a:lstStyle/>
                    <a:p>
                      <a:pPr algn="ctr" rtl="1">
                        <a:spcAft>
                          <a:spcPts val="0"/>
                        </a:spcAft>
                      </a:pPr>
                      <a:r>
                        <a:rPr lang="ar-EG" sz="1400">
                          <a:latin typeface="Times New Roman"/>
                          <a:ea typeface="SimSun"/>
                          <a:cs typeface="Simplified Arabic"/>
                        </a:rPr>
                        <a:t>(3)</a:t>
                      </a:r>
                      <a:endParaRPr lang="en-US" sz="1200">
                        <a:latin typeface="Times New Roman"/>
                        <a:ea typeface="SimSun"/>
                      </a:endParaRPr>
                    </a:p>
                    <a:p>
                      <a:pPr algn="ctr" rtl="1">
                        <a:spcAft>
                          <a:spcPts val="0"/>
                        </a:spcAft>
                      </a:pPr>
                      <a:r>
                        <a:rPr lang="ar-EG" sz="1400">
                          <a:latin typeface="Times New Roman"/>
                          <a:ea typeface="SimSun"/>
                          <a:cs typeface="Simplified Arabic"/>
                        </a:rPr>
                        <a:t>الوزن الترجيحي</a:t>
                      </a:r>
                      <a:endParaRPr lang="en-US" sz="1200">
                        <a:latin typeface="Times New Roman"/>
                        <a:ea typeface="SimSun"/>
                      </a:endParaRPr>
                    </a:p>
                  </a:txBody>
                  <a:tcPr marL="68580" marR="68580" marT="0" marB="0"/>
                </a:tc>
                <a:tc>
                  <a:txBody>
                    <a:bodyPr/>
                    <a:lstStyle/>
                    <a:p>
                      <a:pPr algn="ctr" rtl="1">
                        <a:spcAft>
                          <a:spcPts val="0"/>
                        </a:spcAft>
                      </a:pPr>
                      <a:r>
                        <a:rPr lang="ar-EG" sz="1400">
                          <a:latin typeface="Times New Roman"/>
                          <a:ea typeface="SimSun"/>
                          <a:cs typeface="Simplified Arabic"/>
                        </a:rPr>
                        <a:t>(4)</a:t>
                      </a:r>
                      <a:endParaRPr lang="en-US" sz="1200">
                        <a:latin typeface="Times New Roman"/>
                        <a:ea typeface="SimSun"/>
                      </a:endParaRPr>
                    </a:p>
                    <a:p>
                      <a:pPr algn="ctr" rtl="1">
                        <a:spcAft>
                          <a:spcPts val="0"/>
                        </a:spcAft>
                      </a:pPr>
                      <a:r>
                        <a:rPr lang="ar-EG" sz="1400">
                          <a:latin typeface="Times New Roman"/>
                          <a:ea typeface="SimSun"/>
                          <a:cs typeface="Simplified Arabic"/>
                        </a:rPr>
                        <a:t>ترجيح عام2000</a:t>
                      </a:r>
                      <a:endParaRPr lang="en-US" sz="1200">
                        <a:latin typeface="Times New Roman"/>
                        <a:ea typeface="SimSun"/>
                      </a:endParaRPr>
                    </a:p>
                  </a:txBody>
                  <a:tcPr marL="68580" marR="68580" marT="0" marB="0"/>
                </a:tc>
                <a:tc>
                  <a:txBody>
                    <a:bodyPr/>
                    <a:lstStyle/>
                    <a:p>
                      <a:pPr algn="ctr" rtl="1">
                        <a:spcAft>
                          <a:spcPts val="0"/>
                        </a:spcAft>
                      </a:pPr>
                      <a:r>
                        <a:rPr lang="ar-EG" sz="1400">
                          <a:latin typeface="Times New Roman"/>
                          <a:ea typeface="SimSun"/>
                          <a:cs typeface="Simplified Arabic"/>
                        </a:rPr>
                        <a:t>(5)</a:t>
                      </a:r>
                      <a:endParaRPr lang="en-US" sz="1200">
                        <a:latin typeface="Times New Roman"/>
                        <a:ea typeface="SimSun"/>
                      </a:endParaRPr>
                    </a:p>
                    <a:p>
                      <a:pPr algn="ctr" rtl="1">
                        <a:spcAft>
                          <a:spcPts val="0"/>
                        </a:spcAft>
                      </a:pPr>
                      <a:r>
                        <a:rPr lang="ar-EG" sz="1400">
                          <a:latin typeface="Times New Roman"/>
                          <a:ea typeface="SimSun"/>
                          <a:cs typeface="Simplified Arabic"/>
                        </a:rPr>
                        <a:t>ترجيح عام2004</a:t>
                      </a:r>
                      <a:endParaRPr lang="en-US" sz="1200">
                        <a:latin typeface="Times New Roman"/>
                        <a:ea typeface="SimSun"/>
                      </a:endParaRPr>
                    </a:p>
                  </a:txBody>
                  <a:tcPr marL="68580" marR="68580" marT="0" marB="0"/>
                </a:tc>
              </a:tr>
              <a:tr h="857256">
                <a:tc>
                  <a:txBody>
                    <a:bodyPr/>
                    <a:lstStyle/>
                    <a:p>
                      <a:pPr algn="r" rtl="1">
                        <a:spcAft>
                          <a:spcPts val="0"/>
                        </a:spcAft>
                      </a:pPr>
                      <a:r>
                        <a:rPr lang="ar-EG" sz="1600">
                          <a:latin typeface="Times New Roman"/>
                          <a:ea typeface="SimSun"/>
                          <a:cs typeface="Simplified Arabic"/>
                        </a:rPr>
                        <a:t>المواد الغذائية</a:t>
                      </a:r>
                      <a:endParaRPr lang="en-US" sz="1600">
                        <a:latin typeface="Times New Roman"/>
                        <a:ea typeface="SimSun"/>
                      </a:endParaRPr>
                    </a:p>
                    <a:p>
                      <a:pPr algn="r" rtl="1">
                        <a:spcAft>
                          <a:spcPts val="0"/>
                        </a:spcAft>
                      </a:pPr>
                      <a:r>
                        <a:rPr lang="ar-EG" sz="1600">
                          <a:latin typeface="Times New Roman"/>
                          <a:ea typeface="SimSun"/>
                          <a:cs typeface="Simplified Arabic"/>
                        </a:rPr>
                        <a:t>الملابس والأحذية</a:t>
                      </a:r>
                      <a:endParaRPr lang="en-US" sz="1600">
                        <a:latin typeface="Times New Roman"/>
                        <a:ea typeface="SimSun"/>
                      </a:endParaRPr>
                    </a:p>
                    <a:p>
                      <a:pPr algn="r" rtl="1">
                        <a:spcAft>
                          <a:spcPts val="0"/>
                        </a:spcAft>
                      </a:pPr>
                      <a:r>
                        <a:rPr lang="ar-EG" sz="1600">
                          <a:latin typeface="Times New Roman"/>
                          <a:ea typeface="SimSun"/>
                          <a:cs typeface="Simplified Arabic"/>
                        </a:rPr>
                        <a:t>الخدمات</a:t>
                      </a:r>
                      <a:endParaRPr lang="en-US" sz="1600">
                        <a:latin typeface="Times New Roman"/>
                        <a:ea typeface="SimSun"/>
                      </a:endParaRPr>
                    </a:p>
                  </a:txBody>
                  <a:tcPr marL="68580" marR="68580" marT="0" marB="0"/>
                </a:tc>
                <a:tc>
                  <a:txBody>
                    <a:bodyPr/>
                    <a:lstStyle/>
                    <a:p>
                      <a:pPr algn="ctr" rtl="1">
                        <a:spcAft>
                          <a:spcPts val="0"/>
                        </a:spcAft>
                      </a:pPr>
                      <a:r>
                        <a:rPr lang="ar-EG" sz="1600">
                          <a:latin typeface="Times New Roman"/>
                          <a:ea typeface="SimSun"/>
                          <a:cs typeface="Simplified Arabic"/>
                        </a:rPr>
                        <a:t>1.0</a:t>
                      </a:r>
                      <a:endParaRPr lang="en-US" sz="1600">
                        <a:latin typeface="Times New Roman"/>
                        <a:ea typeface="SimSun"/>
                      </a:endParaRPr>
                    </a:p>
                    <a:p>
                      <a:pPr algn="ctr" rtl="1">
                        <a:spcAft>
                          <a:spcPts val="0"/>
                        </a:spcAft>
                      </a:pPr>
                      <a:r>
                        <a:rPr lang="ar-EG" sz="1600">
                          <a:latin typeface="Times New Roman"/>
                          <a:ea typeface="SimSun"/>
                          <a:cs typeface="Simplified Arabic"/>
                        </a:rPr>
                        <a:t>3.0</a:t>
                      </a:r>
                      <a:endParaRPr lang="en-US" sz="1600">
                        <a:latin typeface="Times New Roman"/>
                        <a:ea typeface="SimSun"/>
                      </a:endParaRPr>
                    </a:p>
                    <a:p>
                      <a:pPr algn="ctr" rtl="1">
                        <a:spcAft>
                          <a:spcPts val="0"/>
                        </a:spcAft>
                      </a:pPr>
                      <a:r>
                        <a:rPr lang="ar-EG" sz="1600">
                          <a:latin typeface="Times New Roman"/>
                          <a:ea typeface="SimSun"/>
                          <a:cs typeface="Simplified Arabic"/>
                        </a:rPr>
                        <a:t>2.0</a:t>
                      </a:r>
                      <a:endParaRPr lang="en-US" sz="1600">
                        <a:latin typeface="Times New Roman"/>
                        <a:ea typeface="SimSun"/>
                      </a:endParaRPr>
                    </a:p>
                  </a:txBody>
                  <a:tcPr marL="68580" marR="68580" marT="0" marB="0"/>
                </a:tc>
                <a:tc>
                  <a:txBody>
                    <a:bodyPr/>
                    <a:lstStyle/>
                    <a:p>
                      <a:pPr algn="ctr" rtl="1">
                        <a:spcAft>
                          <a:spcPts val="0"/>
                        </a:spcAft>
                      </a:pPr>
                      <a:r>
                        <a:rPr lang="ar-EG" sz="1600">
                          <a:latin typeface="Times New Roman"/>
                          <a:ea typeface="SimSun"/>
                          <a:cs typeface="Simplified Arabic"/>
                        </a:rPr>
                        <a:t>2.0</a:t>
                      </a:r>
                      <a:endParaRPr lang="en-US" sz="1600">
                        <a:latin typeface="Times New Roman"/>
                        <a:ea typeface="SimSun"/>
                      </a:endParaRPr>
                    </a:p>
                    <a:p>
                      <a:pPr algn="ctr" rtl="1">
                        <a:spcAft>
                          <a:spcPts val="0"/>
                        </a:spcAft>
                      </a:pPr>
                      <a:r>
                        <a:rPr lang="ar-EG" sz="1600">
                          <a:latin typeface="Times New Roman"/>
                          <a:ea typeface="SimSun"/>
                          <a:cs typeface="Simplified Arabic"/>
                        </a:rPr>
                        <a:t>4.0</a:t>
                      </a:r>
                      <a:endParaRPr lang="en-US" sz="1600">
                        <a:latin typeface="Times New Roman"/>
                        <a:ea typeface="SimSun"/>
                      </a:endParaRPr>
                    </a:p>
                    <a:p>
                      <a:pPr algn="ctr" rtl="1">
                        <a:spcAft>
                          <a:spcPts val="0"/>
                        </a:spcAft>
                      </a:pPr>
                      <a:r>
                        <a:rPr lang="ar-EG" sz="1600">
                          <a:latin typeface="Times New Roman"/>
                          <a:ea typeface="SimSun"/>
                          <a:cs typeface="Simplified Arabic"/>
                        </a:rPr>
                        <a:t>3.0</a:t>
                      </a:r>
                      <a:endParaRPr lang="en-US" sz="1600">
                        <a:latin typeface="Times New Roman"/>
                        <a:ea typeface="SimSun"/>
                      </a:endParaRPr>
                    </a:p>
                  </a:txBody>
                  <a:tcPr marL="68580" marR="68580" marT="0" marB="0"/>
                </a:tc>
                <a:tc>
                  <a:txBody>
                    <a:bodyPr/>
                    <a:lstStyle/>
                    <a:p>
                      <a:pPr algn="ctr" rtl="1">
                        <a:spcAft>
                          <a:spcPts val="0"/>
                        </a:spcAft>
                      </a:pPr>
                      <a:r>
                        <a:rPr lang="ar-EG" sz="1600">
                          <a:latin typeface="Times New Roman"/>
                          <a:ea typeface="SimSun"/>
                          <a:cs typeface="Simplified Arabic"/>
                        </a:rPr>
                        <a:t>45</a:t>
                      </a:r>
                      <a:endParaRPr lang="en-US" sz="1600">
                        <a:latin typeface="Times New Roman"/>
                        <a:ea typeface="SimSun"/>
                      </a:endParaRPr>
                    </a:p>
                    <a:p>
                      <a:pPr algn="ctr" rtl="1">
                        <a:spcAft>
                          <a:spcPts val="0"/>
                        </a:spcAft>
                      </a:pPr>
                      <a:r>
                        <a:rPr lang="ar-EG" sz="1600">
                          <a:latin typeface="Times New Roman"/>
                          <a:ea typeface="SimSun"/>
                          <a:cs typeface="Simplified Arabic"/>
                        </a:rPr>
                        <a:t>30</a:t>
                      </a:r>
                      <a:endParaRPr lang="en-US" sz="1600">
                        <a:latin typeface="Times New Roman"/>
                        <a:ea typeface="SimSun"/>
                      </a:endParaRPr>
                    </a:p>
                    <a:p>
                      <a:pPr algn="ctr" rtl="1">
                        <a:spcAft>
                          <a:spcPts val="0"/>
                        </a:spcAft>
                      </a:pPr>
                      <a:r>
                        <a:rPr lang="ar-EG" sz="1600">
                          <a:latin typeface="Times New Roman"/>
                          <a:ea typeface="SimSun"/>
                          <a:cs typeface="Simplified Arabic"/>
                        </a:rPr>
                        <a:t>25</a:t>
                      </a:r>
                      <a:endParaRPr lang="en-US" sz="1600">
                        <a:latin typeface="Times New Roman"/>
                        <a:ea typeface="SimSun"/>
                      </a:endParaRPr>
                    </a:p>
                  </a:txBody>
                  <a:tcPr marL="68580" marR="68580" marT="0" marB="0"/>
                </a:tc>
                <a:tc>
                  <a:txBody>
                    <a:bodyPr/>
                    <a:lstStyle/>
                    <a:p>
                      <a:pPr algn="ctr" rtl="1">
                        <a:spcAft>
                          <a:spcPts val="0"/>
                        </a:spcAft>
                      </a:pPr>
                      <a:r>
                        <a:rPr lang="ar-EG" sz="1600">
                          <a:latin typeface="Times New Roman"/>
                          <a:ea typeface="SimSun"/>
                          <a:cs typeface="Simplified Arabic"/>
                        </a:rPr>
                        <a:t>45.0</a:t>
                      </a:r>
                      <a:endParaRPr lang="en-US" sz="1600">
                        <a:latin typeface="Times New Roman"/>
                        <a:ea typeface="SimSun"/>
                      </a:endParaRPr>
                    </a:p>
                    <a:p>
                      <a:pPr algn="ctr" rtl="1">
                        <a:spcAft>
                          <a:spcPts val="0"/>
                        </a:spcAft>
                      </a:pPr>
                      <a:r>
                        <a:rPr lang="ar-EG" sz="1600">
                          <a:latin typeface="Times New Roman"/>
                          <a:ea typeface="SimSun"/>
                          <a:cs typeface="Simplified Arabic"/>
                        </a:rPr>
                        <a:t>90.0</a:t>
                      </a:r>
                      <a:endParaRPr lang="en-US" sz="1600">
                        <a:latin typeface="Times New Roman"/>
                        <a:ea typeface="SimSun"/>
                      </a:endParaRPr>
                    </a:p>
                    <a:p>
                      <a:pPr algn="ctr" rtl="1">
                        <a:spcAft>
                          <a:spcPts val="0"/>
                        </a:spcAft>
                      </a:pPr>
                      <a:r>
                        <a:rPr lang="ar-EG" sz="1600">
                          <a:latin typeface="Times New Roman"/>
                          <a:ea typeface="SimSun"/>
                          <a:cs typeface="Simplified Arabic"/>
                        </a:rPr>
                        <a:t>50.0</a:t>
                      </a:r>
                      <a:endParaRPr lang="en-US" sz="1600">
                        <a:latin typeface="Times New Roman"/>
                        <a:ea typeface="SimSun"/>
                      </a:endParaRPr>
                    </a:p>
                  </a:txBody>
                  <a:tcPr marL="68580" marR="68580" marT="0" marB="0"/>
                </a:tc>
                <a:tc>
                  <a:txBody>
                    <a:bodyPr/>
                    <a:lstStyle/>
                    <a:p>
                      <a:pPr algn="ctr" rtl="1">
                        <a:spcAft>
                          <a:spcPts val="0"/>
                        </a:spcAft>
                      </a:pPr>
                      <a:r>
                        <a:rPr lang="ar-EG" sz="1600" dirty="0">
                          <a:latin typeface="Times New Roman"/>
                          <a:ea typeface="SimSun"/>
                          <a:cs typeface="Simplified Arabic"/>
                        </a:rPr>
                        <a:t>90.0</a:t>
                      </a:r>
                      <a:endParaRPr lang="en-US" sz="1600" dirty="0">
                        <a:latin typeface="Times New Roman"/>
                        <a:ea typeface="SimSun"/>
                      </a:endParaRPr>
                    </a:p>
                    <a:p>
                      <a:pPr algn="ctr" rtl="1">
                        <a:spcAft>
                          <a:spcPts val="0"/>
                        </a:spcAft>
                      </a:pPr>
                      <a:r>
                        <a:rPr lang="ar-EG" sz="1600" dirty="0">
                          <a:latin typeface="Times New Roman"/>
                          <a:ea typeface="SimSun"/>
                          <a:cs typeface="Simplified Arabic"/>
                        </a:rPr>
                        <a:t>120</a:t>
                      </a:r>
                      <a:endParaRPr lang="en-US" sz="1600" dirty="0">
                        <a:latin typeface="Times New Roman"/>
                        <a:ea typeface="SimSun"/>
                      </a:endParaRPr>
                    </a:p>
                    <a:p>
                      <a:pPr algn="ctr" rtl="1">
                        <a:spcAft>
                          <a:spcPts val="0"/>
                        </a:spcAft>
                      </a:pPr>
                      <a:r>
                        <a:rPr lang="ar-EG" sz="1600" dirty="0">
                          <a:latin typeface="Times New Roman"/>
                          <a:ea typeface="SimSun"/>
                          <a:cs typeface="Simplified Arabic"/>
                        </a:rPr>
                        <a:t>75.0</a:t>
                      </a:r>
                      <a:endParaRPr lang="en-US" sz="1600" dirty="0">
                        <a:latin typeface="Times New Roman"/>
                        <a:ea typeface="SimSun"/>
                      </a:endParaRPr>
                    </a:p>
                  </a:txBody>
                  <a:tcPr marL="68580" marR="68580" marT="0" marB="0"/>
                </a:tc>
              </a:tr>
              <a:tr h="722318">
                <a:tc>
                  <a:txBody>
                    <a:bodyPr/>
                    <a:lstStyle/>
                    <a:p>
                      <a:pPr algn="r" rtl="1">
                        <a:spcAft>
                          <a:spcPts val="0"/>
                        </a:spcAft>
                      </a:pPr>
                      <a:r>
                        <a:rPr lang="ar-EG" sz="1400" dirty="0">
                          <a:latin typeface="Times New Roman"/>
                          <a:ea typeface="SimSun"/>
                          <a:cs typeface="Simplified Arabic"/>
                        </a:rPr>
                        <a:t>الرقم القياسي</a:t>
                      </a:r>
                      <a:endParaRPr lang="en-US" sz="1200" dirty="0">
                        <a:latin typeface="Times New Roman"/>
                        <a:ea typeface="SimSun"/>
                      </a:endParaRPr>
                    </a:p>
                  </a:txBody>
                  <a:tcPr marL="68580" marR="68580" marT="0" marB="0"/>
                </a:tc>
                <a:tc>
                  <a:txBody>
                    <a:bodyPr/>
                    <a:lstStyle/>
                    <a:p>
                      <a:pPr algn="ctr" rtl="1">
                        <a:spcAft>
                          <a:spcPts val="0"/>
                        </a:spcAft>
                      </a:pPr>
                      <a:endParaRPr lang="ar-EG" sz="1400">
                        <a:latin typeface="Times New Roman"/>
                        <a:ea typeface="SimSun"/>
                        <a:cs typeface="Simplified Arabic"/>
                      </a:endParaRPr>
                    </a:p>
                  </a:txBody>
                  <a:tcPr marL="68580" marR="68580" marT="0" marB="0"/>
                </a:tc>
                <a:tc>
                  <a:txBody>
                    <a:bodyPr/>
                    <a:lstStyle/>
                    <a:p>
                      <a:pPr algn="ctr" rtl="1">
                        <a:spcAft>
                          <a:spcPts val="0"/>
                        </a:spcAft>
                      </a:pPr>
                      <a:endParaRPr lang="ar-EG" sz="1400">
                        <a:latin typeface="Times New Roman"/>
                        <a:ea typeface="SimSun"/>
                        <a:cs typeface="Simplified Arabic"/>
                      </a:endParaRPr>
                    </a:p>
                  </a:txBody>
                  <a:tcPr marL="68580" marR="68580" marT="0" marB="0"/>
                </a:tc>
                <a:tc>
                  <a:txBody>
                    <a:bodyPr/>
                    <a:lstStyle/>
                    <a:p>
                      <a:pPr algn="ctr" rtl="1">
                        <a:spcAft>
                          <a:spcPts val="0"/>
                        </a:spcAft>
                      </a:pPr>
                      <a:r>
                        <a:rPr lang="ar-EG" sz="1400" dirty="0">
                          <a:latin typeface="Times New Roman"/>
                          <a:ea typeface="SimSun"/>
                          <a:cs typeface="Simplified Arabic"/>
                        </a:rPr>
                        <a:t>100</a:t>
                      </a:r>
                      <a:endParaRPr lang="en-US" sz="1200" dirty="0">
                        <a:latin typeface="Times New Roman"/>
                        <a:ea typeface="SimSun"/>
                      </a:endParaRPr>
                    </a:p>
                  </a:txBody>
                  <a:tcPr marL="68580" marR="68580" marT="0" marB="0"/>
                </a:tc>
                <a:tc>
                  <a:txBody>
                    <a:bodyPr/>
                    <a:lstStyle/>
                    <a:p>
                      <a:pPr algn="ctr" rtl="1">
                        <a:spcAft>
                          <a:spcPts val="0"/>
                        </a:spcAft>
                      </a:pPr>
                      <a:r>
                        <a:rPr lang="ar-EG" sz="1400">
                          <a:latin typeface="Times New Roman"/>
                          <a:ea typeface="SimSun"/>
                          <a:cs typeface="Simplified Arabic"/>
                        </a:rPr>
                        <a:t>185.0</a:t>
                      </a:r>
                      <a:endParaRPr lang="en-US" sz="1200">
                        <a:latin typeface="Times New Roman"/>
                        <a:ea typeface="SimSun"/>
                      </a:endParaRPr>
                    </a:p>
                  </a:txBody>
                  <a:tcPr marL="68580" marR="68580" marT="0" marB="0"/>
                </a:tc>
                <a:tc>
                  <a:txBody>
                    <a:bodyPr/>
                    <a:lstStyle/>
                    <a:p>
                      <a:pPr algn="ctr" rtl="1">
                        <a:spcAft>
                          <a:spcPts val="0"/>
                        </a:spcAft>
                      </a:pPr>
                      <a:r>
                        <a:rPr lang="ar-EG" sz="1400" dirty="0">
                          <a:latin typeface="Times New Roman"/>
                          <a:ea typeface="SimSun"/>
                          <a:cs typeface="Simplified Arabic"/>
                        </a:rPr>
                        <a:t>285.0</a:t>
                      </a:r>
                      <a:endParaRPr lang="en-US" sz="1200" dirty="0">
                        <a:latin typeface="Times New Roman"/>
                        <a:ea typeface="SimSun"/>
                      </a:endParaRPr>
                    </a:p>
                  </a:txBody>
                  <a:tcPr marL="68580" marR="68580" marT="0" marB="0"/>
                </a:tc>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EG" sz="4000" dirty="0" smtClean="0"/>
              <a:t>تابع الفصل السابع :البطالة والتضخم</a:t>
            </a:r>
            <a:endParaRPr lang="ar-EG" sz="4000" dirty="0"/>
          </a:p>
        </p:txBody>
      </p:sp>
      <p:sp>
        <p:nvSpPr>
          <p:cNvPr id="3" name="عنصر نائب للمحتوى 2"/>
          <p:cNvSpPr>
            <a:spLocks noGrp="1"/>
          </p:cNvSpPr>
          <p:nvPr>
            <p:ph idx="1"/>
          </p:nvPr>
        </p:nvSpPr>
        <p:spPr/>
        <p:txBody>
          <a:bodyPr/>
          <a:lstStyle/>
          <a:p>
            <a:r>
              <a:rPr lang="ar-EG" b="1" dirty="0" smtClean="0"/>
              <a:t>أنواع التضخم:</a:t>
            </a:r>
            <a:endParaRPr lang="en-US" dirty="0" smtClean="0"/>
          </a:p>
          <a:p>
            <a:r>
              <a:rPr lang="ar-EG" dirty="0" smtClean="0"/>
              <a:t>ينقسم التضخم إلى نوعين رئيسيين هما:</a:t>
            </a:r>
            <a:endParaRPr lang="en-US" dirty="0" smtClean="0"/>
          </a:p>
          <a:p>
            <a:pPr lvl="0"/>
            <a:r>
              <a:rPr lang="ar-EG" b="1" dirty="0" smtClean="0"/>
              <a:t>التضخم المعتدل أو الزاحف</a:t>
            </a:r>
            <a:r>
              <a:rPr lang="ar-EG" dirty="0" smtClean="0"/>
              <a:t>: ويحدث هذا النوع عندما يرتفع المستوي العام للأسعار بمعدلات بسيطة في فترة زمنية طويلة .</a:t>
            </a:r>
            <a:endParaRPr lang="en-US" dirty="0" smtClean="0"/>
          </a:p>
          <a:p>
            <a:pPr lvl="0"/>
            <a:r>
              <a:rPr lang="ar-EG" b="1" dirty="0" smtClean="0"/>
              <a:t>التضخم المتسارع أو الجامح : </a:t>
            </a:r>
            <a:r>
              <a:rPr lang="ar-EG" dirty="0" smtClean="0"/>
              <a:t>ويقصد بهذا النوع أن يرتفع المستوى العام للأسعار بمعدلات كبيرة في فترة زمنية قصيرة ،كما حدث في بعض الدول أن وصل معدل التضخم إلي 400% في فترة زمنية قصيرة.</a:t>
            </a:r>
            <a:endParaRPr lang="en-US" dirty="0" smtClean="0"/>
          </a:p>
          <a:p>
            <a:endParaRPr lang="ar-EG"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653210"/>
          </a:xfrm>
        </p:spPr>
        <p:txBody>
          <a:bodyPr>
            <a:normAutofit fontScale="90000"/>
          </a:bodyPr>
          <a:lstStyle/>
          <a:p>
            <a:pPr algn="ctr"/>
            <a:r>
              <a:rPr lang="ar-EG" sz="4000" dirty="0" smtClean="0"/>
              <a:t>تابع الفصل السابع :البطالة والتضخم</a:t>
            </a:r>
            <a:endParaRPr lang="ar-EG" sz="4000" dirty="0"/>
          </a:p>
        </p:txBody>
      </p:sp>
      <p:sp>
        <p:nvSpPr>
          <p:cNvPr id="3" name="عنصر نائب للمحتوى 2"/>
          <p:cNvSpPr>
            <a:spLocks noGrp="1"/>
          </p:cNvSpPr>
          <p:nvPr>
            <p:ph idx="1"/>
          </p:nvPr>
        </p:nvSpPr>
        <p:spPr>
          <a:xfrm>
            <a:off x="457200" y="1428736"/>
            <a:ext cx="8229600" cy="5214974"/>
          </a:xfrm>
        </p:spPr>
        <p:txBody>
          <a:bodyPr>
            <a:normAutofit fontScale="85000" lnSpcReduction="20000"/>
          </a:bodyPr>
          <a:lstStyle/>
          <a:p>
            <a:r>
              <a:rPr lang="ar-EG" b="1" dirty="0" smtClean="0"/>
              <a:t>أسباب التضخم :</a:t>
            </a:r>
            <a:endParaRPr lang="en-US" dirty="0" smtClean="0"/>
          </a:p>
          <a:p>
            <a:pPr lvl="0"/>
            <a:r>
              <a:rPr lang="ar-EG" b="1" dirty="0" smtClean="0"/>
              <a:t>1- ضغط (سحب)الطلب:</a:t>
            </a:r>
            <a:endParaRPr lang="en-US" dirty="0" smtClean="0"/>
          </a:p>
          <a:p>
            <a:r>
              <a:rPr lang="ar-EG" dirty="0" smtClean="0"/>
              <a:t>ويحدث هذا التضخم المتولد عن زيادة الطلب عندما تتجاوز الزيادة في الإنفاق الكلي حجم الزيادة في الكمية المعروضة من السلع والخدمات ،فيزداد بالتالي الطلب الإجمالي بمعدل أسرع من معدل نمو الناتج الكامن للاقتصاد.</a:t>
            </a:r>
            <a:endParaRPr lang="en-US" dirty="0" smtClean="0"/>
          </a:p>
          <a:p>
            <a:pPr lvl="0"/>
            <a:r>
              <a:rPr lang="ar-EG" b="1" dirty="0" smtClean="0"/>
              <a:t>2- ارتفاع (دفع)التكلفة:</a:t>
            </a:r>
            <a:endParaRPr lang="en-US" dirty="0" smtClean="0"/>
          </a:p>
          <a:p>
            <a:r>
              <a:rPr lang="ar-EG" dirty="0" smtClean="0"/>
              <a:t>  يرجع سبب ارتفاع التكلفة إلي عدة أسباب:</a:t>
            </a:r>
            <a:endParaRPr lang="en-US" dirty="0" smtClean="0"/>
          </a:p>
          <a:p>
            <a:pPr lvl="0"/>
            <a:r>
              <a:rPr lang="ar-EG" dirty="0" smtClean="0"/>
              <a:t>رفع معدل الأجر النقدي من قبل نقابات العمال.</a:t>
            </a:r>
            <a:endParaRPr lang="en-US" dirty="0" smtClean="0"/>
          </a:p>
          <a:p>
            <a:pPr lvl="0"/>
            <a:r>
              <a:rPr lang="ar-EG" dirty="0" smtClean="0"/>
              <a:t>زيادة تكاليف الإنتاج من مواد خام وطاقة .</a:t>
            </a:r>
            <a:endParaRPr lang="en-US" dirty="0" smtClean="0"/>
          </a:p>
          <a:p>
            <a:r>
              <a:rPr lang="ar-EG" dirty="0" smtClean="0"/>
              <a:t>ج- ارتفاع مستوى أسعار المواد الخام والخدمات الأجنبية اللازمة للإنتاج.</a:t>
            </a:r>
          </a:p>
          <a:p>
            <a:r>
              <a:rPr lang="ar-EG" dirty="0" smtClean="0"/>
              <a:t>3- التوقعات :هي دراسة مستقبلية وتوقع لما ستكون عليه الأسعار في </a:t>
            </a:r>
            <a:r>
              <a:rPr lang="ar-EG" smtClean="0"/>
              <a:t>السنوات المستقبلية</a:t>
            </a:r>
            <a:endParaRPr lang="en-US" dirty="0" smtClean="0"/>
          </a:p>
          <a:p>
            <a:pPr lvl="0"/>
            <a:r>
              <a:rPr lang="ar-EG" b="1" dirty="0" smtClean="0"/>
              <a:t>4- التضخم المستورد:</a:t>
            </a:r>
            <a:endParaRPr lang="en-US" dirty="0" smtClean="0"/>
          </a:p>
          <a:p>
            <a:r>
              <a:rPr lang="en-US" b="1" dirty="0" smtClean="0"/>
              <a:t> </a:t>
            </a:r>
            <a:r>
              <a:rPr lang="ar-EG" dirty="0" smtClean="0"/>
              <a:t>ويظهر هذا النوع من التضخم في الاقتصاديات الصغيرة والمعتمدة علي الاستيراد من الخارج ، فعند ارتفاع أسعار السلع والخدمات لا تستطيع الدول الصغيرة التأثير في هذه الأسواق وبالتالي لا تستطيع الحد منه .</a:t>
            </a:r>
            <a:endParaRPr lang="en-US" dirty="0" smtClean="0"/>
          </a:p>
          <a:p>
            <a:endParaRPr lang="ar-E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EG" dirty="0" smtClean="0"/>
              <a:t>علاقة علم الاقتصاد بالعلوم الأخرى</a:t>
            </a:r>
            <a:endParaRPr lang="ar-EG" dirty="0"/>
          </a:p>
        </p:txBody>
      </p:sp>
      <p:sp>
        <p:nvSpPr>
          <p:cNvPr id="3" name="عنصر نائب للمحتوى 2"/>
          <p:cNvSpPr>
            <a:spLocks noGrp="1"/>
          </p:cNvSpPr>
          <p:nvPr>
            <p:ph idx="1"/>
          </p:nvPr>
        </p:nvSpPr>
        <p:spPr/>
        <p:txBody>
          <a:bodyPr/>
          <a:lstStyle/>
          <a:p>
            <a:r>
              <a:rPr lang="ar-EG" dirty="0" smtClean="0"/>
              <a:t>علم الاجتماع.</a:t>
            </a:r>
          </a:p>
          <a:p>
            <a:r>
              <a:rPr lang="ar-EG" dirty="0" smtClean="0"/>
              <a:t>علم السياسة .</a:t>
            </a:r>
          </a:p>
          <a:p>
            <a:r>
              <a:rPr lang="ar-EG" dirty="0" smtClean="0"/>
              <a:t>التاريخ .</a:t>
            </a:r>
          </a:p>
          <a:p>
            <a:r>
              <a:rPr lang="ar-EG" dirty="0" smtClean="0"/>
              <a:t>الرياضيات والإحصاء.</a:t>
            </a:r>
            <a:endParaRPr lang="ar-EG" dirty="0"/>
          </a:p>
        </p:txBody>
      </p:sp>
    </p:spTree>
  </p:cSld>
  <p:clrMapOvr>
    <a:masterClrMapping/>
  </p:clrMapOvr>
  <p:transition>
    <p:dissolv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96086"/>
          </a:xfrm>
        </p:spPr>
        <p:txBody>
          <a:bodyPr>
            <a:normAutofit/>
          </a:bodyPr>
          <a:lstStyle/>
          <a:p>
            <a:pPr algn="ctr"/>
            <a:r>
              <a:rPr lang="ar-EG" sz="4000" dirty="0" smtClean="0"/>
              <a:t>تابع الفصل السابع :البطالة والتضخم</a:t>
            </a:r>
            <a:endParaRPr lang="ar-EG" sz="4000" dirty="0"/>
          </a:p>
        </p:txBody>
      </p:sp>
      <p:sp>
        <p:nvSpPr>
          <p:cNvPr id="3" name="عنصر نائب للمحتوى 2"/>
          <p:cNvSpPr>
            <a:spLocks noGrp="1"/>
          </p:cNvSpPr>
          <p:nvPr>
            <p:ph idx="1"/>
          </p:nvPr>
        </p:nvSpPr>
        <p:spPr>
          <a:xfrm>
            <a:off x="457200" y="1500174"/>
            <a:ext cx="8229600" cy="5000660"/>
          </a:xfrm>
        </p:spPr>
        <p:txBody>
          <a:bodyPr>
            <a:normAutofit lnSpcReduction="10000"/>
          </a:bodyPr>
          <a:lstStyle/>
          <a:p>
            <a:r>
              <a:rPr lang="ar-EG" b="1" dirty="0" smtClean="0"/>
              <a:t>الآثار المختلفة للتضخم : </a:t>
            </a:r>
            <a:endParaRPr lang="en-US" dirty="0" smtClean="0"/>
          </a:p>
          <a:p>
            <a:pPr lvl="0"/>
            <a:r>
              <a:rPr lang="ar-EG" b="1" dirty="0" smtClean="0"/>
              <a:t>1- انخفاض معدل نمو الناتج المحلي الحقيقي : </a:t>
            </a:r>
            <a:r>
              <a:rPr lang="ar-EG" dirty="0" smtClean="0"/>
              <a:t>وذلك لأن تصاعد المستوي العام للأسعار ينعكس سلباً علي الطلب الكلي الأمر الذي يؤدي إلي انخفاض الإنتاج .</a:t>
            </a:r>
            <a:endParaRPr lang="en-US" dirty="0" smtClean="0"/>
          </a:p>
          <a:p>
            <a:pPr lvl="0"/>
            <a:r>
              <a:rPr lang="ar-EG" b="1" dirty="0" smtClean="0"/>
              <a:t>2- إعادة توزيع الدخل القومي لصالح دخول فوائض العمليات (أرباح وفوائد وإيجارات)علي حساب أصحاب الأجور والرواتب الثابتة:</a:t>
            </a:r>
            <a:r>
              <a:rPr lang="ar-EG" dirty="0" smtClean="0"/>
              <a:t>ويعني هذا أن أصحاب الدخول الثابتة والمنخفضة سيزدادون فقرا ،وسيزيد الفقراء فقرا والأغنياء غنى.</a:t>
            </a:r>
            <a:endParaRPr lang="en-US" dirty="0" smtClean="0"/>
          </a:p>
          <a:p>
            <a:pPr lvl="0"/>
            <a:r>
              <a:rPr lang="ar-EG" b="1" dirty="0" smtClean="0"/>
              <a:t>3- يدخل التضخم المتصاعد والمفتوح الاقتصاد والمجتمع في قلق واضطراب مستمرين حيث تمارس نقابات العمال الضغوط علي أصحاب الأعمال لرفع الأجور والرواتب  والحوافز </a:t>
            </a:r>
            <a:r>
              <a:rPr lang="ar-EG" dirty="0" smtClean="0"/>
              <a:t>وهو ما يزيد تكاليف الإنتاج فتنعكس الزيادة الجديدة علي الأسعار.</a:t>
            </a:r>
          </a:p>
          <a:p>
            <a:pPr>
              <a:buNone/>
            </a:pPr>
            <a:endParaRPr lang="ar-EG"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a:bodyPr>
          <a:lstStyle/>
          <a:p>
            <a:pPr algn="ctr"/>
            <a:r>
              <a:rPr lang="ar-EG" sz="4000" dirty="0" smtClean="0"/>
              <a:t>تابع الفصل السابع :البطالة والتضخم</a:t>
            </a:r>
            <a:endParaRPr lang="ar-EG" sz="4000" dirty="0"/>
          </a:p>
        </p:txBody>
      </p:sp>
      <p:sp>
        <p:nvSpPr>
          <p:cNvPr id="3" name="عنصر نائب للمحتوى 2"/>
          <p:cNvSpPr>
            <a:spLocks noGrp="1"/>
          </p:cNvSpPr>
          <p:nvPr>
            <p:ph idx="1"/>
          </p:nvPr>
        </p:nvSpPr>
        <p:spPr>
          <a:xfrm>
            <a:off x="500034" y="1571612"/>
            <a:ext cx="8229600" cy="4752988"/>
          </a:xfrm>
        </p:spPr>
        <p:txBody>
          <a:bodyPr>
            <a:normAutofit/>
          </a:bodyPr>
          <a:lstStyle/>
          <a:p>
            <a:pPr lvl="0"/>
            <a:r>
              <a:rPr lang="ar-EG" dirty="0" smtClean="0"/>
              <a:t>4- يؤدي التضخم أحيانا إلي منع التخصيص الكفؤ للموارد وذلك بإحلال المدخلات الأقل كفاءة محل المدخلات الأكثر كفاءة من أجل الضغط على تكاليف الإنتاج والنقل والتخزين ويزداد هذا التوجه سوءا كلما تفاوتت الأسعار بين المدخلات الجارية والمدخلات المعوضة لها.</a:t>
            </a:r>
            <a:endParaRPr lang="en-US" dirty="0" smtClean="0"/>
          </a:p>
          <a:p>
            <a:pPr lvl="0"/>
            <a:r>
              <a:rPr lang="ar-EG" dirty="0" smtClean="0"/>
              <a:t>5- يخلق التضخم ارتباكا في استخدام النقود ، حيث تقل الموارد الحقيقية المتاحة للأفراد والحكومة معا،فإذا ما أدى التضخم إلى انخفاض الأسعار فإن الأفراد عادة ما يلجئون إلى العقارات والذهب للحفاظ على قيمة ثرواتهم.</a:t>
            </a:r>
            <a:endParaRPr lang="en-US" dirty="0" smtClean="0"/>
          </a:p>
          <a:p>
            <a:pPr lvl="0"/>
            <a:r>
              <a:rPr lang="ar-EG" dirty="0" smtClean="0"/>
              <a:t>6- تعيق التقلبات السنوية الشديدة في معدلات التضخم نمو النشاطات الاقتصادية الأساسية، مثل توسيع الطاقة الإنتاجية ،وذلك لعدم التأكد من مستقبل الأسعار والتكاليف.</a:t>
            </a:r>
            <a:endParaRPr lang="en-US" dirty="0" smtClean="0"/>
          </a:p>
          <a:p>
            <a:endParaRPr lang="ar-EG"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010400"/>
          </a:xfrm>
        </p:spPr>
        <p:txBody>
          <a:bodyPr/>
          <a:lstStyle/>
          <a:p>
            <a:pPr algn="ctr"/>
            <a:r>
              <a:rPr lang="ar-EG" sz="5400" dirty="0" smtClean="0"/>
              <a:t>تابع الفصل السابع :البطالة والتضخم</a:t>
            </a:r>
            <a:endParaRPr lang="ar-EG" dirty="0"/>
          </a:p>
        </p:txBody>
      </p:sp>
      <p:sp>
        <p:nvSpPr>
          <p:cNvPr id="3" name="عنصر نائب للمحتوى 2"/>
          <p:cNvSpPr>
            <a:spLocks noGrp="1"/>
          </p:cNvSpPr>
          <p:nvPr>
            <p:ph idx="1"/>
          </p:nvPr>
        </p:nvSpPr>
        <p:spPr>
          <a:xfrm>
            <a:off x="500034" y="1928802"/>
            <a:ext cx="8229600" cy="4389120"/>
          </a:xfrm>
        </p:spPr>
        <p:txBody>
          <a:bodyPr/>
          <a:lstStyle/>
          <a:p>
            <a:r>
              <a:rPr lang="ar-EG" b="1" dirty="0" smtClean="0"/>
              <a:t>العلاقة بين التضخم والبطالة :</a:t>
            </a:r>
            <a:endParaRPr lang="en-US" dirty="0" smtClean="0"/>
          </a:p>
          <a:p>
            <a:r>
              <a:rPr lang="ar-EG" dirty="0" smtClean="0"/>
              <a:t>أثبت الاقتصادي الإنجليزي فيليبس من خلال دراسة أن تضخم الأجور يكون منخفضا حينما يكون معدل البطالة مرتفعا </a:t>
            </a:r>
            <a:r>
              <a:rPr lang="ar-EG" dirty="0" err="1" smtClean="0"/>
              <a:t>ً</a:t>
            </a:r>
            <a:r>
              <a:rPr lang="ar-EG" dirty="0" smtClean="0"/>
              <a:t>،أي أن هناك علاقة عكسية بين مستويات الأجور ومعدلات البطالة،فعندما يكون التضخم مرتفعا تكون البطالة منخفضة ،ويفسر ذلك بأن المؤسسات ستعمل على زيادة إنتاجها مما يزيد الطلب على الأيدي العاملة ومن ثم ارتفاع الأجور.</a:t>
            </a:r>
            <a:r>
              <a:rPr lang="ar-EG" b="1" dirty="0" smtClean="0"/>
              <a:t> </a:t>
            </a:r>
            <a:endParaRPr lang="en-US" dirty="0" smtClean="0"/>
          </a:p>
          <a:p>
            <a:endParaRPr lang="ar-EG"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4290"/>
            <a:ext cx="8229600" cy="1632798"/>
          </a:xfrm>
        </p:spPr>
        <p:txBody>
          <a:bodyPr>
            <a:normAutofit fontScale="90000"/>
          </a:bodyPr>
          <a:lstStyle/>
          <a:p>
            <a:pPr algn="ct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
            </a:r>
            <a:br>
              <a:rPr lang="ar-EG" b="1" dirty="0" smtClean="0"/>
            </a:br>
            <a:r>
              <a:rPr lang="ar-EG" b="1" dirty="0" smtClean="0"/>
              <a:t>الفصل التاسع</a:t>
            </a:r>
            <a:r>
              <a:rPr lang="en-US" dirty="0" smtClean="0"/>
              <a:t/>
            </a:r>
            <a:br>
              <a:rPr lang="en-US" dirty="0" smtClean="0"/>
            </a:br>
            <a:r>
              <a:rPr lang="ar-EG" b="1" dirty="0" smtClean="0"/>
              <a:t>النقود والسياسة النقدية</a:t>
            </a:r>
            <a:endParaRPr lang="ar-EG" dirty="0"/>
          </a:p>
        </p:txBody>
      </p:sp>
      <p:sp>
        <p:nvSpPr>
          <p:cNvPr id="3" name="عنصر نائب للمحتوى 2"/>
          <p:cNvSpPr>
            <a:spLocks noGrp="1"/>
          </p:cNvSpPr>
          <p:nvPr>
            <p:ph idx="1"/>
          </p:nvPr>
        </p:nvSpPr>
        <p:spPr/>
        <p:txBody>
          <a:bodyPr/>
          <a:lstStyle/>
          <a:p>
            <a:r>
              <a:rPr lang="ar-EG" sz="2800" b="1" dirty="0" smtClean="0"/>
              <a:t>تعريف النقود:</a:t>
            </a:r>
            <a:r>
              <a:rPr lang="ar-EG" sz="2800" dirty="0" smtClean="0"/>
              <a:t>هي الشيء الذي يستخدم في تبادل السلع والخدمات ويلقي قبولا عاماً بين الأفراد.</a:t>
            </a:r>
            <a:endParaRPr lang="en-US" sz="2400" dirty="0" smtClean="0"/>
          </a:p>
          <a:p>
            <a:r>
              <a:rPr lang="ar-EG" sz="2800" b="1" dirty="0" smtClean="0"/>
              <a:t>عرض النقود:</a:t>
            </a:r>
            <a:endParaRPr lang="en-US" sz="2400" dirty="0" smtClean="0"/>
          </a:p>
          <a:p>
            <a:pPr lvl="1"/>
            <a:r>
              <a:rPr lang="ar-EG" b="1" dirty="0" smtClean="0"/>
              <a:t>1- عرض النقود بالمعنى الضيق:</a:t>
            </a:r>
            <a:r>
              <a:rPr lang="ar-EG" dirty="0" smtClean="0"/>
              <a:t>ويتكون من مجموع النقود المصدرة للتداول مضافاً</a:t>
            </a:r>
            <a:endParaRPr lang="en-US" sz="2000" dirty="0" smtClean="0"/>
          </a:p>
          <a:p>
            <a:r>
              <a:rPr lang="ar-EG" sz="2800" dirty="0" smtClean="0"/>
              <a:t>إليها مجموع الودائع تحت الطلب.</a:t>
            </a:r>
            <a:endParaRPr lang="en-US" sz="2400" dirty="0" smtClean="0"/>
          </a:p>
          <a:p>
            <a:pPr lvl="1"/>
            <a:r>
              <a:rPr lang="ar-EG" b="1" dirty="0" smtClean="0"/>
              <a:t>2- عرض النقود بالمعنى الواسع</a:t>
            </a:r>
            <a:r>
              <a:rPr lang="ar-EG" dirty="0" smtClean="0"/>
              <a:t>:وهو عبارة عن عرض النقود بالمعنى الضيق مضافا</a:t>
            </a:r>
            <a:r>
              <a:rPr lang="ar-EG" sz="2000" dirty="0" smtClean="0"/>
              <a:t> </a:t>
            </a:r>
            <a:r>
              <a:rPr lang="ar-EG" sz="2800" dirty="0" smtClean="0"/>
              <a:t>إليها الودائع لأجل.</a:t>
            </a:r>
            <a:endParaRPr lang="en-US" sz="2400" dirty="0" smtClean="0"/>
          </a:p>
          <a:p>
            <a:endParaRPr lang="ar-EG"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81772"/>
          </a:xfrm>
        </p:spPr>
        <p:txBody>
          <a:bodyPr>
            <a:normAutofit fontScale="90000"/>
          </a:bodyPr>
          <a:lstStyle/>
          <a:p>
            <a:pPr algn="ctr"/>
            <a:r>
              <a:rPr lang="ar-EG" sz="4000" b="1" dirty="0" smtClean="0"/>
              <a:t>تابع : الفصل التاسع : النقود والسياسة النقدية</a:t>
            </a:r>
            <a:endParaRPr lang="ar-EG" sz="4000" dirty="0"/>
          </a:p>
        </p:txBody>
      </p:sp>
      <p:sp>
        <p:nvSpPr>
          <p:cNvPr id="3" name="عنصر نائب للمحتوى 2"/>
          <p:cNvSpPr>
            <a:spLocks noGrp="1"/>
          </p:cNvSpPr>
          <p:nvPr>
            <p:ph idx="1"/>
          </p:nvPr>
        </p:nvSpPr>
        <p:spPr>
          <a:xfrm>
            <a:off x="457200" y="1357298"/>
            <a:ext cx="8229600" cy="4967302"/>
          </a:xfrm>
        </p:spPr>
        <p:txBody>
          <a:bodyPr>
            <a:normAutofit/>
          </a:bodyPr>
          <a:lstStyle/>
          <a:p>
            <a:r>
              <a:rPr lang="ar-EG" dirty="0" smtClean="0"/>
              <a:t> </a:t>
            </a:r>
            <a:r>
              <a:rPr lang="ar-EG" b="1" dirty="0" smtClean="0"/>
              <a:t>وظائف النقود :</a:t>
            </a:r>
            <a:endParaRPr lang="en-US" dirty="0" smtClean="0"/>
          </a:p>
          <a:p>
            <a:pPr lvl="0"/>
            <a:r>
              <a:rPr lang="ar-EG" b="1" dirty="0" smtClean="0"/>
              <a:t>1- وسيط للتبادل:</a:t>
            </a:r>
            <a:endParaRPr lang="en-US" dirty="0" smtClean="0"/>
          </a:p>
          <a:p>
            <a:r>
              <a:rPr lang="ar-EG" dirty="0" smtClean="0"/>
              <a:t>وتعد هذه الوظيفة هي الوظيفة الرئيسية للنقود ، وترجع إلي قبول الأفراد لتداول العملة وثقة الجمهور بها . </a:t>
            </a:r>
            <a:endParaRPr lang="en-US" dirty="0" smtClean="0"/>
          </a:p>
          <a:p>
            <a:pPr lvl="0"/>
            <a:r>
              <a:rPr lang="ar-EG" b="1" dirty="0" smtClean="0"/>
              <a:t>2- مقياس للقيمة ووحدة للحساب:</a:t>
            </a:r>
            <a:endParaRPr lang="en-US" dirty="0" smtClean="0"/>
          </a:p>
          <a:p>
            <a:r>
              <a:rPr lang="ar-EG" dirty="0" smtClean="0"/>
              <a:t>وتعمل النقود هنا على قياس السلع والخدمات وذلك من خلال المقارنة بين قيم السلع والخدمات المختلفة .</a:t>
            </a:r>
            <a:endParaRPr lang="en-US" dirty="0" smtClean="0"/>
          </a:p>
          <a:p>
            <a:pPr lvl="0"/>
            <a:r>
              <a:rPr lang="ar-EG" b="1" dirty="0" smtClean="0"/>
              <a:t>3- النقود مخزن للقيمة:</a:t>
            </a:r>
            <a:endParaRPr lang="en-US" dirty="0" smtClean="0"/>
          </a:p>
          <a:p>
            <a:r>
              <a:rPr lang="ar-EG" dirty="0" smtClean="0"/>
              <a:t>  عادة لا يقوم الأفراد بإنفاق كامل دخولهم حيث يدخرون جزءا من هذه النقود ، فالنقود تعلب دورا هاما في أنها مستودع أو مخزن للقيمة بشرط أن يتوفر لها الاستقرار.</a:t>
            </a:r>
            <a:endParaRPr lang="ar-EG"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EG" sz="4000" b="1" dirty="0" smtClean="0"/>
              <a:t>تابع : الفصل التاسع :النقود والسياسة النقدية</a:t>
            </a:r>
            <a:endParaRPr lang="ar-EG" sz="4000" dirty="0"/>
          </a:p>
        </p:txBody>
      </p:sp>
      <p:sp>
        <p:nvSpPr>
          <p:cNvPr id="3" name="عنصر نائب للمحتوى 2"/>
          <p:cNvSpPr>
            <a:spLocks noGrp="1"/>
          </p:cNvSpPr>
          <p:nvPr>
            <p:ph idx="1"/>
          </p:nvPr>
        </p:nvSpPr>
        <p:spPr/>
        <p:txBody>
          <a:bodyPr/>
          <a:lstStyle/>
          <a:p>
            <a:r>
              <a:rPr lang="ar-EG" b="1" dirty="0" smtClean="0"/>
              <a:t>أساسيات إدارة البنوك:</a:t>
            </a:r>
            <a:endParaRPr lang="en-US" dirty="0" smtClean="0"/>
          </a:p>
          <a:p>
            <a:r>
              <a:rPr lang="ar-EG" b="1" dirty="0" smtClean="0"/>
              <a:t>  </a:t>
            </a:r>
            <a:r>
              <a:rPr lang="ar-EG" dirty="0" smtClean="0"/>
              <a:t>تعتمد البنوك في إدارتها على ثقة عملاءها لأنه بدون هذه ستؤدى إلي خسارتها ، ولذا تعتمد المصارف في سياستها علي طريقتين :</a:t>
            </a:r>
            <a:endParaRPr lang="en-US" dirty="0" smtClean="0"/>
          </a:p>
          <a:p>
            <a:pPr lvl="0"/>
            <a:r>
              <a:rPr lang="ar-EG" dirty="0" smtClean="0"/>
              <a:t>الاحتفاظ بمستوى احتياطي كافي لمقابلة الطوارئ في حالة سحب الودائع .</a:t>
            </a:r>
            <a:endParaRPr lang="en-US" dirty="0" smtClean="0"/>
          </a:p>
          <a:p>
            <a:pPr lvl="0"/>
            <a:r>
              <a:rPr lang="ar-EG" dirty="0" smtClean="0"/>
              <a:t> توخي الحذر في الإقراض والاستثمار لأن أي خسائر سوف تؤثر في ثقة المودعين.</a:t>
            </a:r>
            <a:endParaRPr lang="en-US" dirty="0" smtClean="0"/>
          </a:p>
          <a:p>
            <a:endParaRPr lang="ar-EG"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a:bodyPr>
          <a:lstStyle/>
          <a:p>
            <a:pPr algn="ctr"/>
            <a:r>
              <a:rPr lang="ar-EG" sz="3600" b="1" dirty="0" smtClean="0"/>
              <a:t>تابع : الفصل التاسع:النقود والسياسة النقدية</a:t>
            </a:r>
            <a:endParaRPr lang="ar-EG" sz="3600" dirty="0"/>
          </a:p>
        </p:txBody>
      </p:sp>
      <p:sp>
        <p:nvSpPr>
          <p:cNvPr id="3" name="عنصر نائب للمحتوى 2"/>
          <p:cNvSpPr>
            <a:spLocks noGrp="1"/>
          </p:cNvSpPr>
          <p:nvPr>
            <p:ph idx="1"/>
          </p:nvPr>
        </p:nvSpPr>
        <p:spPr>
          <a:xfrm>
            <a:off x="457200" y="1500174"/>
            <a:ext cx="8229600" cy="5072098"/>
          </a:xfrm>
        </p:spPr>
        <p:txBody>
          <a:bodyPr>
            <a:normAutofit/>
          </a:bodyPr>
          <a:lstStyle/>
          <a:p>
            <a:r>
              <a:rPr lang="ar-EG" b="1" dirty="0" smtClean="0"/>
              <a:t>دور البنوك في التوسع في كمية النقود :</a:t>
            </a:r>
            <a:endParaRPr lang="en-US" dirty="0" smtClean="0"/>
          </a:p>
          <a:p>
            <a:r>
              <a:rPr lang="ar-EG" b="1" dirty="0" smtClean="0"/>
              <a:t> </a:t>
            </a:r>
            <a:r>
              <a:rPr lang="ar-EG" dirty="0" smtClean="0"/>
              <a:t>تقوم البنوك باستغلال الودائع التي تتلقاها فتحتفظ باحتياطي للسحب النقدي وتقوم بإقراض الجزء الباقي ، ولتوضيح ذلك نفترض أن (أ)أودع بنك من البنوك (1000ريال) فقام البنك بالاحتفاظ بجزء للسحب النقدي وهو 10% فيحتفظ ب (100ريال) ويقرض (900ريال) فيفترض أن الذي أخذ هذا القرض بنك آخر فيحتفظ البنك الآخر ب 10% (90ريال ) ويحتفظ بالباقي (810ريال) ويفترض أن الذي أخذ أل(810ريال)بنك ثالث فيحتفظ بنسبة 10% وهى (81ريال)ويقرض الباقي وهو (729 ريال) .</a:t>
            </a:r>
            <a:endParaRPr lang="en-US" dirty="0" smtClean="0"/>
          </a:p>
          <a:p>
            <a:r>
              <a:rPr lang="ar-EG" dirty="0" smtClean="0"/>
              <a:t>وعند جمع ما تم إقراضه نجمع 900+810+729=2439ريال ، فصارت 1000ريال التي أودعها (أ) 2439 ريال وهذه عملية مبسطة لما تقوم به البنوك.</a:t>
            </a:r>
            <a:endParaRPr lang="en-US" dirty="0" smtClean="0"/>
          </a:p>
          <a:p>
            <a:endParaRPr lang="ar-EG"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81772"/>
          </a:xfrm>
        </p:spPr>
        <p:txBody>
          <a:bodyPr>
            <a:normAutofit fontScale="90000"/>
          </a:bodyPr>
          <a:lstStyle/>
          <a:p>
            <a:pPr algn="ctr"/>
            <a:r>
              <a:rPr lang="ar-EG" sz="3600" b="1" dirty="0" smtClean="0"/>
              <a:t>تابع : الفصل التاسع: النقود والسياسة النقدية</a:t>
            </a:r>
            <a:endParaRPr lang="ar-EG" sz="3600" dirty="0"/>
          </a:p>
        </p:txBody>
      </p:sp>
      <p:sp>
        <p:nvSpPr>
          <p:cNvPr id="3" name="عنصر نائب للمحتوى 2"/>
          <p:cNvSpPr>
            <a:spLocks noGrp="1"/>
          </p:cNvSpPr>
          <p:nvPr>
            <p:ph idx="1"/>
          </p:nvPr>
        </p:nvSpPr>
        <p:spPr>
          <a:xfrm>
            <a:off x="457200" y="1357298"/>
            <a:ext cx="8229600" cy="4967302"/>
          </a:xfrm>
        </p:spPr>
        <p:txBody>
          <a:bodyPr>
            <a:normAutofit fontScale="92500"/>
          </a:bodyPr>
          <a:lstStyle/>
          <a:p>
            <a:r>
              <a:rPr lang="ar-EG" b="1" dirty="0" smtClean="0"/>
              <a:t>البنوك المركزية:</a:t>
            </a:r>
            <a:endParaRPr lang="en-US" dirty="0" smtClean="0"/>
          </a:p>
          <a:p>
            <a:r>
              <a:rPr lang="ar-EG" dirty="0" smtClean="0"/>
              <a:t> مؤسسة نقدية تقع علي رأس النظام المصرفي يطلق عليها بنك البنوك تقوم بمهمة الرقابة على البنوك التجارية وتنفيذ السياسة النقدية من خلال التحكم في النقد وأسعار الفائدة والائتمان.</a:t>
            </a:r>
            <a:endParaRPr lang="en-US" dirty="0" smtClean="0"/>
          </a:p>
          <a:p>
            <a:r>
              <a:rPr lang="ar-EG" b="1" dirty="0" smtClean="0"/>
              <a:t>أدوات البنوك المركزية: -</a:t>
            </a:r>
            <a:endParaRPr lang="en-US" dirty="0" smtClean="0"/>
          </a:p>
          <a:p>
            <a:pPr lvl="0"/>
            <a:r>
              <a:rPr lang="ar-EG" b="1" dirty="0" smtClean="0"/>
              <a:t>1- سياسة السوق المفتوحة :</a:t>
            </a:r>
            <a:endParaRPr lang="en-US" dirty="0" smtClean="0"/>
          </a:p>
          <a:p>
            <a:r>
              <a:rPr lang="ar-EG" dirty="0" smtClean="0"/>
              <a:t>  تقوم هذه السياسة على بيع أو شراء السندات الحكومية بواسطة البنك المركزي بهدف تمويل الإنفاق الحكومي أو التأثير على كمية النقود في الاقتصاد .فإذا رأت الجهات المسئولة أن كمية النقود المعروضة قليلة فإنها تقوم بشراء ما قيمته 100مليون ريال من السندات المعروضة من قبل البنوك التجارية .</a:t>
            </a:r>
            <a:endParaRPr lang="en-US" dirty="0" smtClean="0"/>
          </a:p>
          <a:p>
            <a:r>
              <a:rPr lang="ar-EG" dirty="0" smtClean="0"/>
              <a:t>وإذا رأت البنك المركزي العكس(أي عرض النقود كبير) فإنه يقوم ببيع السندات الحكومية في السوق المفتوحة ، وتقلل حجم الاحتياطي القانوني للبنوك التجارية .</a:t>
            </a:r>
            <a:endParaRPr lang="en-US" dirty="0" smtClean="0"/>
          </a:p>
          <a:p>
            <a:endParaRPr lang="ar-EG"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438896"/>
          </a:xfrm>
        </p:spPr>
        <p:txBody>
          <a:bodyPr>
            <a:normAutofit fontScale="90000"/>
          </a:bodyPr>
          <a:lstStyle/>
          <a:p>
            <a:pPr algn="ctr"/>
            <a:r>
              <a:rPr lang="ar-EG" sz="3600" b="1" dirty="0" smtClean="0"/>
              <a:t>تابع : الفصل التاسع:النقود والسياسة النقدية</a:t>
            </a:r>
            <a:endParaRPr lang="ar-EG" sz="3600" dirty="0"/>
          </a:p>
        </p:txBody>
      </p:sp>
      <p:sp>
        <p:nvSpPr>
          <p:cNvPr id="3" name="عنصر نائب للمحتوى 2"/>
          <p:cNvSpPr>
            <a:spLocks noGrp="1"/>
          </p:cNvSpPr>
          <p:nvPr>
            <p:ph idx="1"/>
          </p:nvPr>
        </p:nvSpPr>
        <p:spPr>
          <a:xfrm>
            <a:off x="457200" y="1142984"/>
            <a:ext cx="8229600" cy="5181616"/>
          </a:xfrm>
        </p:spPr>
        <p:txBody>
          <a:bodyPr>
            <a:normAutofit fontScale="92500" lnSpcReduction="10000"/>
          </a:bodyPr>
          <a:lstStyle/>
          <a:p>
            <a:pPr lvl="0"/>
            <a:r>
              <a:rPr lang="ar-EG" b="1" dirty="0" smtClean="0"/>
              <a:t>2- التحكم في عرض النقود من خلال إقراض البنوك (سعر الخصم):</a:t>
            </a:r>
            <a:endParaRPr lang="en-US" dirty="0" smtClean="0"/>
          </a:p>
          <a:p>
            <a:r>
              <a:rPr lang="ar-EG" dirty="0" smtClean="0"/>
              <a:t>الهدف الذي أنشئت من أجله البنوك المركزية هو مراقبة عرض النقود والائتمان خلال فترات الكساد ،ومن أجل ذلك فإن البنوك المركزية هي الحل الأخير لإنقاذ النظام المصرفي عن طريق توفير القروض خلال الأزمات المالية للبنوك.</a:t>
            </a:r>
            <a:endParaRPr lang="en-US" dirty="0" smtClean="0"/>
          </a:p>
          <a:p>
            <a:r>
              <a:rPr lang="ar-EG" dirty="0" smtClean="0"/>
              <a:t>ولذلك فعندما يكون هدف البنك المركزي هو زيادة عرض النقود فإنه يقوم بخفض سعر الخصم لزيادة كمية القروض ومن ثم التوسع في إقراض العملاء .والعكس صحيح في حالة تقليص عرض النقود.</a:t>
            </a:r>
            <a:endParaRPr lang="en-US" dirty="0" smtClean="0"/>
          </a:p>
          <a:p>
            <a:pPr lvl="0"/>
            <a:r>
              <a:rPr lang="ar-EG" b="1" dirty="0" smtClean="0"/>
              <a:t>3- التأثير علي عرض النقود من خلال الاحتياطي القانوني:  </a:t>
            </a:r>
            <a:endParaRPr lang="en-US" dirty="0" smtClean="0"/>
          </a:p>
          <a:p>
            <a:r>
              <a:rPr lang="ar-EG" dirty="0" smtClean="0"/>
              <a:t>يقوم البنك المركزي بالاحتفاظ باحتياطي نقدي يحتفظ به البنك المركزي في خزائنه لضمان حقوق المودعين في حال مواجهة البنك لأية مصاعب نقدية.</a:t>
            </a:r>
            <a:endParaRPr lang="en-US" dirty="0" smtClean="0"/>
          </a:p>
          <a:p>
            <a:r>
              <a:rPr lang="ar-EG" dirty="0" smtClean="0"/>
              <a:t>ويستطيع البنك المركزي إذا ما قرر زيادة عرض النقود خفض نسبة الاحتياطي القانوني مما سيؤدي إلي تحويل جزء من الاحتياطي القانوني الذي يحتفظ به البنك التجاري لدي البنك المركزي إلي الفائض الاحتياطي  لدى البنك التجاري حيث يستطيع الأخير إقراضه للجمهور.</a:t>
            </a:r>
            <a:endParaRPr lang="en-US" dirty="0" smtClean="0"/>
          </a:p>
          <a:p>
            <a:endParaRPr lang="ar-EG"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438896"/>
          </a:xfrm>
        </p:spPr>
        <p:txBody>
          <a:bodyPr>
            <a:normAutofit fontScale="90000"/>
          </a:bodyPr>
          <a:lstStyle/>
          <a:p>
            <a:pPr algn="ctr"/>
            <a:r>
              <a:rPr lang="ar-EG" sz="3600" b="1" dirty="0" smtClean="0"/>
              <a:t>تابع : الفصل التاسع:النقود والسياسة النقدية</a:t>
            </a:r>
            <a:endParaRPr lang="ar-EG" sz="3600" dirty="0"/>
          </a:p>
        </p:txBody>
      </p:sp>
      <p:sp>
        <p:nvSpPr>
          <p:cNvPr id="3" name="عنصر نائب للمحتوى 2"/>
          <p:cNvSpPr>
            <a:spLocks noGrp="1"/>
          </p:cNvSpPr>
          <p:nvPr>
            <p:ph idx="1"/>
          </p:nvPr>
        </p:nvSpPr>
        <p:spPr>
          <a:xfrm>
            <a:off x="457200" y="1142984"/>
            <a:ext cx="8229600" cy="5500726"/>
          </a:xfrm>
        </p:spPr>
        <p:txBody>
          <a:bodyPr>
            <a:normAutofit lnSpcReduction="10000"/>
          </a:bodyPr>
          <a:lstStyle/>
          <a:p>
            <a:r>
              <a:rPr lang="ar-EG" b="1" dirty="0" smtClean="0"/>
              <a:t>السياسة النقدية والطلب الكلي:</a:t>
            </a:r>
            <a:endParaRPr lang="en-US" dirty="0" smtClean="0"/>
          </a:p>
          <a:p>
            <a:r>
              <a:rPr lang="ar-EG" dirty="0" smtClean="0"/>
              <a:t> تستطيع السياسة النقدية في حالة حدوث كساد اقتصادي أدي إلى ارتفاع معدلات البطالة أن تزيد من عرض النقود عن طريق شراء السندات الحكومية من السوق المفتوحة ،وهذا سيؤدى إلي زيادة عرض النقود وانخفاض سعر الفائدة فيعمل ذلك علي تحريك الإنفاق الاستثماري وبناء مصانع جديدة مما يزيد من الناتج المحلي الإجمالي والعكس صحيح.</a:t>
            </a:r>
          </a:p>
          <a:p>
            <a:r>
              <a:rPr lang="en-US" dirty="0" smtClean="0"/>
              <a:t> </a:t>
            </a:r>
            <a:r>
              <a:rPr lang="ar-EG" b="1" dirty="0" smtClean="0"/>
              <a:t>السياسة النقدية والمستوي العام للأسعار:</a:t>
            </a:r>
            <a:endParaRPr lang="en-US" dirty="0" smtClean="0"/>
          </a:p>
          <a:p>
            <a:r>
              <a:rPr lang="ar-EG" dirty="0" smtClean="0"/>
              <a:t>إن إتباع السلطات النقدية لسياسة توسعية بزيادة عرض النقود عن طريق شراء السندات الحكومية أو خفض نسبة الاحتياطي القانوني أو خفض سعر الخصم ستؤدى إلى زيادة الطلب الكلي ، ونتيجة لذلك يزداد الناتج المحلي الإجمالي وكذلك المستوى العام للأسعار.</a:t>
            </a:r>
            <a:endParaRPr lang="en-US" dirty="0" smtClean="0"/>
          </a:p>
          <a:p>
            <a:r>
              <a:rPr lang="ar-EG" dirty="0" smtClean="0"/>
              <a:t>وإتباع السياسة النقدية التوسعية من قبل السلطات النقدية تؤدي عادة إلي ارتفاع المستوي العام للأسعار أي التضخم وهو أمر غير مرغوب فيه خاصة إذا تجاوز الاقتصاد مستوى التوظيف الكامل . </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EG" dirty="0" smtClean="0"/>
              <a:t>تقسيم علم الاقتصاد</a:t>
            </a:r>
            <a:endParaRPr lang="ar-EG" dirty="0"/>
          </a:p>
        </p:txBody>
      </p:sp>
      <p:sp>
        <p:nvSpPr>
          <p:cNvPr id="3" name="عنصر نائب للمحتوى 2"/>
          <p:cNvSpPr>
            <a:spLocks noGrp="1"/>
          </p:cNvSpPr>
          <p:nvPr>
            <p:ph idx="1"/>
          </p:nvPr>
        </p:nvSpPr>
        <p:spPr>
          <a:xfrm>
            <a:off x="457200" y="1600200"/>
            <a:ext cx="8229600" cy="3989039"/>
          </a:xfrm>
        </p:spPr>
        <p:txBody>
          <a:bodyPr/>
          <a:lstStyle/>
          <a:p>
            <a:r>
              <a:rPr lang="ar-EG" sz="3600" dirty="0" smtClean="0"/>
              <a:t>الاقتصاد الجزئي .</a:t>
            </a:r>
          </a:p>
          <a:p>
            <a:r>
              <a:rPr lang="ar-EG" sz="3600" dirty="0" smtClean="0"/>
              <a:t>الاقتصاد الكلي . </a:t>
            </a:r>
          </a:p>
          <a:p>
            <a:r>
              <a:rPr lang="ar-EG" sz="3600" dirty="0" smtClean="0"/>
              <a:t>سياسات الاقتصاد الكلي :-</a:t>
            </a:r>
          </a:p>
          <a:p>
            <a:r>
              <a:rPr lang="ar-EG" sz="3600" dirty="0" smtClean="0"/>
              <a:t>1- السياسة المالية .</a:t>
            </a:r>
          </a:p>
          <a:p>
            <a:r>
              <a:rPr lang="ar-EG" sz="3600" dirty="0" smtClean="0"/>
              <a:t>2- السياسة النقدية .</a:t>
            </a:r>
          </a:p>
          <a:p>
            <a:endParaRPr lang="ar-E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EG" dirty="0" smtClean="0"/>
              <a:t>الفصل الثاني</a:t>
            </a:r>
            <a:endParaRPr lang="ar-EG" dirty="0"/>
          </a:p>
        </p:txBody>
      </p:sp>
      <p:sp>
        <p:nvSpPr>
          <p:cNvPr id="3" name="عنوان فرعي 2"/>
          <p:cNvSpPr>
            <a:spLocks noGrp="1"/>
          </p:cNvSpPr>
          <p:nvPr>
            <p:ph type="subTitle" idx="1"/>
          </p:nvPr>
        </p:nvSpPr>
        <p:spPr/>
        <p:txBody>
          <a:bodyPr/>
          <a:lstStyle/>
          <a:p>
            <a:pPr algn="ctr"/>
            <a:endParaRPr lang="ar-EG" b="1" dirty="0" smtClean="0">
              <a:solidFill>
                <a:schemeClr val="tx1"/>
              </a:solidFill>
            </a:endParaRPr>
          </a:p>
          <a:p>
            <a:pPr algn="ctr"/>
            <a:r>
              <a:rPr lang="ar-EG" sz="4400" b="1" dirty="0" smtClean="0">
                <a:solidFill>
                  <a:schemeClr val="tx1"/>
                </a:solidFill>
              </a:rPr>
              <a:t>قياس النشاط الاقتصادي الكلى</a:t>
            </a:r>
            <a:endParaRPr lang="ar-EG" sz="44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1472" y="714356"/>
            <a:ext cx="8229600" cy="1143000"/>
          </a:xfrm>
        </p:spPr>
        <p:txBody>
          <a:bodyPr>
            <a:normAutofit fontScale="90000"/>
          </a:bodyPr>
          <a:lstStyle/>
          <a:p>
            <a:pPr algn="r"/>
            <a:r>
              <a:rPr lang="ar-EG" b="1" dirty="0" smtClean="0"/>
              <a:t>تعريف منحنى إمكانات الإنتاج</a:t>
            </a:r>
            <a:r>
              <a:rPr lang="en-US" dirty="0" smtClean="0"/>
              <a:t/>
            </a:r>
            <a:br>
              <a:rPr lang="en-US" dirty="0" smtClean="0"/>
            </a:br>
            <a:endParaRPr lang="ar-EG" dirty="0"/>
          </a:p>
        </p:txBody>
      </p:sp>
      <p:sp>
        <p:nvSpPr>
          <p:cNvPr id="3" name="عنصر نائب للمحتوى 2"/>
          <p:cNvSpPr>
            <a:spLocks noGrp="1"/>
          </p:cNvSpPr>
          <p:nvPr>
            <p:ph idx="1"/>
          </p:nvPr>
        </p:nvSpPr>
        <p:spPr>
          <a:xfrm>
            <a:off x="467544" y="1600201"/>
            <a:ext cx="8219256" cy="1612775"/>
          </a:xfrm>
        </p:spPr>
        <p:txBody>
          <a:bodyPr>
            <a:noAutofit/>
          </a:bodyPr>
          <a:lstStyle/>
          <a:p>
            <a:pPr algn="just"/>
            <a:r>
              <a:rPr lang="ar-EG" sz="4800" dirty="0" smtClean="0"/>
              <a:t>عبارة عن سلسلة من النقاط تمثل كل واحدة منها أقصى ما يمكن إنتاجه من أي توليفة من سلعتين أو مجموعتين من السلع كالسلع  الاستهلاكية والسلع الرأسمالية".</a:t>
            </a:r>
            <a:endParaRPr lang="ar-EG" sz="4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1093</TotalTime>
  <Words>5913</Words>
  <Application>Microsoft Office PowerPoint</Application>
  <PresentationFormat>عرض على الشاشة (3:4)‏</PresentationFormat>
  <Paragraphs>683</Paragraphs>
  <Slides>69</Slides>
  <Notes>15</Notes>
  <HiddenSlides>0</HiddenSlides>
  <MMClips>0</MMClips>
  <ScaleCrop>false</ScaleCrop>
  <HeadingPairs>
    <vt:vector size="4" baseType="variant">
      <vt:variant>
        <vt:lpstr>سمة</vt:lpstr>
      </vt:variant>
      <vt:variant>
        <vt:i4>1</vt:i4>
      </vt:variant>
      <vt:variant>
        <vt:lpstr>عناوين الشرائح</vt:lpstr>
      </vt:variant>
      <vt:variant>
        <vt:i4>69</vt:i4>
      </vt:variant>
    </vt:vector>
  </HeadingPairs>
  <TitlesOfParts>
    <vt:vector size="70" baseType="lpstr">
      <vt:lpstr>تدفق</vt:lpstr>
      <vt:lpstr>مبادئ الاقتصاد الكلي مفاهيم وأساسيات 102 قصد </vt:lpstr>
      <vt:lpstr>الباب الأول قياس النشاط الاقتصادي </vt:lpstr>
      <vt:lpstr>أسباب ظهور المشكلة الاقتصادية</vt:lpstr>
      <vt:lpstr>الموارد الاقتصادية</vt:lpstr>
      <vt:lpstr>علم الاقتصاد</vt:lpstr>
      <vt:lpstr>علاقة علم الاقتصاد بالعلوم الأخرى</vt:lpstr>
      <vt:lpstr>تقسيم علم الاقتصاد</vt:lpstr>
      <vt:lpstr>الفصل الثاني</vt:lpstr>
      <vt:lpstr>تعريف منحنى إمكانات الإنتاج </vt:lpstr>
      <vt:lpstr>الناتج المحلى الإجمالي </vt:lpstr>
      <vt:lpstr>تقييم الناتج المحلى الإجمالي </vt:lpstr>
      <vt:lpstr>طرق قياس الناتج المحلى الإجمالي</vt:lpstr>
      <vt:lpstr>تابع طرق قياس الناتج المحلي الإجمالي</vt:lpstr>
      <vt:lpstr>تابع أنواع الإنفاق :</vt:lpstr>
      <vt:lpstr>مفاهيم أخري في حسابات الدخل المحلي :</vt:lpstr>
      <vt:lpstr>الناتج المحلي الإجمالي الاسمي والحقيقي :</vt:lpstr>
      <vt:lpstr>التدفق الدائري للإنتاج والدخل: </vt:lpstr>
      <vt:lpstr>الرقم القياسي لأسعار المستهلكين: </vt:lpstr>
      <vt:lpstr>تابع الرقم القياسي للأسعار المستهلكين :</vt:lpstr>
      <vt:lpstr>مخفض أو مثبط الناتج المحلى الإجمالي:</vt:lpstr>
      <vt:lpstr>تابع مخفض أو مثبط الناتج المحلي الإجمالي:</vt:lpstr>
      <vt:lpstr>تابع مخفض أو مثبط الناتج المحلي الإجمالي:</vt:lpstr>
      <vt:lpstr>المشاكل والعيوب التي وجهت إلى استخدام الناتج المحلى الإجمالي كمؤشر للرفاهية: </vt:lpstr>
      <vt:lpstr>تابع المشاكل والعيوب التي وجهت إلى استخدام الناتج المحلى الإجمالي كمؤشر للرفاهية:</vt:lpstr>
      <vt:lpstr>     الفصل الثالث:الدخل والإنفاق </vt:lpstr>
      <vt:lpstr>النوع الأول:الإنفاق الاستهلاكي:- </vt:lpstr>
      <vt:lpstr>الميل الحدي للاستهلاك:</vt:lpstr>
      <vt:lpstr>تابع الإنفاق الاستهلاكي:</vt:lpstr>
      <vt:lpstr>الشريحة 29</vt:lpstr>
      <vt:lpstr>تابع الإنفاق الاستهلاكي:</vt:lpstr>
      <vt:lpstr>تابع العلاقة بين الاستهلاك والادخار: </vt:lpstr>
      <vt:lpstr>النوع الثاني:الإنفاق الاستثماري: </vt:lpstr>
      <vt:lpstr> تابع النوع الثاني:الإنفاق الاستثماري:</vt:lpstr>
      <vt:lpstr>العوامل المحددة لحجم الاستثمار: </vt:lpstr>
      <vt:lpstr>النوع الثالث:الإنفاق الحكومي:   </vt:lpstr>
      <vt:lpstr>النوع الرابع:صافى الإيرادات: </vt:lpstr>
      <vt:lpstr>الفصل الرابع:توازن الدخل القومي </vt:lpstr>
      <vt:lpstr>تابع : الفصل الرابع:توازن الدخل القومي</vt:lpstr>
      <vt:lpstr> تابع الفصل الرابع:توازن الدخل القومي</vt:lpstr>
      <vt:lpstr>تابع الفصل الرابع:توازن الدخل القومي</vt:lpstr>
      <vt:lpstr> تابع : الفصل الرابع:توازن الدخل القومي</vt:lpstr>
      <vt:lpstr>تابع : الفصل الرابع:توازن الدخل القومي</vt:lpstr>
      <vt:lpstr>تابع : الفصل الرابع:توازن الدخل القومي</vt:lpstr>
      <vt:lpstr>           الفصل السادس  العـــرض الكلـــي</vt:lpstr>
      <vt:lpstr>تابع :الفصل الخامس :العرض الكلي</vt:lpstr>
      <vt:lpstr>تابع :الفصل الخامس :العرض الكلي</vt:lpstr>
      <vt:lpstr>تابع :الفصل الخامس :العرض الكلي</vt:lpstr>
      <vt:lpstr>تابع :الفصل الخامس :العرض الكلي</vt:lpstr>
      <vt:lpstr>الفصل السابع البطالــة والتضخــم </vt:lpstr>
      <vt:lpstr>تابع الفصل السابع :البطالة والتضخم</vt:lpstr>
      <vt:lpstr>تابع الفصل السابع :البطالة والتضخم</vt:lpstr>
      <vt:lpstr>تابع الفصل السابع :البطالة والتضخم</vt:lpstr>
      <vt:lpstr>تابع الفصل السابع :البطالة والتضخم</vt:lpstr>
      <vt:lpstr>تابع الفصل السابع :البطالة والتضخم</vt:lpstr>
      <vt:lpstr>تابع الفصل السابع :البطالة والتضخم التضـخـــم</vt:lpstr>
      <vt:lpstr>تابع الفصل السابع :البطالة والتضخم</vt:lpstr>
      <vt:lpstr>تابع الفصل السابع :البطالة والتضخم</vt:lpstr>
      <vt:lpstr>تابع الفصل السابع :البطالة والتضخم</vt:lpstr>
      <vt:lpstr>تابع الفصل السابع :البطالة والتضخم</vt:lpstr>
      <vt:lpstr>تابع الفصل السابع :البطالة والتضخم</vt:lpstr>
      <vt:lpstr>تابع الفصل السابع :البطالة والتضخم</vt:lpstr>
      <vt:lpstr>تابع الفصل السابع :البطالة والتضخم</vt:lpstr>
      <vt:lpstr>        الفصل التاسع النقود والسياسة النقدية</vt:lpstr>
      <vt:lpstr>تابع : الفصل التاسع : النقود والسياسة النقدية</vt:lpstr>
      <vt:lpstr>تابع : الفصل التاسع :النقود والسياسة النقدية</vt:lpstr>
      <vt:lpstr>تابع : الفصل التاسع:النقود والسياسة النقدية</vt:lpstr>
      <vt:lpstr>تابع : الفصل التاسع: النقود والسياسة النقدية</vt:lpstr>
      <vt:lpstr>تابع : الفصل التاسع:النقود والسياسة النقدية</vt:lpstr>
      <vt:lpstr>تابع : الفصل التاسع:النقود والسياسة النقدية</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الاقتصاد الكلي مفاهيم وأساسيات 102 قصد</dc:title>
  <dc:creator>hesham</dc:creator>
  <cp:lastModifiedBy>dell</cp:lastModifiedBy>
  <cp:revision>109</cp:revision>
  <dcterms:created xsi:type="dcterms:W3CDTF">2011-09-11T09:20:37Z</dcterms:created>
  <dcterms:modified xsi:type="dcterms:W3CDTF">2012-10-14T07:50:56Z</dcterms:modified>
</cp:coreProperties>
</file>