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91" r:id="rId5"/>
    <p:sldId id="292" r:id="rId6"/>
    <p:sldId id="293" r:id="rId7"/>
    <p:sldId id="259" r:id="rId8"/>
    <p:sldId id="260" r:id="rId9"/>
    <p:sldId id="261" r:id="rId10"/>
    <p:sldId id="262" r:id="rId11"/>
    <p:sldId id="263" r:id="rId12"/>
    <p:sldId id="264" r:id="rId13"/>
    <p:sldId id="265" r:id="rId14"/>
    <p:sldId id="266" r:id="rId15"/>
    <p:sldId id="267" r:id="rId16"/>
    <p:sldId id="268" r:id="rId17"/>
    <p:sldId id="290" r:id="rId18"/>
    <p:sldId id="294" r:id="rId19"/>
    <p:sldId id="295" r:id="rId20"/>
    <p:sldId id="296" r:id="rId21"/>
    <p:sldId id="299" r:id="rId22"/>
    <p:sldId id="300" r:id="rId23"/>
    <p:sldId id="297" r:id="rId24"/>
    <p:sldId id="301" r:id="rId25"/>
    <p:sldId id="302" r:id="rId26"/>
    <p:sldId id="303" r:id="rId27"/>
    <p:sldId id="305" r:id="rId28"/>
    <p:sldId id="306" r:id="rId29"/>
    <p:sldId id="307" r:id="rId30"/>
    <p:sldId id="304" r:id="rId31"/>
    <p:sldId id="308" r:id="rId32"/>
    <p:sldId id="309" r:id="rId33"/>
  </p:sldIdLst>
  <p:sldSz cx="12192000" cy="68580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نمط ذو نسُق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77" d="100"/>
          <a:sy n="77" d="100"/>
        </p:scale>
        <p:origin x="-28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34392C-FC7B-4018-95F1-B84114ED4605}"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A"/>
        </a:p>
      </dgm:t>
    </dgm:pt>
    <dgm:pt modelId="{EB9CB419-7DCD-4E3C-B91D-98E66EA227EC}">
      <dgm:prSet phldrT="[نص]"/>
      <dgm:spPr/>
      <dgm:t>
        <a:bodyPr/>
        <a:lstStyle/>
        <a:p>
          <a:pPr algn="r" rtl="1"/>
          <a:r>
            <a:rPr lang="ar-SA" dirty="0" smtClean="0"/>
            <a:t>1- الاستراتيجيات التي تركز على جهد المعلم وحده </a:t>
          </a:r>
          <a:endParaRPr lang="ar-SA" dirty="0"/>
        </a:p>
      </dgm:t>
    </dgm:pt>
    <dgm:pt modelId="{30302780-1FEA-40AA-854B-E11C0690989E}" type="parTrans" cxnId="{EA2F3F9B-AA64-4509-8909-8550CE16CE65}">
      <dgm:prSet/>
      <dgm:spPr/>
      <dgm:t>
        <a:bodyPr/>
        <a:lstStyle/>
        <a:p>
          <a:pPr rtl="1"/>
          <a:endParaRPr lang="ar-SA"/>
        </a:p>
      </dgm:t>
    </dgm:pt>
    <dgm:pt modelId="{096EE7E1-56E6-4EBE-9FCD-C9C92185F972}" type="sibTrans" cxnId="{EA2F3F9B-AA64-4509-8909-8550CE16CE65}">
      <dgm:prSet/>
      <dgm:spPr/>
      <dgm:t>
        <a:bodyPr/>
        <a:lstStyle/>
        <a:p>
          <a:pPr rtl="1"/>
          <a:endParaRPr lang="ar-SA"/>
        </a:p>
      </dgm:t>
    </dgm:pt>
    <dgm:pt modelId="{19A481D5-6C7C-4EC8-BD30-7CF6893D27B3}">
      <dgm:prSet phldrT="[نص]"/>
      <dgm:spPr/>
      <dgm:t>
        <a:bodyPr/>
        <a:lstStyle/>
        <a:p>
          <a:pPr algn="r" rtl="1"/>
          <a:r>
            <a:rPr lang="ar-SA" dirty="0" smtClean="0"/>
            <a:t>2- الاستراتيجيات التي يشارك فيها التلميذ معلمه بعض المسئولية </a:t>
          </a:r>
          <a:endParaRPr lang="ar-SA" dirty="0"/>
        </a:p>
      </dgm:t>
    </dgm:pt>
    <dgm:pt modelId="{37DE3BDB-BD20-4CA8-90BF-05718F3D6C43}" type="parTrans" cxnId="{E9EBE129-3495-4D87-AA76-B9CA6D70C5F9}">
      <dgm:prSet/>
      <dgm:spPr/>
      <dgm:t>
        <a:bodyPr/>
        <a:lstStyle/>
        <a:p>
          <a:pPr rtl="1"/>
          <a:endParaRPr lang="ar-SA"/>
        </a:p>
      </dgm:t>
    </dgm:pt>
    <dgm:pt modelId="{88D6450C-4CA3-4184-8D7D-27AE807FCF96}" type="sibTrans" cxnId="{E9EBE129-3495-4D87-AA76-B9CA6D70C5F9}">
      <dgm:prSet/>
      <dgm:spPr/>
      <dgm:t>
        <a:bodyPr/>
        <a:lstStyle/>
        <a:p>
          <a:pPr rtl="1"/>
          <a:endParaRPr lang="ar-SA"/>
        </a:p>
      </dgm:t>
    </dgm:pt>
    <dgm:pt modelId="{6EA0F5DB-32C6-4629-B584-E1F5732794BF}">
      <dgm:prSet phldrT="[نص]"/>
      <dgm:spPr/>
      <dgm:t>
        <a:bodyPr/>
        <a:lstStyle/>
        <a:p>
          <a:pPr algn="r" rtl="1"/>
          <a:r>
            <a:rPr lang="ar-SA" dirty="0" smtClean="0"/>
            <a:t>3- الاستراتيجيات التي يتحمل فيها التلميذ معظم المسئولية</a:t>
          </a:r>
          <a:endParaRPr lang="ar-SA" dirty="0"/>
        </a:p>
      </dgm:t>
    </dgm:pt>
    <dgm:pt modelId="{EABCA1A1-8796-4FE3-886C-E0D18225D7B2}" type="parTrans" cxnId="{7C9A989E-8CC3-4809-9D3C-73F730E84065}">
      <dgm:prSet/>
      <dgm:spPr/>
      <dgm:t>
        <a:bodyPr/>
        <a:lstStyle/>
        <a:p>
          <a:pPr rtl="1"/>
          <a:endParaRPr lang="ar-SA"/>
        </a:p>
      </dgm:t>
    </dgm:pt>
    <dgm:pt modelId="{3402F7C1-5B7D-4C2A-B193-20DE9B1AE102}" type="sibTrans" cxnId="{7C9A989E-8CC3-4809-9D3C-73F730E84065}">
      <dgm:prSet/>
      <dgm:spPr/>
      <dgm:t>
        <a:bodyPr/>
        <a:lstStyle/>
        <a:p>
          <a:pPr rtl="1"/>
          <a:endParaRPr lang="ar-SA"/>
        </a:p>
      </dgm:t>
    </dgm:pt>
    <dgm:pt modelId="{36BEBD32-B286-479B-A430-D44F6F9C5A6F}" type="pres">
      <dgm:prSet presAssocID="{E134392C-FC7B-4018-95F1-B84114ED4605}" presName="linear" presStyleCnt="0">
        <dgm:presLayoutVars>
          <dgm:dir/>
          <dgm:animLvl val="lvl"/>
          <dgm:resizeHandles val="exact"/>
        </dgm:presLayoutVars>
      </dgm:prSet>
      <dgm:spPr/>
      <dgm:t>
        <a:bodyPr/>
        <a:lstStyle/>
        <a:p>
          <a:pPr rtl="1"/>
          <a:endParaRPr lang="ar-SA"/>
        </a:p>
      </dgm:t>
    </dgm:pt>
    <dgm:pt modelId="{6C3DA7EA-D41E-4A6C-98B6-7140FA6C95F3}" type="pres">
      <dgm:prSet presAssocID="{EB9CB419-7DCD-4E3C-B91D-98E66EA227EC}" presName="parentLin" presStyleCnt="0"/>
      <dgm:spPr/>
    </dgm:pt>
    <dgm:pt modelId="{5EDC0176-7FD5-4AD3-B8BA-1A43A47E45B0}" type="pres">
      <dgm:prSet presAssocID="{EB9CB419-7DCD-4E3C-B91D-98E66EA227EC}" presName="parentLeftMargin" presStyleLbl="node1" presStyleIdx="0" presStyleCnt="3"/>
      <dgm:spPr/>
      <dgm:t>
        <a:bodyPr/>
        <a:lstStyle/>
        <a:p>
          <a:pPr rtl="1"/>
          <a:endParaRPr lang="ar-SA"/>
        </a:p>
      </dgm:t>
    </dgm:pt>
    <dgm:pt modelId="{FE8DE347-258A-47DD-BEA4-E012395401D1}" type="pres">
      <dgm:prSet presAssocID="{EB9CB419-7DCD-4E3C-B91D-98E66EA227EC}" presName="parentText" presStyleLbl="node1" presStyleIdx="0" presStyleCnt="3" custScaleX="150037" custLinFactX="23038" custLinFactNeighborX="100000" custLinFactNeighborY="8372">
        <dgm:presLayoutVars>
          <dgm:chMax val="0"/>
          <dgm:bulletEnabled val="1"/>
        </dgm:presLayoutVars>
      </dgm:prSet>
      <dgm:spPr/>
      <dgm:t>
        <a:bodyPr/>
        <a:lstStyle/>
        <a:p>
          <a:pPr rtl="1"/>
          <a:endParaRPr lang="ar-SA"/>
        </a:p>
      </dgm:t>
    </dgm:pt>
    <dgm:pt modelId="{3FD94EBB-11D4-4452-9535-76D4356E98BA}" type="pres">
      <dgm:prSet presAssocID="{EB9CB419-7DCD-4E3C-B91D-98E66EA227EC}" presName="negativeSpace" presStyleCnt="0"/>
      <dgm:spPr/>
    </dgm:pt>
    <dgm:pt modelId="{00444048-2042-4E38-8408-1BB3AAA43CBE}" type="pres">
      <dgm:prSet presAssocID="{EB9CB419-7DCD-4E3C-B91D-98E66EA227EC}" presName="childText" presStyleLbl="conFgAcc1" presStyleIdx="0" presStyleCnt="3" custLinFactNeighborX="-1173">
        <dgm:presLayoutVars>
          <dgm:bulletEnabled val="1"/>
        </dgm:presLayoutVars>
      </dgm:prSet>
      <dgm:spPr/>
    </dgm:pt>
    <dgm:pt modelId="{718D914A-E7A4-445F-AF93-7556C1F79134}" type="pres">
      <dgm:prSet presAssocID="{096EE7E1-56E6-4EBE-9FCD-C9C92185F972}" presName="spaceBetweenRectangles" presStyleCnt="0"/>
      <dgm:spPr/>
    </dgm:pt>
    <dgm:pt modelId="{C881ABB1-ECE4-49B2-AD7F-FD04440E8304}" type="pres">
      <dgm:prSet presAssocID="{19A481D5-6C7C-4EC8-BD30-7CF6893D27B3}" presName="parentLin" presStyleCnt="0"/>
      <dgm:spPr/>
    </dgm:pt>
    <dgm:pt modelId="{BE5BE20D-5FD1-440D-909E-35ACF5DE311A}" type="pres">
      <dgm:prSet presAssocID="{19A481D5-6C7C-4EC8-BD30-7CF6893D27B3}" presName="parentLeftMargin" presStyleLbl="node1" presStyleIdx="0" presStyleCnt="3"/>
      <dgm:spPr/>
      <dgm:t>
        <a:bodyPr/>
        <a:lstStyle/>
        <a:p>
          <a:pPr rtl="1"/>
          <a:endParaRPr lang="ar-SA"/>
        </a:p>
      </dgm:t>
    </dgm:pt>
    <dgm:pt modelId="{A41AB852-0ABB-4B6A-85CE-69EFF83259CD}" type="pres">
      <dgm:prSet presAssocID="{19A481D5-6C7C-4EC8-BD30-7CF6893D27B3}" presName="parentText" presStyleLbl="node1" presStyleIdx="1" presStyleCnt="3" custScaleX="157296" custLinFactX="23038" custLinFactNeighborX="100000" custLinFactNeighborY="6976">
        <dgm:presLayoutVars>
          <dgm:chMax val="0"/>
          <dgm:bulletEnabled val="1"/>
        </dgm:presLayoutVars>
      </dgm:prSet>
      <dgm:spPr/>
      <dgm:t>
        <a:bodyPr/>
        <a:lstStyle/>
        <a:p>
          <a:pPr rtl="1"/>
          <a:endParaRPr lang="ar-SA"/>
        </a:p>
      </dgm:t>
    </dgm:pt>
    <dgm:pt modelId="{770AF28E-2FFA-4DDD-BE37-7F581F52B4ED}" type="pres">
      <dgm:prSet presAssocID="{19A481D5-6C7C-4EC8-BD30-7CF6893D27B3}" presName="negativeSpace" presStyleCnt="0"/>
      <dgm:spPr/>
    </dgm:pt>
    <dgm:pt modelId="{535FFDCD-DB28-4CFD-9072-965082E48FA5}" type="pres">
      <dgm:prSet presAssocID="{19A481D5-6C7C-4EC8-BD30-7CF6893D27B3}" presName="childText" presStyleLbl="conFgAcc1" presStyleIdx="1" presStyleCnt="3">
        <dgm:presLayoutVars>
          <dgm:bulletEnabled val="1"/>
        </dgm:presLayoutVars>
      </dgm:prSet>
      <dgm:spPr/>
    </dgm:pt>
    <dgm:pt modelId="{8C3889C8-2D7B-4DF1-8418-CD50DBF8F0A3}" type="pres">
      <dgm:prSet presAssocID="{88D6450C-4CA3-4184-8D7D-27AE807FCF96}" presName="spaceBetweenRectangles" presStyleCnt="0"/>
      <dgm:spPr/>
    </dgm:pt>
    <dgm:pt modelId="{1FD6E1CC-31DD-44DC-80A6-57FF2F272322}" type="pres">
      <dgm:prSet presAssocID="{6EA0F5DB-32C6-4629-B584-E1F5732794BF}" presName="parentLin" presStyleCnt="0"/>
      <dgm:spPr/>
    </dgm:pt>
    <dgm:pt modelId="{5EECAE1F-F5D8-4744-AD14-D8F4D6F1F84B}" type="pres">
      <dgm:prSet presAssocID="{6EA0F5DB-32C6-4629-B584-E1F5732794BF}" presName="parentLeftMargin" presStyleLbl="node1" presStyleIdx="1" presStyleCnt="3"/>
      <dgm:spPr/>
      <dgm:t>
        <a:bodyPr/>
        <a:lstStyle/>
        <a:p>
          <a:pPr rtl="1"/>
          <a:endParaRPr lang="ar-SA"/>
        </a:p>
      </dgm:t>
    </dgm:pt>
    <dgm:pt modelId="{066694E3-D2E6-4D37-BB17-0E74A87412A0}" type="pres">
      <dgm:prSet presAssocID="{6EA0F5DB-32C6-4629-B584-E1F5732794BF}" presName="parentText" presStyleLbl="node1" presStyleIdx="2" presStyleCnt="3" custScaleX="142857" custLinFactX="25975" custLinFactNeighborX="100000" custLinFactNeighborY="-1395">
        <dgm:presLayoutVars>
          <dgm:chMax val="0"/>
          <dgm:bulletEnabled val="1"/>
        </dgm:presLayoutVars>
      </dgm:prSet>
      <dgm:spPr/>
      <dgm:t>
        <a:bodyPr/>
        <a:lstStyle/>
        <a:p>
          <a:pPr rtl="1"/>
          <a:endParaRPr lang="ar-SA"/>
        </a:p>
      </dgm:t>
    </dgm:pt>
    <dgm:pt modelId="{0BF5D77B-B782-4BDA-9D0E-994F215422D8}" type="pres">
      <dgm:prSet presAssocID="{6EA0F5DB-32C6-4629-B584-E1F5732794BF}" presName="negativeSpace" presStyleCnt="0"/>
      <dgm:spPr/>
    </dgm:pt>
    <dgm:pt modelId="{79FC4DA9-44F9-47A3-B065-0D80B62D71C0}" type="pres">
      <dgm:prSet presAssocID="{6EA0F5DB-32C6-4629-B584-E1F5732794BF}" presName="childText" presStyleLbl="conFgAcc1" presStyleIdx="2" presStyleCnt="3">
        <dgm:presLayoutVars>
          <dgm:bulletEnabled val="1"/>
        </dgm:presLayoutVars>
      </dgm:prSet>
      <dgm:spPr/>
    </dgm:pt>
  </dgm:ptLst>
  <dgm:cxnLst>
    <dgm:cxn modelId="{E9EBE129-3495-4D87-AA76-B9CA6D70C5F9}" srcId="{E134392C-FC7B-4018-95F1-B84114ED4605}" destId="{19A481D5-6C7C-4EC8-BD30-7CF6893D27B3}" srcOrd="1" destOrd="0" parTransId="{37DE3BDB-BD20-4CA8-90BF-05718F3D6C43}" sibTransId="{88D6450C-4CA3-4184-8D7D-27AE807FCF96}"/>
    <dgm:cxn modelId="{005E8C22-C6F8-44A0-AED0-00808A17F9BC}" type="presOf" srcId="{E134392C-FC7B-4018-95F1-B84114ED4605}" destId="{36BEBD32-B286-479B-A430-D44F6F9C5A6F}" srcOrd="0" destOrd="0" presId="urn:microsoft.com/office/officeart/2005/8/layout/list1"/>
    <dgm:cxn modelId="{7B561324-2F6C-4665-8BCF-AE12FE8F948C}" type="presOf" srcId="{19A481D5-6C7C-4EC8-BD30-7CF6893D27B3}" destId="{A41AB852-0ABB-4B6A-85CE-69EFF83259CD}" srcOrd="1" destOrd="0" presId="urn:microsoft.com/office/officeart/2005/8/layout/list1"/>
    <dgm:cxn modelId="{9F350510-BA20-4E17-917A-C67FB4133D03}" type="presOf" srcId="{EB9CB419-7DCD-4E3C-B91D-98E66EA227EC}" destId="{5EDC0176-7FD5-4AD3-B8BA-1A43A47E45B0}" srcOrd="0" destOrd="0" presId="urn:microsoft.com/office/officeart/2005/8/layout/list1"/>
    <dgm:cxn modelId="{EA2F3F9B-AA64-4509-8909-8550CE16CE65}" srcId="{E134392C-FC7B-4018-95F1-B84114ED4605}" destId="{EB9CB419-7DCD-4E3C-B91D-98E66EA227EC}" srcOrd="0" destOrd="0" parTransId="{30302780-1FEA-40AA-854B-E11C0690989E}" sibTransId="{096EE7E1-56E6-4EBE-9FCD-C9C92185F972}"/>
    <dgm:cxn modelId="{19E289A0-56E8-48F2-801C-0F3D9599E2EB}" type="presOf" srcId="{6EA0F5DB-32C6-4629-B584-E1F5732794BF}" destId="{066694E3-D2E6-4D37-BB17-0E74A87412A0}" srcOrd="1" destOrd="0" presId="urn:microsoft.com/office/officeart/2005/8/layout/list1"/>
    <dgm:cxn modelId="{A6A18ADA-67C0-41EB-A56A-A18E70291B30}" type="presOf" srcId="{6EA0F5DB-32C6-4629-B584-E1F5732794BF}" destId="{5EECAE1F-F5D8-4744-AD14-D8F4D6F1F84B}" srcOrd="0" destOrd="0" presId="urn:microsoft.com/office/officeart/2005/8/layout/list1"/>
    <dgm:cxn modelId="{77A03CCF-06B5-4C61-B907-F81AA268F84E}" type="presOf" srcId="{19A481D5-6C7C-4EC8-BD30-7CF6893D27B3}" destId="{BE5BE20D-5FD1-440D-909E-35ACF5DE311A}" srcOrd="0" destOrd="0" presId="urn:microsoft.com/office/officeart/2005/8/layout/list1"/>
    <dgm:cxn modelId="{7C9A989E-8CC3-4809-9D3C-73F730E84065}" srcId="{E134392C-FC7B-4018-95F1-B84114ED4605}" destId="{6EA0F5DB-32C6-4629-B584-E1F5732794BF}" srcOrd="2" destOrd="0" parTransId="{EABCA1A1-8796-4FE3-886C-E0D18225D7B2}" sibTransId="{3402F7C1-5B7D-4C2A-B193-20DE9B1AE102}"/>
    <dgm:cxn modelId="{6828A32E-3C80-4FF8-80A3-75A8815A14D4}" type="presOf" srcId="{EB9CB419-7DCD-4E3C-B91D-98E66EA227EC}" destId="{FE8DE347-258A-47DD-BEA4-E012395401D1}" srcOrd="1" destOrd="0" presId="urn:microsoft.com/office/officeart/2005/8/layout/list1"/>
    <dgm:cxn modelId="{2717A546-E7B1-4009-8AC9-469B917E04EF}" type="presParOf" srcId="{36BEBD32-B286-479B-A430-D44F6F9C5A6F}" destId="{6C3DA7EA-D41E-4A6C-98B6-7140FA6C95F3}" srcOrd="0" destOrd="0" presId="urn:microsoft.com/office/officeart/2005/8/layout/list1"/>
    <dgm:cxn modelId="{A0965B00-7280-4638-9BA6-1ACA84407A0C}" type="presParOf" srcId="{6C3DA7EA-D41E-4A6C-98B6-7140FA6C95F3}" destId="{5EDC0176-7FD5-4AD3-B8BA-1A43A47E45B0}" srcOrd="0" destOrd="0" presId="urn:microsoft.com/office/officeart/2005/8/layout/list1"/>
    <dgm:cxn modelId="{B4E0D326-2D92-4CB2-B6DF-4CD23480535A}" type="presParOf" srcId="{6C3DA7EA-D41E-4A6C-98B6-7140FA6C95F3}" destId="{FE8DE347-258A-47DD-BEA4-E012395401D1}" srcOrd="1" destOrd="0" presId="urn:microsoft.com/office/officeart/2005/8/layout/list1"/>
    <dgm:cxn modelId="{5EC61652-F628-4C6C-ABDB-30A9BD982B24}" type="presParOf" srcId="{36BEBD32-B286-479B-A430-D44F6F9C5A6F}" destId="{3FD94EBB-11D4-4452-9535-76D4356E98BA}" srcOrd="1" destOrd="0" presId="urn:microsoft.com/office/officeart/2005/8/layout/list1"/>
    <dgm:cxn modelId="{F7CE8553-DA4F-4D33-ACD3-67F8DD0BFECF}" type="presParOf" srcId="{36BEBD32-B286-479B-A430-D44F6F9C5A6F}" destId="{00444048-2042-4E38-8408-1BB3AAA43CBE}" srcOrd="2" destOrd="0" presId="urn:microsoft.com/office/officeart/2005/8/layout/list1"/>
    <dgm:cxn modelId="{AD648A08-ACCF-48BE-9A85-1A351D58715C}" type="presParOf" srcId="{36BEBD32-B286-479B-A430-D44F6F9C5A6F}" destId="{718D914A-E7A4-445F-AF93-7556C1F79134}" srcOrd="3" destOrd="0" presId="urn:microsoft.com/office/officeart/2005/8/layout/list1"/>
    <dgm:cxn modelId="{BE616E70-FBBA-4265-AD29-81D9EDC0EBA0}" type="presParOf" srcId="{36BEBD32-B286-479B-A430-D44F6F9C5A6F}" destId="{C881ABB1-ECE4-49B2-AD7F-FD04440E8304}" srcOrd="4" destOrd="0" presId="urn:microsoft.com/office/officeart/2005/8/layout/list1"/>
    <dgm:cxn modelId="{C01A8072-5DBC-4D05-AD8E-9718314FFFA3}" type="presParOf" srcId="{C881ABB1-ECE4-49B2-AD7F-FD04440E8304}" destId="{BE5BE20D-5FD1-440D-909E-35ACF5DE311A}" srcOrd="0" destOrd="0" presId="urn:microsoft.com/office/officeart/2005/8/layout/list1"/>
    <dgm:cxn modelId="{C3528D98-71FC-478B-AA2E-F268542AE3E6}" type="presParOf" srcId="{C881ABB1-ECE4-49B2-AD7F-FD04440E8304}" destId="{A41AB852-0ABB-4B6A-85CE-69EFF83259CD}" srcOrd="1" destOrd="0" presId="urn:microsoft.com/office/officeart/2005/8/layout/list1"/>
    <dgm:cxn modelId="{FD430E9A-BE17-4F65-B3C3-D5412471C7B0}" type="presParOf" srcId="{36BEBD32-B286-479B-A430-D44F6F9C5A6F}" destId="{770AF28E-2FFA-4DDD-BE37-7F581F52B4ED}" srcOrd="5" destOrd="0" presId="urn:microsoft.com/office/officeart/2005/8/layout/list1"/>
    <dgm:cxn modelId="{CE73A445-7DAD-4181-B3D1-58B742398113}" type="presParOf" srcId="{36BEBD32-B286-479B-A430-D44F6F9C5A6F}" destId="{535FFDCD-DB28-4CFD-9072-965082E48FA5}" srcOrd="6" destOrd="0" presId="urn:microsoft.com/office/officeart/2005/8/layout/list1"/>
    <dgm:cxn modelId="{3A835EEB-84E7-4B02-8952-13A03B69BD5B}" type="presParOf" srcId="{36BEBD32-B286-479B-A430-D44F6F9C5A6F}" destId="{8C3889C8-2D7B-4DF1-8418-CD50DBF8F0A3}" srcOrd="7" destOrd="0" presId="urn:microsoft.com/office/officeart/2005/8/layout/list1"/>
    <dgm:cxn modelId="{55E5B7CC-BC4E-4AD1-A6AE-94E6F3FCD352}" type="presParOf" srcId="{36BEBD32-B286-479B-A430-D44F6F9C5A6F}" destId="{1FD6E1CC-31DD-44DC-80A6-57FF2F272322}" srcOrd="8" destOrd="0" presId="urn:microsoft.com/office/officeart/2005/8/layout/list1"/>
    <dgm:cxn modelId="{31FD9C0C-0752-4C19-9F52-BB1280308F76}" type="presParOf" srcId="{1FD6E1CC-31DD-44DC-80A6-57FF2F272322}" destId="{5EECAE1F-F5D8-4744-AD14-D8F4D6F1F84B}" srcOrd="0" destOrd="0" presId="urn:microsoft.com/office/officeart/2005/8/layout/list1"/>
    <dgm:cxn modelId="{E45FB3BB-211B-4870-98B8-2DDA40EF6CA8}" type="presParOf" srcId="{1FD6E1CC-31DD-44DC-80A6-57FF2F272322}" destId="{066694E3-D2E6-4D37-BB17-0E74A87412A0}" srcOrd="1" destOrd="0" presId="urn:microsoft.com/office/officeart/2005/8/layout/list1"/>
    <dgm:cxn modelId="{6535A35A-6C3A-450C-8167-93E629FFFECA}" type="presParOf" srcId="{36BEBD32-B286-479B-A430-D44F6F9C5A6F}" destId="{0BF5D77B-B782-4BDA-9D0E-994F215422D8}" srcOrd="9" destOrd="0" presId="urn:microsoft.com/office/officeart/2005/8/layout/list1"/>
    <dgm:cxn modelId="{B24D062B-E938-49DF-93FB-AAF7BC417DE0}" type="presParOf" srcId="{36BEBD32-B286-479B-A430-D44F6F9C5A6F}" destId="{79FC4DA9-44F9-47A3-B065-0D80B62D71C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44048-2042-4E38-8408-1BB3AAA43CBE}">
      <dsp:nvSpPr>
        <dsp:cNvPr id="0" name=""/>
        <dsp:cNvSpPr/>
      </dsp:nvSpPr>
      <dsp:spPr>
        <a:xfrm>
          <a:off x="0" y="427464"/>
          <a:ext cx="9897762"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DE347-258A-47DD-BEA4-E012395401D1}">
      <dsp:nvSpPr>
        <dsp:cNvPr id="0" name=""/>
        <dsp:cNvSpPr/>
      </dsp:nvSpPr>
      <dsp:spPr>
        <a:xfrm>
          <a:off x="456796" y="95672"/>
          <a:ext cx="9440965"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878" tIns="0" rIns="261878" bIns="0" numCol="1" spcCol="1270" anchor="ctr" anchorCtr="0">
          <a:noAutofit/>
        </a:bodyPr>
        <a:lstStyle/>
        <a:p>
          <a:pPr lvl="0" algn="r" defTabSz="1200150" rtl="1">
            <a:lnSpc>
              <a:spcPct val="90000"/>
            </a:lnSpc>
            <a:spcBef>
              <a:spcPct val="0"/>
            </a:spcBef>
            <a:spcAft>
              <a:spcPct val="35000"/>
            </a:spcAft>
          </a:pPr>
          <a:r>
            <a:rPr lang="ar-SA" sz="2700" kern="1200" dirty="0" smtClean="0"/>
            <a:t>1- الاستراتيجيات التي تركز على جهد المعلم وحده </a:t>
          </a:r>
          <a:endParaRPr lang="ar-SA" sz="2700" kern="1200" dirty="0"/>
        </a:p>
      </dsp:txBody>
      <dsp:txXfrm>
        <a:off x="495704" y="134580"/>
        <a:ext cx="9363149" cy="719224"/>
      </dsp:txXfrm>
    </dsp:sp>
    <dsp:sp modelId="{535FFDCD-DB28-4CFD-9072-965082E48FA5}">
      <dsp:nvSpPr>
        <dsp:cNvPr id="0" name=""/>
        <dsp:cNvSpPr/>
      </dsp:nvSpPr>
      <dsp:spPr>
        <a:xfrm>
          <a:off x="0" y="1652184"/>
          <a:ext cx="9897762"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1AB852-0ABB-4B6A-85CE-69EFF83259CD}">
      <dsp:nvSpPr>
        <dsp:cNvPr id="0" name=""/>
        <dsp:cNvSpPr/>
      </dsp:nvSpPr>
      <dsp:spPr>
        <a:xfrm>
          <a:off x="436381" y="1309266"/>
          <a:ext cx="946138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878" tIns="0" rIns="261878" bIns="0" numCol="1" spcCol="1270" anchor="ctr" anchorCtr="0">
          <a:noAutofit/>
        </a:bodyPr>
        <a:lstStyle/>
        <a:p>
          <a:pPr lvl="0" algn="r" defTabSz="1200150" rtl="1">
            <a:lnSpc>
              <a:spcPct val="90000"/>
            </a:lnSpc>
            <a:spcBef>
              <a:spcPct val="0"/>
            </a:spcBef>
            <a:spcAft>
              <a:spcPct val="35000"/>
            </a:spcAft>
          </a:pPr>
          <a:r>
            <a:rPr lang="ar-SA" sz="2700" kern="1200" dirty="0" smtClean="0"/>
            <a:t>2- الاستراتيجيات التي يشارك فيها التلميذ معلمه بعض المسئولية </a:t>
          </a:r>
          <a:endParaRPr lang="ar-SA" sz="2700" kern="1200" dirty="0"/>
        </a:p>
      </dsp:txBody>
      <dsp:txXfrm>
        <a:off x="475289" y="1348174"/>
        <a:ext cx="9383564" cy="719224"/>
      </dsp:txXfrm>
    </dsp:sp>
    <dsp:sp modelId="{79FC4DA9-44F9-47A3-B065-0D80B62D71C0}">
      <dsp:nvSpPr>
        <dsp:cNvPr id="0" name=""/>
        <dsp:cNvSpPr/>
      </dsp:nvSpPr>
      <dsp:spPr>
        <a:xfrm>
          <a:off x="0" y="2876904"/>
          <a:ext cx="9897762"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6694E3-D2E6-4D37-BB17-0E74A87412A0}">
      <dsp:nvSpPr>
        <dsp:cNvPr id="0" name=""/>
        <dsp:cNvSpPr/>
      </dsp:nvSpPr>
      <dsp:spPr>
        <a:xfrm>
          <a:off x="473632" y="2467265"/>
          <a:ext cx="9424129"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878" tIns="0" rIns="261878" bIns="0" numCol="1" spcCol="1270" anchor="ctr" anchorCtr="0">
          <a:noAutofit/>
        </a:bodyPr>
        <a:lstStyle/>
        <a:p>
          <a:pPr lvl="0" algn="r" defTabSz="1200150" rtl="1">
            <a:lnSpc>
              <a:spcPct val="90000"/>
            </a:lnSpc>
            <a:spcBef>
              <a:spcPct val="0"/>
            </a:spcBef>
            <a:spcAft>
              <a:spcPct val="35000"/>
            </a:spcAft>
          </a:pPr>
          <a:r>
            <a:rPr lang="ar-SA" sz="2700" kern="1200" dirty="0" smtClean="0"/>
            <a:t>3- الاستراتيجيات التي يتحمل فيها التلميذ معظم المسئولية</a:t>
          </a:r>
          <a:endParaRPr lang="ar-SA" sz="2700" kern="1200" dirty="0"/>
        </a:p>
      </dsp:txBody>
      <dsp:txXfrm>
        <a:off x="512540" y="2506173"/>
        <a:ext cx="9346313"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2/16/2015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2/16/2015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2/16/2015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2/16/2015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2/16/2015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2/16/2015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2/16/2015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2270" y="1583338"/>
            <a:ext cx="6532604" cy="117921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a:lstStyle/>
          <a:p>
            <a:pPr algn="ctr"/>
            <a:r>
              <a:rPr lang="ar-SA" b="1" cap="none"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استراتيجيات التدريس</a:t>
            </a:r>
            <a:endParaRPr lang="en-US" b="1" cap="none"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مربع نص 2"/>
          <p:cNvSpPr txBox="1"/>
          <p:nvPr/>
        </p:nvSpPr>
        <p:spPr>
          <a:xfrm>
            <a:off x="1099752" y="1927653"/>
            <a:ext cx="1951748" cy="2100649"/>
          </a:xfrm>
          <a:prstGeom prst="rect">
            <a:avLst/>
          </a:prstGeom>
          <a:noFill/>
        </p:spPr>
        <p:txBody>
          <a:bodyPr wrap="square" rtlCol="1">
            <a:spAutoFit/>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627" y="1545857"/>
            <a:ext cx="2858873" cy="286423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718486" y="4337221"/>
            <a:ext cx="1495168" cy="369332"/>
          </a:xfrm>
          <a:prstGeom prst="rect">
            <a:avLst/>
          </a:prstGeom>
          <a:noFill/>
        </p:spPr>
        <p:txBody>
          <a:bodyPr wrap="square" rtlCol="1">
            <a:spAutoFit/>
          </a:bodyPr>
          <a:lstStyle/>
          <a:p>
            <a:endParaRPr lang="ar-SA"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3232" y="268053"/>
            <a:ext cx="2360140" cy="131528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مستدير الزوايا 4"/>
          <p:cNvSpPr/>
          <p:nvPr/>
        </p:nvSpPr>
        <p:spPr>
          <a:xfrm>
            <a:off x="3861487" y="3175002"/>
            <a:ext cx="5881815" cy="1346885"/>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rPr>
              <a:t>إعداد</a:t>
            </a:r>
            <a:r>
              <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br>
              <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د. </a:t>
            </a:r>
            <a:r>
              <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احلام عبد العظيم مبروك </a:t>
            </a:r>
            <a:br>
              <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br>
            <a:r>
              <a:rPr lang="ar-SA" sz="2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إستاد </a:t>
            </a:r>
            <a:r>
              <a:rPr lang="ar-SA" sz="2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مساعد تخصص المناهج وطرق التدريس </a:t>
            </a:r>
            <a:endParaRPr lang="ar-SA"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92821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0455" y="531341"/>
            <a:ext cx="10396666" cy="5993027"/>
          </a:xfrm>
        </p:spPr>
        <p:txBody>
          <a:bodyPr>
            <a:normAutofit/>
          </a:bodyPr>
          <a:lstStyle/>
          <a:p>
            <a:pPr algn="r" rtl="1">
              <a:lnSpc>
                <a:spcPct val="150000"/>
              </a:lnSpc>
            </a:pPr>
            <a:r>
              <a:rPr lang="ar-SA" sz="4000" b="1" dirty="0"/>
              <a:t>سلبيات طريقة المحاضرة </a:t>
            </a:r>
            <a:r>
              <a:rPr lang="ar-SA" sz="4000" b="1" dirty="0" smtClean="0"/>
              <a:t>:</a:t>
            </a:r>
          </a:p>
          <a:p>
            <a:pPr marL="274320" lvl="0" indent="-274320" algn="r" rtl="1">
              <a:lnSpc>
                <a:spcPct val="150000"/>
              </a:lnSpc>
              <a:spcBef>
                <a:spcPct val="20000"/>
              </a:spcBef>
              <a:buClr>
                <a:srgbClr val="0BD0D9"/>
              </a:buClr>
              <a:buSzPct val="95000"/>
              <a:buFont typeface="Wingdings 2"/>
              <a:buChar char=""/>
            </a:pPr>
            <a:r>
              <a:rPr lang="ar-SA" sz="3200" b="1" dirty="0" smtClean="0">
                <a:solidFill>
                  <a:prstClr val="black"/>
                </a:solidFill>
                <a:latin typeface="Constantia"/>
              </a:rPr>
              <a:t>1- </a:t>
            </a:r>
            <a:r>
              <a:rPr lang="ar-SA" sz="3200" b="1" dirty="0">
                <a:solidFill>
                  <a:prstClr val="black"/>
                </a:solidFill>
                <a:latin typeface="Constantia"/>
              </a:rPr>
              <a:t>يكون الدور الأساسي للمعلم في اغلب الاحيان حيث يكون الملقن </a:t>
            </a:r>
          </a:p>
          <a:p>
            <a:pPr marL="274320" lvl="0" indent="-274320" algn="r" rtl="1">
              <a:lnSpc>
                <a:spcPct val="100000"/>
              </a:lnSpc>
              <a:spcBef>
                <a:spcPct val="20000"/>
              </a:spcBef>
              <a:buClr>
                <a:srgbClr val="0BD0D9"/>
              </a:buClr>
              <a:buSzPct val="95000"/>
              <a:buFont typeface="Wingdings 2"/>
              <a:buChar char=""/>
            </a:pPr>
            <a:r>
              <a:rPr lang="ar-SA" sz="3200" b="1" dirty="0">
                <a:solidFill>
                  <a:prstClr val="black"/>
                </a:solidFill>
                <a:latin typeface="Constantia"/>
              </a:rPr>
              <a:t>2</a:t>
            </a:r>
            <a:r>
              <a:rPr lang="ar-SA" sz="3200" b="1" dirty="0">
                <a:solidFill>
                  <a:srgbClr val="C00000"/>
                </a:solidFill>
                <a:latin typeface="Constantia"/>
              </a:rPr>
              <a:t>- في المحاضرة لا مجال </a:t>
            </a:r>
            <a:r>
              <a:rPr lang="ar-SA" sz="3200" b="1" dirty="0" err="1" smtClean="0">
                <a:solidFill>
                  <a:srgbClr val="C00000"/>
                </a:solidFill>
                <a:latin typeface="Constantia"/>
              </a:rPr>
              <a:t>لادراك</a:t>
            </a:r>
            <a:r>
              <a:rPr lang="ar-SA" sz="3200" b="1" dirty="0" smtClean="0">
                <a:solidFill>
                  <a:srgbClr val="C00000"/>
                </a:solidFill>
                <a:latin typeface="Constantia"/>
              </a:rPr>
              <a:t> </a:t>
            </a:r>
            <a:r>
              <a:rPr lang="ar-SA" sz="3200" b="1" dirty="0">
                <a:solidFill>
                  <a:srgbClr val="C00000"/>
                </a:solidFill>
                <a:latin typeface="Constantia"/>
              </a:rPr>
              <a:t>مدى فهم المتعلمين لعناصر الموضوع من جانب المعلم لكونها تفتقر الى حالة التفاعل بين المعلم والمتعلم .</a:t>
            </a:r>
          </a:p>
          <a:p>
            <a:pPr marL="274320" lvl="0" indent="-274320" algn="r" rtl="1">
              <a:lnSpc>
                <a:spcPct val="100000"/>
              </a:lnSpc>
              <a:spcBef>
                <a:spcPct val="20000"/>
              </a:spcBef>
              <a:buClr>
                <a:srgbClr val="0BD0D9"/>
              </a:buClr>
              <a:buSzPct val="95000"/>
              <a:buFont typeface="Wingdings 2"/>
              <a:buChar char=""/>
            </a:pPr>
            <a:r>
              <a:rPr lang="ar-SA" sz="3200" b="1" dirty="0">
                <a:solidFill>
                  <a:prstClr val="black"/>
                </a:solidFill>
                <a:latin typeface="Constantia"/>
              </a:rPr>
              <a:t>3- يكاد التواصل اللفظي والفكر يقتصر على المعلم وحدة ، وتكاد تنعدم وسائل الاتصال بين المعلم والمتعلم .</a:t>
            </a:r>
          </a:p>
          <a:p>
            <a:pPr marL="274320" lvl="0" indent="-274320" algn="r" rtl="1">
              <a:lnSpc>
                <a:spcPct val="100000"/>
              </a:lnSpc>
              <a:spcBef>
                <a:spcPct val="20000"/>
              </a:spcBef>
              <a:buClr>
                <a:srgbClr val="0BD0D9"/>
              </a:buClr>
              <a:buSzPct val="95000"/>
              <a:buFont typeface="Wingdings 2"/>
              <a:buChar char=""/>
            </a:pPr>
            <a:r>
              <a:rPr lang="ar-SA" sz="3200" b="1" dirty="0">
                <a:solidFill>
                  <a:prstClr val="black"/>
                </a:solidFill>
                <a:latin typeface="Constantia"/>
              </a:rPr>
              <a:t>4- دور المتعلم سلبى يقتصر على الاستماع فقط.</a:t>
            </a:r>
          </a:p>
          <a:p>
            <a:pPr marL="274320" lvl="0" indent="-274320" algn="r" rtl="1">
              <a:lnSpc>
                <a:spcPct val="100000"/>
              </a:lnSpc>
              <a:spcBef>
                <a:spcPct val="20000"/>
              </a:spcBef>
              <a:buClr>
                <a:srgbClr val="0BD0D9"/>
              </a:buClr>
              <a:buSzPct val="95000"/>
              <a:buFont typeface="Wingdings 2"/>
              <a:buChar char=""/>
            </a:pPr>
            <a:r>
              <a:rPr lang="ar-SA" sz="3200" b="1" dirty="0">
                <a:solidFill>
                  <a:prstClr val="black"/>
                </a:solidFill>
                <a:latin typeface="Constantia"/>
              </a:rPr>
              <a:t>5- لا تراعى الفروق الفردية بين المتعلمين .</a:t>
            </a:r>
          </a:p>
          <a:p>
            <a:pPr algn="r" rtl="1"/>
            <a:endParaRPr lang="en-US" dirty="0">
              <a:latin typeface="Sakkal Majalla" pitchFamily="2" charset="-78"/>
              <a:cs typeface="Sakkal Majalla" pitchFamily="2" charset="-78"/>
            </a:endParaRPr>
          </a:p>
        </p:txBody>
      </p:sp>
    </p:spTree>
    <p:extLst>
      <p:ext uri="{BB962C8B-B14F-4D97-AF65-F5344CB8AC3E}">
        <p14:creationId xmlns:p14="http://schemas.microsoft.com/office/powerpoint/2010/main" val="313304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3694" y="2323070"/>
            <a:ext cx="11269364" cy="2594919"/>
          </a:xfrm>
        </p:spPr>
        <p:txBody>
          <a:bodyPr>
            <a:normAutofit/>
          </a:bodyPr>
          <a:lstStyle/>
          <a:p>
            <a:pPr marL="0" lvl="0" indent="0" algn="r" rtl="1" fontAlgn="base">
              <a:lnSpc>
                <a:spcPct val="100000"/>
              </a:lnSpc>
              <a:spcBef>
                <a:spcPct val="0"/>
              </a:spcBef>
              <a:spcAft>
                <a:spcPct val="0"/>
              </a:spcAft>
              <a:buNone/>
            </a:pPr>
            <a:r>
              <a:rPr lang="ar-SA" sz="3600" b="1" dirty="0" smtClean="0">
                <a:solidFill>
                  <a:schemeClr val="accent1">
                    <a:lumMod val="50000"/>
                  </a:schemeClr>
                </a:solidFill>
                <a:latin typeface="Sakkal Majalla" pitchFamily="2" charset="-78"/>
                <a:cs typeface="Sakkal Majalla" pitchFamily="2" charset="-78"/>
              </a:rPr>
              <a:t>هي استراتيجية تعتمد على قيام المعلم بإدارة حوار شفوي حول الموقف التدريسي ،بهدف الوصول الى معطيات او معلومات جديده وتختلف هذه الطريقة عن طريقه المحاضرة او الالقاء بأنها توفر جو من النشاط في اثناء الدرس.</a:t>
            </a:r>
            <a:endParaRPr lang="en-US" sz="3600" b="1" dirty="0">
              <a:solidFill>
                <a:schemeClr val="accent1">
                  <a:lumMod val="50000"/>
                </a:schemeClr>
              </a:solidFill>
              <a:latin typeface="Sakkal Majalla" pitchFamily="2" charset="-78"/>
              <a:cs typeface="Sakkal Majalla" pitchFamily="2" charset="-78"/>
            </a:endParaRPr>
          </a:p>
        </p:txBody>
      </p:sp>
      <p:sp>
        <p:nvSpPr>
          <p:cNvPr id="4" name="مربع نص 3"/>
          <p:cNvSpPr txBox="1"/>
          <p:nvPr/>
        </p:nvSpPr>
        <p:spPr>
          <a:xfrm>
            <a:off x="6672649" y="514519"/>
            <a:ext cx="5140409" cy="923330"/>
          </a:xfrm>
          <a:prstGeom prst="rect">
            <a:avLst/>
          </a:prstGeom>
          <a:solidFill>
            <a:schemeClr val="accent3">
              <a:lumMod val="60000"/>
              <a:lumOff val="40000"/>
            </a:schemeClr>
          </a:solidFill>
        </p:spPr>
        <p:txBody>
          <a:bodyPr wrap="square" rtlCol="1">
            <a:spAutoFit/>
          </a:bodyPr>
          <a:lstStyle/>
          <a:p>
            <a:pPr algn="ctr"/>
            <a:r>
              <a:rPr lang="ar-SA" sz="5400" dirty="0" smtClean="0">
                <a:solidFill>
                  <a:schemeClr val="bg1"/>
                </a:solidFill>
              </a:rPr>
              <a:t>المناقشة او الحوار </a:t>
            </a:r>
            <a:endParaRPr lang="ar-SA" sz="5400" dirty="0">
              <a:solidFill>
                <a:schemeClr val="bg1"/>
              </a:solidFill>
            </a:endParaRPr>
          </a:p>
        </p:txBody>
      </p:sp>
    </p:spTree>
    <p:extLst>
      <p:ext uri="{BB962C8B-B14F-4D97-AF65-F5344CB8AC3E}">
        <p14:creationId xmlns:p14="http://schemas.microsoft.com/office/powerpoint/2010/main" val="106126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59493" y="518983"/>
            <a:ext cx="11701848" cy="6186309"/>
          </a:xfrm>
          <a:prstGeom prst="rect">
            <a:avLst/>
          </a:prstGeom>
          <a:noFill/>
        </p:spPr>
        <p:txBody>
          <a:bodyPr wrap="square" rtlCol="1">
            <a:spAutoFit/>
          </a:bodyPr>
          <a:lstStyle/>
          <a:p>
            <a:pPr algn="r">
              <a:lnSpc>
                <a:spcPct val="150000"/>
              </a:lnSpc>
            </a:pPr>
            <a:r>
              <a:rPr lang="ar-SA" sz="3200" b="1" dirty="0" smtClean="0"/>
              <a:t>                     </a:t>
            </a:r>
            <a:r>
              <a:rPr lang="ar-SA" sz="4000" b="1" dirty="0" smtClean="0"/>
              <a:t>ضوابط المناقشة : </a:t>
            </a:r>
          </a:p>
          <a:p>
            <a:pPr marL="285750" indent="-285750" algn="r" rtl="1">
              <a:lnSpc>
                <a:spcPct val="150000"/>
              </a:lnSpc>
              <a:buClr>
                <a:schemeClr val="accent6">
                  <a:lumMod val="60000"/>
                  <a:lumOff val="40000"/>
                </a:schemeClr>
              </a:buClr>
              <a:buFont typeface="Wingdings" pitchFamily="2" charset="2"/>
              <a:buChar char="Ø"/>
            </a:pPr>
            <a:r>
              <a:rPr lang="ar-SA" sz="3200" dirty="0" smtClean="0"/>
              <a:t>ان تكون الاسئلة المعدة مناسبه للأهداف ولمستوي الطلاب وزمن الحصه .</a:t>
            </a:r>
          </a:p>
          <a:p>
            <a:pPr marL="285750" indent="-285750" algn="r" rtl="1">
              <a:lnSpc>
                <a:spcPct val="150000"/>
              </a:lnSpc>
              <a:buClr>
                <a:schemeClr val="accent6">
                  <a:lumMod val="40000"/>
                  <a:lumOff val="60000"/>
                </a:schemeClr>
              </a:buClr>
              <a:buFont typeface="Wingdings" pitchFamily="2" charset="2"/>
              <a:buChar char="Ø"/>
            </a:pPr>
            <a:r>
              <a:rPr lang="ar-SA" sz="3200" dirty="0" smtClean="0"/>
              <a:t>ان تكون الأسئلة مثيره للتفكير .</a:t>
            </a:r>
          </a:p>
          <a:p>
            <a:pPr marL="285750" indent="-285750" algn="r" rtl="1">
              <a:lnSpc>
                <a:spcPct val="150000"/>
              </a:lnSpc>
              <a:buClr>
                <a:schemeClr val="accent6">
                  <a:lumMod val="40000"/>
                  <a:lumOff val="60000"/>
                </a:schemeClr>
              </a:buClr>
              <a:buFont typeface="Wingdings" pitchFamily="2" charset="2"/>
              <a:buChar char="Ø"/>
            </a:pPr>
            <a:r>
              <a:rPr lang="ar-SA" sz="3200" dirty="0" smtClean="0"/>
              <a:t>ان تكون الأسئلة خاليه من الاخطاء اللغوية والعلمية  .</a:t>
            </a:r>
          </a:p>
          <a:p>
            <a:pPr marL="285750" indent="-285750" algn="r" rtl="1">
              <a:lnSpc>
                <a:spcPct val="150000"/>
              </a:lnSpc>
              <a:buClr>
                <a:schemeClr val="accent6">
                  <a:lumMod val="40000"/>
                  <a:lumOff val="60000"/>
                </a:schemeClr>
              </a:buClr>
              <a:buFont typeface="Wingdings" pitchFamily="2" charset="2"/>
              <a:buChar char="Ø"/>
            </a:pPr>
            <a:r>
              <a:rPr lang="ar-SA" sz="3200" dirty="0" smtClean="0"/>
              <a:t>ان تكون الأسئلة متدرجه في الصعوبة ومباشره .</a:t>
            </a:r>
          </a:p>
          <a:p>
            <a:pPr marL="285750" indent="-285750" algn="r" rtl="1">
              <a:lnSpc>
                <a:spcPct val="150000"/>
              </a:lnSpc>
              <a:buClr>
                <a:schemeClr val="accent6">
                  <a:lumMod val="40000"/>
                  <a:lumOff val="60000"/>
                </a:schemeClr>
              </a:buClr>
              <a:buFont typeface="Wingdings" pitchFamily="2" charset="2"/>
              <a:buChar char="Ø"/>
            </a:pPr>
            <a:r>
              <a:rPr lang="ar-SA" sz="3200" dirty="0" smtClean="0"/>
              <a:t>ان يشارك بالمناقشة جميع الطلاب .وان تتاح الفرصة للطلاب لمناقشه بعضهم البعض .</a:t>
            </a:r>
          </a:p>
          <a:p>
            <a:pPr marL="285750" indent="-285750" algn="r" rtl="1">
              <a:lnSpc>
                <a:spcPct val="150000"/>
              </a:lnSpc>
              <a:buFont typeface="Wingdings" pitchFamily="2" charset="2"/>
              <a:buChar char="Ø"/>
            </a:pPr>
            <a:r>
              <a:rPr lang="ar-SA" sz="3200" dirty="0" smtClean="0"/>
              <a:t>ان يشارك المعلم في توزيع الطلاب وضبط الفصل .</a:t>
            </a:r>
          </a:p>
          <a:p>
            <a:pPr algn="r" rtl="1">
              <a:lnSpc>
                <a:spcPct val="150000"/>
              </a:lnSpc>
            </a:pPr>
            <a:endParaRPr lang="ar-SA" sz="3200" dirty="0" smtClean="0"/>
          </a:p>
        </p:txBody>
      </p:sp>
    </p:spTree>
    <p:extLst>
      <p:ext uri="{BB962C8B-B14F-4D97-AF65-F5344CB8AC3E}">
        <p14:creationId xmlns:p14="http://schemas.microsoft.com/office/powerpoint/2010/main" val="229061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6951" y="716693"/>
            <a:ext cx="9949249" cy="5955956"/>
          </a:xfrm>
        </p:spPr>
        <p:txBody>
          <a:bodyPr>
            <a:normAutofit/>
          </a:bodyPr>
          <a:lstStyle/>
          <a:p>
            <a:pPr algn="r" rtl="1">
              <a:buFont typeface="Wingdings" pitchFamily="2" charset="2"/>
              <a:buChar char="v"/>
            </a:pPr>
            <a:r>
              <a:rPr lang="ar-SA" sz="4000" b="1" dirty="0" smtClean="0">
                <a:solidFill>
                  <a:schemeClr val="tx2"/>
                </a:solidFill>
                <a:latin typeface="Sakkal Majalla" pitchFamily="2" charset="-78"/>
                <a:cs typeface="Sakkal Majalla" pitchFamily="2" charset="-78"/>
              </a:rPr>
              <a:t>اساليب المناقشة :</a:t>
            </a:r>
          </a:p>
          <a:p>
            <a:pPr algn="r" rtl="1">
              <a:buFont typeface="Wingdings" pitchFamily="2" charset="2"/>
              <a:buChar char="v"/>
            </a:pPr>
            <a:endParaRPr lang="ar-SA" sz="4000" dirty="0">
              <a:solidFill>
                <a:schemeClr val="tx2"/>
              </a:solidFill>
              <a:latin typeface="Sakkal Majalla" pitchFamily="2" charset="-78"/>
              <a:cs typeface="Sakkal Majalla" pitchFamily="2" charset="-78"/>
            </a:endParaRPr>
          </a:p>
          <a:p>
            <a:pPr algn="r" rtl="1">
              <a:lnSpc>
                <a:spcPct val="150000"/>
              </a:lnSpc>
              <a:buClr>
                <a:schemeClr val="accent4">
                  <a:lumMod val="75000"/>
                </a:schemeClr>
              </a:buClr>
              <a:buFont typeface="Wingdings" pitchFamily="2" charset="2"/>
              <a:buChar char="v"/>
            </a:pPr>
            <a:r>
              <a:rPr lang="ar-SA" sz="4000" b="1" u="sng" dirty="0" smtClean="0">
                <a:solidFill>
                  <a:srgbClr val="C00000"/>
                </a:solidFill>
                <a:latin typeface="Sakkal Majalla" pitchFamily="2" charset="-78"/>
                <a:cs typeface="Sakkal Majalla" pitchFamily="2" charset="-78"/>
              </a:rPr>
              <a:t>اولا:</a:t>
            </a:r>
            <a:r>
              <a:rPr lang="ar-SA" sz="4000" b="1" dirty="0" smtClean="0">
                <a:solidFill>
                  <a:srgbClr val="C00000"/>
                </a:solidFill>
                <a:latin typeface="Sakkal Majalla" pitchFamily="2" charset="-78"/>
                <a:cs typeface="Sakkal Majalla" pitchFamily="2" charset="-78"/>
              </a:rPr>
              <a:t>   </a:t>
            </a:r>
            <a:r>
              <a:rPr lang="ar-SA" sz="4000" dirty="0" smtClean="0">
                <a:solidFill>
                  <a:schemeClr val="tx2"/>
                </a:solidFill>
                <a:latin typeface="Sakkal Majalla" pitchFamily="2" charset="-78"/>
                <a:cs typeface="Sakkal Majalla" pitchFamily="2" charset="-78"/>
              </a:rPr>
              <a:t>اسلوب المناقشة اليي يديرها المدرس ويشارك فيها .</a:t>
            </a:r>
          </a:p>
          <a:p>
            <a:pPr algn="r" rtl="1">
              <a:lnSpc>
                <a:spcPct val="150000"/>
              </a:lnSpc>
              <a:buClr>
                <a:schemeClr val="accent4">
                  <a:lumMod val="75000"/>
                </a:schemeClr>
              </a:buClr>
              <a:buFont typeface="Wingdings" pitchFamily="2" charset="2"/>
              <a:buChar char="v"/>
            </a:pPr>
            <a:r>
              <a:rPr lang="ar-SA" sz="4000" b="1" u="sng" dirty="0" smtClean="0">
                <a:solidFill>
                  <a:srgbClr val="C00000"/>
                </a:solidFill>
                <a:latin typeface="Sakkal Majalla" pitchFamily="2" charset="-78"/>
                <a:cs typeface="Sakkal Majalla" pitchFamily="2" charset="-78"/>
              </a:rPr>
              <a:t>ثانيا :</a:t>
            </a:r>
            <a:r>
              <a:rPr lang="ar-SA" sz="4000" b="1" dirty="0" smtClean="0">
                <a:solidFill>
                  <a:srgbClr val="C00000"/>
                </a:solidFill>
                <a:latin typeface="Sakkal Majalla" pitchFamily="2" charset="-78"/>
                <a:cs typeface="Sakkal Majalla" pitchFamily="2" charset="-78"/>
              </a:rPr>
              <a:t> </a:t>
            </a:r>
            <a:r>
              <a:rPr lang="ar-SA" sz="4000" dirty="0" smtClean="0">
                <a:solidFill>
                  <a:schemeClr val="tx2"/>
                </a:solidFill>
                <a:latin typeface="Sakkal Majalla" pitchFamily="2" charset="-78"/>
                <a:cs typeface="Sakkal Majalla" pitchFamily="2" charset="-78"/>
              </a:rPr>
              <a:t>اسلوب المناقشة التي يديرها المدرس ولا يشترك فيها .</a:t>
            </a:r>
          </a:p>
          <a:p>
            <a:pPr algn="r" rtl="1">
              <a:lnSpc>
                <a:spcPct val="150000"/>
              </a:lnSpc>
              <a:buClr>
                <a:schemeClr val="accent4">
                  <a:lumMod val="75000"/>
                </a:schemeClr>
              </a:buClr>
              <a:buFont typeface="Wingdings" pitchFamily="2" charset="2"/>
              <a:buChar char="v"/>
            </a:pPr>
            <a:r>
              <a:rPr lang="ar-SA" sz="4000" b="1" u="sng" dirty="0" smtClean="0">
                <a:solidFill>
                  <a:srgbClr val="C00000"/>
                </a:solidFill>
                <a:latin typeface="Sakkal Majalla" pitchFamily="2" charset="-78"/>
                <a:cs typeface="Sakkal Majalla" pitchFamily="2" charset="-78"/>
              </a:rPr>
              <a:t>ثالثا </a:t>
            </a:r>
            <a:r>
              <a:rPr lang="ar-SA" sz="4000" b="1" dirty="0" smtClean="0">
                <a:solidFill>
                  <a:srgbClr val="C00000"/>
                </a:solidFill>
                <a:latin typeface="Sakkal Majalla" pitchFamily="2" charset="-78"/>
                <a:cs typeface="Sakkal Majalla" pitchFamily="2" charset="-78"/>
              </a:rPr>
              <a:t>: </a:t>
            </a:r>
            <a:r>
              <a:rPr lang="ar-SA" sz="4000" dirty="0" smtClean="0">
                <a:solidFill>
                  <a:schemeClr val="tx2"/>
                </a:solidFill>
                <a:latin typeface="Sakkal Majalla" pitchFamily="2" charset="-78"/>
                <a:cs typeface="Sakkal Majalla" pitchFamily="2" charset="-78"/>
              </a:rPr>
              <a:t>اسلوب المناقشة التي يديرها التلاميذ بالنيابة عن المعلم .</a:t>
            </a:r>
          </a:p>
          <a:p>
            <a:pPr algn="r" rtl="1">
              <a:buFont typeface="Wingdings" pitchFamily="2" charset="2"/>
              <a:buChar char="v"/>
            </a:pPr>
            <a:endParaRPr lang="en-US" sz="4000" dirty="0">
              <a:solidFill>
                <a:schemeClr val="tx2"/>
              </a:solidFill>
              <a:latin typeface="Sakkal Majalla" pitchFamily="2" charset="-78"/>
              <a:cs typeface="Sakkal Majalla" pitchFamily="2" charset="-78"/>
            </a:endParaRPr>
          </a:p>
        </p:txBody>
      </p:sp>
    </p:spTree>
    <p:extLst>
      <p:ext uri="{BB962C8B-B14F-4D97-AF65-F5344CB8AC3E}">
        <p14:creationId xmlns:p14="http://schemas.microsoft.com/office/powerpoint/2010/main" val="301297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7887" y="1705232"/>
            <a:ext cx="9924535" cy="4871799"/>
          </a:xfrm>
        </p:spPr>
        <p:txBody>
          <a:bodyPr>
            <a:normAutofit fontScale="25000" lnSpcReduction="20000"/>
          </a:bodyPr>
          <a:lstStyle/>
          <a:p>
            <a:pPr algn="r" rtl="1">
              <a:lnSpc>
                <a:spcPct val="150000"/>
              </a:lnSpc>
            </a:pPr>
            <a:r>
              <a:rPr lang="ar-SA" sz="7400" b="1" dirty="0" smtClean="0"/>
              <a:t>1- تزيد من ايجابيه المتعلم في العملية التعليمية .</a:t>
            </a:r>
          </a:p>
          <a:p>
            <a:pPr algn="r" rtl="1">
              <a:lnSpc>
                <a:spcPct val="150000"/>
              </a:lnSpc>
            </a:pPr>
            <a:r>
              <a:rPr lang="ar-SA" sz="7400" b="1" dirty="0" smtClean="0"/>
              <a:t>2- تنمي لدي المتعلم مهارات اجتماعيه .</a:t>
            </a:r>
          </a:p>
          <a:p>
            <a:pPr algn="r" rtl="1">
              <a:lnSpc>
                <a:spcPct val="150000"/>
              </a:lnSpc>
            </a:pPr>
            <a:r>
              <a:rPr lang="ar-SA" sz="7400" b="1" dirty="0" smtClean="0"/>
              <a:t>3- تنمي لدي المتعلم مفهوم الذات عندما يشعر بأنه قادر على المناقشة .</a:t>
            </a:r>
          </a:p>
          <a:p>
            <a:pPr algn="r" rtl="1">
              <a:lnSpc>
                <a:spcPct val="150000"/>
              </a:lnSpc>
            </a:pPr>
            <a:r>
              <a:rPr lang="ar-SA" sz="7400" b="1" dirty="0" smtClean="0"/>
              <a:t>4- تدفع المتعلم الى البحث والتنقيب .</a:t>
            </a:r>
          </a:p>
          <a:p>
            <a:pPr algn="r" rtl="1">
              <a:lnSpc>
                <a:spcPct val="150000"/>
              </a:lnSpc>
            </a:pPr>
            <a:r>
              <a:rPr lang="ar-SA" sz="7400" b="1" dirty="0" smtClean="0"/>
              <a:t>5- تراعي الفروق الفردية .</a:t>
            </a:r>
          </a:p>
          <a:p>
            <a:pPr algn="r" rtl="1">
              <a:lnSpc>
                <a:spcPct val="150000"/>
              </a:lnSpc>
            </a:pPr>
            <a:r>
              <a:rPr lang="ar-SA" sz="7400" b="1" dirty="0" smtClean="0"/>
              <a:t>6- تبعد الملل والضجر عن المتعلمين .</a:t>
            </a:r>
          </a:p>
          <a:p>
            <a:pPr algn="r" rtl="1">
              <a:lnSpc>
                <a:spcPct val="150000"/>
              </a:lnSpc>
            </a:pPr>
            <a:r>
              <a:rPr lang="ar-SA" sz="7400" b="1" dirty="0" smtClean="0"/>
              <a:t>7- تساعد على سهوله تذكر المعلومات .</a:t>
            </a:r>
          </a:p>
          <a:p>
            <a:pPr algn="r" rtl="1">
              <a:lnSpc>
                <a:spcPct val="150000"/>
              </a:lnSpc>
            </a:pPr>
            <a:r>
              <a:rPr lang="ar-SA" sz="7400" b="1" dirty="0" smtClean="0"/>
              <a:t>8- تجعل عمليه التدريس والتقويم تسير جنبا الى جنب .</a:t>
            </a:r>
          </a:p>
          <a:p>
            <a:pPr algn="r" rtl="1">
              <a:lnSpc>
                <a:spcPct val="150000"/>
              </a:lnSpc>
            </a:pPr>
            <a:r>
              <a:rPr lang="ar-SA" sz="7400" b="1" dirty="0" smtClean="0"/>
              <a:t>9- تنمي الجرأة الادبية والقدرة في التعبير عن الراي </a:t>
            </a:r>
            <a:endParaRPr lang="en-US" sz="7400" b="1" dirty="0"/>
          </a:p>
        </p:txBody>
      </p:sp>
      <p:sp>
        <p:nvSpPr>
          <p:cNvPr id="6" name="نجمة مكونة من 6 نقاط 5"/>
          <p:cNvSpPr/>
          <p:nvPr/>
        </p:nvSpPr>
        <p:spPr>
          <a:xfrm>
            <a:off x="8773297" y="271847"/>
            <a:ext cx="2879125" cy="1210964"/>
          </a:xfrm>
          <a:prstGeom prst="star6">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914400" rtl="1">
              <a:lnSpc>
                <a:spcPct val="150000"/>
              </a:lnSpc>
              <a:spcBef>
                <a:spcPts val="1000"/>
              </a:spcBef>
            </a:pPr>
            <a:r>
              <a:rPr lang="ar-SA" sz="2000" b="1" dirty="0">
                <a:solidFill>
                  <a:schemeClr val="bg1"/>
                </a:solidFill>
              </a:rPr>
              <a:t>مميزات طريقه المناقشة : </a:t>
            </a:r>
          </a:p>
        </p:txBody>
      </p:sp>
    </p:spTree>
    <p:extLst>
      <p:ext uri="{BB962C8B-B14F-4D97-AF65-F5344CB8AC3E}">
        <p14:creationId xmlns:p14="http://schemas.microsoft.com/office/powerpoint/2010/main" val="300234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399" y="1989437"/>
            <a:ext cx="10898660" cy="4229249"/>
          </a:xfrm>
        </p:spPr>
        <p:txBody>
          <a:bodyPr>
            <a:noAutofit/>
          </a:bodyPr>
          <a:lstStyle/>
          <a:p>
            <a:pPr marL="0" indent="0" algn="r" rtl="1">
              <a:buNone/>
            </a:pPr>
            <a:r>
              <a:rPr lang="ar-SA" sz="3200" dirty="0" smtClean="0">
                <a:solidFill>
                  <a:schemeClr val="accent6">
                    <a:lumMod val="75000"/>
                  </a:schemeClr>
                </a:solidFill>
              </a:rPr>
              <a:t>1- تتطلب معلم ذات مهاة عالية .</a:t>
            </a:r>
          </a:p>
          <a:p>
            <a:pPr marL="0" indent="0" algn="r" rtl="1">
              <a:buNone/>
            </a:pPr>
            <a:r>
              <a:rPr lang="ar-SA" sz="3200" dirty="0" smtClean="0">
                <a:solidFill>
                  <a:schemeClr val="accent6">
                    <a:lumMod val="75000"/>
                  </a:schemeClr>
                </a:solidFill>
              </a:rPr>
              <a:t>2- قد تتحول هذه الاستراتيجية الى طريقه رتيبة مملة اذا اعتاد المعلم على تكليف المتعلمين بها .</a:t>
            </a:r>
          </a:p>
          <a:p>
            <a:pPr marL="0" indent="0" algn="r" rtl="1">
              <a:buNone/>
            </a:pPr>
            <a:r>
              <a:rPr lang="ar-SA" sz="3200" dirty="0" smtClean="0">
                <a:solidFill>
                  <a:schemeClr val="accent6">
                    <a:lumMod val="75000"/>
                  </a:schemeClr>
                </a:solidFill>
              </a:rPr>
              <a:t>3- تتضمن في اغلب الاحوال درجه عالية من التجريد .</a:t>
            </a:r>
          </a:p>
          <a:p>
            <a:pPr marL="0" indent="0" algn="r" rtl="1">
              <a:buNone/>
            </a:pPr>
            <a:r>
              <a:rPr lang="ar-SA" sz="3200" dirty="0" smtClean="0">
                <a:solidFill>
                  <a:schemeClr val="accent6">
                    <a:lumMod val="75000"/>
                  </a:schemeClr>
                </a:solidFill>
              </a:rPr>
              <a:t>4- التشعب والخروج عن الموضوع الأصلي في المناقشة .</a:t>
            </a:r>
          </a:p>
          <a:p>
            <a:pPr marL="0" indent="0" algn="r" rtl="1">
              <a:buNone/>
            </a:pPr>
            <a:r>
              <a:rPr lang="ar-SA" sz="3200" dirty="0" smtClean="0">
                <a:solidFill>
                  <a:schemeClr val="accent6">
                    <a:lumMod val="75000"/>
                  </a:schemeClr>
                </a:solidFill>
              </a:rPr>
              <a:t>5- سيطرة عدد معين من المتعلمين على المناقشة .</a:t>
            </a:r>
          </a:p>
          <a:p>
            <a:pPr marL="0" indent="0" algn="r" rtl="1">
              <a:buNone/>
            </a:pPr>
            <a:r>
              <a:rPr lang="ar-SA" sz="3200" dirty="0" smtClean="0">
                <a:solidFill>
                  <a:schemeClr val="accent6">
                    <a:lumMod val="75000"/>
                  </a:schemeClr>
                </a:solidFill>
              </a:rPr>
              <a:t>6- تحتاج الى وقت زمني طويل حتي يتم تحقيق اهداف المناقشة .</a:t>
            </a:r>
          </a:p>
          <a:p>
            <a:pPr marL="0" indent="0" algn="r" rtl="1">
              <a:buNone/>
            </a:pPr>
            <a:r>
              <a:rPr lang="ar-SA" sz="3200" dirty="0" smtClean="0">
                <a:solidFill>
                  <a:schemeClr val="accent6">
                    <a:lumMod val="75000"/>
                  </a:schemeClr>
                </a:solidFill>
              </a:rPr>
              <a:t>7- تهمل الى حد كبير التعلم المهارى الخاص بمهارات استخدام الادوات والأجهزة .</a:t>
            </a:r>
            <a:endParaRPr lang="en-US" sz="3200" dirty="0">
              <a:solidFill>
                <a:schemeClr val="accent6">
                  <a:lumMod val="75000"/>
                </a:schemeClr>
              </a:solidFill>
            </a:endParaRPr>
          </a:p>
        </p:txBody>
      </p:sp>
      <p:sp>
        <p:nvSpPr>
          <p:cNvPr id="4" name="نجمة مكونة من 6 نقاط 3"/>
          <p:cNvSpPr/>
          <p:nvPr/>
        </p:nvSpPr>
        <p:spPr>
          <a:xfrm>
            <a:off x="8773297" y="271847"/>
            <a:ext cx="2879125" cy="1210964"/>
          </a:xfrm>
          <a:prstGeom prst="star6">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914400" rtl="1">
              <a:lnSpc>
                <a:spcPct val="150000"/>
              </a:lnSpc>
              <a:spcBef>
                <a:spcPts val="1000"/>
              </a:spcBef>
            </a:pPr>
            <a:r>
              <a:rPr lang="ar-SA" sz="2000" b="1" dirty="0" smtClean="0">
                <a:solidFill>
                  <a:schemeClr val="bg1"/>
                </a:solidFill>
              </a:rPr>
              <a:t>عيوب </a:t>
            </a:r>
            <a:r>
              <a:rPr lang="ar-SA" sz="2000" b="1" dirty="0">
                <a:solidFill>
                  <a:schemeClr val="bg1"/>
                </a:solidFill>
              </a:rPr>
              <a:t>طريقه المناقشة : </a:t>
            </a:r>
          </a:p>
        </p:txBody>
      </p:sp>
    </p:spTree>
    <p:extLst>
      <p:ext uri="{BB962C8B-B14F-4D97-AF65-F5344CB8AC3E}">
        <p14:creationId xmlns:p14="http://schemas.microsoft.com/office/powerpoint/2010/main" val="495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757" y="1594022"/>
            <a:ext cx="10591800" cy="4908869"/>
          </a:xfrm>
        </p:spPr>
        <p:txBody>
          <a:bodyPr>
            <a:normAutofit fontScale="85000" lnSpcReduction="20000"/>
          </a:bodyPr>
          <a:lstStyle/>
          <a:p>
            <a:pPr marL="0" indent="0" algn="r" rtl="1">
              <a:lnSpc>
                <a:spcPct val="120000"/>
              </a:lnSpc>
              <a:buNone/>
            </a:pPr>
            <a:r>
              <a:rPr lang="ar-SA" sz="2400" b="1" dirty="0" smtClean="0">
                <a:latin typeface="Sakkal Majalla" pitchFamily="2" charset="-78"/>
                <a:cs typeface="Sakkal Majalla" pitchFamily="2" charset="-78"/>
              </a:rPr>
              <a:t>1- تحديد عاصر الموضوع الذي سيناقشه .</a:t>
            </a:r>
          </a:p>
          <a:p>
            <a:pPr marL="0" indent="0" algn="r" rtl="1">
              <a:lnSpc>
                <a:spcPct val="120000"/>
              </a:lnSpc>
              <a:buNone/>
            </a:pPr>
            <a:r>
              <a:rPr lang="ar-SA" sz="2400" b="1" dirty="0" smtClean="0">
                <a:latin typeface="Sakkal Majalla" pitchFamily="2" charset="-78"/>
                <a:cs typeface="Sakkal Majalla" pitchFamily="2" charset="-78"/>
              </a:rPr>
              <a:t>2- اعداد اسئلة منظمه تخدم الموضوع .</a:t>
            </a:r>
          </a:p>
          <a:p>
            <a:pPr marL="0" indent="0" algn="r" rtl="1">
              <a:lnSpc>
                <a:spcPct val="120000"/>
              </a:lnSpc>
              <a:buNone/>
            </a:pPr>
            <a:r>
              <a:rPr lang="ar-SA" sz="2400" b="1" dirty="0" smtClean="0">
                <a:latin typeface="Sakkal Majalla" pitchFamily="2" charset="-78"/>
                <a:cs typeface="Sakkal Majalla" pitchFamily="2" charset="-78"/>
              </a:rPr>
              <a:t>3- الالتزام بقواعد طرح الاسئلة وتنقيح اجابات الطلبة .</a:t>
            </a:r>
          </a:p>
          <a:p>
            <a:pPr marL="0" indent="0" algn="r" rtl="1">
              <a:lnSpc>
                <a:spcPct val="120000"/>
              </a:lnSpc>
              <a:buNone/>
            </a:pPr>
            <a:r>
              <a:rPr lang="ar-SA" sz="2400" b="1" dirty="0" smtClean="0">
                <a:latin typeface="Sakkal Majalla" pitchFamily="2" charset="-78"/>
                <a:cs typeface="Sakkal Majalla" pitchFamily="2" charset="-78"/>
              </a:rPr>
              <a:t>4- ارشاد الطلبة الى مصادر الوصول الى الحقائق .</a:t>
            </a:r>
          </a:p>
          <a:p>
            <a:pPr marL="0" indent="0" algn="r" rtl="1">
              <a:lnSpc>
                <a:spcPct val="120000"/>
              </a:lnSpc>
              <a:buNone/>
            </a:pPr>
            <a:r>
              <a:rPr lang="ar-SA" sz="2400" b="1" dirty="0" smtClean="0">
                <a:latin typeface="Sakkal Majalla" pitchFamily="2" charset="-78"/>
                <a:cs typeface="Sakkal Majalla" pitchFamily="2" charset="-78"/>
              </a:rPr>
              <a:t>5- تحفيز وتشجيع الطلاب على الاشتراك في المناقشة .</a:t>
            </a:r>
          </a:p>
          <a:p>
            <a:pPr marL="0" indent="0" algn="r" rtl="1">
              <a:lnSpc>
                <a:spcPct val="120000"/>
              </a:lnSpc>
              <a:buNone/>
            </a:pPr>
            <a:r>
              <a:rPr lang="ar-SA" sz="2400" b="1" dirty="0" smtClean="0">
                <a:latin typeface="Sakkal Majalla" pitchFamily="2" charset="-78"/>
                <a:cs typeface="Sakkal Majalla" pitchFamily="2" charset="-78"/>
              </a:rPr>
              <a:t>6- ربط عناصر الموضوع ببعض بحيث تصبح كلا واحدا ذا معني .</a:t>
            </a:r>
          </a:p>
          <a:p>
            <a:pPr marL="0" indent="0" algn="r" rtl="1">
              <a:lnSpc>
                <a:spcPct val="120000"/>
              </a:lnSpc>
              <a:buNone/>
            </a:pPr>
            <a:r>
              <a:rPr lang="ar-SA" sz="2400" b="1" dirty="0" smtClean="0">
                <a:latin typeface="Sakkal Majalla" pitchFamily="2" charset="-78"/>
                <a:cs typeface="Sakkal Majalla" pitchFamily="2" charset="-78"/>
              </a:rPr>
              <a:t>7- تذكير الطلبة بين ان واخر بجوهر الموضوع .</a:t>
            </a:r>
          </a:p>
          <a:p>
            <a:pPr marL="0" indent="0" algn="r" rtl="1">
              <a:lnSpc>
                <a:spcPct val="120000"/>
              </a:lnSpc>
              <a:buNone/>
            </a:pPr>
            <a:r>
              <a:rPr lang="ar-SA" sz="2400" b="1" dirty="0" smtClean="0">
                <a:latin typeface="Sakkal Majalla" pitchFamily="2" charset="-78"/>
                <a:cs typeface="Sakkal Majalla" pitchFamily="2" charset="-78"/>
              </a:rPr>
              <a:t>8- تلخيص ما تم التوصل اليه .</a:t>
            </a:r>
          </a:p>
          <a:p>
            <a:pPr marL="0" indent="0" algn="r" rtl="1">
              <a:lnSpc>
                <a:spcPct val="120000"/>
              </a:lnSpc>
              <a:buNone/>
            </a:pPr>
            <a:r>
              <a:rPr lang="ar-SA" sz="2400" b="1" dirty="0" smtClean="0">
                <a:latin typeface="Sakkal Majalla" pitchFamily="2" charset="-78"/>
                <a:cs typeface="Sakkal Majalla" pitchFamily="2" charset="-78"/>
              </a:rPr>
              <a:t>9- المحافظة على سير اتجاه المناقشة نحو الاهداف المتفق عليها .</a:t>
            </a:r>
          </a:p>
          <a:p>
            <a:pPr marL="0" indent="0" algn="r" rtl="1">
              <a:lnSpc>
                <a:spcPct val="120000"/>
              </a:lnSpc>
              <a:buNone/>
            </a:pPr>
            <a:r>
              <a:rPr lang="ar-SA" sz="2400" b="1" dirty="0" smtClean="0">
                <a:latin typeface="Sakkal Majalla" pitchFamily="2" charset="-78"/>
                <a:cs typeface="Sakkal Majalla" pitchFamily="2" charset="-78"/>
              </a:rPr>
              <a:t>10 – تنوع استخدام جميع انواع التقويم .</a:t>
            </a:r>
          </a:p>
          <a:p>
            <a:pPr marL="0" indent="0" algn="r" rtl="1">
              <a:lnSpc>
                <a:spcPct val="120000"/>
              </a:lnSpc>
              <a:buNone/>
            </a:pPr>
            <a:r>
              <a:rPr lang="ar-SA" sz="2400" b="1" dirty="0" smtClean="0">
                <a:latin typeface="Sakkal Majalla" pitchFamily="2" charset="-78"/>
                <a:cs typeface="Sakkal Majalla" pitchFamily="2" charset="-78"/>
              </a:rPr>
              <a:t>11- ابقاء الموقف التدريسي حيا ومثير للتفكير .</a:t>
            </a:r>
            <a:endParaRPr lang="en-US" sz="2400" b="1" dirty="0">
              <a:latin typeface="Sakkal Majalla" pitchFamily="2" charset="-78"/>
              <a:cs typeface="Sakkal Majalla" pitchFamily="2" charset="-78"/>
            </a:endParaRPr>
          </a:p>
        </p:txBody>
      </p:sp>
      <p:sp>
        <p:nvSpPr>
          <p:cNvPr id="2" name="مربع نص 1"/>
          <p:cNvSpPr txBox="1"/>
          <p:nvPr/>
        </p:nvSpPr>
        <p:spPr>
          <a:xfrm>
            <a:off x="4226011" y="420130"/>
            <a:ext cx="7438767" cy="997196"/>
          </a:xfrm>
          <a:prstGeom prst="rect">
            <a:avLst/>
          </a:prstGeom>
          <a:noFill/>
        </p:spPr>
        <p:txBody>
          <a:bodyPr wrap="square" rtlCol="1">
            <a:spAutoFit/>
          </a:bodyPr>
          <a:lstStyle/>
          <a:p>
            <a:pPr lvl="0" algn="r" defTabSz="914400" rtl="1">
              <a:lnSpc>
                <a:spcPct val="120000"/>
              </a:lnSpc>
              <a:spcBef>
                <a:spcPts val="1000"/>
              </a:spcBef>
            </a:pPr>
            <a:r>
              <a:rPr lang="ar-SA" sz="3400" b="1" dirty="0">
                <a:solidFill>
                  <a:prstClr val="black"/>
                </a:solidFill>
                <a:latin typeface="Sakkal Majalla" pitchFamily="2" charset="-78"/>
                <a:cs typeface="Sakkal Majalla" pitchFamily="2" charset="-78"/>
              </a:rPr>
              <a:t>يمكن تحسين طريقه المناقشة عن طريق:</a:t>
            </a:r>
          </a:p>
          <a:p>
            <a:r>
              <a:rPr lang="ar-SA" dirty="0" smtClean="0"/>
              <a:t>-</a:t>
            </a:r>
            <a:endParaRPr lang="ar-SA" dirty="0"/>
          </a:p>
        </p:txBody>
      </p:sp>
    </p:spTree>
    <p:extLst>
      <p:ext uri="{BB962C8B-B14F-4D97-AF65-F5344CB8AC3E}">
        <p14:creationId xmlns:p14="http://schemas.microsoft.com/office/powerpoint/2010/main" val="323245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a:xfrm>
            <a:off x="7290486" y="764373"/>
            <a:ext cx="4215714" cy="903789"/>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طريقه الاستقراء </a:t>
            </a:r>
            <a:endParaRPr lang="ar-SA" dirty="0"/>
          </a:p>
        </p:txBody>
      </p:sp>
      <p:sp>
        <p:nvSpPr>
          <p:cNvPr id="7" name="عنصر نائب للمحتوى 6"/>
          <p:cNvSpPr>
            <a:spLocks noGrp="1"/>
          </p:cNvSpPr>
          <p:nvPr>
            <p:ph idx="1"/>
          </p:nvPr>
        </p:nvSpPr>
        <p:spPr/>
        <p:txBody>
          <a:bodyPr>
            <a:normAutofit/>
          </a:bodyPr>
          <a:lstStyle/>
          <a:p>
            <a:pPr marL="0" indent="0" algn="r">
              <a:buNone/>
            </a:pPr>
            <a:r>
              <a:rPr lang="ar-SA" sz="4000" dirty="0" smtClean="0"/>
              <a:t>تقود هذه الطريقة المتعلم الى معرفه الحقائق والاحكام العامة بطريقه البحث والاستقراء ، فهي طريقه يبحث فيها المتعلم عن الجزيئات، أولا للوصول الى قاعدة عامة ،وتسير على النمط العقلي ، من : ترتيب منطقي ،</a:t>
            </a:r>
            <a:r>
              <a:rPr lang="ar-SA" sz="4000" dirty="0"/>
              <a:t> </a:t>
            </a:r>
            <a:r>
              <a:rPr lang="ar-SA" sz="4000" dirty="0" smtClean="0"/>
              <a:t>وتنظيم </a:t>
            </a:r>
            <a:r>
              <a:rPr lang="ar-SA" sz="4000" dirty="0"/>
              <a:t>فكرى </a:t>
            </a:r>
            <a:r>
              <a:rPr lang="ar-SA" sz="4000" dirty="0" smtClean="0"/>
              <a:t>اذا انها تقوم على دراسة الاجزاء وفحصها وملاحظه نتائجها والموازنة بينها والتعرف على ما بينها من تشابه او تضاد .</a:t>
            </a:r>
            <a:endParaRPr lang="ar-SA" sz="4000" dirty="0"/>
          </a:p>
        </p:txBody>
      </p:sp>
    </p:spTree>
    <p:extLst>
      <p:ext uri="{BB962C8B-B14F-4D97-AF65-F5344CB8AC3E}">
        <p14:creationId xmlns:p14="http://schemas.microsoft.com/office/powerpoint/2010/main" val="982766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97610" y="764373"/>
            <a:ext cx="5908589" cy="891432"/>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خطوات تنفيذ الطريقة الاستقرائية :</a:t>
            </a:r>
            <a:endParaRPr lang="ar-SA" dirty="0"/>
          </a:p>
        </p:txBody>
      </p:sp>
      <p:sp>
        <p:nvSpPr>
          <p:cNvPr id="3" name="عنصر نائب للمحتوى 2"/>
          <p:cNvSpPr>
            <a:spLocks noGrp="1"/>
          </p:cNvSpPr>
          <p:nvPr>
            <p:ph idx="1"/>
          </p:nvPr>
        </p:nvSpPr>
        <p:spPr/>
        <p:txBody>
          <a:bodyPr/>
          <a:lstStyle/>
          <a:p>
            <a:pPr marL="0" indent="0" algn="r">
              <a:buNone/>
            </a:pPr>
            <a:r>
              <a:rPr lang="ar-SA" dirty="0" smtClean="0"/>
              <a:t>1- يقدم المعلم المفهوم .</a:t>
            </a:r>
          </a:p>
          <a:p>
            <a:pPr marL="0" indent="0" algn="r">
              <a:buNone/>
            </a:pPr>
            <a:r>
              <a:rPr lang="ar-SA" dirty="0" smtClean="0"/>
              <a:t>2- يعرض مجموعه من الامثلة المنتمية للمفهوم ومجموعه غير منتمية له ويطلب من المتعلم ملاحظتها .</a:t>
            </a:r>
          </a:p>
          <a:p>
            <a:pPr marL="0" indent="0" algn="r">
              <a:buNone/>
            </a:pPr>
            <a:r>
              <a:rPr lang="ar-SA" dirty="0" smtClean="0"/>
              <a:t>3- يحدد الطلاب الخصائص والصفات المشتركة للمفهوم .</a:t>
            </a:r>
          </a:p>
          <a:p>
            <a:pPr marL="0" indent="0" algn="r">
              <a:buNone/>
            </a:pPr>
            <a:r>
              <a:rPr lang="ar-SA" dirty="0" smtClean="0"/>
              <a:t>4- يقدم المعلم مجموعه اخري من الامثلة المنتمية للمفهوم وامثله اخري غير منتمية له بطريقه عشوائية غير مرتبه </a:t>
            </a:r>
            <a:r>
              <a:rPr lang="en-US" dirty="0" smtClean="0"/>
              <a:t> </a:t>
            </a:r>
          </a:p>
          <a:p>
            <a:pPr marL="0" indent="0" algn="r">
              <a:buNone/>
            </a:pPr>
            <a:r>
              <a:rPr lang="en-US" dirty="0" smtClean="0"/>
              <a:t>                                                </a:t>
            </a:r>
            <a:r>
              <a:rPr lang="ar-SA" dirty="0" smtClean="0"/>
              <a:t>                                                                                                                                                                                      </a:t>
            </a:r>
            <a:r>
              <a:rPr lang="en-US" dirty="0" smtClean="0"/>
              <a:t>             </a:t>
            </a:r>
            <a:r>
              <a:rPr lang="ar-SA" dirty="0" smtClean="0"/>
              <a:t>ويطلب من المتعلمين تصنيفها مع ذكر الاسباب</a:t>
            </a:r>
            <a:endParaRPr lang="ar-SA" dirty="0"/>
          </a:p>
        </p:txBody>
      </p:sp>
    </p:spTree>
    <p:extLst>
      <p:ext uri="{BB962C8B-B14F-4D97-AF65-F5344CB8AC3E}">
        <p14:creationId xmlns:p14="http://schemas.microsoft.com/office/powerpoint/2010/main" val="217021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622324" y="492524"/>
            <a:ext cx="5933303" cy="743152"/>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مميزات وعيوب طريقه الاستقراء</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810397049"/>
              </p:ext>
            </p:extLst>
          </p:nvPr>
        </p:nvGraphicFramePr>
        <p:xfrm>
          <a:off x="531341" y="1638300"/>
          <a:ext cx="11135197" cy="4572000"/>
        </p:xfrm>
        <a:graphic>
          <a:graphicData uri="http://schemas.openxmlformats.org/drawingml/2006/table">
            <a:tbl>
              <a:tblPr rtl="1" firstRow="1" bandRow="1">
                <a:tableStyleId>{69C7853C-536D-4A76-A0AE-DD22124D55A5}</a:tableStyleId>
              </a:tblPr>
              <a:tblGrid>
                <a:gridCol w="5711407"/>
                <a:gridCol w="5423790"/>
              </a:tblGrid>
              <a:tr h="370840">
                <a:tc>
                  <a:txBody>
                    <a:bodyPr/>
                    <a:lstStyle/>
                    <a:p>
                      <a:pPr algn="ctr" rtl="1"/>
                      <a:r>
                        <a:rPr lang="ar-SA" sz="3200" dirty="0" smtClean="0"/>
                        <a:t>المميزات </a:t>
                      </a:r>
                      <a:endParaRPr lang="ar-SA" sz="3200" dirty="0"/>
                    </a:p>
                  </a:txBody>
                  <a:tcPr/>
                </a:tc>
                <a:tc>
                  <a:txBody>
                    <a:bodyPr/>
                    <a:lstStyle/>
                    <a:p>
                      <a:pPr algn="ctr" rtl="1"/>
                      <a:r>
                        <a:rPr lang="ar-SA" sz="3200" dirty="0" smtClean="0"/>
                        <a:t>العيوب</a:t>
                      </a:r>
                      <a:endParaRPr lang="ar-SA" sz="3200" dirty="0"/>
                    </a:p>
                  </a:txBody>
                  <a:tcPr/>
                </a:tc>
              </a:tr>
              <a:tr h="370840">
                <a:tc>
                  <a:txBody>
                    <a:bodyPr/>
                    <a:lstStyle/>
                    <a:p>
                      <a:pPr marL="285750" indent="-285750" algn="r" rtl="1">
                        <a:buFontTx/>
                        <a:buChar char="-"/>
                      </a:pPr>
                      <a:r>
                        <a:rPr lang="ar-SA" sz="3200" dirty="0" smtClean="0">
                          <a:solidFill>
                            <a:schemeClr val="bg1"/>
                          </a:solidFill>
                        </a:rPr>
                        <a:t>تنمي القدرة على التفكير .</a:t>
                      </a:r>
                    </a:p>
                    <a:p>
                      <a:pPr marL="285750" indent="-285750" algn="r" rtl="1">
                        <a:buFontTx/>
                        <a:buChar char="-"/>
                      </a:pPr>
                      <a:r>
                        <a:rPr lang="ar-SA" sz="3200" dirty="0" smtClean="0">
                          <a:solidFill>
                            <a:schemeClr val="bg1"/>
                          </a:solidFill>
                        </a:rPr>
                        <a:t>تعود المتعلمين على دقه الملاحظة .</a:t>
                      </a:r>
                    </a:p>
                    <a:p>
                      <a:pPr marL="285750" indent="-285750" algn="r" rtl="1">
                        <a:buFontTx/>
                        <a:buChar char="-"/>
                      </a:pPr>
                      <a:r>
                        <a:rPr lang="ar-SA" sz="3200" dirty="0" smtClean="0">
                          <a:solidFill>
                            <a:schemeClr val="bg1"/>
                          </a:solidFill>
                        </a:rPr>
                        <a:t>سهوله حفظ القاعدة .</a:t>
                      </a:r>
                    </a:p>
                    <a:p>
                      <a:pPr marL="285750" indent="-285750" algn="r" rtl="1">
                        <a:buFontTx/>
                        <a:buChar char="-"/>
                      </a:pPr>
                      <a:r>
                        <a:rPr lang="ar-SA" sz="3200" dirty="0" smtClean="0">
                          <a:solidFill>
                            <a:schemeClr val="bg1"/>
                          </a:solidFill>
                        </a:rPr>
                        <a:t>تثير الحماس والنشاط الذهني .</a:t>
                      </a:r>
                    </a:p>
                    <a:p>
                      <a:pPr marL="285750" indent="-285750" algn="r" rtl="1">
                        <a:buFontTx/>
                        <a:buChar char="-"/>
                      </a:pPr>
                      <a:r>
                        <a:rPr lang="ar-SA" sz="3200" dirty="0" smtClean="0">
                          <a:solidFill>
                            <a:schemeClr val="bg1"/>
                          </a:solidFill>
                        </a:rPr>
                        <a:t>وسيله لضبط المتعلمين وتنظيم مشاركتهم .</a:t>
                      </a:r>
                    </a:p>
                    <a:p>
                      <a:pPr marL="285750" indent="-285750" algn="r" rtl="1">
                        <a:buFontTx/>
                        <a:buChar char="-"/>
                      </a:pPr>
                      <a:r>
                        <a:rPr lang="ar-SA" sz="3200" dirty="0" smtClean="0">
                          <a:solidFill>
                            <a:schemeClr val="bg1"/>
                          </a:solidFill>
                        </a:rPr>
                        <a:t>تساير الاسلوب الطبيعي للوصول الى المعرفة .</a:t>
                      </a:r>
                      <a:endParaRPr lang="ar-SA" sz="3200" dirty="0">
                        <a:solidFill>
                          <a:schemeClr val="bg1"/>
                        </a:solidFill>
                      </a:endParaRPr>
                    </a:p>
                  </a:txBody>
                  <a:tcPr/>
                </a:tc>
                <a:tc>
                  <a:txBody>
                    <a:bodyPr/>
                    <a:lstStyle/>
                    <a:p>
                      <a:pPr marL="285750" indent="-285750" algn="r" rtl="1">
                        <a:buFontTx/>
                        <a:buChar char="-"/>
                      </a:pPr>
                      <a:r>
                        <a:rPr lang="ar-SA" sz="3200" dirty="0" smtClean="0">
                          <a:solidFill>
                            <a:schemeClr val="bg1"/>
                          </a:solidFill>
                        </a:rPr>
                        <a:t>تحتاج الى وقت خاصه عند كثره المتعلمين وطول المنهج .</a:t>
                      </a:r>
                    </a:p>
                    <a:p>
                      <a:pPr marL="285750" indent="-285750" algn="r" rtl="1">
                        <a:buFontTx/>
                        <a:buChar char="-"/>
                      </a:pPr>
                      <a:r>
                        <a:rPr lang="ar-SA" sz="3200" dirty="0" smtClean="0">
                          <a:solidFill>
                            <a:schemeClr val="bg1"/>
                          </a:solidFill>
                        </a:rPr>
                        <a:t>قله الامثلة والتسرع للوصول الى القاعدة .</a:t>
                      </a:r>
                    </a:p>
                    <a:p>
                      <a:pPr marL="285750" indent="-285750" algn="r" rtl="1">
                        <a:buFontTx/>
                        <a:buChar char="-"/>
                      </a:pPr>
                      <a:r>
                        <a:rPr lang="ar-SA" sz="3200" dirty="0" smtClean="0">
                          <a:solidFill>
                            <a:schemeClr val="bg1"/>
                          </a:solidFill>
                        </a:rPr>
                        <a:t>تحتاج الى مقدرة فائقة من المعلم على طرح الاسئلة </a:t>
                      </a:r>
                      <a:endParaRPr lang="ar-SA" sz="3200" dirty="0">
                        <a:solidFill>
                          <a:schemeClr val="bg1"/>
                        </a:solidFill>
                      </a:endParaRPr>
                    </a:p>
                  </a:txBody>
                  <a:tcPr/>
                </a:tc>
              </a:tr>
            </a:tbl>
          </a:graphicData>
        </a:graphic>
      </p:graphicFrame>
    </p:spTree>
    <p:extLst>
      <p:ext uri="{BB962C8B-B14F-4D97-AF65-F5344CB8AC3E}">
        <p14:creationId xmlns:p14="http://schemas.microsoft.com/office/powerpoint/2010/main" val="70084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2703" y="605480"/>
            <a:ext cx="6895070" cy="1105931"/>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a:lstStyle/>
          <a:p>
            <a:pPr algn="ctr"/>
            <a:r>
              <a:rPr lang="ar-SA" dirty="0" smtClean="0"/>
              <a:t>مفهوم استراتيجية التدريس </a:t>
            </a:r>
            <a:endParaRPr lang="en-US" dirty="0"/>
          </a:p>
        </p:txBody>
      </p:sp>
      <p:sp>
        <p:nvSpPr>
          <p:cNvPr id="5" name="Content Placeholder 4"/>
          <p:cNvSpPr>
            <a:spLocks noGrp="1"/>
          </p:cNvSpPr>
          <p:nvPr>
            <p:ph idx="1"/>
          </p:nvPr>
        </p:nvSpPr>
        <p:spPr>
          <a:xfrm>
            <a:off x="420129" y="2429339"/>
            <a:ext cx="10886303" cy="3749040"/>
          </a:xfrm>
        </p:spPr>
        <p:txBody>
          <a:bodyPr>
            <a:normAutofit/>
          </a:bodyPr>
          <a:lstStyle/>
          <a:p>
            <a:pPr algn="r" rtl="1"/>
            <a:r>
              <a:rPr lang="ar-SA" sz="4400" dirty="0" smtClean="0"/>
              <a:t>هي خطوات اجرائية منتظمة ومتسلسلة تكون شامله ومرنه ومراعيه لطبيعة المتعلمين ، والتي تمثل الواقع الحقيقي لما يحدث داخل الصف من استغلال لإمكاناته المتاحة ، لتحقيق مخرجات تعليميه مرغوبه فيها ،مع استخدام طرائق تدريسيه متنوعه .</a:t>
            </a:r>
            <a:endParaRPr lang="en-US" sz="4400" dirty="0"/>
          </a:p>
        </p:txBody>
      </p:sp>
    </p:spTree>
    <p:extLst>
      <p:ext uri="{BB962C8B-B14F-4D97-AF65-F5344CB8AC3E}">
        <p14:creationId xmlns:p14="http://schemas.microsoft.com/office/powerpoint/2010/main" val="26872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919784" y="467811"/>
            <a:ext cx="4598773" cy="903789"/>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استراتيجية حل المشكلات </a:t>
            </a:r>
            <a:endParaRPr lang="ar-SA" dirty="0"/>
          </a:p>
        </p:txBody>
      </p:sp>
      <p:sp>
        <p:nvSpPr>
          <p:cNvPr id="3" name="عنصر نائب للمحتوى 2"/>
          <p:cNvSpPr>
            <a:spLocks noGrp="1"/>
          </p:cNvSpPr>
          <p:nvPr>
            <p:ph idx="1"/>
          </p:nvPr>
        </p:nvSpPr>
        <p:spPr>
          <a:xfrm>
            <a:off x="685800" y="1668163"/>
            <a:ext cx="11201400" cy="4562880"/>
          </a:xfrm>
        </p:spPr>
        <p:txBody>
          <a:bodyPr>
            <a:normAutofit/>
          </a:bodyPr>
          <a:lstStyle/>
          <a:p>
            <a:pPr marL="0" indent="0" algn="r">
              <a:buNone/>
            </a:pPr>
            <a:r>
              <a:rPr lang="ar-SA" sz="3200" b="1" dirty="0" smtClean="0"/>
              <a:t>هي احد الاساليب التدريسية التي يقوم فيها المعلم بدور ايجابي للتغلب على صعوبة ما تحول بينه وبين تحقيق هدف .</a:t>
            </a:r>
          </a:p>
          <a:p>
            <a:pPr marL="0" indent="0" algn="r">
              <a:buNone/>
            </a:pPr>
            <a:r>
              <a:rPr lang="ar-SA" sz="3200" b="1" dirty="0" smtClean="0">
                <a:solidFill>
                  <a:schemeClr val="accent1">
                    <a:lumMod val="75000"/>
                  </a:schemeClr>
                </a:solidFill>
              </a:rPr>
              <a:t>ولكي يكون الموقف مشكله لابد من توافر ثلاثة عناصر :</a:t>
            </a:r>
          </a:p>
          <a:p>
            <a:pPr marL="0" indent="0" algn="r">
              <a:buNone/>
            </a:pPr>
            <a:r>
              <a:rPr lang="ar-SA" sz="3200" dirty="0" smtClean="0"/>
              <a:t>1- </a:t>
            </a:r>
            <a:r>
              <a:rPr lang="ar-SA" sz="3200" b="1" dirty="0" smtClean="0">
                <a:solidFill>
                  <a:srgbClr val="00B050"/>
                </a:solidFill>
              </a:rPr>
              <a:t>هدف يسعي اليه .</a:t>
            </a:r>
          </a:p>
          <a:p>
            <a:pPr marL="0" indent="0" algn="r">
              <a:buNone/>
            </a:pPr>
            <a:r>
              <a:rPr lang="ar-SA" sz="3200" b="1" dirty="0" smtClean="0">
                <a:solidFill>
                  <a:srgbClr val="00B050"/>
                </a:solidFill>
              </a:rPr>
              <a:t>2- صعوبة تحول دون تحقيق الهدف .</a:t>
            </a:r>
          </a:p>
          <a:p>
            <a:pPr marL="0" indent="0" algn="r">
              <a:buNone/>
            </a:pPr>
            <a:r>
              <a:rPr lang="ar-SA" sz="3200" b="1" dirty="0" smtClean="0">
                <a:solidFill>
                  <a:srgbClr val="00B050"/>
                </a:solidFill>
              </a:rPr>
              <a:t>3- رغبه في التغلب على الصعوبة عن طريق نشاط معين يقوم به الطالب .</a:t>
            </a:r>
            <a:endParaRPr lang="ar-SA" sz="3200" b="1" dirty="0">
              <a:solidFill>
                <a:srgbClr val="00B050"/>
              </a:solidFill>
            </a:endParaRPr>
          </a:p>
        </p:txBody>
      </p:sp>
    </p:spTree>
    <p:extLst>
      <p:ext uri="{BB962C8B-B14F-4D97-AF65-F5344CB8AC3E}">
        <p14:creationId xmlns:p14="http://schemas.microsoft.com/office/powerpoint/2010/main" val="17481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336324" y="605234"/>
            <a:ext cx="8229600"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SA" b="1" smtClean="0">
                <a:solidFill>
                  <a:schemeClr val="accent2">
                    <a:lumMod val="75000"/>
                  </a:schemeClr>
                </a:solidFill>
              </a:rPr>
              <a:t>اهمية استخدام اسلوب حل المشكلات </a:t>
            </a:r>
            <a:endParaRPr lang="ar-SA" b="1" dirty="0">
              <a:solidFill>
                <a:schemeClr val="accent2">
                  <a:lumMod val="75000"/>
                </a:schemeClr>
              </a:solidFill>
            </a:endParaRPr>
          </a:p>
        </p:txBody>
      </p:sp>
      <p:sp>
        <p:nvSpPr>
          <p:cNvPr id="5" name="عنصر نائب للمحتوى 2"/>
          <p:cNvSpPr txBox="1">
            <a:spLocks/>
          </p:cNvSpPr>
          <p:nvPr/>
        </p:nvSpPr>
        <p:spPr>
          <a:xfrm>
            <a:off x="951470" y="2286000"/>
            <a:ext cx="10614454" cy="3939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r"/>
            <a:r>
              <a:rPr lang="ar-SA" sz="3200" b="1" dirty="0" smtClean="0">
                <a:solidFill>
                  <a:schemeClr val="accent6">
                    <a:lumMod val="75000"/>
                  </a:schemeClr>
                </a:solidFill>
              </a:rPr>
              <a:t>1- يكتسب الطلاب المهارات العلمية المعرفية والعلمية الاساسية اللازمة لتعلم الخبرات المختلفة ، عن طريق توظيف هذه المهارات في الوصول الى حلول للمسائل التي تواجههم .</a:t>
            </a:r>
          </a:p>
          <a:p>
            <a:pPr algn="r"/>
            <a:r>
              <a:rPr lang="ar-SA" sz="3200" b="1" dirty="0" smtClean="0">
                <a:solidFill>
                  <a:schemeClr val="accent2">
                    <a:lumMod val="75000"/>
                  </a:schemeClr>
                </a:solidFill>
              </a:rPr>
              <a:t>2- يطور الطلاب من الثقة بأنفسهم والاعتماد عليها .</a:t>
            </a:r>
          </a:p>
          <a:p>
            <a:pPr algn="r"/>
            <a:r>
              <a:rPr lang="ar-SA" sz="3200" b="1" dirty="0" smtClean="0">
                <a:solidFill>
                  <a:schemeClr val="accent5">
                    <a:lumMod val="60000"/>
                    <a:lumOff val="40000"/>
                  </a:schemeClr>
                </a:solidFill>
              </a:rPr>
              <a:t>3- تتوافر في استراتيجية حل المشكلات فرص جيدة للعمل الفردي والجماعي .</a:t>
            </a:r>
          </a:p>
          <a:p>
            <a:pPr marL="0" indent="0" algn="r">
              <a:buFont typeface="Arial" panose="020B0604020202020204" pitchFamily="34" charset="0"/>
              <a:buNone/>
            </a:pPr>
            <a:endParaRPr lang="ar-SA" dirty="0" smtClean="0"/>
          </a:p>
          <a:p>
            <a:pPr algn="r"/>
            <a:endParaRPr lang="ar-SA" dirty="0"/>
          </a:p>
        </p:txBody>
      </p:sp>
    </p:spTree>
    <p:extLst>
      <p:ext uri="{BB962C8B-B14F-4D97-AF65-F5344CB8AC3E}">
        <p14:creationId xmlns:p14="http://schemas.microsoft.com/office/powerpoint/2010/main" val="411306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a:xfrm>
            <a:off x="889686" y="867385"/>
            <a:ext cx="10688595" cy="5271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lnSpc>
                <a:spcPct val="150000"/>
              </a:lnSpc>
              <a:buNone/>
            </a:pPr>
            <a:r>
              <a:rPr lang="ar-SA" sz="4400" b="1" dirty="0" smtClean="0">
                <a:solidFill>
                  <a:schemeClr val="accent5">
                    <a:lumMod val="60000"/>
                    <a:lumOff val="40000"/>
                  </a:schemeClr>
                </a:solidFill>
              </a:rPr>
              <a:t>5- تطبيق المعرفة في مواقف جديدة .</a:t>
            </a:r>
          </a:p>
          <a:p>
            <a:pPr marL="0" indent="0" algn="r">
              <a:lnSpc>
                <a:spcPct val="150000"/>
              </a:lnSpc>
              <a:buNone/>
            </a:pPr>
            <a:r>
              <a:rPr lang="ar-SA" sz="4400" b="1" dirty="0" smtClean="0">
                <a:solidFill>
                  <a:schemeClr val="accent5">
                    <a:lumMod val="60000"/>
                    <a:lumOff val="40000"/>
                  </a:schemeClr>
                </a:solidFill>
              </a:rPr>
              <a:t>6- ان خبرة حل المشكلات يمكن ان تمارس داخل الصف او المدرسة وخارجها .</a:t>
            </a:r>
          </a:p>
          <a:p>
            <a:pPr marL="0" indent="0" algn="r">
              <a:lnSpc>
                <a:spcPct val="150000"/>
              </a:lnSpc>
              <a:buNone/>
            </a:pPr>
            <a:r>
              <a:rPr lang="ar-SA" sz="4400" b="1" dirty="0" smtClean="0">
                <a:solidFill>
                  <a:schemeClr val="accent5">
                    <a:lumMod val="60000"/>
                    <a:lumOff val="40000"/>
                  </a:schemeClr>
                </a:solidFill>
              </a:rPr>
              <a:t>7- - استثارة اهتمام الطلاب ، والشعور بأهمية ما يتعلمون .</a:t>
            </a:r>
          </a:p>
          <a:p>
            <a:pPr marL="0" indent="0" algn="r">
              <a:lnSpc>
                <a:spcPct val="150000"/>
              </a:lnSpc>
              <a:buNone/>
            </a:pPr>
            <a:endParaRPr lang="ar-SA" sz="4400" b="1" dirty="0">
              <a:solidFill>
                <a:schemeClr val="accent5">
                  <a:lumMod val="60000"/>
                  <a:lumOff val="40000"/>
                </a:schemeClr>
              </a:solidFill>
            </a:endParaRPr>
          </a:p>
        </p:txBody>
      </p:sp>
    </p:spTree>
    <p:extLst>
      <p:ext uri="{BB962C8B-B14F-4D97-AF65-F5344CB8AC3E}">
        <p14:creationId xmlns:p14="http://schemas.microsoft.com/office/powerpoint/2010/main" val="217781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18638" y="443098"/>
            <a:ext cx="4487562" cy="854361"/>
          </a:xfr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خطوات حل المشكلات </a:t>
            </a:r>
            <a:endParaRPr lang="ar-SA" dirty="0"/>
          </a:p>
        </p:txBody>
      </p:sp>
      <p:sp>
        <p:nvSpPr>
          <p:cNvPr id="3" name="عنصر نائب للمحتوى 2"/>
          <p:cNvSpPr>
            <a:spLocks noGrp="1"/>
          </p:cNvSpPr>
          <p:nvPr>
            <p:ph idx="1"/>
          </p:nvPr>
        </p:nvSpPr>
        <p:spPr>
          <a:xfrm>
            <a:off x="821724" y="1860927"/>
            <a:ext cx="10820400" cy="4024125"/>
          </a:xfrm>
        </p:spPr>
        <p:txBody>
          <a:bodyPr/>
          <a:lstStyle/>
          <a:p>
            <a:pPr marL="0" indent="0" algn="r">
              <a:buNone/>
            </a:pPr>
            <a:r>
              <a:rPr lang="ar-SA" sz="3200" b="1" dirty="0" smtClean="0"/>
              <a:t>اولا : الشعور بالمشكلة :</a:t>
            </a:r>
          </a:p>
          <a:p>
            <a:pPr marL="0" indent="0" algn="r">
              <a:lnSpc>
                <a:spcPct val="150000"/>
              </a:lnSpc>
              <a:buNone/>
            </a:pPr>
            <a:r>
              <a:rPr lang="ar-SA" sz="2400" dirty="0" smtClean="0"/>
              <a:t>ويتلخص دور المعلم في هذا الجانب </a:t>
            </a:r>
          </a:p>
          <a:p>
            <a:pPr marL="0" indent="0" algn="r">
              <a:lnSpc>
                <a:spcPct val="150000"/>
              </a:lnSpc>
              <a:buNone/>
            </a:pPr>
            <a:r>
              <a:rPr lang="ar-SA" sz="2400" dirty="0" smtClean="0"/>
              <a:t>1- اثارة المشكلات العلمية امام المتعلمين عن طريق استخدام اسلوب المناقشة .</a:t>
            </a:r>
          </a:p>
          <a:p>
            <a:pPr marL="0" indent="0" algn="r">
              <a:lnSpc>
                <a:spcPct val="150000"/>
              </a:lnSpc>
              <a:buNone/>
            </a:pPr>
            <a:r>
              <a:rPr lang="ar-SA" sz="2400" dirty="0" smtClean="0"/>
              <a:t>2- ان تكون المشكلة شديده الصلة بحياة المتعلمين .</a:t>
            </a:r>
          </a:p>
          <a:p>
            <a:pPr marL="0" indent="0" algn="r">
              <a:lnSpc>
                <a:spcPct val="150000"/>
              </a:lnSpc>
              <a:buNone/>
            </a:pPr>
            <a:r>
              <a:rPr lang="ar-SA" sz="2400" dirty="0" smtClean="0"/>
              <a:t>3- ان تكون المشكلة مناسبه لمستوى المتعلمين .</a:t>
            </a:r>
          </a:p>
          <a:p>
            <a:pPr marL="0" indent="0" algn="r">
              <a:lnSpc>
                <a:spcPct val="150000"/>
              </a:lnSpc>
              <a:buNone/>
            </a:pPr>
            <a:r>
              <a:rPr lang="ar-SA" sz="2400" dirty="0" smtClean="0"/>
              <a:t>4- ان ترتبط بأهداف الدرس .</a:t>
            </a:r>
          </a:p>
          <a:p>
            <a:pPr marL="0" indent="0" algn="r">
              <a:buNone/>
            </a:pPr>
            <a:endParaRPr lang="ar-SA" dirty="0"/>
          </a:p>
        </p:txBody>
      </p:sp>
    </p:spTree>
    <p:extLst>
      <p:ext uri="{BB962C8B-B14F-4D97-AF65-F5344CB8AC3E}">
        <p14:creationId xmlns:p14="http://schemas.microsoft.com/office/powerpoint/2010/main" val="5163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3249827" y="704088"/>
            <a:ext cx="8229600" cy="1143000"/>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ar-SA" b="1" dirty="0" smtClean="0">
                <a:solidFill>
                  <a:schemeClr val="accent3"/>
                </a:solidFill>
              </a:rPr>
              <a:t>2- تحديد المشكلة : </a:t>
            </a:r>
            <a:endParaRPr lang="ar-SA" b="1" dirty="0">
              <a:solidFill>
                <a:schemeClr val="accent3"/>
              </a:solidFill>
            </a:endParaRPr>
          </a:p>
        </p:txBody>
      </p:sp>
      <p:sp>
        <p:nvSpPr>
          <p:cNvPr id="5" name="عنصر نائب للمحتوى 2"/>
          <p:cNvSpPr txBox="1">
            <a:spLocks/>
          </p:cNvSpPr>
          <p:nvPr/>
        </p:nvSpPr>
        <p:spPr>
          <a:xfrm>
            <a:off x="2211859" y="1935480"/>
            <a:ext cx="9267568" cy="4389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gn="r">
              <a:buNone/>
            </a:pPr>
            <a:r>
              <a:rPr lang="ar-SA" sz="4000" b="1" dirty="0" smtClean="0">
                <a:solidFill>
                  <a:schemeClr val="accent3"/>
                </a:solidFill>
              </a:rPr>
              <a:t>وتتحدد طبيعة المشكلة بما يلى :</a:t>
            </a:r>
          </a:p>
          <a:p>
            <a:pPr marL="0" indent="0" algn="r">
              <a:buNone/>
            </a:pPr>
            <a:r>
              <a:rPr lang="ar-SA" sz="4000" dirty="0" smtClean="0"/>
              <a:t>- فهم الطلبة للمشكلة .</a:t>
            </a:r>
          </a:p>
          <a:p>
            <a:pPr marL="0" indent="0" algn="r">
              <a:buNone/>
            </a:pPr>
            <a:r>
              <a:rPr lang="ar-SA" sz="4000" dirty="0" smtClean="0"/>
              <a:t>- قدرة الطلبة على تحليل عناصر المشكلة .</a:t>
            </a:r>
          </a:p>
          <a:p>
            <a:pPr marL="0" indent="0" algn="r">
              <a:buNone/>
            </a:pPr>
            <a:r>
              <a:rPr lang="ar-SA" sz="4000" dirty="0" smtClean="0"/>
              <a:t>- تحقيق المعيار على صورة أداء من قبل الطلبة </a:t>
            </a:r>
          </a:p>
          <a:p>
            <a:pPr marL="0" indent="0" algn="r">
              <a:buNone/>
            </a:pPr>
            <a:endParaRPr lang="ar-SA" dirty="0" smtClean="0"/>
          </a:p>
          <a:p>
            <a:pPr marL="0" indent="0" algn="r">
              <a:buNone/>
            </a:pPr>
            <a:endParaRPr lang="ar-SA" dirty="0"/>
          </a:p>
        </p:txBody>
      </p:sp>
    </p:spTree>
    <p:extLst>
      <p:ext uri="{BB962C8B-B14F-4D97-AF65-F5344CB8AC3E}">
        <p14:creationId xmlns:p14="http://schemas.microsoft.com/office/powerpoint/2010/main" val="428615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3422822" y="864726"/>
            <a:ext cx="8229600" cy="1143000"/>
          </a:xfrm>
        </p:spPr>
        <p:txBody>
          <a:bodyPr/>
          <a:lstStyle/>
          <a:p>
            <a:r>
              <a:rPr lang="ar-SA" b="1" dirty="0" smtClean="0">
                <a:solidFill>
                  <a:schemeClr val="accent3"/>
                </a:solidFill>
              </a:rPr>
              <a:t>3- جمع المعلومات حول للمشكلة : </a:t>
            </a:r>
            <a:endParaRPr lang="ar-SA" b="1" dirty="0">
              <a:solidFill>
                <a:schemeClr val="accent3"/>
              </a:solidFill>
            </a:endParaRPr>
          </a:p>
        </p:txBody>
      </p:sp>
      <p:sp>
        <p:nvSpPr>
          <p:cNvPr id="5" name="عنصر نائب للمحتوى 2"/>
          <p:cNvSpPr>
            <a:spLocks noGrp="1"/>
          </p:cNvSpPr>
          <p:nvPr>
            <p:ph idx="1"/>
          </p:nvPr>
        </p:nvSpPr>
        <p:spPr>
          <a:xfrm>
            <a:off x="729049" y="2096118"/>
            <a:ext cx="10923373" cy="4389120"/>
          </a:xfrm>
        </p:spPr>
        <p:txBody>
          <a:bodyPr>
            <a:normAutofit/>
          </a:bodyPr>
          <a:lstStyle/>
          <a:p>
            <a:pPr marL="0" indent="0" algn="r">
              <a:buNone/>
            </a:pPr>
            <a:r>
              <a:rPr lang="ar-SA" sz="2800" dirty="0" smtClean="0"/>
              <a:t>يقوم الطالب في هذه المرحلة بتجميع المعلومات المتوافرة حول المشكلة وفى ضوء تلك المعلومات يتم وضع الفرضيات المتوافرة حول المشكلة وهناك مصادر مختلفة لجمع المعلومات على المعلم تدريب المتعلمين عليها منها :</a:t>
            </a:r>
          </a:p>
          <a:p>
            <a:pPr marL="0" indent="0" algn="r">
              <a:buNone/>
            </a:pPr>
            <a:r>
              <a:rPr lang="ar-SA" sz="2800" b="1" dirty="0" smtClean="0">
                <a:solidFill>
                  <a:schemeClr val="accent6">
                    <a:lumMod val="75000"/>
                  </a:schemeClr>
                </a:solidFill>
              </a:rPr>
              <a:t>1- استخدام المصادر المختلفة لجمع المعلومات .</a:t>
            </a:r>
          </a:p>
          <a:p>
            <a:pPr marL="0" indent="0" algn="r">
              <a:buNone/>
            </a:pPr>
            <a:r>
              <a:rPr lang="ar-SA" sz="2800" b="1" dirty="0" smtClean="0">
                <a:solidFill>
                  <a:schemeClr val="accent6">
                    <a:lumMod val="75000"/>
                  </a:schemeClr>
                </a:solidFill>
              </a:rPr>
              <a:t>2- تبويب المعلومات ،ومن ثم تصنيفها .</a:t>
            </a:r>
          </a:p>
          <a:p>
            <a:pPr marL="0" indent="0" algn="r">
              <a:buNone/>
            </a:pPr>
            <a:r>
              <a:rPr lang="ar-SA" sz="2800" b="1" dirty="0" smtClean="0">
                <a:solidFill>
                  <a:schemeClr val="accent6">
                    <a:lumMod val="75000"/>
                  </a:schemeClr>
                </a:solidFill>
              </a:rPr>
              <a:t>3- الاستعانة بالمكتبة المدرسية او المكتبات العامة المتاحة .</a:t>
            </a:r>
          </a:p>
          <a:p>
            <a:pPr marL="0" indent="0" algn="r">
              <a:buNone/>
            </a:pPr>
            <a:r>
              <a:rPr lang="ar-SA" sz="2800" b="1" dirty="0" smtClean="0">
                <a:solidFill>
                  <a:schemeClr val="accent6">
                    <a:lumMod val="75000"/>
                  </a:schemeClr>
                </a:solidFill>
              </a:rPr>
              <a:t>4- تلخيص بعض الموضوعات التي يطلع عليها واستخراج ما هو مفيد منها .</a:t>
            </a:r>
          </a:p>
          <a:p>
            <a:pPr marL="0" indent="0" algn="r">
              <a:buNone/>
            </a:pPr>
            <a:r>
              <a:rPr lang="ar-SA" sz="2800" b="1" dirty="0" smtClean="0">
                <a:solidFill>
                  <a:schemeClr val="accent6">
                    <a:lumMod val="75000"/>
                  </a:schemeClr>
                </a:solidFill>
              </a:rPr>
              <a:t>5- قراءة الجداول وعمل الرسوم البيانية .</a:t>
            </a:r>
            <a:endParaRPr lang="ar-SA" sz="2800" b="1" dirty="0">
              <a:solidFill>
                <a:schemeClr val="accent6">
                  <a:lumMod val="75000"/>
                </a:schemeClr>
              </a:solidFill>
            </a:endParaRPr>
          </a:p>
        </p:txBody>
      </p:sp>
    </p:spTree>
    <p:extLst>
      <p:ext uri="{BB962C8B-B14F-4D97-AF65-F5344CB8AC3E}">
        <p14:creationId xmlns:p14="http://schemas.microsoft.com/office/powerpoint/2010/main" val="262749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1742303" y="679374"/>
            <a:ext cx="9934832" cy="1143000"/>
          </a:xfrm>
        </p:spPr>
        <p:txBody>
          <a:bodyPr/>
          <a:lstStyle/>
          <a:p>
            <a:r>
              <a:rPr lang="ar-SA" dirty="0" smtClean="0"/>
              <a:t>4</a:t>
            </a:r>
            <a:r>
              <a:rPr lang="ar-SA" b="1" dirty="0" smtClean="0">
                <a:solidFill>
                  <a:schemeClr val="accent2"/>
                </a:solidFill>
              </a:rPr>
              <a:t>- وضع الفروض المناسبة: </a:t>
            </a:r>
            <a:endParaRPr lang="ar-SA" b="1" dirty="0">
              <a:solidFill>
                <a:schemeClr val="accent2"/>
              </a:solidFill>
            </a:endParaRPr>
          </a:p>
        </p:txBody>
      </p:sp>
      <p:sp>
        <p:nvSpPr>
          <p:cNvPr id="5" name="عنصر نائب للمحتوى 2"/>
          <p:cNvSpPr>
            <a:spLocks noGrp="1"/>
          </p:cNvSpPr>
          <p:nvPr>
            <p:ph idx="1"/>
          </p:nvPr>
        </p:nvSpPr>
        <p:spPr>
          <a:xfrm>
            <a:off x="778476" y="1910766"/>
            <a:ext cx="10898659" cy="4389120"/>
          </a:xfrm>
        </p:spPr>
        <p:txBody>
          <a:bodyPr>
            <a:noAutofit/>
          </a:bodyPr>
          <a:lstStyle/>
          <a:p>
            <a:pPr marL="0" indent="0" algn="r">
              <a:buNone/>
            </a:pPr>
            <a:r>
              <a:rPr lang="ar-SA" sz="3200" dirty="0" smtClean="0"/>
              <a:t>في اثناء جمع المعلومات المتعلقة بموضوع المشكلة تطرأ على الذهن بعض الحول المحتملة للمشكلة او بعض الفروض ويجب عند صياغه فروض المشكلة ان </a:t>
            </a:r>
          </a:p>
          <a:p>
            <a:pPr marL="0" indent="0" algn="r">
              <a:buNone/>
            </a:pPr>
            <a:r>
              <a:rPr lang="ar-SA" sz="3200" dirty="0" smtClean="0"/>
              <a:t>- تصاغ بصورة لغويه صحيحه واضحه يسهل فهمها .</a:t>
            </a:r>
          </a:p>
          <a:p>
            <a:pPr marL="0" indent="0" algn="r">
              <a:buNone/>
            </a:pPr>
            <a:r>
              <a:rPr lang="ar-SA" sz="3200" dirty="0" smtClean="0"/>
              <a:t>ذات علاقه مباشره بعناصر المشكلة .</a:t>
            </a:r>
          </a:p>
          <a:p>
            <a:pPr marL="0" indent="0" algn="r">
              <a:buNone/>
            </a:pPr>
            <a:r>
              <a:rPr lang="ar-SA" sz="3200" dirty="0" smtClean="0"/>
              <a:t>لا تتعارض مع الحقائق العلمية </a:t>
            </a:r>
          </a:p>
          <a:p>
            <a:pPr marL="0" indent="0" algn="r">
              <a:buNone/>
            </a:pPr>
            <a:r>
              <a:rPr lang="ar-SA" sz="3200" dirty="0" smtClean="0"/>
              <a:t>قابله للاختبار سواء بالتجريب او الملاحظة .</a:t>
            </a:r>
          </a:p>
          <a:p>
            <a:pPr marL="0" indent="0" algn="r">
              <a:buNone/>
            </a:pPr>
            <a:r>
              <a:rPr lang="ar-SA" sz="3200" dirty="0" smtClean="0"/>
              <a:t>ان تكون قليله العدد حتى لا يحدث التشتت وعدم التركيز </a:t>
            </a:r>
          </a:p>
          <a:p>
            <a:pPr marL="0" indent="0" algn="r">
              <a:buNone/>
            </a:pPr>
            <a:r>
              <a:rPr lang="ar-SA" sz="3200" dirty="0" smtClean="0"/>
              <a:t> </a:t>
            </a:r>
            <a:endParaRPr lang="ar-SA" sz="3200" dirty="0"/>
          </a:p>
        </p:txBody>
      </p:sp>
    </p:spTree>
    <p:extLst>
      <p:ext uri="{BB962C8B-B14F-4D97-AF65-F5344CB8AC3E}">
        <p14:creationId xmlns:p14="http://schemas.microsoft.com/office/powerpoint/2010/main" val="58134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additive="base">
                                        <p:cTn id="4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additive="base">
                                        <p:cTn id="4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48730" y="1107166"/>
            <a:ext cx="10820400" cy="2402154"/>
          </a:xfrm>
        </p:spPr>
        <p:txBody>
          <a:bodyPr>
            <a:normAutofit lnSpcReduction="10000"/>
          </a:bodyPr>
          <a:lstStyle/>
          <a:p>
            <a:pPr marL="0" lvl="0" indent="0" algn="r">
              <a:buNone/>
            </a:pPr>
            <a:r>
              <a:rPr lang="ar-SA" sz="4800" b="1" dirty="0" smtClean="0">
                <a:solidFill>
                  <a:srgbClr val="9D074E"/>
                </a:solidFill>
              </a:rPr>
              <a:t>5- </a:t>
            </a:r>
            <a:r>
              <a:rPr lang="ar-SA" sz="4800" b="1" dirty="0">
                <a:solidFill>
                  <a:srgbClr val="9D074E"/>
                </a:solidFill>
              </a:rPr>
              <a:t>اختبار </a:t>
            </a:r>
            <a:r>
              <a:rPr lang="ar-SA" sz="4800" b="1" dirty="0" smtClean="0">
                <a:solidFill>
                  <a:srgbClr val="9D074E"/>
                </a:solidFill>
              </a:rPr>
              <a:t>صحه الفروض: </a:t>
            </a:r>
            <a:endParaRPr lang="ar-SA" sz="4800" b="1" dirty="0">
              <a:solidFill>
                <a:srgbClr val="9D074E"/>
              </a:solidFill>
            </a:endParaRPr>
          </a:p>
          <a:p>
            <a:pPr marL="0" lvl="0" indent="0" algn="r">
              <a:lnSpc>
                <a:spcPct val="150000"/>
              </a:lnSpc>
              <a:buNone/>
            </a:pPr>
            <a:r>
              <a:rPr lang="ar-SA" dirty="0">
                <a:solidFill>
                  <a:prstClr val="black"/>
                </a:solidFill>
              </a:rPr>
              <a:t> </a:t>
            </a:r>
            <a:r>
              <a:rPr lang="ar-SA" sz="3200" b="1" dirty="0">
                <a:solidFill>
                  <a:prstClr val="black"/>
                </a:solidFill>
              </a:rPr>
              <a:t>يقوم الطالب في هذه المرحلة باختبار صحة الحل او الفرض الذى توصل الية </a:t>
            </a:r>
          </a:p>
          <a:p>
            <a:pPr marL="0" lvl="0" indent="0" algn="r">
              <a:lnSpc>
                <a:spcPct val="150000"/>
              </a:lnSpc>
              <a:buNone/>
            </a:pPr>
            <a:r>
              <a:rPr lang="ar-SA" sz="3200" b="1" dirty="0" smtClean="0">
                <a:solidFill>
                  <a:prstClr val="black"/>
                </a:solidFill>
              </a:rPr>
              <a:t>سواء </a:t>
            </a:r>
            <a:r>
              <a:rPr lang="ar-SA" sz="3200" b="1" dirty="0">
                <a:solidFill>
                  <a:prstClr val="black"/>
                </a:solidFill>
              </a:rPr>
              <a:t>عن طريق الملاحظة او التجريب</a:t>
            </a:r>
            <a:endParaRPr lang="ar-SA" sz="3200" b="1" dirty="0"/>
          </a:p>
        </p:txBody>
      </p:sp>
      <p:sp>
        <p:nvSpPr>
          <p:cNvPr id="4" name="مربع نص 3"/>
          <p:cNvSpPr txBox="1"/>
          <p:nvPr/>
        </p:nvSpPr>
        <p:spPr>
          <a:xfrm>
            <a:off x="2520777" y="4437966"/>
            <a:ext cx="9156357" cy="1200329"/>
          </a:xfrm>
          <a:prstGeom prst="rect">
            <a:avLst/>
          </a:prstGeom>
          <a:noFill/>
        </p:spPr>
        <p:txBody>
          <a:bodyPr wrap="square" rtlCol="1">
            <a:spAutoFit/>
          </a:bodyPr>
          <a:lstStyle/>
          <a:p>
            <a:pPr algn="r"/>
            <a:r>
              <a:rPr lang="ar-SA" sz="5400" b="1" dirty="0" smtClean="0">
                <a:solidFill>
                  <a:schemeClr val="accent1">
                    <a:lumMod val="50000"/>
                  </a:schemeClr>
                </a:solidFill>
              </a:rPr>
              <a:t>6- التوصل الى النتائج والتعميم</a:t>
            </a:r>
          </a:p>
          <a:p>
            <a:pPr algn="r"/>
            <a:r>
              <a:rPr lang="ar-SA" dirty="0" smtClean="0"/>
              <a:t> </a:t>
            </a:r>
            <a:endParaRPr lang="ar-SA" dirty="0"/>
          </a:p>
        </p:txBody>
      </p:sp>
    </p:spTree>
    <p:extLst>
      <p:ext uri="{BB962C8B-B14F-4D97-AF65-F5344CB8AC3E}">
        <p14:creationId xmlns:p14="http://schemas.microsoft.com/office/powerpoint/2010/main" val="394635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11114" y="764373"/>
            <a:ext cx="5995086" cy="817292"/>
          </a:xfr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عيوب </a:t>
            </a:r>
            <a:r>
              <a:rPr lang="ar-SA" dirty="0">
                <a:solidFill>
                  <a:prstClr val="black"/>
                </a:solidFill>
              </a:rPr>
              <a:t>استراتيجية </a:t>
            </a:r>
            <a:r>
              <a:rPr lang="ar-SA" dirty="0" smtClean="0"/>
              <a:t>حل المشكلات </a:t>
            </a:r>
            <a:endParaRPr lang="ar-SA" dirty="0"/>
          </a:p>
        </p:txBody>
      </p:sp>
      <p:sp>
        <p:nvSpPr>
          <p:cNvPr id="3" name="عنصر نائب للمحتوى 2"/>
          <p:cNvSpPr>
            <a:spLocks noGrp="1"/>
          </p:cNvSpPr>
          <p:nvPr>
            <p:ph idx="1"/>
          </p:nvPr>
        </p:nvSpPr>
        <p:spPr/>
        <p:txBody>
          <a:bodyPr>
            <a:noAutofit/>
          </a:bodyPr>
          <a:lstStyle/>
          <a:p>
            <a:pPr marL="0" indent="0" algn="r">
              <a:buNone/>
            </a:pPr>
            <a:r>
              <a:rPr lang="ar-SA" sz="2400" b="1" dirty="0" smtClean="0"/>
              <a:t>1- قد تكون مجرد مجهود يبذله المتعلم اذا لم يتم الاختيار التخطيط الجيد للاستراتيجية .</a:t>
            </a:r>
          </a:p>
          <a:p>
            <a:pPr marL="0" indent="0" algn="r">
              <a:buNone/>
            </a:pPr>
            <a:r>
              <a:rPr lang="ar-SA" sz="2400" b="1" dirty="0" smtClean="0"/>
              <a:t>2- قد يتم اختيار موضوعات صعبه ولا تتناسب مع المتعلمين .</a:t>
            </a:r>
          </a:p>
          <a:p>
            <a:pPr marL="0" indent="0" algn="r">
              <a:buNone/>
            </a:pPr>
            <a:r>
              <a:rPr lang="ar-SA" sz="2400" b="1" dirty="0" smtClean="0"/>
              <a:t>3-قد تستغرق وقتا طويلا .</a:t>
            </a:r>
          </a:p>
          <a:p>
            <a:pPr marL="0" indent="0" algn="r">
              <a:buNone/>
            </a:pPr>
            <a:r>
              <a:rPr lang="ar-SA" sz="2400" b="1" dirty="0" smtClean="0"/>
              <a:t>4- اذا تم التوظيف الخاطئ لها فنجد المتعلمين يميلون الى قله الاهتمام بالنشاط العلمي .</a:t>
            </a:r>
          </a:p>
          <a:p>
            <a:pPr marL="0" indent="0" algn="r">
              <a:buNone/>
            </a:pPr>
            <a:r>
              <a:rPr lang="ar-SA" sz="2400" b="1" dirty="0" smtClean="0"/>
              <a:t>5- غير مناسبه للمراحل التعليمية الاولى .</a:t>
            </a:r>
          </a:p>
          <a:p>
            <a:pPr marL="0" indent="0" algn="r">
              <a:buNone/>
            </a:pPr>
            <a:r>
              <a:rPr lang="ar-SA" sz="2400" b="1" dirty="0" smtClean="0"/>
              <a:t>6- تحتاج جهد ووقت .</a:t>
            </a:r>
          </a:p>
          <a:p>
            <a:pPr marL="0" indent="0" algn="r">
              <a:buNone/>
            </a:pPr>
            <a:r>
              <a:rPr lang="ar-SA" sz="2400" b="1" dirty="0" smtClean="0"/>
              <a:t>7- صعوبة الحصول على بعض المعلومات من مصادر مختلفة .</a:t>
            </a:r>
            <a:endParaRPr lang="ar-SA" sz="2400" b="1" dirty="0"/>
          </a:p>
        </p:txBody>
      </p:sp>
    </p:spTree>
    <p:extLst>
      <p:ext uri="{BB962C8B-B14F-4D97-AF65-F5344CB8AC3E}">
        <p14:creationId xmlns:p14="http://schemas.microsoft.com/office/powerpoint/2010/main" val="329584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11114" y="764373"/>
            <a:ext cx="5995086" cy="817292"/>
          </a:xfr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r>
              <a:rPr lang="ar-SA" dirty="0" smtClean="0"/>
              <a:t>مميزات استراتيجية حل المشكلات </a:t>
            </a:r>
            <a:endParaRPr lang="ar-SA" dirty="0"/>
          </a:p>
        </p:txBody>
      </p:sp>
      <p:sp>
        <p:nvSpPr>
          <p:cNvPr id="3" name="عنصر نائب للمحتوى 2"/>
          <p:cNvSpPr>
            <a:spLocks noGrp="1"/>
          </p:cNvSpPr>
          <p:nvPr>
            <p:ph idx="1"/>
          </p:nvPr>
        </p:nvSpPr>
        <p:spPr/>
        <p:txBody>
          <a:bodyPr>
            <a:noAutofit/>
          </a:bodyPr>
          <a:lstStyle/>
          <a:p>
            <a:pPr marL="0" indent="0" algn="r">
              <a:buNone/>
            </a:pPr>
            <a:r>
              <a:rPr lang="ar-SA" sz="2400" b="1" dirty="0" smtClean="0"/>
              <a:t>1- تثير دافعيه المتعلم للتعلم .</a:t>
            </a:r>
          </a:p>
          <a:p>
            <a:pPr marL="0" indent="0" algn="r">
              <a:buNone/>
            </a:pPr>
            <a:r>
              <a:rPr lang="ar-SA" sz="2400" b="1" dirty="0" smtClean="0"/>
              <a:t>2- تنميه المهارات والقدرات والمعلومات .</a:t>
            </a:r>
          </a:p>
          <a:p>
            <a:pPr marL="0" indent="0" algn="r">
              <a:buNone/>
            </a:pPr>
            <a:r>
              <a:rPr lang="ar-SA" sz="2400" b="1" dirty="0" smtClean="0"/>
              <a:t>3- توجيه المتعلم الى التعلم الذاتي .</a:t>
            </a:r>
          </a:p>
          <a:p>
            <a:pPr marL="0" indent="0" algn="r">
              <a:buNone/>
            </a:pPr>
            <a:r>
              <a:rPr lang="ar-SA" sz="2400" b="1" dirty="0" smtClean="0"/>
              <a:t>4- تعديل المفاهيم السابقة .</a:t>
            </a:r>
          </a:p>
          <a:p>
            <a:pPr marL="0" indent="0" algn="r">
              <a:buNone/>
            </a:pPr>
            <a:r>
              <a:rPr lang="ar-SA" sz="2400" b="1" dirty="0" smtClean="0"/>
              <a:t>5- تنميه القدرة على التفكير المنطقي .</a:t>
            </a:r>
          </a:p>
          <a:p>
            <a:pPr marL="0" indent="0" algn="r">
              <a:buNone/>
            </a:pPr>
            <a:r>
              <a:rPr lang="ar-SA" sz="2400" b="1" dirty="0" smtClean="0"/>
              <a:t>6- تنميه ثقه المتعلمين بأنفسهم .</a:t>
            </a:r>
          </a:p>
          <a:p>
            <a:pPr marL="0" indent="0" algn="r">
              <a:buNone/>
            </a:pPr>
            <a:r>
              <a:rPr lang="ar-SA" sz="2400" b="1" dirty="0" smtClean="0"/>
              <a:t>7- تنميه مهارات العمل التعاوني .</a:t>
            </a:r>
          </a:p>
          <a:p>
            <a:pPr marL="0" indent="0" algn="r">
              <a:buNone/>
            </a:pPr>
            <a:r>
              <a:rPr lang="ar-SA" sz="2400" b="1" dirty="0" smtClean="0"/>
              <a:t>8- يجعل المتعلمين يدركون القيمة الوظيفية للتعلم .</a:t>
            </a:r>
          </a:p>
          <a:p>
            <a:pPr marL="0" indent="0" algn="r">
              <a:buNone/>
            </a:pPr>
            <a:r>
              <a:rPr lang="ar-SA" sz="2400" b="1" dirty="0" smtClean="0"/>
              <a:t>9- يتيح للمتعلمين فرصا حقيقيه لتطبيق ما يتعلموه في مواقف علميه .</a:t>
            </a:r>
            <a:endParaRPr lang="ar-SA" sz="2400" b="1" dirty="0"/>
          </a:p>
        </p:txBody>
      </p:sp>
    </p:spTree>
    <p:extLst>
      <p:ext uri="{BB962C8B-B14F-4D97-AF65-F5344CB8AC3E}">
        <p14:creationId xmlns:p14="http://schemas.microsoft.com/office/powerpoint/2010/main" val="30452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65124" y="469558"/>
            <a:ext cx="5894173" cy="716692"/>
          </a:xfrm>
        </p:spPr>
        <p:txBody>
          <a:bodyPr>
            <a:noAutofit/>
          </a:bodyPr>
          <a:lstStyle/>
          <a:p>
            <a:pPr marL="0" lvl="0" indent="0" algn="ctr" rtl="1" fontAlgn="base">
              <a:lnSpc>
                <a:spcPct val="100000"/>
              </a:lnSpc>
              <a:spcBef>
                <a:spcPct val="0"/>
              </a:spcBef>
              <a:spcAft>
                <a:spcPct val="0"/>
              </a:spcAft>
              <a:buNone/>
            </a:pPr>
            <a:r>
              <a:rPr lang="ar-SA" sz="4800" b="1" u="sng" dirty="0" smtClean="0">
                <a:solidFill>
                  <a:srgbClr val="FF3399"/>
                </a:solidFill>
                <a:latin typeface="Sakkal Majalla" pitchFamily="2" charset="-78"/>
                <a:cs typeface="Sakkal Majalla" pitchFamily="2" charset="-78"/>
              </a:rPr>
              <a:t>تصنيف استراتيجيات التدريس </a:t>
            </a:r>
          </a:p>
          <a:p>
            <a:pPr marL="0" lvl="0" indent="0" algn="ctr" rtl="1" fontAlgn="base">
              <a:lnSpc>
                <a:spcPct val="100000"/>
              </a:lnSpc>
              <a:spcBef>
                <a:spcPct val="0"/>
              </a:spcBef>
              <a:spcAft>
                <a:spcPct val="0"/>
              </a:spcAft>
              <a:buNone/>
            </a:pPr>
            <a:endParaRPr lang="en-US" sz="4800" dirty="0">
              <a:solidFill>
                <a:srgbClr val="FFFFFF"/>
              </a:solidFill>
              <a:latin typeface="Sakkal Majalla" pitchFamily="2" charset="-78"/>
              <a:cs typeface="Sakkal Majalla" pitchFamily="2" charset="-78"/>
            </a:endParaRPr>
          </a:p>
          <a:p>
            <a:pPr marL="0" lvl="0" indent="0" algn="ctr" rtl="1" fontAlgn="base">
              <a:lnSpc>
                <a:spcPct val="100000"/>
              </a:lnSpc>
              <a:spcBef>
                <a:spcPct val="0"/>
              </a:spcBef>
              <a:spcAft>
                <a:spcPct val="0"/>
              </a:spcAft>
              <a:buNone/>
            </a:pPr>
            <a:r>
              <a:rPr lang="ar-SA" sz="4800" dirty="0" smtClean="0">
                <a:solidFill>
                  <a:schemeClr val="tx2"/>
                </a:solidFill>
                <a:latin typeface="Sakkal Majalla" pitchFamily="2" charset="-78"/>
                <a:cs typeface="Sakkal Majalla" pitchFamily="2" charset="-78"/>
              </a:rPr>
              <a:t> </a:t>
            </a:r>
          </a:p>
          <a:p>
            <a:pPr marL="0" lvl="0" indent="0" algn="ctr" rtl="1" fontAlgn="base">
              <a:lnSpc>
                <a:spcPct val="100000"/>
              </a:lnSpc>
              <a:spcBef>
                <a:spcPct val="0"/>
              </a:spcBef>
              <a:spcAft>
                <a:spcPct val="0"/>
              </a:spcAft>
              <a:buNone/>
            </a:pPr>
            <a:endParaRPr lang="en-US" sz="4800" dirty="0"/>
          </a:p>
        </p:txBody>
      </p:sp>
      <p:sp>
        <p:nvSpPr>
          <p:cNvPr id="4" name="Oval 5"/>
          <p:cNvSpPr>
            <a:spLocks noChangeArrowheads="1"/>
          </p:cNvSpPr>
          <p:nvPr/>
        </p:nvSpPr>
        <p:spPr bwMode="auto">
          <a:xfrm>
            <a:off x="3694668" y="4090087"/>
            <a:ext cx="4757354" cy="2273643"/>
          </a:xfrm>
          <a:prstGeom prst="ellipse">
            <a:avLst/>
          </a:prstGeom>
          <a:solidFill>
            <a:schemeClr val="accent3">
              <a:lumMod val="60000"/>
              <a:lumOff val="4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lvl="0" algn="ctr" defTabSz="914400"/>
            <a:r>
              <a:rPr lang="ar-SA" sz="2800" b="1" kern="0" dirty="0">
                <a:solidFill>
                  <a:schemeClr val="bg1"/>
                </a:solidFill>
                <a:cs typeface="Simplified Arabic" pitchFamily="18" charset="-78"/>
              </a:rPr>
              <a:t>استراتيجية التدريس </a:t>
            </a:r>
            <a:r>
              <a:rPr lang="ar-SA" sz="2800" b="1" kern="0" dirty="0" smtClean="0">
                <a:solidFill>
                  <a:schemeClr val="bg1"/>
                </a:solidFill>
                <a:cs typeface="Simplified Arabic" pitchFamily="18" charset="-78"/>
              </a:rPr>
              <a:t>الموجه</a:t>
            </a:r>
          </a:p>
          <a:p>
            <a:pPr lvl="0" algn="ctr" defTabSz="914400"/>
            <a:r>
              <a:rPr kumimoji="0" lang="ar-SA" sz="2400" b="1" i="0" u="none" strike="noStrike" kern="0" cap="none" spc="0" normalizeH="0" baseline="0" noProof="0" dirty="0" smtClean="0">
                <a:ln>
                  <a:noFill/>
                </a:ln>
                <a:solidFill>
                  <a:schemeClr val="bg1"/>
                </a:solidFill>
                <a:effectLst/>
                <a:uLnTx/>
                <a:uFillTx/>
                <a:cs typeface="Simplified Arabic" pitchFamily="18" charset="-78"/>
              </a:rPr>
              <a:t>يكون دور المعلم هو ميسر للتعلم </a:t>
            </a:r>
            <a:endParaRPr kumimoji="0" lang="en-US" sz="2400" b="0" i="0" u="none" strike="noStrike" kern="0" cap="none" spc="0" normalizeH="0" baseline="0" noProof="0" dirty="0" smtClean="0">
              <a:ln>
                <a:noFill/>
              </a:ln>
              <a:solidFill>
                <a:schemeClr val="bg1"/>
              </a:solidFill>
              <a:effectLst/>
              <a:uLnTx/>
              <a:uFillTx/>
              <a:cs typeface="Simplified Arabic" pitchFamily="18" charset="-78"/>
            </a:endParaRPr>
          </a:p>
        </p:txBody>
      </p:sp>
      <p:sp>
        <p:nvSpPr>
          <p:cNvPr id="5" name="Oval 5"/>
          <p:cNvSpPr>
            <a:spLocks noChangeArrowheads="1"/>
          </p:cNvSpPr>
          <p:nvPr/>
        </p:nvSpPr>
        <p:spPr bwMode="auto">
          <a:xfrm>
            <a:off x="7648831" y="1627379"/>
            <a:ext cx="4003589" cy="2692959"/>
          </a:xfrm>
          <a:prstGeom prst="ellipse">
            <a:avLst/>
          </a:prstGeom>
          <a:solidFill>
            <a:schemeClr val="accent2">
              <a:lumMod val="40000"/>
              <a:lumOff val="6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smtClean="0">
                <a:ln>
                  <a:noFill/>
                </a:ln>
                <a:solidFill>
                  <a:schemeClr val="bg1"/>
                </a:solidFill>
                <a:effectLst/>
                <a:uLnTx/>
                <a:uFillTx/>
                <a:cs typeface="Simplified Arabic" pitchFamily="18" charset="-78"/>
              </a:rPr>
              <a:t>استراتيجية التدريس المباشر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ar-SA" sz="2800" b="1" i="0" u="none" strike="noStrike" kern="0" cap="none" spc="0" normalizeH="0" baseline="0" noProof="0" dirty="0" smtClean="0">
                <a:ln>
                  <a:noFill/>
                </a:ln>
                <a:solidFill>
                  <a:schemeClr val="bg1"/>
                </a:solidFill>
                <a:effectLst/>
                <a:uLnTx/>
                <a:uFillTx/>
                <a:cs typeface="Simplified Arabic" pitchFamily="18" charset="-78"/>
              </a:rPr>
              <a:t>( التقليدية</a:t>
            </a:r>
            <a:r>
              <a:rPr kumimoji="0" lang="ar-SA" sz="2000" b="1" i="0" u="none" strike="noStrike" kern="0" cap="none" spc="0" normalizeH="0" baseline="0" noProof="0" dirty="0" smtClean="0">
                <a:ln>
                  <a:noFill/>
                </a:ln>
                <a:solidFill>
                  <a:schemeClr val="bg1"/>
                </a:solidFill>
                <a:effectLst/>
                <a:uLnTx/>
                <a:uFillTx/>
                <a:cs typeface="Simplified Arabic" pitchFamily="18" charset="-78"/>
              </a:rPr>
              <a:t>)</a:t>
            </a:r>
            <a:r>
              <a:rPr kumimoji="0" lang="ar-SA" sz="2000" b="0" i="0" u="none" strike="noStrike" kern="0" cap="none" spc="0" normalizeH="0" baseline="0" noProof="0" dirty="0" smtClean="0">
                <a:ln>
                  <a:noFill/>
                </a:ln>
                <a:solidFill>
                  <a:schemeClr val="bg1"/>
                </a:solidFill>
                <a:effectLst/>
                <a:uLnTx/>
                <a:uFillTx/>
                <a:cs typeface="Simplified Arabic" pitchFamily="18" charset="-78"/>
              </a:rPr>
              <a:t> </a:t>
            </a:r>
          </a:p>
          <a:p>
            <a:pPr marL="0" marR="0" lvl="0" indent="0" algn="ctr" defTabSz="914400" eaLnBrk="1" fontAlgn="auto" latinLnBrk="0" hangingPunct="1">
              <a:lnSpc>
                <a:spcPct val="100000"/>
              </a:lnSpc>
              <a:spcBef>
                <a:spcPts val="0"/>
              </a:spcBef>
              <a:spcAft>
                <a:spcPts val="0"/>
              </a:spcAft>
              <a:buClrTx/>
              <a:buSzTx/>
              <a:buFontTx/>
              <a:buNone/>
              <a:tabLst/>
              <a:defRPr/>
            </a:pPr>
            <a:r>
              <a:rPr lang="ar-SA" sz="2000" kern="0" dirty="0" smtClean="0">
                <a:solidFill>
                  <a:schemeClr val="bg1"/>
                </a:solidFill>
                <a:cs typeface="Simplified Arabic" pitchFamily="18" charset="-78"/>
              </a:rPr>
              <a:t>يكون دور المعلم هو المسيطر بصوره تامه</a:t>
            </a:r>
          </a:p>
          <a:p>
            <a:pPr marL="0" marR="0" lvl="0" indent="0" algn="ctr" defTabSz="914400" eaLnBrk="1" fontAlgn="auto" latinLnBrk="0" hangingPunct="1">
              <a:lnSpc>
                <a:spcPct val="100000"/>
              </a:lnSpc>
              <a:spcBef>
                <a:spcPts val="0"/>
              </a:spcBef>
              <a:spcAft>
                <a:spcPts val="0"/>
              </a:spcAft>
              <a:buClrTx/>
              <a:buSzTx/>
              <a:buFontTx/>
              <a:buNone/>
              <a:tabLst/>
              <a:defRPr/>
            </a:pPr>
            <a:r>
              <a:rPr lang="ar-SA" sz="2000" kern="0" dirty="0" smtClean="0">
                <a:solidFill>
                  <a:schemeClr val="bg1"/>
                </a:solidFill>
                <a:cs typeface="Simplified Arabic" pitchFamily="18" charset="-78"/>
              </a:rPr>
              <a:t> على الموقف التعليمي</a:t>
            </a:r>
            <a:endParaRPr kumimoji="0" lang="en-US" sz="2000" b="0" i="0" u="none" strike="noStrike" kern="0" cap="none" spc="0" normalizeH="0" baseline="0" noProof="0" dirty="0" smtClean="0">
              <a:ln>
                <a:noFill/>
              </a:ln>
              <a:solidFill>
                <a:schemeClr val="bg1"/>
              </a:solidFill>
              <a:effectLst/>
              <a:uLnTx/>
              <a:uFillTx/>
              <a:cs typeface="Simplified Arabic" pitchFamily="18" charset="-78"/>
            </a:endParaRPr>
          </a:p>
        </p:txBody>
      </p:sp>
      <p:sp>
        <p:nvSpPr>
          <p:cNvPr id="6" name="Oval 5"/>
          <p:cNvSpPr>
            <a:spLocks noChangeArrowheads="1"/>
          </p:cNvSpPr>
          <p:nvPr/>
        </p:nvSpPr>
        <p:spPr bwMode="auto">
          <a:xfrm>
            <a:off x="345989" y="1743117"/>
            <a:ext cx="4312508" cy="2461485"/>
          </a:xfrm>
          <a:prstGeom prst="ellipse">
            <a:avLst/>
          </a:prstGeom>
          <a:solidFill>
            <a:schemeClr val="accent1"/>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2400" b="1" i="0" u="none" strike="noStrike" kern="0" cap="none" spc="0" normalizeH="0" baseline="0" noProof="0" dirty="0" smtClean="0">
                <a:ln>
                  <a:noFill/>
                </a:ln>
                <a:solidFill>
                  <a:srgbClr val="FFFFFF"/>
                </a:solidFill>
                <a:effectLst/>
                <a:uLnTx/>
                <a:uFillTx/>
                <a:cs typeface="Simplified Arabic" pitchFamily="18" charset="-78"/>
              </a:rPr>
              <a:t>استراتيجيات التدريس غير المباشر</a:t>
            </a:r>
          </a:p>
          <a:p>
            <a:pPr marL="0" marR="0" lvl="0" indent="0" defTabSz="914400" eaLnBrk="1" fontAlgn="auto" latinLnBrk="0" hangingPunct="1">
              <a:lnSpc>
                <a:spcPct val="100000"/>
              </a:lnSpc>
              <a:spcBef>
                <a:spcPts val="0"/>
              </a:spcBef>
              <a:spcAft>
                <a:spcPts val="0"/>
              </a:spcAft>
              <a:buClrTx/>
              <a:buSzTx/>
              <a:buFontTx/>
              <a:buNone/>
              <a:tabLst/>
              <a:defRPr/>
            </a:pPr>
            <a:r>
              <a:rPr kumimoji="0" lang="ar-SA" sz="2000" b="1" i="0" u="none" strike="noStrike" kern="0" cap="none" spc="0" normalizeH="0" baseline="0" noProof="0" dirty="0" smtClean="0">
                <a:ln>
                  <a:noFill/>
                </a:ln>
                <a:solidFill>
                  <a:srgbClr val="FFFFFF"/>
                </a:solidFill>
                <a:effectLst/>
                <a:uLnTx/>
                <a:uFillTx/>
                <a:cs typeface="Simplified Arabic" pitchFamily="18" charset="-78"/>
              </a:rPr>
              <a:t>يركز الاهتمام على عمليات العلم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srgbClr val="FFFFFF"/>
              </a:solidFill>
              <a:effectLst/>
              <a:uLnTx/>
              <a:uFillTx/>
              <a:cs typeface="Simplified Arabic" pitchFamily="18" charset="-78"/>
            </a:endParaRPr>
          </a:p>
        </p:txBody>
      </p:sp>
    </p:spTree>
    <p:extLst>
      <p:ext uri="{BB962C8B-B14F-4D97-AF65-F5344CB8AC3E}">
        <p14:creationId xmlns:p14="http://schemas.microsoft.com/office/powerpoint/2010/main" val="327124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title"/>
          </p:nvPr>
        </p:nvSpPr>
        <p:spPr>
          <a:xfrm>
            <a:off x="2780270" y="808240"/>
            <a:ext cx="8983362" cy="103884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SA" sz="3600" b="1" i="0" u="none" strike="noStrike" kern="0" cap="none" spc="0" normalizeH="0" baseline="0" noProof="0" dirty="0" smtClean="0">
                <a:ln>
                  <a:noFill/>
                </a:ln>
                <a:solidFill>
                  <a:srgbClr val="9C007F"/>
                </a:solidFill>
                <a:effectLst/>
                <a:uLnTx/>
                <a:uFillTx/>
              </a:rPr>
              <a:t>دور المعلم في اسلوب حل المشكلات </a:t>
            </a:r>
            <a:endParaRPr kumimoji="0" lang="ar-SA" sz="3600" b="1" i="0" u="none" strike="noStrike" kern="0" cap="none" spc="0" normalizeH="0" baseline="0" noProof="0" dirty="0">
              <a:ln>
                <a:noFill/>
              </a:ln>
              <a:solidFill>
                <a:srgbClr val="9C007F"/>
              </a:solidFill>
              <a:effectLst/>
              <a:uLnTx/>
              <a:uFillTx/>
            </a:endParaRPr>
          </a:p>
        </p:txBody>
      </p:sp>
      <p:sp>
        <p:nvSpPr>
          <p:cNvPr id="5" name="عنصر نائب للمحتوى 2"/>
          <p:cNvSpPr>
            <a:spLocks noGrp="1"/>
          </p:cNvSpPr>
          <p:nvPr>
            <p:ph idx="1"/>
          </p:nvPr>
        </p:nvSpPr>
        <p:spPr>
          <a:xfrm>
            <a:off x="2755556" y="1915296"/>
            <a:ext cx="8983362" cy="3989173"/>
          </a:xfrm>
          <a:prstGeom prst="rect">
            <a:avLst/>
          </a:prstGeom>
        </p:spPr>
        <p:txBody>
          <a:bodyPr>
            <a:normAutofit fontScale="85000" lnSpcReduction="20000"/>
          </a:bodyPr>
          <a:lstStyle/>
          <a:p>
            <a:pPr marL="0" indent="0" algn="r">
              <a:lnSpc>
                <a:spcPct val="150000"/>
              </a:lnSpc>
              <a:spcBef>
                <a:spcPts val="0"/>
              </a:spcBef>
              <a:buNone/>
            </a:pPr>
            <a:r>
              <a:rPr kumimoji="0" lang="ar-SA" sz="1800" b="0" i="0" u="none" strike="noStrike" kern="0" cap="none" spc="0" normalizeH="0" baseline="0" noProof="0" dirty="0" smtClean="0">
                <a:ln>
                  <a:noFill/>
                </a:ln>
                <a:solidFill>
                  <a:sysClr val="windowText" lastClr="000000"/>
                </a:solidFill>
                <a:effectLst/>
                <a:uLnTx/>
                <a:uFillTx/>
              </a:rPr>
              <a:t> </a:t>
            </a:r>
            <a:r>
              <a:rPr kumimoji="0" lang="ar-SA" sz="3600" b="0" i="0" u="none" strike="noStrike" kern="0" cap="none" spc="0" normalizeH="0" baseline="0" noProof="0" dirty="0" smtClean="0">
                <a:ln>
                  <a:noFill/>
                </a:ln>
                <a:solidFill>
                  <a:sysClr val="windowText" lastClr="000000"/>
                </a:solidFill>
                <a:effectLst/>
                <a:uLnTx/>
                <a:uFillTx/>
              </a:rPr>
              <a:t>يشعر الطالب بحرية التفكير .</a:t>
            </a:r>
          </a:p>
          <a:p>
            <a:pPr marL="0" indent="0" algn="r">
              <a:lnSpc>
                <a:spcPct val="150000"/>
              </a:lnSpc>
              <a:spcBef>
                <a:spcPts val="0"/>
              </a:spcBef>
              <a:buNone/>
            </a:pPr>
            <a:r>
              <a:rPr kumimoji="0" lang="ar-SA" sz="3600" b="0" i="0" u="none" strike="noStrike" kern="0" cap="none" spc="0" normalizeH="0" baseline="0" noProof="0" dirty="0" smtClean="0">
                <a:ln>
                  <a:noFill/>
                </a:ln>
                <a:solidFill>
                  <a:sysClr val="windowText" lastClr="000000"/>
                </a:solidFill>
                <a:effectLst/>
                <a:uLnTx/>
                <a:uFillTx/>
              </a:rPr>
              <a:t>دعم المتعلمين وتحفيز الثقة بالنفس .</a:t>
            </a:r>
          </a:p>
          <a:p>
            <a:pPr marL="0" indent="0" algn="r">
              <a:lnSpc>
                <a:spcPct val="150000"/>
              </a:lnSpc>
              <a:spcBef>
                <a:spcPts val="0"/>
              </a:spcBef>
              <a:buNone/>
            </a:pPr>
            <a:r>
              <a:rPr kumimoji="0" lang="ar-SA" sz="3600" b="0" i="0" u="none" strike="noStrike" kern="0" cap="none" spc="0" normalizeH="0" baseline="0" noProof="0" dirty="0" smtClean="0">
                <a:ln>
                  <a:noFill/>
                </a:ln>
                <a:solidFill>
                  <a:sysClr val="windowText" lastClr="000000"/>
                </a:solidFill>
                <a:effectLst/>
                <a:uLnTx/>
                <a:uFillTx/>
              </a:rPr>
              <a:t>تدريبهم على تحديد المشكلة المطروحة بدقة .</a:t>
            </a:r>
          </a:p>
          <a:p>
            <a:pPr marL="0" indent="0" algn="r">
              <a:lnSpc>
                <a:spcPct val="150000"/>
              </a:lnSpc>
              <a:spcBef>
                <a:spcPts val="0"/>
              </a:spcBef>
              <a:buNone/>
            </a:pPr>
            <a:r>
              <a:rPr kumimoji="0" lang="ar-SA" sz="3600" b="0" i="0" u="none" strike="noStrike" kern="0" cap="none" spc="0" normalizeH="0" baseline="0" noProof="0" dirty="0" smtClean="0">
                <a:ln>
                  <a:noFill/>
                </a:ln>
                <a:solidFill>
                  <a:sysClr val="windowText" lastClr="000000"/>
                </a:solidFill>
                <a:effectLst/>
                <a:uLnTx/>
                <a:uFillTx/>
              </a:rPr>
              <a:t>تدريبهم على صياغة الحلول المختلفة . </a:t>
            </a:r>
          </a:p>
          <a:p>
            <a:pPr marL="0" indent="0" algn="r">
              <a:lnSpc>
                <a:spcPct val="150000"/>
              </a:lnSpc>
              <a:spcBef>
                <a:spcPts val="0"/>
              </a:spcBef>
              <a:buNone/>
            </a:pPr>
            <a:r>
              <a:rPr kumimoji="0" lang="ar-SA" sz="3600" b="0" i="0" u="none" strike="noStrike" kern="0" cap="none" spc="0" normalizeH="0" baseline="0" noProof="0" dirty="0" smtClean="0">
                <a:ln>
                  <a:noFill/>
                </a:ln>
                <a:solidFill>
                  <a:sysClr val="windowText" lastClr="000000"/>
                </a:solidFill>
                <a:effectLst/>
                <a:uLnTx/>
                <a:uFillTx/>
              </a:rPr>
              <a:t>توجيه المتعلمين نحو الاستفادة من جميع المصادر المتاحة للوصول الى اكبر عدد ممكن من الحلول .</a:t>
            </a:r>
          </a:p>
          <a:p>
            <a:pPr marL="0" indent="0" algn="r">
              <a:lnSpc>
                <a:spcPct val="150000"/>
              </a:lnSpc>
              <a:spcBef>
                <a:spcPts val="0"/>
              </a:spcBef>
              <a:buNone/>
            </a:pPr>
            <a:endParaRPr kumimoji="0" lang="ar-SA"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216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additive="base">
                                        <p:cTn id="2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additive="base">
                                        <p:cTn id="3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additive="base">
                                        <p:cTn id="3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spTree>
    <p:extLst>
      <p:ext uri="{BB962C8B-B14F-4D97-AF65-F5344CB8AC3E}">
        <p14:creationId xmlns:p14="http://schemas.microsoft.com/office/powerpoint/2010/main" val="4231530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371600" y="1803404"/>
            <a:ext cx="9448800" cy="2311395"/>
          </a:xfrm>
        </p:spPr>
        <p:txBody>
          <a:bodyPr>
            <a:noAutofit/>
          </a:bodyPr>
          <a:lstStyle/>
          <a:p>
            <a:pPr algn="ctr"/>
            <a:r>
              <a:rPr lang="ar-SA" sz="4800" dirty="0" smtClean="0">
                <a:solidFill>
                  <a:srgbClr val="C00000"/>
                </a:solidFill>
              </a:rPr>
              <a:t>إعداد </a:t>
            </a:r>
            <a:r>
              <a:rPr lang="ar-SA" sz="4400" dirty="0" smtClean="0"/>
              <a:t/>
            </a:r>
            <a:br>
              <a:rPr lang="ar-SA" sz="4400" dirty="0" smtClean="0"/>
            </a:br>
            <a:r>
              <a:rPr lang="ar-SA" sz="5400" dirty="0" smtClean="0">
                <a:solidFill>
                  <a:schemeClr val="accent5">
                    <a:lumMod val="75000"/>
                  </a:schemeClr>
                </a:solidFill>
              </a:rPr>
              <a:t>د. احلام عبد العظيم مبروك </a:t>
            </a:r>
            <a:r>
              <a:rPr lang="ar-SA" sz="4400" dirty="0" smtClean="0"/>
              <a:t/>
            </a:r>
            <a:br>
              <a:rPr lang="ar-SA" sz="4400" dirty="0" smtClean="0"/>
            </a:br>
            <a:r>
              <a:rPr lang="ar-SA" sz="3600" dirty="0" smtClean="0">
                <a:solidFill>
                  <a:srgbClr val="C00000"/>
                </a:solidFill>
              </a:rPr>
              <a:t>استاذ مساعد تخصص المناهج وطرق التدريس </a:t>
            </a:r>
            <a:endParaRPr lang="ar-SA" sz="4400" dirty="0">
              <a:solidFill>
                <a:srgbClr val="C00000"/>
              </a:solidFill>
            </a:endParaRPr>
          </a:p>
        </p:txBody>
      </p:sp>
    </p:spTree>
    <p:extLst>
      <p:ext uri="{BB962C8B-B14F-4D97-AF65-F5344CB8AC3E}">
        <p14:creationId xmlns:p14="http://schemas.microsoft.com/office/powerpoint/2010/main" val="86749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ar-SA" sz="4400" b="1" dirty="0" smtClean="0">
                <a:latin typeface="Sakkal Majalla" pitchFamily="2" charset="-78"/>
                <a:cs typeface="Sakkal Majalla" pitchFamily="2" charset="-78"/>
              </a:rPr>
              <a:t>تصنيف استراتيجيات التدريس حسب دور كل من المعلم والمتعلم </a:t>
            </a:r>
            <a:endParaRPr lang="en-US" sz="4400" b="1" dirty="0">
              <a:latin typeface="Sakkal Majalla" pitchFamily="2" charset="-78"/>
              <a:cs typeface="Sakkal Majalla" pitchFamily="2" charset="-78"/>
            </a:endParaRPr>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3115251694"/>
              </p:ext>
            </p:extLst>
          </p:nvPr>
        </p:nvGraphicFramePr>
        <p:xfrm>
          <a:off x="1322174" y="2631989"/>
          <a:ext cx="9897762" cy="35862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554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9433" y="1020668"/>
            <a:ext cx="10820400" cy="5429559"/>
          </a:xfrm>
        </p:spPr>
        <p:txBody>
          <a:bodyPr>
            <a:normAutofit/>
          </a:bodyPr>
          <a:lstStyle/>
          <a:p>
            <a:pPr marL="0" indent="0" algn="r" rtl="1">
              <a:buNone/>
            </a:pPr>
            <a:r>
              <a:rPr lang="ar-SA" sz="3200" b="1" dirty="0" smtClean="0">
                <a:latin typeface="Sakkal Majalla" pitchFamily="2" charset="-78"/>
                <a:cs typeface="Sakkal Majalla" pitchFamily="2" charset="-78"/>
              </a:rPr>
              <a:t>تصنيف استراتيجيات التدريس  وفقا لنوع التعليم وعدد المتعلمين :</a:t>
            </a:r>
          </a:p>
          <a:p>
            <a:pPr marL="0" indent="0" algn="r" rtl="1">
              <a:buNone/>
            </a:pPr>
            <a:r>
              <a:rPr lang="ar-SA" sz="2800" dirty="0">
                <a:latin typeface="Sakkal Majalla" pitchFamily="2" charset="-78"/>
                <a:cs typeface="Sakkal Majalla" pitchFamily="2" charset="-78"/>
              </a:rPr>
              <a:t> </a:t>
            </a:r>
            <a:endParaRPr lang="ar-SA" sz="2800" dirty="0" smtClean="0">
              <a:latin typeface="Sakkal Majalla" pitchFamily="2" charset="-78"/>
              <a:cs typeface="Sakkal Majalla" pitchFamily="2" charset="-78"/>
            </a:endParaRPr>
          </a:p>
        </p:txBody>
      </p:sp>
      <p:sp>
        <p:nvSpPr>
          <p:cNvPr id="8" name="سحابة 7"/>
          <p:cNvSpPr/>
          <p:nvPr/>
        </p:nvSpPr>
        <p:spPr>
          <a:xfrm>
            <a:off x="5980671" y="1779373"/>
            <a:ext cx="5486400" cy="2409567"/>
          </a:xfrm>
          <a:prstGeom prst="cloud">
            <a:avLst/>
          </a:prstGeom>
          <a:gradFill flip="none" rotWithShape="1">
            <a:gsLst>
              <a:gs pos="5417">
                <a:schemeClr val="accent1"/>
              </a:gs>
              <a:gs pos="40000">
                <a:schemeClr val="accent1">
                  <a:tint val="66000"/>
                  <a:satMod val="160000"/>
                </a:schemeClr>
              </a:gs>
              <a:gs pos="80000">
                <a:schemeClr val="accent1">
                  <a:tint val="44500"/>
                  <a:satMod val="160000"/>
                </a:schemeClr>
              </a:gs>
              <a:gs pos="100000">
                <a:schemeClr val="accent1">
                  <a:tint val="23500"/>
                  <a:satMod val="16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استراتيجيات التدريس الجماعي :</a:t>
            </a:r>
          </a:p>
          <a:p>
            <a:pPr algn="ctr"/>
            <a:r>
              <a:rPr lang="ar-SA" sz="2400" b="1" dirty="0" smtClean="0">
                <a:solidFill>
                  <a:schemeClr val="tx1"/>
                </a:solidFill>
              </a:rPr>
              <a:t>مثل طرق الالقاء – حل المشكلات – المناقشة – الحوار </a:t>
            </a:r>
            <a:endParaRPr lang="ar-SA" sz="2400" b="1" dirty="0">
              <a:solidFill>
                <a:schemeClr val="tx1"/>
              </a:solidFill>
            </a:endParaRPr>
          </a:p>
        </p:txBody>
      </p:sp>
      <p:sp>
        <p:nvSpPr>
          <p:cNvPr id="9" name="سحابة 8"/>
          <p:cNvSpPr/>
          <p:nvPr/>
        </p:nvSpPr>
        <p:spPr>
          <a:xfrm>
            <a:off x="642552" y="3847070"/>
            <a:ext cx="5807675" cy="2409567"/>
          </a:xfrm>
          <a:prstGeom prst="cloud">
            <a:avLst/>
          </a:prstGeom>
          <a:gradFill flip="none" rotWithShape="1">
            <a:gsLst>
              <a:gs pos="17000">
                <a:schemeClr val="accent1"/>
              </a:gs>
              <a:gs pos="45000">
                <a:schemeClr val="accent1">
                  <a:tint val="66000"/>
                  <a:satMod val="160000"/>
                </a:schemeClr>
              </a:gs>
              <a:gs pos="74000">
                <a:schemeClr val="accent1">
                  <a:tint val="44500"/>
                  <a:satMod val="160000"/>
                </a:schemeClr>
              </a:gs>
              <a:gs pos="100000">
                <a:schemeClr val="accent1">
                  <a:tint val="23500"/>
                  <a:satMod val="16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استراتيجيات التدريس الفردي :</a:t>
            </a:r>
          </a:p>
          <a:p>
            <a:pPr algn="ctr"/>
            <a:r>
              <a:rPr lang="ar-SA" sz="2400" b="1" dirty="0" smtClean="0">
                <a:solidFill>
                  <a:schemeClr val="tx1"/>
                </a:solidFill>
              </a:rPr>
              <a:t>مثل التعليم المبرمج او التعليم بالحاسوب </a:t>
            </a:r>
            <a:endParaRPr lang="ar-SA" sz="2400" b="1" dirty="0">
              <a:solidFill>
                <a:schemeClr val="tx1"/>
              </a:solidFill>
            </a:endParaRPr>
          </a:p>
        </p:txBody>
      </p:sp>
    </p:spTree>
    <p:extLst>
      <p:ext uri="{BB962C8B-B14F-4D97-AF65-F5344CB8AC3E}">
        <p14:creationId xmlns:p14="http://schemas.microsoft.com/office/powerpoint/2010/main" val="354531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854410"/>
            <a:ext cx="10843054" cy="3364275"/>
          </a:xfrm>
        </p:spPr>
        <p:txBody>
          <a:bodyPr/>
          <a:lstStyle/>
          <a:p>
            <a:pPr marL="274320" lvl="0" indent="-274320" algn="r" rtl="1">
              <a:lnSpc>
                <a:spcPct val="100000"/>
              </a:lnSpc>
              <a:spcBef>
                <a:spcPct val="20000"/>
              </a:spcBef>
              <a:buClr>
                <a:srgbClr val="0BD0D9"/>
              </a:buClr>
              <a:buSzPct val="95000"/>
              <a:buFont typeface="Wingdings 2"/>
              <a:buChar char=""/>
            </a:pPr>
            <a:r>
              <a:rPr lang="ar-SA" sz="4400" dirty="0">
                <a:solidFill>
                  <a:prstClr val="black"/>
                </a:solidFill>
                <a:latin typeface="Constantia"/>
              </a:rPr>
              <a:t>تعتبر من اقدم الطرق التدريسية المعروفة واكثرها شيوعا وتعتمد على الالقاء من المعلم او احد الخبراء ،ويتم الاعداد لها مسبقا .</a:t>
            </a:r>
          </a:p>
          <a:p>
            <a:pPr marL="0" indent="0" algn="r" rtl="1">
              <a:buNone/>
            </a:pPr>
            <a:endParaRPr lang="en-US" dirty="0">
              <a:latin typeface="Sakkal Majalla" pitchFamily="2" charset="-78"/>
              <a:cs typeface="Sakkal Majalla" pitchFamily="2" charset="-78"/>
            </a:endParaRPr>
          </a:p>
        </p:txBody>
      </p:sp>
      <p:sp>
        <p:nvSpPr>
          <p:cNvPr id="2" name="مربع نص 1"/>
          <p:cNvSpPr txBox="1"/>
          <p:nvPr/>
        </p:nvSpPr>
        <p:spPr>
          <a:xfrm>
            <a:off x="5424617" y="914401"/>
            <a:ext cx="6178379" cy="769441"/>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p>
            <a:pPr algn="r"/>
            <a:r>
              <a:rPr lang="ar-SA" sz="4400" b="1" dirty="0" smtClean="0"/>
              <a:t>طريقه المحاضرة او الالقاء</a:t>
            </a:r>
            <a:endParaRPr lang="ar-SA" sz="4400" b="1" dirty="0"/>
          </a:p>
        </p:txBody>
      </p:sp>
    </p:spTree>
    <p:extLst>
      <p:ext uri="{BB962C8B-B14F-4D97-AF65-F5344CB8AC3E}">
        <p14:creationId xmlns:p14="http://schemas.microsoft.com/office/powerpoint/2010/main" val="35166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1507524"/>
            <a:ext cx="10830697" cy="4720281"/>
          </a:xfrm>
        </p:spPr>
        <p:txBody>
          <a:bodyPr>
            <a:normAutofit/>
          </a:bodyPr>
          <a:lstStyle/>
          <a:p>
            <a:pPr marL="274320" lvl="0" indent="-274320" algn="r" rtl="1">
              <a:lnSpc>
                <a:spcPct val="100000"/>
              </a:lnSpc>
              <a:spcBef>
                <a:spcPct val="20000"/>
              </a:spcBef>
              <a:buClr>
                <a:srgbClr val="0BD0D9"/>
              </a:buClr>
              <a:buSzPct val="95000"/>
              <a:buFont typeface="Wingdings 2"/>
              <a:buChar char=""/>
            </a:pPr>
            <a:r>
              <a:rPr lang="ar-SA" sz="3200" dirty="0">
                <a:solidFill>
                  <a:prstClr val="black"/>
                </a:solidFill>
                <a:latin typeface="Constantia"/>
              </a:rPr>
              <a:t>- تستخدم لتدريس الحقائق والنظريات .</a:t>
            </a:r>
          </a:p>
          <a:p>
            <a:pPr marL="274320" lvl="0" indent="-274320" algn="r" rtl="1">
              <a:lnSpc>
                <a:spcPct val="100000"/>
              </a:lnSpc>
              <a:spcBef>
                <a:spcPct val="20000"/>
              </a:spcBef>
              <a:buClr>
                <a:srgbClr val="0BD0D9"/>
              </a:buClr>
              <a:buSzPct val="95000"/>
              <a:buFont typeface="Wingdings 2"/>
              <a:buChar char=""/>
            </a:pPr>
            <a:r>
              <a:rPr lang="ar-SA" sz="3200" dirty="0">
                <a:solidFill>
                  <a:prstClr val="black"/>
                </a:solidFill>
                <a:latin typeface="Constantia"/>
              </a:rPr>
              <a:t>تستخدم اذا كان الفرق بين المعلم والطلاب كبير من حيث الالمام بموضوع المحاضرة .</a:t>
            </a:r>
          </a:p>
          <a:p>
            <a:pPr marL="274320" lvl="0" indent="-274320" algn="r" rtl="1">
              <a:lnSpc>
                <a:spcPct val="100000"/>
              </a:lnSpc>
              <a:spcBef>
                <a:spcPct val="20000"/>
              </a:spcBef>
              <a:buClr>
                <a:srgbClr val="0BD0D9"/>
              </a:buClr>
              <a:buSzPct val="95000"/>
              <a:buFont typeface="Wingdings 2"/>
              <a:buChar char=""/>
            </a:pPr>
            <a:r>
              <a:rPr lang="ar-SA" sz="3200" dirty="0">
                <a:solidFill>
                  <a:prstClr val="black"/>
                </a:solidFill>
                <a:latin typeface="Constantia"/>
              </a:rPr>
              <a:t>عندما يكون الهدف تقديم كم كبير من المعلومات .</a:t>
            </a:r>
          </a:p>
          <a:p>
            <a:pPr marL="274320" lvl="0" indent="-274320" algn="r" rtl="1">
              <a:lnSpc>
                <a:spcPct val="100000"/>
              </a:lnSpc>
              <a:spcBef>
                <a:spcPct val="20000"/>
              </a:spcBef>
              <a:buClr>
                <a:srgbClr val="0BD0D9"/>
              </a:buClr>
              <a:buSzPct val="95000"/>
              <a:buFont typeface="Wingdings 2"/>
              <a:buChar char=""/>
            </a:pPr>
            <a:r>
              <a:rPr lang="ar-SA" sz="3200" dirty="0">
                <a:solidFill>
                  <a:prstClr val="black"/>
                </a:solidFill>
                <a:latin typeface="Constantia"/>
              </a:rPr>
              <a:t>عند التدريس لأعداد كبيرة .</a:t>
            </a:r>
          </a:p>
          <a:p>
            <a:pPr marL="274320" lvl="0" indent="-274320" algn="r" rtl="1">
              <a:lnSpc>
                <a:spcPct val="100000"/>
              </a:lnSpc>
              <a:spcBef>
                <a:spcPct val="20000"/>
              </a:spcBef>
              <a:buClr>
                <a:srgbClr val="0BD0D9"/>
              </a:buClr>
              <a:buSzPct val="95000"/>
              <a:buFont typeface="Wingdings 2"/>
              <a:buChar char=""/>
            </a:pPr>
            <a:r>
              <a:rPr lang="ar-SA" sz="3200" dirty="0">
                <a:solidFill>
                  <a:prstClr val="black"/>
                </a:solidFill>
                <a:latin typeface="Constantia"/>
              </a:rPr>
              <a:t>قد تكون المحاضرة مسجلة صوتيا  ، ويستمع اليها الطلاب عنن طريق اجهزة تسجيل قد تكون بالصوت والصورة .</a:t>
            </a:r>
          </a:p>
          <a:p>
            <a:pPr marL="274320" lvl="0" indent="-274320" algn="r" rtl="1">
              <a:lnSpc>
                <a:spcPct val="100000"/>
              </a:lnSpc>
              <a:spcBef>
                <a:spcPct val="20000"/>
              </a:spcBef>
              <a:buClr>
                <a:srgbClr val="0BD0D9"/>
              </a:buClr>
              <a:buSzPct val="95000"/>
              <a:buFont typeface="Wingdings 2"/>
              <a:buChar char=""/>
            </a:pPr>
            <a:r>
              <a:rPr lang="ar-SA" sz="3200" dirty="0">
                <a:solidFill>
                  <a:prstClr val="black"/>
                </a:solidFill>
                <a:latin typeface="Constantia"/>
              </a:rPr>
              <a:t>تصلح للكبار عن الصغار ، لان قدرتهم على الانصات اعلى</a:t>
            </a:r>
          </a:p>
          <a:p>
            <a:pPr marL="274320" lvl="0" indent="-274320" algn="r" rtl="1">
              <a:lnSpc>
                <a:spcPct val="100000"/>
              </a:lnSpc>
              <a:spcBef>
                <a:spcPct val="20000"/>
              </a:spcBef>
              <a:buClr>
                <a:srgbClr val="0BD0D9"/>
              </a:buClr>
              <a:buSzPct val="95000"/>
              <a:buFont typeface="Wingdings 2"/>
              <a:buChar char=""/>
            </a:pPr>
            <a:endParaRPr lang="ar-SA" sz="3200" dirty="0">
              <a:solidFill>
                <a:prstClr val="black"/>
              </a:solidFill>
              <a:latin typeface="Constantia"/>
            </a:endParaRPr>
          </a:p>
          <a:p>
            <a:pPr marL="274320" lvl="0" indent="-274320" algn="r" rtl="1">
              <a:lnSpc>
                <a:spcPct val="100000"/>
              </a:lnSpc>
              <a:spcBef>
                <a:spcPct val="20000"/>
              </a:spcBef>
              <a:buClr>
                <a:srgbClr val="0BD0D9"/>
              </a:buClr>
              <a:buSzPct val="95000"/>
              <a:buFont typeface="Wingdings 2"/>
              <a:buChar char=""/>
            </a:pPr>
            <a:endParaRPr lang="ar-SA" sz="3200" dirty="0">
              <a:solidFill>
                <a:prstClr val="black"/>
              </a:solidFill>
              <a:latin typeface="Constantia"/>
            </a:endParaRPr>
          </a:p>
          <a:p>
            <a:pPr algn="r" rtl="1" fontAlgn="base">
              <a:lnSpc>
                <a:spcPct val="100000"/>
              </a:lnSpc>
              <a:spcBef>
                <a:spcPct val="0"/>
              </a:spcBef>
              <a:spcAft>
                <a:spcPct val="0"/>
              </a:spcAft>
              <a:buFont typeface="Wingdings" pitchFamily="2" charset="2"/>
              <a:buChar char="v"/>
            </a:pPr>
            <a:endParaRPr lang="en-US" sz="2400" dirty="0">
              <a:solidFill>
                <a:schemeClr val="tx2"/>
              </a:solidFill>
              <a:latin typeface="Sakkal Majalla" pitchFamily="2" charset="-78"/>
              <a:cs typeface="Sakkal Majalla" pitchFamily="2" charset="-78"/>
            </a:endParaRPr>
          </a:p>
        </p:txBody>
      </p:sp>
      <p:sp>
        <p:nvSpPr>
          <p:cNvPr id="2" name="انفجار 1 1"/>
          <p:cNvSpPr/>
          <p:nvPr/>
        </p:nvSpPr>
        <p:spPr>
          <a:xfrm>
            <a:off x="6746789" y="197708"/>
            <a:ext cx="4485503" cy="1248033"/>
          </a:xfrm>
          <a:prstGeom prst="irregularSeal1">
            <a:avLst/>
          </a:prstGeom>
          <a:ln>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t>استخدامات المحاضرة</a:t>
            </a:r>
            <a:endParaRPr lang="ar-SA" b="1" dirty="0"/>
          </a:p>
        </p:txBody>
      </p:sp>
    </p:spTree>
    <p:extLst>
      <p:ext uri="{BB962C8B-B14F-4D97-AF65-F5344CB8AC3E}">
        <p14:creationId xmlns:p14="http://schemas.microsoft.com/office/powerpoint/2010/main" val="20864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5265" y="455454"/>
            <a:ext cx="4228070" cy="755508"/>
          </a:xfrm>
        </p:spPr>
        <p:style>
          <a:lnRef idx="2">
            <a:schemeClr val="accent3">
              <a:shade val="50000"/>
            </a:schemeClr>
          </a:lnRef>
          <a:fillRef idx="1">
            <a:schemeClr val="accent3"/>
          </a:fillRef>
          <a:effectRef idx="0">
            <a:schemeClr val="accent3"/>
          </a:effectRef>
          <a:fontRef idx="minor">
            <a:schemeClr val="lt1"/>
          </a:fontRef>
        </p:style>
        <p:txBody>
          <a:bodyPr/>
          <a:lstStyle/>
          <a:p>
            <a:r>
              <a:rPr lang="ar-SA"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akkal Majalla" pitchFamily="2" charset="-78"/>
                <a:cs typeface="Sakkal Majalla" pitchFamily="2" charset="-78"/>
              </a:rPr>
              <a:t>شروط نجاح المحاضرة </a:t>
            </a:r>
            <a:endParaRPr lang="en-U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Sakkal Majalla" pitchFamily="2" charset="-78"/>
              <a:cs typeface="Sakkal Majalla" pitchFamily="2" charset="-78"/>
            </a:endParaRPr>
          </a:p>
        </p:txBody>
      </p:sp>
      <p:sp>
        <p:nvSpPr>
          <p:cNvPr id="3" name="Content Placeholder 2"/>
          <p:cNvSpPr>
            <a:spLocks noGrp="1"/>
          </p:cNvSpPr>
          <p:nvPr>
            <p:ph idx="1"/>
          </p:nvPr>
        </p:nvSpPr>
        <p:spPr>
          <a:xfrm>
            <a:off x="4201297" y="1885642"/>
            <a:ext cx="7545860" cy="4403948"/>
          </a:xfrm>
        </p:spPr>
        <p:txBody>
          <a:bodyPr>
            <a:noAutofit/>
          </a:bodyPr>
          <a:lstStyle/>
          <a:p>
            <a:pPr algn="r" rtl="1"/>
            <a:r>
              <a:rPr lang="ar-SA" sz="3200" dirty="0" smtClean="0"/>
              <a:t>1- الاعداد المسبق وتقسم الموضوع الى اجزاء .</a:t>
            </a:r>
          </a:p>
          <a:p>
            <a:pPr algn="r" rtl="1"/>
            <a:r>
              <a:rPr lang="ar-SA" sz="3200" dirty="0" smtClean="0"/>
              <a:t>2- التدرج في العرض ، وترتيب عناصرها وفكرها .</a:t>
            </a:r>
          </a:p>
          <a:p>
            <a:pPr algn="r" rtl="1"/>
            <a:r>
              <a:rPr lang="ar-SA" sz="3200" dirty="0" smtClean="0"/>
              <a:t>3- التوازن في العرض .</a:t>
            </a:r>
          </a:p>
          <a:p>
            <a:pPr algn="r" rtl="1"/>
            <a:r>
              <a:rPr lang="ar-SA" sz="3200" dirty="0" smtClean="0"/>
              <a:t>4- استخدام الوسائل التعليمية الايضاحية .</a:t>
            </a:r>
          </a:p>
          <a:p>
            <a:pPr algn="r" rtl="1"/>
            <a:r>
              <a:rPr lang="ar-SA" sz="3200" dirty="0" smtClean="0"/>
              <a:t>5- ان تكون فترة الالقاء وجيزة .</a:t>
            </a:r>
          </a:p>
          <a:p>
            <a:pPr algn="r" rtl="1"/>
            <a:r>
              <a:rPr lang="ar-SA" sz="3200" dirty="0" smtClean="0"/>
              <a:t>6- ان يتخللها بعض الطرائف لفترة وجيزة .</a:t>
            </a:r>
          </a:p>
          <a:p>
            <a:pPr algn="r" rtl="1"/>
            <a:r>
              <a:rPr lang="ar-SA" sz="3200" dirty="0" smtClean="0"/>
              <a:t>7- حريه المناقشة .</a:t>
            </a:r>
          </a:p>
          <a:p>
            <a:pPr algn="r" rtl="1"/>
            <a:r>
              <a:rPr lang="ar-SA" sz="3200" dirty="0" smtClean="0"/>
              <a:t>8- التقويم والمتابعة .</a:t>
            </a:r>
            <a:endParaRPr lang="en-US" sz="3200" dirty="0"/>
          </a:p>
        </p:txBody>
      </p:sp>
    </p:spTree>
    <p:extLst>
      <p:ext uri="{BB962C8B-B14F-4D97-AF65-F5344CB8AC3E}">
        <p14:creationId xmlns:p14="http://schemas.microsoft.com/office/powerpoint/2010/main" val="159612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0022" y="637608"/>
            <a:ext cx="8056605" cy="5824976"/>
          </a:xfrm>
        </p:spPr>
        <p:txBody>
          <a:bodyPr>
            <a:normAutofit/>
          </a:bodyPr>
          <a:lstStyle/>
          <a:p>
            <a:pPr algn="r" rtl="1">
              <a:buFont typeface="Wingdings" pitchFamily="2" charset="2"/>
              <a:buChar char="Ø"/>
            </a:pPr>
            <a:r>
              <a:rPr lang="ar-SA" sz="5000" b="1" dirty="0">
                <a:solidFill>
                  <a:srgbClr val="04617B"/>
                </a:solidFill>
                <a:latin typeface="Calibri"/>
                <a:ea typeface="+mj-ea"/>
                <a:cs typeface="Traditional Arabic"/>
              </a:rPr>
              <a:t>ايجابيات طريقة </a:t>
            </a:r>
            <a:r>
              <a:rPr lang="ar-SA" sz="5000" b="1" dirty="0" smtClean="0">
                <a:solidFill>
                  <a:srgbClr val="04617B"/>
                </a:solidFill>
                <a:latin typeface="Calibri"/>
                <a:ea typeface="+mj-ea"/>
                <a:cs typeface="Traditional Arabic"/>
              </a:rPr>
              <a:t>المحاضرة :</a:t>
            </a:r>
          </a:p>
          <a:p>
            <a:pPr marL="274320" lvl="0" indent="-274320" algn="r" rtl="1">
              <a:lnSpc>
                <a:spcPct val="100000"/>
              </a:lnSpc>
              <a:spcBef>
                <a:spcPct val="20000"/>
              </a:spcBef>
              <a:buClr>
                <a:srgbClr val="0BD0D9"/>
              </a:buClr>
              <a:buSzPct val="95000"/>
              <a:buFont typeface="Wingdings 2"/>
              <a:buChar char=""/>
            </a:pPr>
            <a:r>
              <a:rPr lang="ar-SA" sz="2800" dirty="0">
                <a:solidFill>
                  <a:prstClr val="black"/>
                </a:solidFill>
                <a:latin typeface="Constantia"/>
              </a:rPr>
              <a:t>1- الاقتصاد من وقت التدريس : أي تغطية اجزاء المقرر في الزمن المحدد </a:t>
            </a:r>
          </a:p>
          <a:p>
            <a:pPr marL="274320" lvl="0" indent="-274320" algn="r" rtl="1">
              <a:lnSpc>
                <a:spcPct val="100000"/>
              </a:lnSpc>
              <a:spcBef>
                <a:spcPct val="20000"/>
              </a:spcBef>
              <a:buClr>
                <a:srgbClr val="0BD0D9"/>
              </a:buClr>
              <a:buSzPct val="95000"/>
              <a:buFont typeface="Wingdings 2"/>
              <a:buChar char=""/>
            </a:pPr>
            <a:r>
              <a:rPr lang="ar-SA" sz="2800" dirty="0">
                <a:solidFill>
                  <a:prstClr val="black"/>
                </a:solidFill>
                <a:latin typeface="Constantia"/>
              </a:rPr>
              <a:t>2- تعليم عدد كبير من المتعلمين في زمن محدد : اذ يمكن عن طريق المحاضرة التدريس لمجموعة كبيرة من المتعلمين .</a:t>
            </a:r>
          </a:p>
          <a:p>
            <a:pPr marL="274320" lvl="0" indent="-274320" algn="r" rtl="1">
              <a:lnSpc>
                <a:spcPct val="100000"/>
              </a:lnSpc>
              <a:spcBef>
                <a:spcPct val="20000"/>
              </a:spcBef>
              <a:buClr>
                <a:srgbClr val="0BD0D9"/>
              </a:buClr>
              <a:buSzPct val="95000"/>
              <a:buFont typeface="Wingdings 2"/>
              <a:buChar char=""/>
            </a:pPr>
            <a:r>
              <a:rPr lang="ar-SA" sz="2800" dirty="0">
                <a:solidFill>
                  <a:prstClr val="black"/>
                </a:solidFill>
                <a:latin typeface="Constantia"/>
              </a:rPr>
              <a:t>3- الاقتصاد في التجهيزات الخاصة </a:t>
            </a:r>
          </a:p>
          <a:p>
            <a:pPr marL="274320" lvl="0" indent="-274320" algn="r" rtl="1">
              <a:lnSpc>
                <a:spcPct val="100000"/>
              </a:lnSpc>
              <a:spcBef>
                <a:spcPct val="20000"/>
              </a:spcBef>
              <a:buClr>
                <a:srgbClr val="0BD0D9"/>
              </a:buClr>
              <a:buSzPct val="95000"/>
              <a:buFont typeface="Wingdings 2"/>
              <a:buChar char=""/>
            </a:pPr>
            <a:r>
              <a:rPr lang="ar-SA" sz="2800" dirty="0">
                <a:solidFill>
                  <a:prstClr val="black"/>
                </a:solidFill>
                <a:latin typeface="Constantia"/>
              </a:rPr>
              <a:t>4- تفيد في تقديم موضوعات جديدة لا يعرف المتعلمين أي فكرة عنها .</a:t>
            </a:r>
          </a:p>
          <a:p>
            <a:pPr marL="274320" lvl="0" indent="-274320" algn="r" rtl="1">
              <a:lnSpc>
                <a:spcPct val="100000"/>
              </a:lnSpc>
              <a:spcBef>
                <a:spcPct val="20000"/>
              </a:spcBef>
              <a:buClr>
                <a:srgbClr val="0BD0D9"/>
              </a:buClr>
              <a:buSzPct val="95000"/>
              <a:buFont typeface="Wingdings 2"/>
              <a:buChar char=""/>
            </a:pPr>
            <a:r>
              <a:rPr lang="ar-SA" sz="2800" dirty="0">
                <a:solidFill>
                  <a:prstClr val="black"/>
                </a:solidFill>
                <a:latin typeface="Constantia"/>
              </a:rPr>
              <a:t>5- تصلح عندما تكون المادة الدراسية كبيرة جدا .</a:t>
            </a:r>
          </a:p>
          <a:p>
            <a:pPr algn="r" rtl="1">
              <a:buFont typeface="Wingdings" pitchFamily="2" charset="2"/>
              <a:buChar char="Ø"/>
            </a:pPr>
            <a:endParaRPr lang="en-US" dirty="0"/>
          </a:p>
        </p:txBody>
      </p:sp>
      <p:pic>
        <p:nvPicPr>
          <p:cNvPr id="1026" name="Picture 2"/>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86778" y="3496964"/>
            <a:ext cx="3002691" cy="30026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811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TC104033937[[fn=Vapor Trail]]</Template>
  <TotalTime>731</TotalTime>
  <Words>1607</Words>
  <Application>Microsoft Office PowerPoint</Application>
  <PresentationFormat>مخصص</PresentationFormat>
  <Paragraphs>191</Paragraphs>
  <Slides>32</Slides>
  <Notes>0</Notes>
  <HiddenSlides>0</HiddenSlides>
  <MMClips>0</MMClips>
  <ScaleCrop>false</ScaleCrop>
  <HeadingPairs>
    <vt:vector size="4" baseType="variant">
      <vt:variant>
        <vt:lpstr>نسق</vt:lpstr>
      </vt:variant>
      <vt:variant>
        <vt:i4>1</vt:i4>
      </vt:variant>
      <vt:variant>
        <vt:lpstr>عناوين الشرائح</vt:lpstr>
      </vt:variant>
      <vt:variant>
        <vt:i4>32</vt:i4>
      </vt:variant>
    </vt:vector>
  </HeadingPairs>
  <TitlesOfParts>
    <vt:vector size="33" baseType="lpstr">
      <vt:lpstr>Vapor Trail</vt:lpstr>
      <vt:lpstr>استراتيجيات التدريس</vt:lpstr>
      <vt:lpstr>مفهوم استراتيجية التدريس </vt:lpstr>
      <vt:lpstr>عرض تقديمي في PowerPoint</vt:lpstr>
      <vt:lpstr>تصنيف استراتيجيات التدريس حسب دور كل من المعلم والمتعلم </vt:lpstr>
      <vt:lpstr>عرض تقديمي في PowerPoint</vt:lpstr>
      <vt:lpstr>عرض تقديمي في PowerPoint</vt:lpstr>
      <vt:lpstr>عرض تقديمي في PowerPoint</vt:lpstr>
      <vt:lpstr>شروط نجاح المحاضرة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طريقه الاستقراء </vt:lpstr>
      <vt:lpstr>خطوات تنفيذ الطريقة الاستقرائية :</vt:lpstr>
      <vt:lpstr>مميزات وعيوب طريقه الاستقراء</vt:lpstr>
      <vt:lpstr>استراتيجية حل المشكلات </vt:lpstr>
      <vt:lpstr>عرض تقديمي في PowerPoint</vt:lpstr>
      <vt:lpstr>عرض تقديمي في PowerPoint</vt:lpstr>
      <vt:lpstr>خطوات حل المشكلات </vt:lpstr>
      <vt:lpstr>عرض تقديمي في PowerPoint</vt:lpstr>
      <vt:lpstr>3- جمع المعلومات حول للمشكلة : </vt:lpstr>
      <vt:lpstr>4- وضع الفروض المناسبة: </vt:lpstr>
      <vt:lpstr>عرض تقديمي في PowerPoint</vt:lpstr>
      <vt:lpstr>عيوب استراتيجية حل المشكلات </vt:lpstr>
      <vt:lpstr>مميزات استراتيجية حل المشكلات </vt:lpstr>
      <vt:lpstr>دور المعلم في اسلوب حل المشكلات </vt:lpstr>
      <vt:lpstr>عرض تقديمي في PowerPoint</vt:lpstr>
      <vt:lpstr>إعداد  د. احلام عبد العظيم مبروك  استاذ مساعد تخصص المناهج وطرق التدريس </vt:lpstr>
    </vt:vector>
  </TitlesOfParts>
  <Company>Prince Sultan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تقـــويم نتاجات التعلم المعرفية</dc:title>
  <dc:creator>CMP</dc:creator>
  <cp:lastModifiedBy>HP</cp:lastModifiedBy>
  <cp:revision>59</cp:revision>
  <dcterms:created xsi:type="dcterms:W3CDTF">2014-02-16T09:24:49Z</dcterms:created>
  <dcterms:modified xsi:type="dcterms:W3CDTF">2015-02-16T06:02:15Z</dcterms:modified>
</cp:coreProperties>
</file>