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6" r:id="rId2"/>
    <p:sldId id="278"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417" autoAdjust="0"/>
    <p:restoredTop sz="94579" autoAdjust="0"/>
  </p:normalViewPr>
  <p:slideViewPr>
    <p:cSldViewPr>
      <p:cViewPr varScale="1">
        <p:scale>
          <a:sx n="62" d="100"/>
          <a:sy n="62" d="100"/>
        </p:scale>
        <p:origin x="-1494" y="-84"/>
      </p:cViewPr>
      <p:guideLst>
        <p:guide orient="horz" pos="2160"/>
        <p:guide pos="2880"/>
      </p:guideLst>
    </p:cSldViewPr>
  </p:slideViewPr>
  <p:outlineViewPr>
    <p:cViewPr>
      <p:scale>
        <a:sx n="33" d="100"/>
        <a:sy n="33" d="100"/>
      </p:scale>
      <p:origin x="132"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08/05/36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08/05/36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08/05/36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08/05/36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08/05/36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1AEB727-8082-4EAC-990F-32C947419A48}" type="datetimeFigureOut">
              <a:rPr lang="ar-SA" smtClean="0"/>
              <a:pPr/>
              <a:t>08/05/36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1AEB727-8082-4EAC-990F-32C947419A48}" type="datetimeFigureOut">
              <a:rPr lang="ar-SA" smtClean="0"/>
              <a:pPr/>
              <a:t>08/05/36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1AEB727-8082-4EAC-990F-32C947419A48}" type="datetimeFigureOut">
              <a:rPr lang="ar-SA" smtClean="0"/>
              <a:pPr/>
              <a:t>08/05/36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1AEB727-8082-4EAC-990F-32C947419A48}" type="datetimeFigureOut">
              <a:rPr lang="ar-SA" smtClean="0"/>
              <a:pPr/>
              <a:t>08/05/36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1AEB727-8082-4EAC-990F-32C947419A48}" type="datetimeFigureOut">
              <a:rPr lang="ar-SA" smtClean="0"/>
              <a:pPr/>
              <a:t>08/05/36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1AEB727-8082-4EAC-990F-32C947419A48}" type="datetimeFigureOut">
              <a:rPr lang="ar-SA" smtClean="0"/>
              <a:pPr/>
              <a:t>08/05/36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1AEB727-8082-4EAC-990F-32C947419A48}" type="datetimeFigureOut">
              <a:rPr lang="ar-SA" smtClean="0"/>
              <a:pPr/>
              <a:t>08/05/36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1EDFCB-C667-49CD-A3FB-D0A4F325B75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3"/>
          <p:cNvSpPr txBox="1">
            <a:spLocks/>
          </p:cNvSpPr>
          <p:nvPr/>
        </p:nvSpPr>
        <p:spPr>
          <a:xfrm>
            <a:off x="0" y="2635170"/>
            <a:ext cx="9144000" cy="3816424"/>
          </a:xfrm>
          <a:prstGeom prst="rect">
            <a:avLst/>
          </a:prstGeom>
        </p:spPr>
        <p:txBody>
          <a:bodyPr>
            <a:norm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مستطيل 2"/>
          <p:cNvSpPr/>
          <p:nvPr/>
        </p:nvSpPr>
        <p:spPr>
          <a:xfrm>
            <a:off x="0" y="0"/>
            <a:ext cx="8929718" cy="2554545"/>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txBody>
          <a:bodyPr wrap="square" lIns="91440" tIns="45720" rIns="91440" bIns="45720">
            <a:spAutoFit/>
          </a:bodyPr>
          <a:lstStyle/>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المملكة العربية السعودية</a:t>
            </a:r>
          </a:p>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وزارة التعليم العالي</a:t>
            </a:r>
          </a:p>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جامعة المجمعة</a:t>
            </a:r>
          </a:p>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كلية التربية في الزلفي </a:t>
            </a:r>
          </a:p>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قسم العلوم التربوية  </a:t>
            </a:r>
            <a:endParaRPr lang="ar-SA" sz="32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عنصر نائب للمحتوى 4"/>
          <p:cNvSpPr>
            <a:spLocks noGrp="1"/>
          </p:cNvSpPr>
          <p:nvPr>
            <p:ph idx="1"/>
          </p:nvPr>
        </p:nvSpPr>
        <p:spPr/>
        <p:txBody>
          <a:bodyPr>
            <a:normAutofit fontScale="85000" lnSpcReduction="20000"/>
          </a:bodyPr>
          <a:lstStyle/>
          <a:p>
            <a:endParaRPr lang="ar-SA" dirty="0" smtClean="0"/>
          </a:p>
          <a:p>
            <a:endParaRPr lang="ar-SA" dirty="0" smtClean="0"/>
          </a:p>
          <a:p>
            <a:endParaRPr lang="ar-SA" dirty="0" smtClean="0"/>
          </a:p>
          <a:p>
            <a:pPr>
              <a:buNone/>
            </a:pPr>
            <a:r>
              <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a:t>
            </a:r>
          </a:p>
          <a:p>
            <a:pPr>
              <a:buNone/>
            </a:pPr>
            <a:r>
              <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a:t>
            </a:r>
            <a:r>
              <a:rPr lang="ar-SA" sz="4300"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المادة :   التقويم التربوي</a:t>
            </a:r>
            <a:endPar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endParaRPr>
          </a:p>
          <a:p>
            <a:pPr>
              <a:buNone/>
            </a:pPr>
            <a:r>
              <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a:t>
            </a:r>
          </a:p>
          <a:p>
            <a:pPr algn="ctr">
              <a:buNone/>
            </a:pPr>
            <a:r>
              <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a:t>
            </a:r>
            <a:r>
              <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إعداد </a:t>
            </a:r>
            <a:r>
              <a:rPr lang="ar-SA" sz="2000"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a:t>
            </a:r>
            <a:r>
              <a:rPr lang="ar-SA" sz="20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rPr>
              <a:t> د/ أســـماء مصطفى الســـحيمي .</a:t>
            </a:r>
          </a:p>
          <a:p>
            <a:pPr>
              <a:buNone/>
            </a:pPr>
            <a:r>
              <a:rPr lang="ar-SA" sz="20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rPr>
              <a:t>                          </a:t>
            </a:r>
          </a:p>
          <a:p>
            <a:pPr>
              <a:buNone/>
            </a:pPr>
            <a:r>
              <a:rPr lang="ar-SA" sz="2300" b="1" i="1" dirty="0" smtClean="0">
                <a:solidFill>
                  <a:schemeClr val="accent2">
                    <a:lumMod val="50000"/>
                  </a:schemeClr>
                </a:solidFill>
                <a:effectLst>
                  <a:outerShdw blurRad="38100" dist="38100" dir="2700000" algn="tl">
                    <a:srgbClr val="000000">
                      <a:alpha val="43137"/>
                    </a:srgbClr>
                  </a:outerShdw>
                </a:effectLst>
                <a:cs typeface="PT Bold Stars" pitchFamily="2" charset="-78"/>
              </a:rPr>
              <a:t>.                                   الأستاذ المساعد بقسم العلوم التربوية</a:t>
            </a:r>
            <a:endParaRPr lang="ar-SA" sz="23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endParaRPr>
          </a:p>
          <a:p>
            <a:pPr>
              <a:buNone/>
            </a:pPr>
            <a:r>
              <a:rPr lang="ar-SA" sz="20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rPr>
              <a:t>                               </a:t>
            </a:r>
          </a:p>
          <a:p>
            <a:pPr>
              <a:buNone/>
            </a:pPr>
            <a:r>
              <a:rPr lang="ar-SA" sz="2200"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a:t>
            </a:r>
          </a:p>
          <a:p>
            <a:endParaRPr lang="ar-SA"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plus(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nodePh="1">
                                  <p:stCondLst>
                                    <p:cond delay="0"/>
                                  </p:stCondLst>
                                  <p:endCondLst>
                                    <p:cond evt="begin" delay="0">
                                      <p:tn val="32"/>
                                    </p:cond>
                                  </p:end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wipe(down)">
                                      <p:cBhvr>
                                        <p:cTn id="34" dur="580">
                                          <p:stCondLst>
                                            <p:cond delay="0"/>
                                          </p:stCondLst>
                                        </p:cTn>
                                        <p:tgtEl>
                                          <p:spTgt spid="2">
                                            <p:txEl>
                                              <p:pRg st="0" end="0"/>
                                            </p:txEl>
                                          </p:spTgt>
                                        </p:tgtEl>
                                      </p:cBhvr>
                                    </p:animEffect>
                                    <p:anim calcmode="lin" valueType="num">
                                      <p:cBhvr>
                                        <p:cTn id="35"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txEl>
                                              <p:pRg st="0" end="0"/>
                                            </p:txEl>
                                          </p:spTgt>
                                        </p:tgtEl>
                                      </p:cBhvr>
                                      <p:to x="100000" y="60000"/>
                                    </p:animScale>
                                    <p:animScale>
                                      <p:cBhvr>
                                        <p:cTn id="41" dur="166" decel="50000">
                                          <p:stCondLst>
                                            <p:cond delay="676"/>
                                          </p:stCondLst>
                                        </p:cTn>
                                        <p:tgtEl>
                                          <p:spTgt spid="2">
                                            <p:txEl>
                                              <p:pRg st="0" end="0"/>
                                            </p:txEl>
                                          </p:spTgt>
                                        </p:tgtEl>
                                      </p:cBhvr>
                                      <p:to x="100000" y="100000"/>
                                    </p:animScale>
                                    <p:animScale>
                                      <p:cBhvr>
                                        <p:cTn id="42" dur="26">
                                          <p:stCondLst>
                                            <p:cond delay="1312"/>
                                          </p:stCondLst>
                                        </p:cTn>
                                        <p:tgtEl>
                                          <p:spTgt spid="2">
                                            <p:txEl>
                                              <p:pRg st="0" end="0"/>
                                            </p:txEl>
                                          </p:spTgt>
                                        </p:tgtEl>
                                      </p:cBhvr>
                                      <p:to x="100000" y="80000"/>
                                    </p:animScale>
                                    <p:animScale>
                                      <p:cBhvr>
                                        <p:cTn id="43" dur="166" decel="50000">
                                          <p:stCondLst>
                                            <p:cond delay="1338"/>
                                          </p:stCondLst>
                                        </p:cTn>
                                        <p:tgtEl>
                                          <p:spTgt spid="2">
                                            <p:txEl>
                                              <p:pRg st="0" end="0"/>
                                            </p:txEl>
                                          </p:spTgt>
                                        </p:tgtEl>
                                      </p:cBhvr>
                                      <p:to x="100000" y="100000"/>
                                    </p:animScale>
                                    <p:animScale>
                                      <p:cBhvr>
                                        <p:cTn id="44" dur="26">
                                          <p:stCondLst>
                                            <p:cond delay="1642"/>
                                          </p:stCondLst>
                                        </p:cTn>
                                        <p:tgtEl>
                                          <p:spTgt spid="2">
                                            <p:txEl>
                                              <p:pRg st="0" end="0"/>
                                            </p:txEl>
                                          </p:spTgt>
                                        </p:tgtEl>
                                      </p:cBhvr>
                                      <p:to x="100000" y="90000"/>
                                    </p:animScale>
                                    <p:animScale>
                                      <p:cBhvr>
                                        <p:cTn id="45" dur="166" decel="50000">
                                          <p:stCondLst>
                                            <p:cond delay="1668"/>
                                          </p:stCondLst>
                                        </p:cTn>
                                        <p:tgtEl>
                                          <p:spTgt spid="2">
                                            <p:txEl>
                                              <p:pRg st="0" end="0"/>
                                            </p:txEl>
                                          </p:spTgt>
                                        </p:tgtEl>
                                      </p:cBhvr>
                                      <p:to x="100000" y="100000"/>
                                    </p:animScale>
                                    <p:animScale>
                                      <p:cBhvr>
                                        <p:cTn id="46" dur="26">
                                          <p:stCondLst>
                                            <p:cond delay="1808"/>
                                          </p:stCondLst>
                                        </p:cTn>
                                        <p:tgtEl>
                                          <p:spTgt spid="2">
                                            <p:txEl>
                                              <p:pRg st="0" end="0"/>
                                            </p:txEl>
                                          </p:spTgt>
                                        </p:tgtEl>
                                      </p:cBhvr>
                                      <p:to x="100000" y="95000"/>
                                    </p:animScale>
                                    <p:animScale>
                                      <p:cBhvr>
                                        <p:cTn id="47"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buClr>
                <a:schemeClr val="tx2">
                  <a:lumMod val="50000"/>
                </a:schemeClr>
              </a:buClr>
              <a:buFont typeface="Wingdings" pitchFamily="2" charset="2"/>
              <a:buChar char="¬"/>
            </a:pPr>
            <a:r>
              <a:rPr lang="ar-SA" b="1" i="1" dirty="0" smtClean="0">
                <a:solidFill>
                  <a:schemeClr val="tx2">
                    <a:lumMod val="75000"/>
                  </a:schemeClr>
                </a:solidFill>
                <a:cs typeface="PT Bold Stars" pitchFamily="2" charset="-78"/>
              </a:rPr>
              <a:t>رابعاً :</a:t>
            </a:r>
            <a:r>
              <a:rPr lang="ar-SA" b="1" i="1" dirty="0" smtClean="0">
                <a:solidFill>
                  <a:schemeClr val="accent2">
                    <a:lumMod val="75000"/>
                  </a:schemeClr>
                </a:solidFill>
                <a:cs typeface="PT Bold Stars" pitchFamily="2" charset="-78"/>
              </a:rPr>
              <a:t> </a:t>
            </a:r>
            <a:r>
              <a:rPr lang="ar-SA" dirty="0" smtClean="0">
                <a:solidFill>
                  <a:schemeClr val="accent2">
                    <a:lumMod val="75000"/>
                  </a:schemeClr>
                </a:solidFill>
              </a:rPr>
              <a:t>أهمية التقويم للقائمين على أمر المدارس والمشرفين عليها </a:t>
            </a:r>
            <a:r>
              <a:rPr lang="ar-SA" dirty="0" smtClean="0"/>
              <a:t/>
            </a:r>
            <a:br>
              <a:rPr lang="ar-SA" dirty="0" smtClean="0"/>
            </a:br>
            <a:endParaRPr lang="ar-SA" dirty="0"/>
          </a:p>
        </p:txBody>
      </p:sp>
      <p:sp>
        <p:nvSpPr>
          <p:cNvPr id="3" name="عنصر نائب للمحتوى 2"/>
          <p:cNvSpPr>
            <a:spLocks noGrp="1"/>
          </p:cNvSpPr>
          <p:nvPr>
            <p:ph idx="1"/>
          </p:nvPr>
        </p:nvSpPr>
        <p:spPr/>
        <p:txBody>
          <a:bodyPr>
            <a:normAutofit/>
          </a:bodyPr>
          <a:lstStyle/>
          <a:p>
            <a:pPr>
              <a:buNone/>
            </a:pPr>
            <a:r>
              <a:rPr lang="ar-SA" dirty="0" smtClean="0">
                <a:solidFill>
                  <a:schemeClr val="bg2">
                    <a:lumMod val="10000"/>
                  </a:schemeClr>
                </a:solidFill>
              </a:rPr>
              <a:t>1) تعرف فعالية البرامج الدراسية التي يتلقاها التلاميذ .</a:t>
            </a:r>
          </a:p>
          <a:p>
            <a:pPr>
              <a:buNone/>
            </a:pPr>
            <a:r>
              <a:rPr lang="ar-SA" dirty="0" smtClean="0">
                <a:solidFill>
                  <a:schemeClr val="bg2">
                    <a:lumMod val="10000"/>
                  </a:schemeClr>
                </a:solidFill>
              </a:rPr>
              <a:t>2) التحقق من جوانب القوة والضعف في البرنامج أو المنهج المدرسي .</a:t>
            </a:r>
          </a:p>
          <a:p>
            <a:pPr>
              <a:buNone/>
            </a:pPr>
            <a:r>
              <a:rPr lang="ar-SA" dirty="0" smtClean="0">
                <a:solidFill>
                  <a:schemeClr val="bg2">
                    <a:lumMod val="10000"/>
                  </a:schemeClr>
                </a:solidFill>
              </a:rPr>
              <a:t>3) مقارنة نتائج عمليات التدريس في المدارس المختلفة .</a:t>
            </a:r>
          </a:p>
          <a:p>
            <a:pPr>
              <a:buNone/>
            </a:pPr>
            <a:r>
              <a:rPr lang="ar-SA" dirty="0" smtClean="0">
                <a:solidFill>
                  <a:schemeClr val="bg2">
                    <a:lumMod val="10000"/>
                  </a:schemeClr>
                </a:solidFill>
              </a:rPr>
              <a:t>4) تحديد جوانب المنهج المدرسي التي تحتاج إلى تعديل وإجراء تجارب علمية عليها .</a:t>
            </a:r>
          </a:p>
          <a:p>
            <a:pPr>
              <a:buNone/>
            </a:pPr>
            <a:r>
              <a:rPr lang="ar-SA" dirty="0" smtClean="0">
                <a:solidFill>
                  <a:schemeClr val="bg2">
                    <a:lumMod val="10000"/>
                  </a:schemeClr>
                </a:solidFill>
              </a:rPr>
              <a:t>5) معالجة أوجه القصور والنقص في جانب البيئة المدرسية والمناخ التعليمي .</a:t>
            </a:r>
            <a:endParaRPr lang="ar-SA" dirty="0">
              <a:solidFill>
                <a:schemeClr val="bg2">
                  <a:lumMod val="10000"/>
                </a:schemeClr>
              </a:solidFill>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i="1" dirty="0" smtClean="0">
                <a:cs typeface="PT Bold Mirror" pitchFamily="2" charset="-78"/>
              </a:rPr>
              <a:t>موقع التقويم في المنظومة التربوية </a:t>
            </a:r>
            <a:r>
              <a:rPr lang="ar-SA" dirty="0" smtClean="0"/>
              <a:t/>
            </a:r>
            <a:br>
              <a:rPr lang="ar-SA" dirty="0" smtClean="0"/>
            </a:br>
            <a:endParaRPr lang="ar-SA" dirty="0"/>
          </a:p>
        </p:txBody>
      </p:sp>
      <p:sp>
        <p:nvSpPr>
          <p:cNvPr id="3" name="عنصر نائب للمحتوى 2"/>
          <p:cNvSpPr>
            <a:spLocks noGrp="1"/>
          </p:cNvSpPr>
          <p:nvPr>
            <p:ph idx="1"/>
          </p:nvPr>
        </p:nvSpPr>
        <p:spPr/>
        <p:txBody>
          <a:bodyPr>
            <a:normAutofit fontScale="92500" lnSpcReduction="10000"/>
          </a:bodyPr>
          <a:lstStyle/>
          <a:p>
            <a:pPr>
              <a:buNone/>
            </a:pPr>
            <a:r>
              <a:rPr lang="ar-SA" b="1" i="1" dirty="0" smtClean="0">
                <a:cs typeface="PT Bold Stars" pitchFamily="2" charset="-78"/>
              </a:rPr>
              <a:t>أ- موقع التقويم في منظومة التعليم :</a:t>
            </a:r>
          </a:p>
          <a:p>
            <a:pPr>
              <a:buNone/>
            </a:pPr>
            <a:r>
              <a:rPr lang="ar-SA" dirty="0" smtClean="0">
                <a:solidFill>
                  <a:srgbClr val="FF0000"/>
                </a:solidFill>
              </a:rPr>
              <a:t>ويمكن تعريف منظومة التعليم بأنها :مجموعة من المكونات والعناصر التي تتفاعل فيما بينها بصورة مستمرة, وتعمل مجتمعة في تآلف وانسجام من أجل تحقيق أهداف تعليمية محددة.</a:t>
            </a:r>
          </a:p>
          <a:p>
            <a:pPr>
              <a:buNone/>
            </a:pPr>
            <a:r>
              <a:rPr lang="ar-SA" b="1" i="1" dirty="0" smtClean="0">
                <a:cs typeface="PT Bold Stars" pitchFamily="2" charset="-78"/>
              </a:rPr>
              <a:t>ويتكون النظام التعليمي من أربع مكونات : </a:t>
            </a:r>
          </a:p>
          <a:p>
            <a:pPr>
              <a:buNone/>
            </a:pPr>
            <a:r>
              <a:rPr lang="ar-SA" dirty="0" smtClean="0">
                <a:solidFill>
                  <a:srgbClr val="FF0000"/>
                </a:solidFill>
              </a:rPr>
              <a:t>1-</a:t>
            </a:r>
            <a:r>
              <a:rPr lang="ar-SA" dirty="0" err="1" smtClean="0">
                <a:solidFill>
                  <a:srgbClr val="FF0000"/>
                </a:solidFill>
              </a:rPr>
              <a:t>المدخلات</a:t>
            </a:r>
            <a:r>
              <a:rPr lang="ar-SA" dirty="0" smtClean="0">
                <a:solidFill>
                  <a:srgbClr val="FF0000"/>
                </a:solidFill>
              </a:rPr>
              <a:t> .</a:t>
            </a:r>
          </a:p>
          <a:p>
            <a:pPr>
              <a:buNone/>
            </a:pPr>
            <a:r>
              <a:rPr lang="ar-SA" dirty="0" smtClean="0">
                <a:solidFill>
                  <a:srgbClr val="FF0000"/>
                </a:solidFill>
              </a:rPr>
              <a:t>2-العمليات .</a:t>
            </a:r>
          </a:p>
          <a:p>
            <a:pPr>
              <a:buNone/>
            </a:pPr>
            <a:r>
              <a:rPr lang="ar-SA" dirty="0" smtClean="0">
                <a:solidFill>
                  <a:srgbClr val="FF0000"/>
                </a:solidFill>
              </a:rPr>
              <a:t>3-المخرجات .</a:t>
            </a:r>
          </a:p>
          <a:p>
            <a:pPr>
              <a:buNone/>
            </a:pPr>
            <a:r>
              <a:rPr lang="ar-SA" dirty="0" smtClean="0">
                <a:solidFill>
                  <a:srgbClr val="FF0000"/>
                </a:solidFill>
              </a:rPr>
              <a:t>4-التغذية الراجعة .</a:t>
            </a:r>
          </a:p>
          <a:p>
            <a:endParaRPr lang="ar-SA" dirty="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sp>
        <p:nvSpPr>
          <p:cNvPr id="4" name="عنوان 3"/>
          <p:cNvSpPr txBox="1">
            <a:spLocks noGrp="1"/>
          </p:cNvSpPr>
          <p:nvPr>
            <p:ph type="title"/>
          </p:nvPr>
        </p:nvSpPr>
        <p:spPr>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sz="2400" dirty="0" smtClean="0"/>
              <a:t>علاقة التقويم  وموقعة في منظومة التعليم </a:t>
            </a:r>
            <a:endParaRPr lang="ar-SA" sz="2400" dirty="0"/>
          </a:p>
        </p:txBody>
      </p:sp>
      <p:pic>
        <p:nvPicPr>
          <p:cNvPr id="5" name="صورة 4" descr="82_imgcache.jpg"/>
          <p:cNvPicPr>
            <a:picLocks noChangeAspect="1"/>
          </p:cNvPicPr>
          <p:nvPr/>
        </p:nvPicPr>
        <p:blipFill>
          <a:blip r:embed="rId3"/>
          <a:stretch>
            <a:fillRect/>
          </a:stretch>
        </p:blipFill>
        <p:spPr>
          <a:xfrm>
            <a:off x="0" y="0"/>
            <a:ext cx="9144000" cy="6858000"/>
          </a:xfrm>
          <a:prstGeom prst="rect">
            <a:avLst/>
          </a:prstGeom>
        </p:spPr>
      </p:pic>
      <p:sp>
        <p:nvSpPr>
          <p:cNvPr id="6" name="مربع نص 5"/>
          <p:cNvSpPr txBox="1"/>
          <p:nvPr/>
        </p:nvSpPr>
        <p:spPr>
          <a:xfrm>
            <a:off x="1857356" y="214290"/>
            <a:ext cx="542928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SA" sz="2400" dirty="0" smtClean="0">
                <a:cs typeface="PT Bold Mirror" pitchFamily="2" charset="-78"/>
              </a:rPr>
              <a:t>علاقة التقويم وموقعة في منظومة التعليم </a:t>
            </a:r>
            <a:endParaRPr lang="ar-SA" sz="2400" dirty="0">
              <a:cs typeface="PT Bold Mirror" pitchFamily="2" charset="-78"/>
            </a:endParaRPr>
          </a:p>
        </p:txBody>
      </p:sp>
      <p:sp>
        <p:nvSpPr>
          <p:cNvPr id="7" name="مستطيل مستدير الزوايا 6"/>
          <p:cNvSpPr/>
          <p:nvPr/>
        </p:nvSpPr>
        <p:spPr>
          <a:xfrm>
            <a:off x="3786182" y="1500174"/>
            <a:ext cx="1785950" cy="92869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i="1" dirty="0" smtClean="0">
                <a:solidFill>
                  <a:srgbClr val="FF0000"/>
                </a:solidFill>
              </a:rPr>
              <a:t>التغذية الراجعة (التقويم ) </a:t>
            </a:r>
          </a:p>
          <a:p>
            <a:pPr algn="ctr"/>
            <a:r>
              <a:rPr lang="ar-SA" b="1" i="1" dirty="0" smtClean="0"/>
              <a:t>تشخيص وعلاج</a:t>
            </a:r>
            <a:endParaRPr lang="ar-SA" b="1" i="1" dirty="0"/>
          </a:p>
        </p:txBody>
      </p:sp>
      <p:sp>
        <p:nvSpPr>
          <p:cNvPr id="8" name="سهم إلى اليسار 7"/>
          <p:cNvSpPr/>
          <p:nvPr/>
        </p:nvSpPr>
        <p:spPr>
          <a:xfrm>
            <a:off x="6215074" y="2071678"/>
            <a:ext cx="1214446" cy="428628"/>
          </a:xfrm>
          <a:prstGeom prst="lef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9" name="سهم للأسفل 8"/>
          <p:cNvSpPr/>
          <p:nvPr/>
        </p:nvSpPr>
        <p:spPr>
          <a:xfrm>
            <a:off x="7715272" y="2500306"/>
            <a:ext cx="428628" cy="1143008"/>
          </a:xfrm>
          <a:prstGeom prst="downArrow">
            <a:avLst>
              <a:gd name="adj1" fmla="val 50000"/>
              <a:gd name="adj2" fmla="val 47867"/>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10" name="مستطيل مستدير الزوايا 9"/>
          <p:cNvSpPr/>
          <p:nvPr/>
        </p:nvSpPr>
        <p:spPr>
          <a:xfrm>
            <a:off x="7072330" y="3786190"/>
            <a:ext cx="1857356" cy="92869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i="1" dirty="0" err="1" smtClean="0">
                <a:solidFill>
                  <a:srgbClr val="FF0000"/>
                </a:solidFill>
              </a:rPr>
              <a:t>المدخلات</a:t>
            </a:r>
            <a:endParaRPr lang="ar-SA" b="1" i="1" dirty="0" smtClean="0">
              <a:solidFill>
                <a:srgbClr val="FF0000"/>
              </a:solidFill>
            </a:endParaRPr>
          </a:p>
          <a:p>
            <a:pPr algn="ctr"/>
            <a:r>
              <a:rPr lang="ar-SA" b="1" i="1" dirty="0" smtClean="0"/>
              <a:t> مكونات بشرية ومادية ومعنوية</a:t>
            </a:r>
            <a:endParaRPr lang="ar-SA" b="1" i="1" dirty="0"/>
          </a:p>
        </p:txBody>
      </p:sp>
      <p:sp>
        <p:nvSpPr>
          <p:cNvPr id="12" name="مستطيل مستدير الزوايا 11"/>
          <p:cNvSpPr/>
          <p:nvPr/>
        </p:nvSpPr>
        <p:spPr>
          <a:xfrm>
            <a:off x="3929058" y="3714752"/>
            <a:ext cx="1857388" cy="100013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i="1" dirty="0" smtClean="0">
                <a:solidFill>
                  <a:srgbClr val="FF0000"/>
                </a:solidFill>
              </a:rPr>
              <a:t>العمليات </a:t>
            </a:r>
          </a:p>
          <a:p>
            <a:pPr algn="ctr"/>
            <a:r>
              <a:rPr lang="ar-SA" b="1" i="1" dirty="0" smtClean="0"/>
              <a:t>إستراتيجيات تدريسية وأساليب وأنشطة </a:t>
            </a:r>
            <a:endParaRPr lang="ar-SA" b="1" i="1" dirty="0"/>
          </a:p>
        </p:txBody>
      </p:sp>
      <p:sp>
        <p:nvSpPr>
          <p:cNvPr id="14" name="مستطيل مستدير الزوايا 13"/>
          <p:cNvSpPr/>
          <p:nvPr/>
        </p:nvSpPr>
        <p:spPr>
          <a:xfrm>
            <a:off x="571472" y="3857628"/>
            <a:ext cx="1785918" cy="857256"/>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i="1" dirty="0" smtClean="0">
                <a:solidFill>
                  <a:srgbClr val="FF0000"/>
                </a:solidFill>
              </a:rPr>
              <a:t>المخرجات</a:t>
            </a:r>
            <a:r>
              <a:rPr lang="ar-SA" b="1" i="1" dirty="0" smtClean="0"/>
              <a:t> </a:t>
            </a:r>
          </a:p>
          <a:p>
            <a:pPr algn="ctr"/>
            <a:r>
              <a:rPr lang="ar-SA" b="1" i="1" dirty="0" smtClean="0"/>
              <a:t>مدى تحقيق الأهداف العلمية ونمو التلاميذ</a:t>
            </a:r>
            <a:endParaRPr lang="ar-SA" b="1" i="1" dirty="0"/>
          </a:p>
        </p:txBody>
      </p:sp>
      <p:sp>
        <p:nvSpPr>
          <p:cNvPr id="15" name="سهم للأسفل 14"/>
          <p:cNvSpPr/>
          <p:nvPr/>
        </p:nvSpPr>
        <p:spPr>
          <a:xfrm>
            <a:off x="1357290" y="2571744"/>
            <a:ext cx="428628" cy="1143008"/>
          </a:xfrm>
          <a:prstGeom prst="downArrow">
            <a:avLst>
              <a:gd name="adj1" fmla="val 50000"/>
              <a:gd name="adj2" fmla="val 47867"/>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16" name="سهم إلى اليمين 15"/>
          <p:cNvSpPr/>
          <p:nvPr/>
        </p:nvSpPr>
        <p:spPr>
          <a:xfrm>
            <a:off x="1714480" y="2000240"/>
            <a:ext cx="1428760" cy="428628"/>
          </a:xfrm>
          <a:prstGeom prst="righ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17" name="سهم إلى الأعلى والأسفل 16"/>
          <p:cNvSpPr/>
          <p:nvPr/>
        </p:nvSpPr>
        <p:spPr>
          <a:xfrm>
            <a:off x="4500562" y="2643182"/>
            <a:ext cx="428628" cy="857256"/>
          </a:xfrm>
          <a:prstGeom prst="upDown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18" name="سهم إلى اليسار واليمين 17"/>
          <p:cNvSpPr/>
          <p:nvPr/>
        </p:nvSpPr>
        <p:spPr>
          <a:xfrm>
            <a:off x="5929322" y="4143380"/>
            <a:ext cx="1143008" cy="285752"/>
          </a:xfrm>
          <a:prstGeom prst="leftRigh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9" name="سهم إلى اليسار واليمين 18"/>
          <p:cNvSpPr/>
          <p:nvPr/>
        </p:nvSpPr>
        <p:spPr>
          <a:xfrm>
            <a:off x="2571736" y="4143380"/>
            <a:ext cx="1143008" cy="276228"/>
          </a:xfrm>
          <a:prstGeom prst="leftRigh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spd="med">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i="1" dirty="0" smtClean="0">
                <a:solidFill>
                  <a:srgbClr val="FF0000"/>
                </a:solidFill>
                <a:cs typeface="PT Bold Stars" pitchFamily="2" charset="-78"/>
              </a:rPr>
              <a:t>ب-موقع التقويم في منظومة التدريس</a:t>
            </a:r>
            <a:r>
              <a:rPr lang="ar-SA" b="1" i="1" dirty="0" smtClean="0">
                <a:solidFill>
                  <a:srgbClr val="FF0000"/>
                </a:solidFill>
                <a:cs typeface="PT Bold Mirror" pitchFamily="2" charset="-78"/>
              </a:rPr>
              <a:t> </a:t>
            </a:r>
            <a:br>
              <a:rPr lang="ar-SA" b="1" i="1" dirty="0" smtClean="0">
                <a:solidFill>
                  <a:srgbClr val="FF0000"/>
                </a:solidFill>
                <a:cs typeface="PT Bold Mirror" pitchFamily="2" charset="-78"/>
              </a:rPr>
            </a:br>
            <a:endParaRPr lang="ar-SA" b="1" i="1" dirty="0">
              <a:solidFill>
                <a:srgbClr val="FF0000"/>
              </a:solidFill>
              <a:cs typeface="PT Bold Mirror" pitchFamily="2" charset="-78"/>
            </a:endParaRPr>
          </a:p>
        </p:txBody>
      </p:sp>
      <p:sp>
        <p:nvSpPr>
          <p:cNvPr id="3" name="عنصر نائب للمحتوى 2"/>
          <p:cNvSpPr>
            <a:spLocks noGrp="1"/>
          </p:cNvSpPr>
          <p:nvPr>
            <p:ph idx="1"/>
          </p:nvPr>
        </p:nvSpPr>
        <p:spPr/>
        <p:txBody>
          <a:bodyPr/>
          <a:lstStyle/>
          <a:p>
            <a:pPr>
              <a:buNone/>
            </a:pPr>
            <a:r>
              <a:rPr lang="ar-SA" sz="2800" b="1" i="1" dirty="0" smtClean="0">
                <a:solidFill>
                  <a:schemeClr val="bg1">
                    <a:lumMod val="95000"/>
                  </a:schemeClr>
                </a:solidFill>
              </a:rPr>
              <a:t>   إن منظومة التدريس هي منظومة فرعية من منظومة التعليم ,ولا تختلف مكونات كل منظومة عن بعضها إلا من حيث  نوعية العناصر فمنظومة التعليم تعنى بتحديد السلوك الذي يجب تعلمه أما التدريس فهو الإجراءات التي يقوم بها المعلم مع تلاميذه لإنجاز مهام معينة </a:t>
            </a:r>
            <a:r>
              <a:rPr lang="ar-SA" b="1" i="1" dirty="0" smtClean="0">
                <a:solidFill>
                  <a:schemeClr val="bg1">
                    <a:lumMod val="95000"/>
                  </a:schemeClr>
                </a:solidFill>
              </a:rPr>
              <a:t>.</a:t>
            </a:r>
          </a:p>
          <a:p>
            <a:endParaRPr lang="ar-SA" b="1" i="1" dirty="0">
              <a:solidFill>
                <a:schemeClr val="bg1">
                  <a:lumMod val="95000"/>
                </a:schemeClr>
              </a:solidFill>
            </a:endParaRPr>
          </a:p>
        </p:txBody>
      </p:sp>
      <p:sp>
        <p:nvSpPr>
          <p:cNvPr id="4" name="مخطط انسيابي: رابط 3"/>
          <p:cNvSpPr/>
          <p:nvPr/>
        </p:nvSpPr>
        <p:spPr>
          <a:xfrm>
            <a:off x="2000232" y="3429000"/>
            <a:ext cx="5000660" cy="3429000"/>
          </a:xfrm>
          <a:prstGeom prst="flowChartConnector">
            <a:avLst/>
          </a:prstGeom>
          <a:ln/>
        </p:spPr>
        <p:style>
          <a:lnRef idx="1">
            <a:schemeClr val="accent4"/>
          </a:lnRef>
          <a:fillRef idx="2">
            <a:schemeClr val="accent4"/>
          </a:fillRef>
          <a:effectRef idx="1">
            <a:schemeClr val="accent4"/>
          </a:effectRef>
          <a:fontRef idx="minor">
            <a:schemeClr val="dk1"/>
          </a:fontRef>
        </p:style>
        <p:txBody>
          <a:bodyPr rtlCol="1" anchor="ctr"/>
          <a:lstStyle/>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r>
              <a:rPr lang="ar-SA" sz="2000" b="1" i="1" dirty="0" smtClean="0">
                <a:cs typeface="PT Bold Mirror" pitchFamily="2" charset="-78"/>
              </a:rPr>
              <a:t>بيئة التدريس</a:t>
            </a:r>
            <a:endParaRPr lang="ar-SA" sz="2000" b="1" i="1" dirty="0">
              <a:cs typeface="PT Bold Mirror" pitchFamily="2" charset="-78"/>
            </a:endParaRPr>
          </a:p>
        </p:txBody>
      </p:sp>
      <p:sp>
        <p:nvSpPr>
          <p:cNvPr id="5" name="مخطط انسيابي: رابط 4"/>
          <p:cNvSpPr/>
          <p:nvPr/>
        </p:nvSpPr>
        <p:spPr>
          <a:xfrm>
            <a:off x="3714744" y="3786190"/>
            <a:ext cx="1285884" cy="1071570"/>
          </a:xfrm>
          <a:prstGeom prst="flowChartConnector">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dirty="0" smtClean="0"/>
              <a:t>المنهج </a:t>
            </a:r>
            <a:endParaRPr lang="ar-SA" dirty="0"/>
          </a:p>
        </p:txBody>
      </p:sp>
      <p:sp>
        <p:nvSpPr>
          <p:cNvPr id="6" name="مخطط انسيابي: رابط 5"/>
          <p:cNvSpPr/>
          <p:nvPr/>
        </p:nvSpPr>
        <p:spPr>
          <a:xfrm>
            <a:off x="3714744" y="4714884"/>
            <a:ext cx="1285884" cy="1143008"/>
          </a:xfrm>
          <a:prstGeom prst="flowChartConnector">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dirty="0" smtClean="0"/>
              <a:t>التقويم </a:t>
            </a:r>
            <a:endParaRPr lang="ar-SA" dirty="0"/>
          </a:p>
        </p:txBody>
      </p:sp>
      <p:sp>
        <p:nvSpPr>
          <p:cNvPr id="7" name="مخطط انسيابي: رابط 6"/>
          <p:cNvSpPr/>
          <p:nvPr/>
        </p:nvSpPr>
        <p:spPr>
          <a:xfrm>
            <a:off x="4643438" y="4929198"/>
            <a:ext cx="1143008" cy="1071570"/>
          </a:xfrm>
          <a:prstGeom prst="flowChartConnector">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dirty="0" smtClean="0"/>
              <a:t>المعلم </a:t>
            </a:r>
            <a:endParaRPr lang="ar-SA" dirty="0"/>
          </a:p>
        </p:txBody>
      </p:sp>
      <p:sp>
        <p:nvSpPr>
          <p:cNvPr id="8" name="مخطط انسيابي: رابط 7"/>
          <p:cNvSpPr/>
          <p:nvPr/>
        </p:nvSpPr>
        <p:spPr>
          <a:xfrm>
            <a:off x="3000364" y="5000636"/>
            <a:ext cx="1071570" cy="1071570"/>
          </a:xfrm>
          <a:prstGeom prst="flowChartConnector">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dirty="0" smtClean="0"/>
              <a:t>المتعلم</a:t>
            </a:r>
            <a:endParaRPr lang="ar-SA" dirty="0"/>
          </a:p>
        </p:txBody>
      </p:sp>
      <p:sp>
        <p:nvSpPr>
          <p:cNvPr id="9" name="سهم إلى اليسار واليمين 8"/>
          <p:cNvSpPr/>
          <p:nvPr/>
        </p:nvSpPr>
        <p:spPr>
          <a:xfrm>
            <a:off x="4000496" y="5929330"/>
            <a:ext cx="642942" cy="214314"/>
          </a:xfrm>
          <a:prstGeom prst="leftRightArrow">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ar-SA" dirty="0"/>
          </a:p>
        </p:txBody>
      </p:sp>
      <p:sp>
        <p:nvSpPr>
          <p:cNvPr id="10" name="سهم إلى اليسار واليمين 9"/>
          <p:cNvSpPr/>
          <p:nvPr/>
        </p:nvSpPr>
        <p:spPr>
          <a:xfrm rot="2745436">
            <a:off x="4980213" y="4555599"/>
            <a:ext cx="642942" cy="214314"/>
          </a:xfrm>
          <a:prstGeom prst="leftRightArrow">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ar-SA" dirty="0"/>
          </a:p>
        </p:txBody>
      </p:sp>
      <p:sp>
        <p:nvSpPr>
          <p:cNvPr id="11" name="سهم إلى اليسار واليمين 10"/>
          <p:cNvSpPr/>
          <p:nvPr/>
        </p:nvSpPr>
        <p:spPr>
          <a:xfrm rot="7821038">
            <a:off x="3166239" y="4572668"/>
            <a:ext cx="642942" cy="170298"/>
          </a:xfrm>
          <a:prstGeom prst="leftRightArrow">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ar-SA" dirty="0"/>
          </a:p>
        </p:txBody>
      </p:sp>
    </p:spTree>
  </p:cSld>
  <p:clrMapOvr>
    <a:masterClrMapping/>
  </p:clrMapOvr>
  <p:transition spd="med">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i="1" dirty="0" smtClean="0">
                <a:solidFill>
                  <a:srgbClr val="FF0000"/>
                </a:solidFill>
                <a:cs typeface="PT Bold Stars" pitchFamily="2" charset="-78"/>
              </a:rPr>
              <a:t>ج- موقع التقويم في منظومة المنهج</a:t>
            </a:r>
            <a:br>
              <a:rPr lang="ar-SA" b="1" i="1" dirty="0" smtClean="0">
                <a:solidFill>
                  <a:srgbClr val="FF0000"/>
                </a:solidFill>
                <a:cs typeface="PT Bold Stars" pitchFamily="2" charset="-78"/>
              </a:rPr>
            </a:br>
            <a:endParaRPr lang="ar-SA" dirty="0"/>
          </a:p>
        </p:txBody>
      </p:sp>
      <p:sp>
        <p:nvSpPr>
          <p:cNvPr id="3" name="عنصر نائب للمحتوى 2"/>
          <p:cNvSpPr>
            <a:spLocks noGrp="1"/>
          </p:cNvSpPr>
          <p:nvPr>
            <p:ph idx="1"/>
          </p:nvPr>
        </p:nvSpPr>
        <p:spPr/>
        <p:txBody>
          <a:bodyPr>
            <a:normAutofit/>
          </a:bodyPr>
          <a:lstStyle/>
          <a:p>
            <a:pPr>
              <a:buNone/>
            </a:pPr>
            <a:r>
              <a:rPr lang="ar-SA" b="1" i="1" dirty="0" smtClean="0">
                <a:solidFill>
                  <a:srgbClr val="FF0000"/>
                </a:solidFill>
              </a:rPr>
              <a:t>المنهج هو مجموعة من المواقف والخبرات التعليمية التي تهيؤها المدرسة لتلاميذها في داخلها , وخارجها بإشراف منها ,أما المنهج من زاوية مدخل النظم ,هو نسق </a:t>
            </a:r>
            <a:r>
              <a:rPr lang="ar-SA" b="1" i="1" dirty="0" err="1" smtClean="0">
                <a:solidFill>
                  <a:srgbClr val="FF0000"/>
                </a:solidFill>
              </a:rPr>
              <a:t>او</a:t>
            </a:r>
            <a:r>
              <a:rPr lang="ar-SA" b="1" i="1" dirty="0" smtClean="0">
                <a:solidFill>
                  <a:srgbClr val="FF0000"/>
                </a:solidFill>
              </a:rPr>
              <a:t> خطة تتضمن مجموعة من العناصر المترابطة تبادليا والمتكاملة وظيفيا والتي تسير وفق خطوات متسلسلة لتحقيق </a:t>
            </a:r>
            <a:r>
              <a:rPr lang="ar-SA" b="1" i="1" dirty="0" err="1" smtClean="0">
                <a:solidFill>
                  <a:srgbClr val="FF0000"/>
                </a:solidFill>
              </a:rPr>
              <a:t>اهداف</a:t>
            </a:r>
            <a:r>
              <a:rPr lang="ar-SA" b="1" i="1" dirty="0" smtClean="0">
                <a:solidFill>
                  <a:srgbClr val="FF0000"/>
                </a:solidFill>
              </a:rPr>
              <a:t> المنهج </a:t>
            </a:r>
          </a:p>
          <a:p>
            <a:pPr>
              <a:buNone/>
            </a:pPr>
            <a:r>
              <a:rPr lang="ar-SA" b="1" i="1" dirty="0" smtClean="0">
                <a:solidFill>
                  <a:srgbClr val="FF0000"/>
                </a:solidFill>
              </a:rPr>
              <a:t>وعناصر منظومة المنهج تتكون من :-الأهداف ,المحتوى ,نشاطات التعليم والتعلم ,الطرق والوسائل ,التقويم .</a:t>
            </a:r>
          </a:p>
          <a:p>
            <a:endParaRPr lang="ar-SA" dirty="0"/>
          </a:p>
        </p:txBody>
      </p:sp>
    </p:spTree>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i="1" dirty="0" smtClean="0">
                <a:solidFill>
                  <a:srgbClr val="CC3399"/>
                </a:solidFill>
                <a:cs typeface="PT Bold Mirror" pitchFamily="2" charset="-78"/>
              </a:rPr>
              <a:t>علاقة التقويم وموقعه في منظومة المنهج </a:t>
            </a:r>
            <a:r>
              <a:rPr lang="ar-SA" dirty="0" smtClean="0">
                <a:solidFill>
                  <a:srgbClr val="CC3399"/>
                </a:solidFill>
              </a:rPr>
              <a:t/>
            </a:r>
            <a:br>
              <a:rPr lang="ar-SA" dirty="0" smtClean="0">
                <a:solidFill>
                  <a:srgbClr val="CC3399"/>
                </a:solidFill>
              </a:rPr>
            </a:br>
            <a:endParaRPr lang="ar-SA" dirty="0"/>
          </a:p>
        </p:txBody>
      </p:sp>
      <p:sp>
        <p:nvSpPr>
          <p:cNvPr id="3" name="عنصر نائب للمحتوى 2"/>
          <p:cNvSpPr>
            <a:spLocks noGrp="1"/>
          </p:cNvSpPr>
          <p:nvPr>
            <p:ph idx="1"/>
          </p:nvPr>
        </p:nvSpPr>
        <p:spPr/>
        <p:txBody>
          <a:bodyPr/>
          <a:lstStyle/>
          <a:p>
            <a:endParaRPr lang="ar-SA" dirty="0" smtClean="0"/>
          </a:p>
          <a:p>
            <a:endParaRPr lang="ar-SA" dirty="0" smtClean="0"/>
          </a:p>
          <a:p>
            <a:endParaRPr lang="ar-SA" dirty="0" smtClean="0"/>
          </a:p>
          <a:p>
            <a:endParaRPr lang="ar-SA" dirty="0"/>
          </a:p>
        </p:txBody>
      </p:sp>
      <p:sp>
        <p:nvSpPr>
          <p:cNvPr id="120" name="مخطط انسيابي: رابط 119"/>
          <p:cNvSpPr/>
          <p:nvPr/>
        </p:nvSpPr>
        <p:spPr>
          <a:xfrm>
            <a:off x="4143372" y="1357298"/>
            <a:ext cx="1643074" cy="1143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الأهداف</a:t>
            </a:r>
            <a:r>
              <a:rPr lang="ar-SA" dirty="0" smtClean="0"/>
              <a:t> </a:t>
            </a:r>
            <a:endParaRPr lang="ar-SA" dirty="0"/>
          </a:p>
        </p:txBody>
      </p:sp>
      <p:sp>
        <p:nvSpPr>
          <p:cNvPr id="121" name="مخطط انسيابي: رابط 120"/>
          <p:cNvSpPr/>
          <p:nvPr/>
        </p:nvSpPr>
        <p:spPr>
          <a:xfrm>
            <a:off x="6286512" y="2571744"/>
            <a:ext cx="1428760" cy="12144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t>المحتوى</a:t>
            </a:r>
            <a:endParaRPr lang="ar-SA" sz="2400" dirty="0"/>
          </a:p>
        </p:txBody>
      </p:sp>
      <p:sp>
        <p:nvSpPr>
          <p:cNvPr id="122" name="مخطط انسيابي: رابط 121"/>
          <p:cNvSpPr/>
          <p:nvPr/>
        </p:nvSpPr>
        <p:spPr>
          <a:xfrm>
            <a:off x="4143372" y="3357562"/>
            <a:ext cx="1428760" cy="1143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t>التقويم</a:t>
            </a:r>
            <a:r>
              <a:rPr lang="ar-SA" dirty="0" smtClean="0"/>
              <a:t> </a:t>
            </a:r>
            <a:endParaRPr lang="ar-SA" dirty="0"/>
          </a:p>
        </p:txBody>
      </p:sp>
      <p:sp>
        <p:nvSpPr>
          <p:cNvPr id="123" name="مخطط انسيابي: رابط 122"/>
          <p:cNvSpPr/>
          <p:nvPr/>
        </p:nvSpPr>
        <p:spPr>
          <a:xfrm>
            <a:off x="2071670" y="2428868"/>
            <a:ext cx="1428760" cy="12144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t>الوسائل التعليمية </a:t>
            </a:r>
            <a:endParaRPr lang="ar-SA" sz="2400" dirty="0"/>
          </a:p>
        </p:txBody>
      </p:sp>
      <p:sp>
        <p:nvSpPr>
          <p:cNvPr id="124" name="مخطط انسيابي: رابط 123"/>
          <p:cNvSpPr/>
          <p:nvPr/>
        </p:nvSpPr>
        <p:spPr>
          <a:xfrm>
            <a:off x="6429388" y="4572008"/>
            <a:ext cx="1500198" cy="12144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t>طرق التدريس</a:t>
            </a:r>
            <a:endParaRPr lang="ar-SA" sz="2400" dirty="0"/>
          </a:p>
        </p:txBody>
      </p:sp>
      <p:sp>
        <p:nvSpPr>
          <p:cNvPr id="125" name="مخطط انسيابي: رابط 124"/>
          <p:cNvSpPr/>
          <p:nvPr/>
        </p:nvSpPr>
        <p:spPr>
          <a:xfrm>
            <a:off x="2285984" y="4500570"/>
            <a:ext cx="1500198" cy="12858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t>أنشطة التعليم والتعلم</a:t>
            </a:r>
            <a:endParaRPr lang="ar-SA" sz="2400" dirty="0"/>
          </a:p>
        </p:txBody>
      </p:sp>
      <p:sp>
        <p:nvSpPr>
          <p:cNvPr id="126" name="سهم إلى اليسار واليمين 125"/>
          <p:cNvSpPr/>
          <p:nvPr/>
        </p:nvSpPr>
        <p:spPr>
          <a:xfrm rot="1459128">
            <a:off x="5836670" y="2229176"/>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7" name="سهم إلى اليسار واليمين 126"/>
          <p:cNvSpPr/>
          <p:nvPr/>
        </p:nvSpPr>
        <p:spPr>
          <a:xfrm rot="4683326">
            <a:off x="6584897" y="3892703"/>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8" name="سهم إلى اليسار واليمين 127"/>
          <p:cNvSpPr/>
          <p:nvPr/>
        </p:nvSpPr>
        <p:spPr>
          <a:xfrm>
            <a:off x="4286248" y="5143512"/>
            <a:ext cx="1643074"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9" name="سهم إلى اليسار واليمين 128"/>
          <p:cNvSpPr/>
          <p:nvPr/>
        </p:nvSpPr>
        <p:spPr>
          <a:xfrm rot="1459128">
            <a:off x="5688365" y="4254638"/>
            <a:ext cx="979629"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0" name="سهم إلى اليسار واليمين 129"/>
          <p:cNvSpPr/>
          <p:nvPr/>
        </p:nvSpPr>
        <p:spPr>
          <a:xfrm rot="19395149">
            <a:off x="2961758" y="2030527"/>
            <a:ext cx="96003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1" name="سهم إلى اليسار واليمين 130"/>
          <p:cNvSpPr/>
          <p:nvPr/>
        </p:nvSpPr>
        <p:spPr>
          <a:xfrm rot="4107338">
            <a:off x="2642726" y="3906381"/>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2" name="سهم إلى اليسار واليمين 131"/>
          <p:cNvSpPr/>
          <p:nvPr/>
        </p:nvSpPr>
        <p:spPr>
          <a:xfrm rot="5400000">
            <a:off x="4429124" y="2714620"/>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3" name="سهم إلى اليسار واليمين 132"/>
          <p:cNvSpPr/>
          <p:nvPr/>
        </p:nvSpPr>
        <p:spPr>
          <a:xfrm rot="8462181">
            <a:off x="3539847" y="4293800"/>
            <a:ext cx="857256" cy="428628"/>
          </a:xfrm>
          <a:prstGeom prst="leftRightArrow">
            <a:avLst>
              <a:gd name="adj1" fmla="val 3381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4" name="سهم إلى اليسار واليمين 133"/>
          <p:cNvSpPr/>
          <p:nvPr/>
        </p:nvSpPr>
        <p:spPr>
          <a:xfrm rot="8604586">
            <a:off x="5472532" y="3142197"/>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5" name="سهم إلى اليسار واليمين 134"/>
          <p:cNvSpPr/>
          <p:nvPr/>
        </p:nvSpPr>
        <p:spPr>
          <a:xfrm rot="2471683">
            <a:off x="3464046" y="3301065"/>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ransition spd="med">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rgbClr val="3333FF"/>
                </a:solidFill>
                <a:cs typeface="PT Bold Mirror" pitchFamily="2" charset="-78"/>
              </a:rPr>
              <a:t>وظائف التقويم التربوي وأهدافه</a:t>
            </a:r>
            <a:endParaRPr lang="ar-SA" b="1" i="1" dirty="0">
              <a:cs typeface="PT Bold Mirror" pitchFamily="2" charset="-78"/>
            </a:endParaRPr>
          </a:p>
        </p:txBody>
      </p:sp>
      <p:sp>
        <p:nvSpPr>
          <p:cNvPr id="3" name="عنصر نائب للمحتوى 2"/>
          <p:cNvSpPr>
            <a:spLocks noGrp="1"/>
          </p:cNvSpPr>
          <p:nvPr>
            <p:ph idx="1"/>
          </p:nvPr>
        </p:nvSpPr>
        <p:spPr/>
        <p:txBody>
          <a:bodyPr>
            <a:normAutofit fontScale="92500" lnSpcReduction="20000"/>
          </a:bodyPr>
          <a:lstStyle/>
          <a:p>
            <a:pPr>
              <a:buNone/>
            </a:pPr>
            <a:r>
              <a:rPr lang="ar-SA" dirty="0" smtClean="0">
                <a:solidFill>
                  <a:srgbClr val="990099"/>
                </a:solidFill>
                <a:cs typeface="Al-Mujahed Al-Anbobi" pitchFamily="2" charset="-78"/>
              </a:rPr>
              <a:t>  </a:t>
            </a:r>
            <a:r>
              <a:rPr lang="ar-SA" b="1" i="1" dirty="0" smtClean="0">
                <a:solidFill>
                  <a:srgbClr val="990099"/>
                </a:solidFill>
                <a:cs typeface="PT Bold Stars" pitchFamily="2" charset="-78"/>
              </a:rPr>
              <a:t>الوظيفة المتعلقة بإصدار الأحكام :-</a:t>
            </a:r>
          </a:p>
          <a:p>
            <a:pPr algn="just">
              <a:buNone/>
              <a:defRPr/>
            </a:pPr>
            <a:r>
              <a:rPr lang="ar-SA" sz="2400" b="1" i="1" dirty="0" smtClean="0">
                <a:solidFill>
                  <a:schemeClr val="bg1"/>
                </a:solidFill>
              </a:rPr>
              <a:t>وتندرج تحت هذه الوظيفة أهداف التقويم : </a:t>
            </a:r>
          </a:p>
          <a:p>
            <a:pPr algn="just">
              <a:buNone/>
              <a:defRPr/>
            </a:pPr>
            <a:r>
              <a:rPr lang="ar-SA" sz="2400" b="1" i="1" dirty="0" smtClean="0">
                <a:solidFill>
                  <a:schemeClr val="bg1"/>
                </a:solidFill>
              </a:rPr>
              <a:t>1- الحكم على مدى قيمة الأهداف التعليمية ومناسبتها ، حيث إن الأهداف عند صياغتها تكون بمثابة فروض ، ينبغي التحقق منها عن طريق تقويمها ليتبين مدى صدقها ، أو خطئها. </a:t>
            </a:r>
          </a:p>
          <a:p>
            <a:pPr algn="just">
              <a:buNone/>
              <a:defRPr/>
            </a:pPr>
            <a:r>
              <a:rPr lang="ar-SA" sz="2400" b="1" i="1" dirty="0" smtClean="0">
                <a:solidFill>
                  <a:schemeClr val="bg1"/>
                </a:solidFill>
              </a:rPr>
              <a:t>2- الحكم على مستوى التلميذ ومدى نموه.</a:t>
            </a:r>
          </a:p>
          <a:p>
            <a:pPr algn="just">
              <a:buNone/>
              <a:defRPr/>
            </a:pPr>
            <a:r>
              <a:rPr lang="ar-SA" sz="2400" b="1" i="1" dirty="0" smtClean="0">
                <a:solidFill>
                  <a:schemeClr val="bg1"/>
                </a:solidFill>
              </a:rPr>
              <a:t>3- الحكم على أداء المعلم ومدى كفاءته في القيام بأدواره التعليمية. </a:t>
            </a:r>
          </a:p>
          <a:p>
            <a:pPr algn="just">
              <a:buNone/>
              <a:defRPr/>
            </a:pPr>
            <a:r>
              <a:rPr lang="ar-SA" sz="2400" b="1" i="1" dirty="0" smtClean="0">
                <a:solidFill>
                  <a:schemeClr val="bg1"/>
                </a:solidFill>
              </a:rPr>
              <a:t>4- الحكم على فعالية المنهج المدرسي ومناسبته. </a:t>
            </a:r>
          </a:p>
          <a:p>
            <a:pPr algn="just">
              <a:buNone/>
              <a:defRPr/>
            </a:pPr>
            <a:r>
              <a:rPr lang="ar-SA" sz="2400" b="1" i="1" dirty="0" smtClean="0">
                <a:solidFill>
                  <a:schemeClr val="bg1"/>
                </a:solidFill>
              </a:rPr>
              <a:t>5- الحكم على مدى فعالية التجارب التربوية ، قبل تطبيقها على نطاق واسع ، مما يوفر الكثيرمن الجهد والوقت والمال. </a:t>
            </a:r>
          </a:p>
          <a:p>
            <a:pPr algn="just">
              <a:buNone/>
              <a:defRPr/>
            </a:pPr>
            <a:r>
              <a:rPr lang="ar-SA" sz="2400" b="1" i="1" dirty="0" smtClean="0">
                <a:solidFill>
                  <a:schemeClr val="bg1"/>
                </a:solidFill>
              </a:rPr>
              <a:t>6- الحكم على مدى صلاحية البيئة الصفية ، والمناخ التعليمي بوجه عام ، ومدى توافر الإمكانات ، والتجهيزات اللازمة للتعليم. </a:t>
            </a:r>
          </a:p>
          <a:p>
            <a:pPr algn="just">
              <a:buNone/>
              <a:defRPr/>
            </a:pPr>
            <a:r>
              <a:rPr lang="ar-SA" sz="2400" b="1" i="1" dirty="0" smtClean="0">
                <a:solidFill>
                  <a:schemeClr val="bg1"/>
                </a:solidFill>
              </a:rPr>
              <a:t>7- الحكم على مدى قوة النظام التعليمي عموماً ، وجودة مخرجاته.</a:t>
            </a:r>
            <a:endParaRPr lang="en-US" sz="2400" b="1" i="1" dirty="0" smtClean="0">
              <a:solidFill>
                <a:schemeClr val="bg1"/>
              </a:solidFill>
            </a:endParaRPr>
          </a:p>
          <a:p>
            <a:pPr>
              <a:buNone/>
            </a:pPr>
            <a:endParaRPr lang="ar-SA" dirty="0" smtClean="0">
              <a:solidFill>
                <a:srgbClr val="990099"/>
              </a:solidFill>
              <a:cs typeface="Al-Mujahed Al-Anbobi" pitchFamily="2" charset="-78"/>
            </a:endParaRPr>
          </a:p>
        </p:txBody>
      </p:sp>
    </p:spTree>
  </p:cSld>
  <p:clrMapOvr>
    <a:masterClrMapping/>
  </p:clrMapOvr>
  <p:transition spd="med">
    <p:strips dir="ru"/>
    <p:sndAc>
      <p:stSnd>
        <p:snd r:embed="rId2" name="type.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tx2">
                    <a:lumMod val="50000"/>
                  </a:schemeClr>
                </a:solidFill>
                <a:cs typeface="PT Bold Mirror" pitchFamily="2" charset="-78"/>
              </a:rPr>
              <a:t>الوظيفة التشخيصية</a:t>
            </a:r>
            <a:endParaRPr lang="ar-SA" b="1" i="1" dirty="0">
              <a:solidFill>
                <a:schemeClr val="tx2">
                  <a:lumMod val="50000"/>
                </a:schemeClr>
              </a:solidFill>
              <a:cs typeface="PT Bold Mirror" pitchFamily="2" charset="-78"/>
            </a:endParaRPr>
          </a:p>
        </p:txBody>
      </p:sp>
      <p:sp>
        <p:nvSpPr>
          <p:cNvPr id="3" name="عنصر نائب للمحتوى 2"/>
          <p:cNvSpPr>
            <a:spLocks noGrp="1"/>
          </p:cNvSpPr>
          <p:nvPr>
            <p:ph idx="1"/>
          </p:nvPr>
        </p:nvSpPr>
        <p:spPr/>
        <p:txBody>
          <a:bodyPr>
            <a:normAutofit fontScale="70000" lnSpcReduction="20000"/>
          </a:bodyPr>
          <a:lstStyle/>
          <a:p>
            <a:pPr algn="just">
              <a:lnSpc>
                <a:spcPct val="90000"/>
              </a:lnSpc>
              <a:buNone/>
              <a:defRPr/>
            </a:pPr>
            <a:r>
              <a:rPr lang="ar-SA" sz="3400" b="1" i="1" dirty="0" smtClean="0">
                <a:solidFill>
                  <a:srgbClr val="000066"/>
                </a:solidFill>
              </a:rPr>
              <a:t> وهي من أهم وظائف التقويم ، حيث يبنى عليها العلاج والوقاية، وتندرج تحت </a:t>
            </a:r>
          </a:p>
          <a:p>
            <a:pPr algn="just">
              <a:lnSpc>
                <a:spcPct val="90000"/>
              </a:lnSpc>
              <a:buNone/>
              <a:defRPr/>
            </a:pPr>
            <a:r>
              <a:rPr lang="ar-SA" sz="3400" b="1" i="1" dirty="0" smtClean="0">
                <a:solidFill>
                  <a:srgbClr val="000066"/>
                </a:solidFill>
              </a:rPr>
              <a:t>هذه الوظيفة الأهداف التالية : </a:t>
            </a:r>
          </a:p>
          <a:p>
            <a:pPr algn="just">
              <a:lnSpc>
                <a:spcPct val="90000"/>
              </a:lnSpc>
              <a:buNone/>
              <a:defRPr/>
            </a:pPr>
            <a:r>
              <a:rPr lang="ar-SA" sz="3400" b="1" i="1" dirty="0" smtClean="0">
                <a:solidFill>
                  <a:srgbClr val="000066"/>
                </a:solidFill>
              </a:rPr>
              <a:t>1- تقديم تغذية راجعة عن عناصر العملية التعليمية يتم التشخيص في ضوئها. </a:t>
            </a:r>
          </a:p>
          <a:p>
            <a:pPr algn="just">
              <a:lnSpc>
                <a:spcPct val="90000"/>
              </a:lnSpc>
              <a:buNone/>
              <a:defRPr/>
            </a:pPr>
            <a:r>
              <a:rPr lang="ar-SA" sz="3400" b="1" i="1" dirty="0" smtClean="0">
                <a:solidFill>
                  <a:srgbClr val="000066"/>
                </a:solidFill>
              </a:rPr>
              <a:t>2- تمكين المعلمين من اكتشاف مدى فعالية جهودهم التعليمية في إحداث نتائج تعلم مرغوب فيها.</a:t>
            </a:r>
          </a:p>
          <a:p>
            <a:pPr algn="just">
              <a:lnSpc>
                <a:spcPct val="90000"/>
              </a:lnSpc>
              <a:buNone/>
              <a:defRPr/>
            </a:pPr>
            <a:r>
              <a:rPr lang="ar-SA" sz="3400" b="1" i="1" dirty="0" smtClean="0">
                <a:solidFill>
                  <a:srgbClr val="000066"/>
                </a:solidFill>
              </a:rPr>
              <a:t>3- الكشف عن الخلل والقصور في عناصر المنهج الدراسي. </a:t>
            </a:r>
          </a:p>
          <a:p>
            <a:pPr algn="just">
              <a:lnSpc>
                <a:spcPct val="90000"/>
              </a:lnSpc>
              <a:buNone/>
              <a:defRPr/>
            </a:pPr>
            <a:r>
              <a:rPr lang="ar-SA" sz="3400" b="1" i="1" dirty="0" smtClean="0">
                <a:solidFill>
                  <a:srgbClr val="000066"/>
                </a:solidFill>
              </a:rPr>
              <a:t>4- الكشف عن حاجات التلاميذ ، وميولهم ، وقدراتهم ، واستعداداتهم ، مما يساعد على مراعاتها ، وتنميتها لاحقاً. </a:t>
            </a:r>
            <a:endParaRPr lang="en-US" sz="3400" b="1" i="1" dirty="0" smtClean="0">
              <a:solidFill>
                <a:srgbClr val="000066"/>
              </a:solidFill>
            </a:endParaRPr>
          </a:p>
          <a:p>
            <a:pPr algn="just">
              <a:lnSpc>
                <a:spcPct val="90000"/>
              </a:lnSpc>
              <a:buNone/>
              <a:defRPr/>
            </a:pPr>
            <a:r>
              <a:rPr lang="ar-SA" sz="3400" b="1" i="1" dirty="0" smtClean="0">
                <a:solidFill>
                  <a:srgbClr val="000066"/>
                </a:solidFill>
              </a:rPr>
              <a:t>5- تعرف أوجه النقص والقصور والصعوبات التي تعترض سبيل العملية التعليمية. </a:t>
            </a:r>
          </a:p>
          <a:p>
            <a:pPr algn="just">
              <a:lnSpc>
                <a:spcPct val="90000"/>
              </a:lnSpc>
              <a:buNone/>
              <a:defRPr/>
            </a:pPr>
            <a:r>
              <a:rPr lang="ar-SA" sz="3400" b="1" i="1" dirty="0" smtClean="0">
                <a:solidFill>
                  <a:srgbClr val="000066"/>
                </a:solidFill>
              </a:rPr>
              <a:t>6- تحديد التلاميذ الذين يواجهون صعوبات خاصة في التعلم. </a:t>
            </a:r>
          </a:p>
          <a:p>
            <a:pPr algn="just">
              <a:lnSpc>
                <a:spcPct val="90000"/>
              </a:lnSpc>
              <a:buNone/>
              <a:defRPr/>
            </a:pPr>
            <a:r>
              <a:rPr lang="ar-SA" sz="3400" b="1" i="1" dirty="0" smtClean="0">
                <a:solidFill>
                  <a:srgbClr val="000066"/>
                </a:solidFill>
              </a:rPr>
              <a:t>7- تحديد طبيعة هذه الصعوبات ، ومواطن الضعف. </a:t>
            </a:r>
          </a:p>
          <a:p>
            <a:pPr algn="just">
              <a:lnSpc>
                <a:spcPct val="90000"/>
              </a:lnSpc>
              <a:buNone/>
              <a:defRPr/>
            </a:pPr>
            <a:r>
              <a:rPr lang="ar-SA" sz="3400" b="1" i="1" dirty="0" smtClean="0">
                <a:solidFill>
                  <a:srgbClr val="000066"/>
                </a:solidFill>
              </a:rPr>
              <a:t>8- تبصير المعلم بمدى تقدم تلاميذه نحو تحقيق الأهداف المحددة. </a:t>
            </a:r>
          </a:p>
          <a:p>
            <a:pPr algn="just">
              <a:lnSpc>
                <a:spcPct val="90000"/>
              </a:lnSpc>
              <a:buNone/>
              <a:defRPr/>
            </a:pPr>
            <a:r>
              <a:rPr lang="ar-SA" sz="3400" b="1" i="1" dirty="0" smtClean="0">
                <a:solidFill>
                  <a:srgbClr val="000066"/>
                </a:solidFill>
              </a:rPr>
              <a:t>9- تحديد نقاط القوة والضعف في </a:t>
            </a:r>
            <a:r>
              <a:rPr lang="ar-SA" sz="3400" b="1" i="1" dirty="0" err="1" smtClean="0">
                <a:solidFill>
                  <a:srgbClr val="000066"/>
                </a:solidFill>
              </a:rPr>
              <a:t>مدخلات</a:t>
            </a:r>
            <a:r>
              <a:rPr lang="ar-SA" sz="3400" b="1" i="1" dirty="0" smtClean="0">
                <a:solidFill>
                  <a:srgbClr val="000066"/>
                </a:solidFill>
              </a:rPr>
              <a:t> النظام التعليمي ، وعملياته ، ومخرجاته.</a:t>
            </a:r>
            <a:r>
              <a:rPr lang="ar-SA" sz="3300" b="1" i="1" dirty="0" smtClean="0">
                <a:solidFill>
                  <a:srgbClr val="000066"/>
                </a:solidFill>
              </a:rPr>
              <a:t> </a:t>
            </a:r>
          </a:p>
          <a:p>
            <a:pPr>
              <a:buNone/>
            </a:pPr>
            <a:endParaRPr lang="ar-SA" dirty="0"/>
          </a:p>
        </p:txBody>
      </p:sp>
    </p:spTree>
  </p:cSld>
  <p:clrMapOvr>
    <a:masterClrMapping/>
  </p:clrMapOvr>
  <p:transition spd="med">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accent2">
                    <a:lumMod val="75000"/>
                  </a:schemeClr>
                </a:solidFill>
                <a:cs typeface="PT Bold Mirror" pitchFamily="2" charset="-78"/>
              </a:rPr>
              <a:t>الوظيفة العلاجية والوقائية</a:t>
            </a:r>
            <a:endParaRPr lang="ar-SA" b="1" i="1" dirty="0">
              <a:solidFill>
                <a:schemeClr val="accent2">
                  <a:lumMod val="75000"/>
                </a:schemeClr>
              </a:solidFill>
              <a:cs typeface="PT Bold Mirror" pitchFamily="2" charset="-78"/>
            </a:endParaRPr>
          </a:p>
        </p:txBody>
      </p:sp>
      <p:sp>
        <p:nvSpPr>
          <p:cNvPr id="3" name="عنصر نائب للمحتوى 2"/>
          <p:cNvSpPr>
            <a:spLocks noGrp="1"/>
          </p:cNvSpPr>
          <p:nvPr>
            <p:ph idx="1"/>
          </p:nvPr>
        </p:nvSpPr>
        <p:spPr/>
        <p:txBody>
          <a:bodyPr>
            <a:normAutofit fontScale="85000" lnSpcReduction="10000"/>
          </a:bodyPr>
          <a:lstStyle/>
          <a:p>
            <a:pPr algn="just">
              <a:lnSpc>
                <a:spcPct val="80000"/>
              </a:lnSpc>
              <a:buNone/>
              <a:defRPr/>
            </a:pPr>
            <a:r>
              <a:rPr lang="ar-SA" sz="2600" b="1" i="1" dirty="0" smtClean="0">
                <a:solidFill>
                  <a:schemeClr val="accent4">
                    <a:lumMod val="75000"/>
                  </a:schemeClr>
                </a:solidFill>
              </a:rPr>
              <a:t>وهي وظيفة مكملة للوظيفة التشخيصية في عملية التقويم ، ويندرج تحت هذه </a:t>
            </a:r>
          </a:p>
          <a:p>
            <a:pPr algn="just">
              <a:lnSpc>
                <a:spcPct val="80000"/>
              </a:lnSpc>
              <a:buNone/>
              <a:defRPr/>
            </a:pPr>
            <a:r>
              <a:rPr lang="ar-SA" sz="2600" b="1" i="1" dirty="0" smtClean="0">
                <a:solidFill>
                  <a:schemeClr val="accent4">
                    <a:lumMod val="75000"/>
                  </a:schemeClr>
                </a:solidFill>
              </a:rPr>
              <a:t>الوظيفة عدد من الأهداف منها : </a:t>
            </a:r>
          </a:p>
          <a:p>
            <a:pPr algn="just">
              <a:lnSpc>
                <a:spcPct val="80000"/>
              </a:lnSpc>
              <a:buNone/>
              <a:defRPr/>
            </a:pPr>
            <a:r>
              <a:rPr lang="ar-SA" sz="2600" b="1" i="1" dirty="0" smtClean="0">
                <a:solidFill>
                  <a:schemeClr val="accent4">
                    <a:lumMod val="75000"/>
                  </a:schemeClr>
                </a:solidFill>
              </a:rPr>
              <a:t>1- تعزيز مواطن القوة في عملية التعليم والتعلم ، ومعالجة مواطن الضعف </a:t>
            </a:r>
          </a:p>
          <a:p>
            <a:pPr algn="just">
              <a:lnSpc>
                <a:spcPct val="80000"/>
              </a:lnSpc>
              <a:buNone/>
              <a:defRPr/>
            </a:pPr>
            <a:r>
              <a:rPr lang="ar-SA" sz="2600" b="1" i="1" dirty="0" smtClean="0">
                <a:solidFill>
                  <a:schemeClr val="accent4">
                    <a:lumMod val="75000"/>
                  </a:schemeClr>
                </a:solidFill>
              </a:rPr>
              <a:t>والثغرات ، في ضوء ما تم من تشخيص. </a:t>
            </a:r>
          </a:p>
          <a:p>
            <a:pPr algn="just">
              <a:lnSpc>
                <a:spcPct val="80000"/>
              </a:lnSpc>
              <a:buNone/>
              <a:defRPr/>
            </a:pPr>
            <a:r>
              <a:rPr lang="ar-SA" sz="2600" b="1" i="1" dirty="0" smtClean="0">
                <a:solidFill>
                  <a:schemeClr val="accent4">
                    <a:lumMod val="75000"/>
                  </a:schemeClr>
                </a:solidFill>
              </a:rPr>
              <a:t>2- تبصير المتعلم بأوجه القصور لديه ، والعمل على إصلاحها وتصحيحها ، ومن </a:t>
            </a:r>
          </a:p>
          <a:p>
            <a:pPr algn="just">
              <a:lnSpc>
                <a:spcPct val="80000"/>
              </a:lnSpc>
              <a:buNone/>
              <a:defRPr/>
            </a:pPr>
            <a:r>
              <a:rPr lang="ar-SA" sz="2600" b="1" i="1" dirty="0" smtClean="0">
                <a:solidFill>
                  <a:schemeClr val="accent4">
                    <a:lumMod val="75000"/>
                  </a:schemeClr>
                </a:solidFill>
              </a:rPr>
              <a:t>ثم تجنبها وتفاديها مستقبلاً.</a:t>
            </a:r>
            <a:endParaRPr lang="en-US" sz="2600" b="1" i="1" dirty="0" smtClean="0">
              <a:solidFill>
                <a:schemeClr val="accent4">
                  <a:lumMod val="75000"/>
                </a:schemeClr>
              </a:solidFill>
            </a:endParaRPr>
          </a:p>
          <a:p>
            <a:pPr algn="just">
              <a:lnSpc>
                <a:spcPct val="80000"/>
              </a:lnSpc>
              <a:buNone/>
              <a:defRPr/>
            </a:pPr>
            <a:r>
              <a:rPr lang="ar-SA" sz="2600" b="1" i="1" dirty="0" smtClean="0">
                <a:solidFill>
                  <a:schemeClr val="accent4">
                    <a:lumMod val="75000"/>
                  </a:schemeClr>
                </a:solidFill>
              </a:rPr>
              <a:t>3- تحفيز المتعلم ، وتشجيعه ودفعه لمزيد من التعلم والمثابرة والعمل على تثبيت ما تعلمه.</a:t>
            </a:r>
          </a:p>
          <a:p>
            <a:pPr algn="just">
              <a:lnSpc>
                <a:spcPct val="80000"/>
              </a:lnSpc>
              <a:buNone/>
              <a:defRPr/>
            </a:pPr>
            <a:r>
              <a:rPr lang="ar-SA" sz="2600" b="1" i="1" dirty="0" smtClean="0">
                <a:solidFill>
                  <a:schemeClr val="accent4">
                    <a:lumMod val="75000"/>
                  </a:schemeClr>
                </a:solidFill>
              </a:rPr>
              <a:t>4-تدريب المتعلم على الثقة بنفسه وتحمل مسؤولياته ونتائج أعماله . </a:t>
            </a:r>
          </a:p>
          <a:p>
            <a:pPr algn="just">
              <a:buNone/>
              <a:defRPr/>
            </a:pPr>
            <a:r>
              <a:rPr lang="ar-SA" sz="2600" b="1" i="1" dirty="0" smtClean="0">
                <a:solidFill>
                  <a:schemeClr val="accent4">
                    <a:lumMod val="75000"/>
                  </a:schemeClr>
                </a:solidFill>
              </a:rPr>
              <a:t> 5- </a:t>
            </a:r>
            <a:r>
              <a:rPr lang="ar-SA" sz="2600" b="1" i="1" dirty="0" err="1" smtClean="0">
                <a:solidFill>
                  <a:schemeClr val="accent4">
                    <a:lumMod val="75000"/>
                  </a:schemeClr>
                </a:solidFill>
              </a:rPr>
              <a:t>إتخاذ</a:t>
            </a:r>
            <a:r>
              <a:rPr lang="ar-SA" sz="2600" b="1" i="1" dirty="0" smtClean="0">
                <a:solidFill>
                  <a:schemeClr val="accent4">
                    <a:lumMod val="75000"/>
                  </a:schemeClr>
                </a:solidFill>
              </a:rPr>
              <a:t> قرارات مستمرة ، لتعديل مسار العملية التعليمية بجميع عناصرها ، ومعالجة ما قد يعترض مسارها. </a:t>
            </a:r>
          </a:p>
          <a:p>
            <a:pPr algn="just">
              <a:buNone/>
              <a:defRPr/>
            </a:pPr>
            <a:r>
              <a:rPr lang="ar-SA" sz="2600" b="1" i="1" dirty="0" smtClean="0">
                <a:solidFill>
                  <a:schemeClr val="accent4">
                    <a:lumMod val="75000"/>
                  </a:schemeClr>
                </a:solidFill>
              </a:rPr>
              <a:t>6- اتخاذ قرارات مناسبة حول العملية التعليمية بشكل عام ، والمنهج المدرسي بشكل خاص.</a:t>
            </a:r>
          </a:p>
          <a:p>
            <a:pPr algn="just">
              <a:buNone/>
              <a:defRPr/>
            </a:pPr>
            <a:r>
              <a:rPr lang="ar-SA" sz="2600" b="1" i="1" dirty="0" smtClean="0">
                <a:solidFill>
                  <a:schemeClr val="accent4">
                    <a:lumMod val="75000"/>
                  </a:schemeClr>
                </a:solidFill>
              </a:rPr>
              <a:t>7- تقديم صورة تشجيعية ومقترحات علاجية واضحة لأولياء الأمور عن أداء أبنائهم ، حتى يستطيعوا مساعدتهم وتوجيههم.</a:t>
            </a:r>
            <a:r>
              <a:rPr lang="ar-SA" sz="2600" dirty="0" smtClean="0">
                <a:solidFill>
                  <a:schemeClr val="accent4">
                    <a:lumMod val="75000"/>
                  </a:schemeClr>
                </a:solidFill>
              </a:rPr>
              <a:t>  </a:t>
            </a:r>
            <a:r>
              <a:rPr lang="ar-SA" sz="2600" dirty="0" smtClean="0">
                <a:solidFill>
                  <a:srgbClr val="000066"/>
                </a:solidFill>
                <a:effectLst>
                  <a:outerShdw blurRad="38100" dist="38100" dir="2700000" algn="tl">
                    <a:srgbClr val="000000"/>
                  </a:outerShdw>
                </a:effectLst>
                <a:cs typeface="MCS Gulf S_U normal." pitchFamily="2" charset="-78"/>
              </a:rPr>
              <a:t>         </a:t>
            </a:r>
            <a:endParaRPr lang="en-US" sz="2600" dirty="0" smtClean="0">
              <a:solidFill>
                <a:srgbClr val="000066"/>
              </a:solidFill>
              <a:effectLst>
                <a:outerShdw blurRad="38100" dist="38100" dir="2700000" algn="tl">
                  <a:srgbClr val="000000"/>
                </a:outerShdw>
              </a:effectLst>
              <a:cs typeface="MCS Gulf S_U normal." pitchFamily="2" charset="-78"/>
            </a:endParaRPr>
          </a:p>
          <a:p>
            <a:endParaRPr lang="ar-SA" dirty="0"/>
          </a:p>
        </p:txBody>
      </p:sp>
    </p:spTree>
  </p:cSld>
  <p:clrMapOvr>
    <a:masterClrMapping/>
  </p:clrMapOvr>
  <p:transition spd="med">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tx2">
                    <a:lumMod val="60000"/>
                    <a:lumOff val="40000"/>
                  </a:schemeClr>
                </a:solidFill>
                <a:cs typeface="PT Bold Mirror" pitchFamily="2" charset="-78"/>
              </a:rPr>
              <a:t>الوظيفة الإدارية والتوجيهية </a:t>
            </a:r>
            <a:endParaRPr lang="ar-SA" b="1" i="1" dirty="0">
              <a:solidFill>
                <a:schemeClr val="tx2">
                  <a:lumMod val="60000"/>
                  <a:lumOff val="40000"/>
                </a:schemeClr>
              </a:solidFill>
              <a:cs typeface="PT Bold Mirror" pitchFamily="2" charset="-78"/>
            </a:endParaRPr>
          </a:p>
        </p:txBody>
      </p:sp>
      <p:sp>
        <p:nvSpPr>
          <p:cNvPr id="3" name="عنصر نائب للمحتوى 2"/>
          <p:cNvSpPr>
            <a:spLocks noGrp="1"/>
          </p:cNvSpPr>
          <p:nvPr>
            <p:ph idx="1"/>
          </p:nvPr>
        </p:nvSpPr>
        <p:spPr/>
        <p:txBody>
          <a:bodyPr>
            <a:normAutofit fontScale="92500" lnSpcReduction="20000"/>
          </a:bodyPr>
          <a:lstStyle/>
          <a:p>
            <a:pPr algn="just">
              <a:lnSpc>
                <a:spcPct val="90000"/>
              </a:lnSpc>
              <a:buNone/>
              <a:defRPr/>
            </a:pPr>
            <a:r>
              <a:rPr lang="ar-SA" sz="2800" b="1" i="1" dirty="0" smtClean="0">
                <a:solidFill>
                  <a:srgbClr val="000066"/>
                </a:solidFill>
              </a:rPr>
              <a:t>يلعب التقويم دوراً مهماً فيما يخص الإدارة التعليمية وقضايا التوجيه والإرشاد ، ومن الأهداف التي تندرج تحت هذه الوظيفة : </a:t>
            </a:r>
          </a:p>
          <a:p>
            <a:pPr algn="just">
              <a:lnSpc>
                <a:spcPct val="90000"/>
              </a:lnSpc>
              <a:buNone/>
              <a:defRPr/>
            </a:pPr>
            <a:r>
              <a:rPr lang="ar-SA" sz="2800" b="1" i="1" dirty="0" smtClean="0">
                <a:solidFill>
                  <a:srgbClr val="000066"/>
                </a:solidFill>
              </a:rPr>
              <a:t>1- اتخاذ القرارات المناسبة حيال انتقاء واختيار أفضل عناصر العملية التعليمية كفاءة وجودة. </a:t>
            </a:r>
          </a:p>
          <a:p>
            <a:pPr algn="just">
              <a:lnSpc>
                <a:spcPct val="90000"/>
              </a:lnSpc>
              <a:buNone/>
              <a:defRPr/>
            </a:pPr>
            <a:r>
              <a:rPr lang="ar-SA" sz="2800" b="1" i="1" dirty="0" smtClean="0">
                <a:solidFill>
                  <a:srgbClr val="000066"/>
                </a:solidFill>
              </a:rPr>
              <a:t>2- المساعدة في اتخاذ القرارات المناسبة فيما يتعلق بالتوجيه الدراسي والمهني للمتعلمين بما يتناسب وقدراتهم ، واستعداداتهم ، وميولهم .</a:t>
            </a:r>
          </a:p>
          <a:p>
            <a:pPr algn="just">
              <a:lnSpc>
                <a:spcPct val="90000"/>
              </a:lnSpc>
              <a:buNone/>
              <a:defRPr/>
            </a:pPr>
            <a:r>
              <a:rPr lang="ar-SA" sz="2800" b="1" i="1" dirty="0" smtClean="0">
                <a:solidFill>
                  <a:srgbClr val="000066"/>
                </a:solidFill>
              </a:rPr>
              <a:t>3- المقارنة والمفاضلة بين التلاميذ وتصنيفهم وفقاً لما تسفر عنه نتائج التقويم. </a:t>
            </a:r>
          </a:p>
          <a:p>
            <a:pPr algn="just">
              <a:lnSpc>
                <a:spcPct val="90000"/>
              </a:lnSpc>
              <a:buNone/>
              <a:defRPr/>
            </a:pPr>
            <a:r>
              <a:rPr lang="ar-SA" sz="2800" b="1" i="1" dirty="0" smtClean="0">
                <a:solidFill>
                  <a:srgbClr val="000066"/>
                </a:solidFill>
              </a:rPr>
              <a:t>4- توفير معلومات صادقة ، تساعد متخذي القرار على توجيه العملية التعليمية ، والتنبؤ بأداء الفرد ، وقدرته على التعلم. </a:t>
            </a:r>
          </a:p>
          <a:p>
            <a:pPr algn="just">
              <a:lnSpc>
                <a:spcPct val="90000"/>
              </a:lnSpc>
              <a:buNone/>
              <a:defRPr/>
            </a:pPr>
            <a:r>
              <a:rPr lang="ar-SA" sz="2800" b="1" i="1" dirty="0" smtClean="0">
                <a:solidFill>
                  <a:srgbClr val="000066"/>
                </a:solidFill>
              </a:rPr>
              <a:t>5- إعطاء مؤشرات جيدة لقياس أداء المعلم ، وفعاليته التدريسية ، وذلك لأغراض وقرارات إدارية تتعلق بالنقل ، </a:t>
            </a:r>
            <a:r>
              <a:rPr lang="ar-SA" sz="2800" b="1" i="1" dirty="0" err="1" smtClean="0">
                <a:solidFill>
                  <a:srgbClr val="000066"/>
                </a:solidFill>
              </a:rPr>
              <a:t>والترفيع</a:t>
            </a:r>
            <a:r>
              <a:rPr lang="ar-SA" sz="2800" b="1" i="1" dirty="0" smtClean="0">
                <a:solidFill>
                  <a:srgbClr val="000066"/>
                </a:solidFill>
              </a:rPr>
              <a:t> ، والترقية. </a:t>
            </a:r>
          </a:p>
          <a:p>
            <a:pPr algn="just">
              <a:lnSpc>
                <a:spcPct val="90000"/>
              </a:lnSpc>
              <a:buNone/>
              <a:defRPr/>
            </a:pPr>
            <a:r>
              <a:rPr lang="ar-SA" sz="2800" b="1" i="1" dirty="0" smtClean="0">
                <a:solidFill>
                  <a:srgbClr val="000066"/>
                </a:solidFill>
              </a:rPr>
              <a:t>6- توفير أساس موضوعي ، يرجع إليه في نقل التلاميذ </a:t>
            </a:r>
            <a:r>
              <a:rPr lang="ar-SA" sz="2800" b="1" i="1" dirty="0" err="1" smtClean="0">
                <a:solidFill>
                  <a:srgbClr val="000066"/>
                </a:solidFill>
              </a:rPr>
              <a:t>وترفيعهم</a:t>
            </a:r>
            <a:r>
              <a:rPr lang="ar-SA" sz="2800" b="1" i="1" dirty="0" smtClean="0">
                <a:solidFill>
                  <a:srgbClr val="000066"/>
                </a:solidFill>
              </a:rPr>
              <a:t> من فصل دراسي لآخر ، أو من مرحلة دراسية </a:t>
            </a:r>
            <a:r>
              <a:rPr lang="ar-SA" sz="2800" b="1" i="1" dirty="0" err="1" smtClean="0">
                <a:solidFill>
                  <a:srgbClr val="000066"/>
                </a:solidFill>
              </a:rPr>
              <a:t>لآخرى</a:t>
            </a:r>
            <a:r>
              <a:rPr lang="ar-SA" sz="2800" b="1" i="1" dirty="0" smtClean="0">
                <a:solidFill>
                  <a:srgbClr val="000066"/>
                </a:solidFill>
              </a:rPr>
              <a:t> ، ومنح الشهادات الدراسية. </a:t>
            </a:r>
            <a:endParaRPr lang="en-US" sz="2800" b="1" i="1" dirty="0" smtClean="0">
              <a:solidFill>
                <a:srgbClr val="000066"/>
              </a:solidFill>
            </a:endParaRPr>
          </a:p>
          <a:p>
            <a:pPr algn="just">
              <a:lnSpc>
                <a:spcPct val="90000"/>
              </a:lnSpc>
              <a:buNone/>
              <a:defRPr/>
            </a:pPr>
            <a:endParaRPr lang="ar-SA" b="1" i="1" dirty="0"/>
          </a:p>
        </p:txBody>
      </p:sp>
    </p:spTree>
  </p:cSld>
  <p:clrMapOvr>
    <a:masterClrMapping/>
  </p:clrMapOvr>
  <p:transition spd="med">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97"/>
            <a:ext cx="9144000" cy="6858594"/>
          </a:xfrm>
          <a:prstGeom prst="rect">
            <a:avLst/>
          </a:prstGeom>
        </p:spPr>
      </p:pic>
      <p:sp>
        <p:nvSpPr>
          <p:cNvPr id="9" name="عنوان فرعي 2"/>
          <p:cNvSpPr txBox="1">
            <a:spLocks/>
          </p:cNvSpPr>
          <p:nvPr/>
        </p:nvSpPr>
        <p:spPr>
          <a:xfrm>
            <a:off x="2714612" y="4786322"/>
            <a:ext cx="4714890" cy="98698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chor="ctr">
            <a:normAutofit fontScale="77500" lnSpcReduction="20000"/>
          </a:bodyPr>
          <a:lstStyle>
            <a:defPPr>
              <a:defRPr lang="ar-SA"/>
            </a:defPPr>
            <a:lvl1pPr algn="ctr">
              <a:spcBef>
                <a:spcPct val="0"/>
              </a:spcBef>
              <a:buNone/>
              <a:defRPr sz="4400" b="1">
                <a:solidFill>
                  <a:schemeClr val="tx2"/>
                </a:solidFill>
                <a:latin typeface="+mj-lt"/>
                <a:ea typeface="+mj-ea"/>
                <a:cs typeface="+mj-cs"/>
              </a:defRPr>
            </a:lvl1pPr>
          </a:lstStyle>
          <a:p>
            <a:pPr rtl="1"/>
            <a:endParaRPr lang="ar-SA" dirty="0">
              <a:solidFill>
                <a:srgbClr val="575F6D"/>
              </a:solidFill>
            </a:endParaRPr>
          </a:p>
          <a:p>
            <a:pPr rtl="1"/>
            <a:r>
              <a:rPr lang="en-US" dirty="0" smtClean="0">
                <a:solidFill>
                  <a:srgbClr val="575F6D"/>
                </a:solidFill>
              </a:rPr>
              <a:t>Dr</a:t>
            </a:r>
            <a:r>
              <a:rPr lang="en-US" dirty="0" smtClean="0">
                <a:solidFill>
                  <a:srgbClr val="575F6D"/>
                </a:solidFill>
              </a:rPr>
              <a:t>: ASMAA </a:t>
            </a:r>
            <a:r>
              <a:rPr lang="en-US" dirty="0" smtClean="0">
                <a:solidFill>
                  <a:srgbClr val="575F6D"/>
                </a:solidFill>
              </a:rPr>
              <a:t>ELSEHIMY</a:t>
            </a:r>
            <a:endParaRPr lang="en-US" dirty="0">
              <a:solidFill>
                <a:srgbClr val="575F6D"/>
              </a:solidFill>
            </a:endParaRPr>
          </a:p>
        </p:txBody>
      </p:sp>
      <p:sp>
        <p:nvSpPr>
          <p:cNvPr id="10" name="عنوان فرعي 2"/>
          <p:cNvSpPr txBox="1">
            <a:spLocks/>
          </p:cNvSpPr>
          <p:nvPr/>
        </p:nvSpPr>
        <p:spPr>
          <a:xfrm>
            <a:off x="2000232" y="2643182"/>
            <a:ext cx="5643602" cy="144052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1" anchor="ctr">
            <a:normAutofit/>
          </a:bodyPr>
          <a:lstStyle>
            <a:defPPr>
              <a:defRPr lang="ar-SA"/>
            </a:defPPr>
            <a:lvl1pPr algn="ctr">
              <a:spcBef>
                <a:spcPct val="0"/>
              </a:spcBef>
              <a:buNone/>
              <a:defRPr sz="4400" b="1">
                <a:solidFill>
                  <a:schemeClr val="tx2"/>
                </a:solidFill>
                <a:latin typeface="+mj-lt"/>
                <a:ea typeface="+mj-ea"/>
                <a:cs typeface="+mj-cs"/>
              </a:defRPr>
            </a:lvl1pPr>
          </a:lstStyle>
          <a:p>
            <a:pPr rtl="1"/>
            <a:r>
              <a:rPr lang="en-US" dirty="0" smtClean="0">
                <a:solidFill>
                  <a:srgbClr val="575F6D"/>
                </a:solidFill>
              </a:rPr>
              <a:t>Education</a:t>
            </a:r>
            <a:r>
              <a:rPr lang="ar-SA" dirty="0" smtClean="0">
                <a:solidFill>
                  <a:srgbClr val="575F6D"/>
                </a:solidFill>
              </a:rPr>
              <a:t> </a:t>
            </a:r>
            <a:endParaRPr lang="ar-SA" dirty="0" smtClean="0">
              <a:solidFill>
                <a:srgbClr val="575F6D"/>
              </a:solidFill>
            </a:endParaRPr>
          </a:p>
          <a:p>
            <a:pPr rtl="1"/>
            <a:r>
              <a:rPr lang="en-US" dirty="0" smtClean="0">
                <a:solidFill>
                  <a:srgbClr val="575F6D"/>
                </a:solidFill>
              </a:rPr>
              <a:t>Evaluation</a:t>
            </a:r>
            <a:endParaRPr lang="ar-SA" dirty="0">
              <a:solidFill>
                <a:srgbClr val="575F6D"/>
              </a:solidFill>
            </a:endParaRPr>
          </a:p>
        </p:txBody>
      </p:sp>
      <p:sp>
        <p:nvSpPr>
          <p:cNvPr id="11" name="عنوان 1"/>
          <p:cNvSpPr txBox="1">
            <a:spLocks/>
          </p:cNvSpPr>
          <p:nvPr/>
        </p:nvSpPr>
        <p:spPr>
          <a:xfrm>
            <a:off x="642910" y="285728"/>
            <a:ext cx="3500462" cy="176662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1" anchor="ctr">
            <a:normAutofit fontScale="32500" lnSpcReduction="20000"/>
          </a:bodyPr>
          <a:lstStyle>
            <a:defPPr>
              <a:defRPr lang="ar-SA"/>
            </a:defPPr>
            <a:lvl1pPr algn="ctr">
              <a:spcBef>
                <a:spcPct val="0"/>
              </a:spcBef>
              <a:buNone/>
              <a:defRPr sz="4400" b="1">
                <a:solidFill>
                  <a:schemeClr val="tx2"/>
                </a:solidFill>
                <a:latin typeface="+mj-lt"/>
                <a:ea typeface="+mj-ea"/>
                <a:cs typeface="+mj-cs"/>
              </a:defRPr>
            </a:lvl1pPr>
          </a:lstStyle>
          <a:p>
            <a:pPr rtl="1"/>
            <a:r>
              <a:rPr lang="en-US" dirty="0">
                <a:solidFill>
                  <a:srgbClr val="575F6D"/>
                </a:solidFill>
              </a:rPr>
              <a:t> </a:t>
            </a:r>
            <a:r>
              <a:rPr lang="en-US" sz="7400" dirty="0" err="1">
                <a:solidFill>
                  <a:srgbClr val="575F6D"/>
                </a:solidFill>
              </a:rPr>
              <a:t>Majmaah</a:t>
            </a:r>
            <a:r>
              <a:rPr lang="en-US" sz="7400" dirty="0">
                <a:solidFill>
                  <a:srgbClr val="575F6D"/>
                </a:solidFill>
              </a:rPr>
              <a:t> University </a:t>
            </a:r>
          </a:p>
          <a:p>
            <a:pPr rtl="1"/>
            <a:r>
              <a:rPr lang="en-US" sz="7400" dirty="0">
                <a:solidFill>
                  <a:srgbClr val="575F6D"/>
                </a:solidFill>
              </a:rPr>
              <a:t>College of Education - </a:t>
            </a:r>
            <a:r>
              <a:rPr lang="en-US" sz="7400" dirty="0" err="1">
                <a:solidFill>
                  <a:srgbClr val="575F6D"/>
                </a:solidFill>
              </a:rPr>
              <a:t>Zulfi</a:t>
            </a:r>
            <a:endParaRPr lang="en-US" sz="7400" dirty="0">
              <a:solidFill>
                <a:srgbClr val="575F6D"/>
              </a:solidFill>
            </a:endParaRPr>
          </a:p>
          <a:p>
            <a:pPr rtl="1"/>
            <a:r>
              <a:rPr lang="en-US" sz="7400" dirty="0">
                <a:solidFill>
                  <a:srgbClr val="575F6D"/>
                </a:solidFill>
              </a:rPr>
              <a:t>Department of Educational Sciences</a:t>
            </a:r>
            <a:endParaRPr lang="ar-SA" sz="7400" dirty="0">
              <a:solidFill>
                <a:srgbClr val="575F6D"/>
              </a:solidFill>
            </a:endParaRPr>
          </a:p>
        </p:txBody>
      </p:sp>
    </p:spTree>
    <p:extLst>
      <p:ext uri="{BB962C8B-B14F-4D97-AF65-F5344CB8AC3E}">
        <p14:creationId xmlns="" xmlns:p14="http://schemas.microsoft.com/office/powerpoint/2010/main" val="1974778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ar-SA" b="1" i="1" dirty="0" smtClean="0">
                <a:solidFill>
                  <a:srgbClr val="FF0000"/>
                </a:solidFill>
                <a:cs typeface="PT Bold Mirror" pitchFamily="2" charset="-78"/>
              </a:rPr>
              <a:t>الوظيفة المتعلقة بتحسين العملية التعليمية وتطويرها</a:t>
            </a:r>
            <a:endParaRPr lang="ar-SA" b="1" i="1" dirty="0">
              <a:solidFill>
                <a:srgbClr val="FF0000"/>
              </a:solidFill>
              <a:cs typeface="PT Bold Mirror" pitchFamily="2" charset="-78"/>
            </a:endParaRPr>
          </a:p>
        </p:txBody>
      </p:sp>
      <p:sp>
        <p:nvSpPr>
          <p:cNvPr id="5" name="عنصر نائب للمحتوى 4"/>
          <p:cNvSpPr>
            <a:spLocks noGrp="1"/>
          </p:cNvSpPr>
          <p:nvPr>
            <p:ph idx="1"/>
          </p:nvPr>
        </p:nvSpPr>
        <p:spPr>
          <a:xfrm>
            <a:off x="428596" y="1643050"/>
            <a:ext cx="8229600" cy="4525963"/>
          </a:xfrm>
        </p:spPr>
        <p:txBody>
          <a:bodyPr>
            <a:normAutofit fontScale="77500" lnSpcReduction="20000"/>
          </a:bodyPr>
          <a:lstStyle/>
          <a:p>
            <a:pPr algn="just">
              <a:lnSpc>
                <a:spcPct val="90000"/>
              </a:lnSpc>
              <a:buNone/>
              <a:defRPr/>
            </a:pPr>
            <a:r>
              <a:rPr lang="ar-SA" sz="2600" b="1" i="1" dirty="0" smtClean="0">
                <a:solidFill>
                  <a:schemeClr val="bg1"/>
                </a:solidFill>
                <a:cs typeface="+mj-cs"/>
              </a:rPr>
              <a:t>يندرج تحت وظيفة التحسين والتطوير هذه عدد من أهداف التقويم منها : </a:t>
            </a:r>
          </a:p>
          <a:p>
            <a:pPr algn="just">
              <a:lnSpc>
                <a:spcPct val="90000"/>
              </a:lnSpc>
              <a:buNone/>
              <a:defRPr/>
            </a:pPr>
            <a:r>
              <a:rPr lang="ar-SA" sz="2600" b="1" i="1" dirty="0" smtClean="0">
                <a:solidFill>
                  <a:schemeClr val="bg1"/>
                </a:solidFill>
                <a:cs typeface="+mj-cs"/>
              </a:rPr>
              <a:t>1- تقديم مخرجات مهمة تساعد في البحث والتقصي عن أسباب القصور في عناصر العملية </a:t>
            </a:r>
          </a:p>
          <a:p>
            <a:pPr algn="just">
              <a:lnSpc>
                <a:spcPct val="90000"/>
              </a:lnSpc>
              <a:buNone/>
              <a:defRPr/>
            </a:pPr>
            <a:r>
              <a:rPr lang="ar-SA" sz="2600" b="1" i="1" dirty="0" smtClean="0">
                <a:solidFill>
                  <a:schemeClr val="bg1"/>
                </a:solidFill>
                <a:cs typeface="+mj-cs"/>
              </a:rPr>
              <a:t>التعليمية كافة. </a:t>
            </a:r>
          </a:p>
          <a:p>
            <a:pPr algn="just">
              <a:lnSpc>
                <a:spcPct val="90000"/>
              </a:lnSpc>
              <a:buNone/>
              <a:defRPr/>
            </a:pPr>
            <a:r>
              <a:rPr lang="ar-SA" sz="2600" b="1" i="1" dirty="0" smtClean="0">
                <a:solidFill>
                  <a:schemeClr val="bg1"/>
                </a:solidFill>
                <a:cs typeface="+mj-cs"/>
              </a:rPr>
              <a:t>2- اتخاذ القرارات المناسبة التي تساعد في تطوير المناهج وتحديثها ، لتواكب التقدم العلمي </a:t>
            </a:r>
          </a:p>
          <a:p>
            <a:pPr algn="just">
              <a:lnSpc>
                <a:spcPct val="90000"/>
              </a:lnSpc>
              <a:buNone/>
              <a:defRPr/>
            </a:pPr>
            <a:r>
              <a:rPr lang="ar-SA" sz="2600" b="1" i="1" dirty="0" smtClean="0">
                <a:solidFill>
                  <a:schemeClr val="bg1"/>
                </a:solidFill>
                <a:cs typeface="+mj-cs"/>
              </a:rPr>
              <a:t>والتقني. </a:t>
            </a:r>
          </a:p>
          <a:p>
            <a:pPr algn="just">
              <a:lnSpc>
                <a:spcPct val="90000"/>
              </a:lnSpc>
              <a:buNone/>
              <a:defRPr/>
            </a:pPr>
            <a:r>
              <a:rPr lang="ar-SA" sz="2600" b="1" i="1" dirty="0" smtClean="0">
                <a:solidFill>
                  <a:schemeClr val="bg1"/>
                </a:solidFill>
                <a:cs typeface="+mj-cs"/>
              </a:rPr>
              <a:t>3- المساعدة على النهوض بمستوى مهنة التعليم من حيث تحديد المستويات المناسبة لهذه </a:t>
            </a:r>
          </a:p>
          <a:p>
            <a:pPr algn="just">
              <a:lnSpc>
                <a:spcPct val="90000"/>
              </a:lnSpc>
              <a:buNone/>
              <a:defRPr/>
            </a:pPr>
            <a:r>
              <a:rPr lang="ar-SA" sz="2600" b="1" i="1" dirty="0" smtClean="0">
                <a:solidFill>
                  <a:schemeClr val="bg1"/>
                </a:solidFill>
                <a:cs typeface="+mj-cs"/>
              </a:rPr>
              <a:t>المهنة ، واختيار أفضل العناصر لها. </a:t>
            </a:r>
          </a:p>
          <a:p>
            <a:pPr algn="just">
              <a:lnSpc>
                <a:spcPct val="90000"/>
              </a:lnSpc>
              <a:buNone/>
              <a:defRPr/>
            </a:pPr>
            <a:r>
              <a:rPr lang="ar-SA" sz="2600" b="1" i="1" dirty="0" smtClean="0">
                <a:solidFill>
                  <a:schemeClr val="bg1"/>
                </a:solidFill>
                <a:cs typeface="+mj-cs"/>
              </a:rPr>
              <a:t>4- الاستفادة من نتائج التقويم في تطوير الاستراتيجيات التقويمية ، الخاصة بمدى تحقق </a:t>
            </a:r>
          </a:p>
          <a:p>
            <a:pPr algn="just">
              <a:lnSpc>
                <a:spcPct val="90000"/>
              </a:lnSpc>
              <a:buNone/>
              <a:defRPr/>
            </a:pPr>
            <a:r>
              <a:rPr lang="ar-SA" sz="2600" b="1" i="1" dirty="0" smtClean="0">
                <a:solidFill>
                  <a:schemeClr val="bg1"/>
                </a:solidFill>
                <a:cs typeface="+mj-cs"/>
              </a:rPr>
              <a:t>أهداف البرنامج التعليمي ، وما يواجه ذلك من صعوبات في تقديم العلاج ، والوقاية. </a:t>
            </a:r>
          </a:p>
          <a:p>
            <a:pPr algn="just">
              <a:lnSpc>
                <a:spcPct val="80000"/>
              </a:lnSpc>
              <a:buNone/>
              <a:defRPr/>
            </a:pPr>
            <a:r>
              <a:rPr lang="ar-SA" sz="2600" b="1" i="1" dirty="0" smtClean="0">
                <a:solidFill>
                  <a:schemeClr val="bg1"/>
                </a:solidFill>
                <a:cs typeface="+mj-cs"/>
              </a:rPr>
              <a:t>5- مساعدة المتعلم في تعرف مدى تقدمه نحو الأهداف التربوية الموضوعة ، وتعديل هذه الأهداف </a:t>
            </a:r>
          </a:p>
          <a:p>
            <a:pPr algn="just">
              <a:lnSpc>
                <a:spcPct val="80000"/>
              </a:lnSpc>
              <a:buNone/>
              <a:defRPr/>
            </a:pPr>
            <a:r>
              <a:rPr lang="ar-SA" sz="2600" b="1" i="1" dirty="0" smtClean="0">
                <a:solidFill>
                  <a:schemeClr val="bg1"/>
                </a:solidFill>
                <a:cs typeface="+mj-cs"/>
              </a:rPr>
              <a:t>بما يتلاءم ومستوى نمو التلميذ في حالة وجود فرق شاسع بين ما وضع من أهداف ، وبين ما هو </a:t>
            </a:r>
          </a:p>
          <a:p>
            <a:pPr algn="just">
              <a:lnSpc>
                <a:spcPct val="80000"/>
              </a:lnSpc>
              <a:buNone/>
              <a:defRPr/>
            </a:pPr>
            <a:r>
              <a:rPr lang="ar-SA" sz="2600" b="1" i="1" dirty="0" smtClean="0">
                <a:solidFill>
                  <a:schemeClr val="bg1"/>
                </a:solidFill>
                <a:cs typeface="+mj-cs"/>
              </a:rPr>
              <a:t>قادر على إنجازه فعلاً. </a:t>
            </a:r>
          </a:p>
          <a:p>
            <a:pPr algn="just">
              <a:lnSpc>
                <a:spcPct val="80000"/>
              </a:lnSpc>
              <a:buNone/>
              <a:defRPr/>
            </a:pPr>
            <a:r>
              <a:rPr lang="ar-SA" sz="2600" b="1" i="1" dirty="0" smtClean="0">
                <a:solidFill>
                  <a:schemeClr val="bg1"/>
                </a:solidFill>
                <a:cs typeface="+mj-cs"/>
              </a:rPr>
              <a:t>6- تعرف كفايات المعلم لأداء وظيفته ، وتحديد ما ينقصه ، وهذا قد يشكل أساساً في تعديل مناهج </a:t>
            </a:r>
          </a:p>
          <a:p>
            <a:pPr algn="just">
              <a:lnSpc>
                <a:spcPct val="80000"/>
              </a:lnSpc>
              <a:buNone/>
              <a:defRPr/>
            </a:pPr>
            <a:r>
              <a:rPr lang="ar-SA" sz="2600" b="1" i="1" dirty="0" smtClean="0">
                <a:solidFill>
                  <a:schemeClr val="bg1"/>
                </a:solidFill>
                <a:cs typeface="+mj-cs"/>
              </a:rPr>
              <a:t>إعداد المعلم ، ووضع برامج تدريبه . </a:t>
            </a:r>
          </a:p>
          <a:p>
            <a:pPr algn="just">
              <a:lnSpc>
                <a:spcPct val="80000"/>
              </a:lnSpc>
              <a:buNone/>
              <a:defRPr/>
            </a:pPr>
            <a:endParaRPr lang="ar-SA" sz="2600" b="1" i="1" dirty="0" smtClean="0">
              <a:solidFill>
                <a:schemeClr val="bg1"/>
              </a:solidFill>
              <a:cs typeface="+mj-cs"/>
            </a:endParaRPr>
          </a:p>
          <a:p>
            <a:pPr algn="just">
              <a:lnSpc>
                <a:spcPct val="80000"/>
              </a:lnSpc>
              <a:buNone/>
              <a:defRPr/>
            </a:pPr>
            <a:r>
              <a:rPr lang="ar-SA" sz="2600" b="1" i="1" dirty="0" smtClean="0">
                <a:solidFill>
                  <a:schemeClr val="bg1"/>
                </a:solidFill>
                <a:cs typeface="+mj-cs"/>
              </a:rPr>
              <a:t>7- مساعدة المسئولين عن مراكز البحث التربوي في توجيه البحوث العلمية نحو مشكلات التعلم في </a:t>
            </a:r>
          </a:p>
          <a:p>
            <a:pPr algn="just">
              <a:lnSpc>
                <a:spcPct val="80000"/>
              </a:lnSpc>
              <a:buNone/>
              <a:defRPr/>
            </a:pPr>
            <a:r>
              <a:rPr lang="ar-SA" sz="2600" b="1" i="1" dirty="0" smtClean="0">
                <a:solidFill>
                  <a:schemeClr val="bg1"/>
                </a:solidFill>
                <a:cs typeface="+mj-cs"/>
              </a:rPr>
              <a:t>المجتمع لإيجاد الحلول التي تمكن من التحسين والتطوير.</a:t>
            </a:r>
            <a:endParaRPr lang="en-US" sz="2600" b="1" i="1" dirty="0" smtClean="0">
              <a:solidFill>
                <a:schemeClr val="bg1"/>
              </a:solidFill>
              <a:cs typeface="+mj-cs"/>
            </a:endParaRPr>
          </a:p>
          <a:p>
            <a:endParaRPr lang="ar-SA" sz="2400" b="1" i="1" dirty="0">
              <a:solidFill>
                <a:schemeClr val="bg1"/>
              </a:solidFill>
            </a:endParaRPr>
          </a:p>
        </p:txBody>
      </p:sp>
    </p:spTree>
  </p:cSld>
  <p:clrMapOvr>
    <a:masterClrMapping/>
  </p:clrMapOvr>
  <p:transition>
    <p:push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54075_1357735559.gif"/>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comb dir="vert"/>
    <p:sndAc>
      <p:stSnd>
        <p:snd r:embed="rId2" name="applause.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A" b="1" i="1" dirty="0">
                <a:solidFill>
                  <a:schemeClr val="bg1"/>
                </a:solidFill>
                <a:cs typeface="PT Bold Mirror" pitchFamily="2" charset="-78"/>
              </a:rPr>
              <a:t> </a:t>
            </a:r>
            <a:r>
              <a:rPr lang="ar-SA" b="1" i="1" dirty="0" smtClean="0">
                <a:solidFill>
                  <a:schemeClr val="bg1"/>
                </a:solidFill>
                <a:cs typeface="PT Bold Mirror" pitchFamily="2" charset="-78"/>
              </a:rPr>
              <a:t>     </a:t>
            </a:r>
            <a:r>
              <a:rPr lang="ar-SA" sz="7300" b="1" i="1" dirty="0" smtClean="0">
                <a:solidFill>
                  <a:schemeClr val="bg1"/>
                </a:solidFill>
                <a:cs typeface="PT Bold Mirror" pitchFamily="2" charset="-78"/>
              </a:rPr>
              <a:t>الفصل الثالث</a:t>
            </a:r>
            <a:endParaRPr lang="ar-SA" sz="7300" b="1" i="1" dirty="0">
              <a:solidFill>
                <a:schemeClr val="bg1"/>
              </a:solidFill>
              <a:cs typeface="PT Bold Mirror" pitchFamily="2" charset="-78"/>
            </a:endParaRPr>
          </a:p>
        </p:txBody>
      </p:sp>
      <p:sp>
        <p:nvSpPr>
          <p:cNvPr id="3" name="عنوان فرعي 2"/>
          <p:cNvSpPr>
            <a:spLocks noGrp="1"/>
          </p:cNvSpPr>
          <p:nvPr>
            <p:ph type="subTitle" idx="1"/>
          </p:nvPr>
        </p:nvSpPr>
        <p:spPr/>
        <p:txBody>
          <a:bodyPr/>
          <a:lstStyle/>
          <a:p>
            <a:r>
              <a:rPr lang="ar-SA" sz="4800" b="1" i="1" dirty="0" smtClean="0">
                <a:solidFill>
                  <a:srgbClr val="FF0000"/>
                </a:solidFill>
                <a:cs typeface="PT Bold Stars" pitchFamily="2" charset="-78"/>
              </a:rPr>
              <a:t>         تقويم تربوي </a:t>
            </a:r>
          </a:p>
        </p:txBody>
      </p:sp>
    </p:spTree>
  </p:cSld>
  <p:clrMapOvr>
    <a:masterClrMapping/>
  </p:clrMapOvr>
  <p:transition spd="med">
    <p:wedge/>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1000" accel="50000" decel="50000" autoRev="1" fill="hold">
                                          <p:stCondLst>
                                            <p:cond delay="0"/>
                                          </p:stCondLst>
                                        </p:cTn>
                                        <p:tgtEl>
                                          <p:spTgt spid="3">
                                            <p:txEl>
                                              <p:pRg st="0" end="0"/>
                                            </p:txEl>
                                          </p:spTgt>
                                        </p:tgtEl>
                                        <p:attrNameLst>
                                          <p:attrName>ppt_x</p:attrName>
                                          <p:attrName>ppt_y</p:attrName>
                                        </p:attrNameLst>
                                      </p:cBhvr>
                                    </p:animMotion>
                                    <p:animRot by="1500000">
                                      <p:cBhvr>
                                        <p:cTn id="12" dur="500" fill="hold">
                                          <p:stCondLst>
                                            <p:cond delay="0"/>
                                          </p:stCondLst>
                                        </p:cTn>
                                        <p:tgtEl>
                                          <p:spTgt spid="3">
                                            <p:txEl>
                                              <p:pRg st="0" end="0"/>
                                            </p:txEl>
                                          </p:spTgt>
                                        </p:tgtEl>
                                        <p:attrNameLst>
                                          <p:attrName>r</p:attrName>
                                        </p:attrNameLst>
                                      </p:cBhvr>
                                    </p:animRot>
                                    <p:animRot by="-1500000">
                                      <p:cBhvr>
                                        <p:cTn id="13" dur="500" fill="hold">
                                          <p:stCondLst>
                                            <p:cond delay="500"/>
                                          </p:stCondLst>
                                        </p:cTn>
                                        <p:tgtEl>
                                          <p:spTgt spid="3">
                                            <p:txEl>
                                              <p:pRg st="0" end="0"/>
                                            </p:txEl>
                                          </p:spTgt>
                                        </p:tgtEl>
                                        <p:attrNameLst>
                                          <p:attrName>r</p:attrName>
                                        </p:attrNameLst>
                                      </p:cBhvr>
                                    </p:animRot>
                                    <p:animRot by="-1500000">
                                      <p:cBhvr>
                                        <p:cTn id="14" dur="500" fill="hold">
                                          <p:stCondLst>
                                            <p:cond delay="1000"/>
                                          </p:stCondLst>
                                        </p:cTn>
                                        <p:tgtEl>
                                          <p:spTgt spid="3">
                                            <p:txEl>
                                              <p:pRg st="0" end="0"/>
                                            </p:txEl>
                                          </p:spTgt>
                                        </p:tgtEl>
                                        <p:attrNameLst>
                                          <p:attrName>r</p:attrName>
                                        </p:attrNameLst>
                                      </p:cBhvr>
                                    </p:animRot>
                                    <p:animRot by="1500000">
                                      <p:cBhvr>
                                        <p:cTn id="15" dur="500" fill="hold">
                                          <p:stCondLst>
                                            <p:cond delay="15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tx1">
                    <a:lumMod val="95000"/>
                    <a:lumOff val="5000"/>
                  </a:schemeClr>
                </a:solidFill>
                <a:cs typeface="PT Bold Mirror" pitchFamily="2" charset="-78"/>
              </a:rPr>
              <a:t>عناصـــر المحــــاضــــرة </a:t>
            </a:r>
            <a:endParaRPr lang="ar-SA" b="1" i="1" dirty="0">
              <a:solidFill>
                <a:schemeClr val="tx1">
                  <a:lumMod val="95000"/>
                  <a:lumOff val="5000"/>
                </a:schemeClr>
              </a:solidFill>
              <a:cs typeface="PT Bold Mirror" pitchFamily="2" charset="-78"/>
            </a:endParaRPr>
          </a:p>
        </p:txBody>
      </p:sp>
      <p:sp>
        <p:nvSpPr>
          <p:cNvPr id="3" name="عنصر نائب للمحتوى 2"/>
          <p:cNvSpPr>
            <a:spLocks noGrp="1"/>
          </p:cNvSpPr>
          <p:nvPr>
            <p:ph idx="1"/>
          </p:nvPr>
        </p:nvSpPr>
        <p:spPr/>
        <p:txBody>
          <a:bodyPr>
            <a:normAutofit/>
          </a:bodyPr>
          <a:lstStyle/>
          <a:p>
            <a:pPr>
              <a:buNone/>
            </a:pPr>
            <a:r>
              <a:rPr lang="ar-SA" dirty="0" smtClean="0">
                <a:solidFill>
                  <a:srgbClr val="CC0066"/>
                </a:solidFill>
              </a:rPr>
              <a:t> </a:t>
            </a:r>
            <a:r>
              <a:rPr lang="ar-SA" b="1" i="1" dirty="0" smtClean="0">
                <a:solidFill>
                  <a:srgbClr val="7030A0"/>
                </a:solidFill>
                <a:cs typeface="PT Bold Stars" pitchFamily="2" charset="-78"/>
              </a:rPr>
              <a:t>1) أهمية التقويم التربوي.</a:t>
            </a:r>
          </a:p>
          <a:p>
            <a:pPr>
              <a:buNone/>
            </a:pPr>
            <a:r>
              <a:rPr lang="ar-SA" sz="2800" b="1" i="1" dirty="0">
                <a:solidFill>
                  <a:srgbClr val="7030A0"/>
                </a:solidFill>
              </a:rPr>
              <a:t> </a:t>
            </a:r>
            <a:r>
              <a:rPr lang="ar-SA" sz="2800" b="1" i="1" dirty="0" smtClean="0">
                <a:solidFill>
                  <a:srgbClr val="7030A0"/>
                </a:solidFill>
              </a:rPr>
              <a:t>     أ- الأهمية العامــة .</a:t>
            </a:r>
          </a:p>
          <a:p>
            <a:pPr>
              <a:buNone/>
            </a:pPr>
            <a:r>
              <a:rPr lang="ar-SA" sz="2800" b="1" i="1" dirty="0">
                <a:solidFill>
                  <a:srgbClr val="7030A0"/>
                </a:solidFill>
              </a:rPr>
              <a:t> </a:t>
            </a:r>
            <a:r>
              <a:rPr lang="ar-SA" sz="2800" b="1" i="1" dirty="0" smtClean="0">
                <a:solidFill>
                  <a:srgbClr val="7030A0"/>
                </a:solidFill>
              </a:rPr>
              <a:t>     ب- الأهمية الخاصة . </a:t>
            </a:r>
          </a:p>
          <a:p>
            <a:pPr>
              <a:buNone/>
            </a:pPr>
            <a:r>
              <a:rPr lang="ar-SA" dirty="0" smtClean="0">
                <a:solidFill>
                  <a:srgbClr val="CC0066"/>
                </a:solidFill>
              </a:rPr>
              <a:t> </a:t>
            </a:r>
            <a:r>
              <a:rPr lang="ar-SA" b="1" i="1" dirty="0" smtClean="0">
                <a:solidFill>
                  <a:srgbClr val="7030A0"/>
                </a:solidFill>
                <a:cs typeface="PT Bold Stars" pitchFamily="2" charset="-78"/>
              </a:rPr>
              <a:t>2) موقع التقويم في المنظومة التربوية .</a:t>
            </a:r>
          </a:p>
          <a:p>
            <a:pPr>
              <a:buNone/>
            </a:pPr>
            <a:r>
              <a:rPr lang="ar-SA" sz="2800" b="1" i="1" dirty="0" smtClean="0">
                <a:solidFill>
                  <a:srgbClr val="7030A0"/>
                </a:solidFill>
              </a:rPr>
              <a:t>      أ- موقع التقويم في منظومة التعليـــــم .</a:t>
            </a:r>
          </a:p>
          <a:p>
            <a:pPr>
              <a:buNone/>
            </a:pPr>
            <a:r>
              <a:rPr lang="ar-SA" sz="2800" b="1" i="1" dirty="0" smtClean="0">
                <a:solidFill>
                  <a:srgbClr val="7030A0"/>
                </a:solidFill>
              </a:rPr>
              <a:t>      ب- موقع التقويم في منظومة التدريس .</a:t>
            </a:r>
          </a:p>
          <a:p>
            <a:pPr>
              <a:buNone/>
            </a:pPr>
            <a:r>
              <a:rPr lang="ar-SA" sz="2800" b="1" i="1" dirty="0" smtClean="0">
                <a:solidFill>
                  <a:srgbClr val="7030A0"/>
                </a:solidFill>
              </a:rPr>
              <a:t>      ج- موقع التقويم في منظومة المنهــــج .</a:t>
            </a:r>
          </a:p>
          <a:p>
            <a:pPr>
              <a:buNone/>
            </a:pPr>
            <a:r>
              <a:rPr lang="ar-SA" b="1" i="1" dirty="0" smtClean="0">
                <a:solidFill>
                  <a:srgbClr val="7030A0"/>
                </a:solidFill>
                <a:cs typeface="PT Bold Stars" pitchFamily="2" charset="-78"/>
              </a:rPr>
              <a:t> 3) وظائف التقويم وأهدافه .</a:t>
            </a:r>
            <a:endParaRPr lang="en-US" b="1" i="1" dirty="0" smtClean="0">
              <a:solidFill>
                <a:srgbClr val="7030A0"/>
              </a:solidFill>
              <a:cs typeface="PT Bold Stars" pitchFamily="2" charset="-78"/>
            </a:endParaRPr>
          </a:p>
          <a:p>
            <a:endParaRPr lang="ar-SA" dirty="0"/>
          </a:p>
        </p:txBody>
      </p:sp>
    </p:spTree>
  </p:cSld>
  <p:clrMapOvr>
    <a:masterClrMapping/>
  </p:clrMapOvr>
  <p:transition spd="med">
    <p:wipe dir="r"/>
    <p:sndAc>
      <p:stSnd>
        <p:snd r:embed="rId2" name="las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solidFill>
                  <a:schemeClr val="tx1">
                    <a:lumMod val="95000"/>
                    <a:lumOff val="5000"/>
                  </a:schemeClr>
                </a:solidFill>
              </a:rPr>
              <a:t/>
            </a:r>
            <a:br>
              <a:rPr lang="ar-SA" dirty="0" smtClean="0">
                <a:solidFill>
                  <a:schemeClr val="tx1">
                    <a:lumMod val="95000"/>
                    <a:lumOff val="5000"/>
                  </a:schemeClr>
                </a:solidFill>
              </a:rPr>
            </a:br>
            <a:r>
              <a:rPr lang="ar-SA" b="1" i="1" dirty="0" smtClean="0">
                <a:solidFill>
                  <a:schemeClr val="tx1">
                    <a:lumMod val="95000"/>
                    <a:lumOff val="5000"/>
                  </a:schemeClr>
                </a:solidFill>
                <a:cs typeface="PT Bold Mirror" pitchFamily="2" charset="-78"/>
              </a:rPr>
              <a:t>أهمية التقويم التربوي </a:t>
            </a:r>
            <a:r>
              <a:rPr lang="ar-SA" dirty="0" smtClean="0">
                <a:solidFill>
                  <a:schemeClr val="tx1">
                    <a:lumMod val="95000"/>
                    <a:lumOff val="5000"/>
                  </a:schemeClr>
                </a:solidFill>
              </a:rPr>
              <a:t/>
            </a:r>
            <a:br>
              <a:rPr lang="ar-SA" dirty="0" smtClean="0">
                <a:solidFill>
                  <a:schemeClr val="tx1">
                    <a:lumMod val="95000"/>
                    <a:lumOff val="5000"/>
                  </a:schemeClr>
                </a:solidFill>
              </a:rPr>
            </a:br>
            <a:endParaRPr lang="ar-SA" dirty="0"/>
          </a:p>
        </p:txBody>
      </p:sp>
      <p:sp>
        <p:nvSpPr>
          <p:cNvPr id="3" name="عنصر نائب للمحتوى 2"/>
          <p:cNvSpPr>
            <a:spLocks noGrp="1"/>
          </p:cNvSpPr>
          <p:nvPr>
            <p:ph idx="1"/>
          </p:nvPr>
        </p:nvSpPr>
        <p:spPr/>
        <p:txBody>
          <a:bodyPr/>
          <a:lstStyle/>
          <a:p>
            <a:pPr>
              <a:buNone/>
            </a:pPr>
            <a:r>
              <a:rPr lang="ar-SA" dirty="0" smtClean="0">
                <a:solidFill>
                  <a:schemeClr val="tx1">
                    <a:lumMod val="95000"/>
                    <a:lumOff val="5000"/>
                  </a:schemeClr>
                </a:solidFill>
              </a:rPr>
              <a:t> </a:t>
            </a:r>
            <a:r>
              <a:rPr lang="ar-SA" b="1" i="1" dirty="0" smtClean="0">
                <a:solidFill>
                  <a:schemeClr val="accent2">
                    <a:lumMod val="50000"/>
                  </a:schemeClr>
                </a:solidFill>
                <a:cs typeface="PT Bold Stars" pitchFamily="2" charset="-78"/>
              </a:rPr>
              <a:t>مقــدمة :- </a:t>
            </a:r>
          </a:p>
          <a:p>
            <a:pPr>
              <a:buNone/>
            </a:pPr>
            <a:r>
              <a:rPr lang="ar-SA" dirty="0" smtClean="0">
                <a:solidFill>
                  <a:schemeClr val="tx1">
                    <a:lumMod val="95000"/>
                    <a:lumOff val="5000"/>
                  </a:schemeClr>
                </a:solidFill>
              </a:rPr>
              <a:t>  </a:t>
            </a:r>
            <a:r>
              <a:rPr lang="ar-SA" dirty="0" smtClean="0">
                <a:solidFill>
                  <a:schemeClr val="tx2">
                    <a:lumMod val="75000"/>
                  </a:schemeClr>
                </a:solidFill>
              </a:rPr>
              <a:t> </a:t>
            </a:r>
            <a:r>
              <a:rPr lang="ar-SA" b="1" i="1" dirty="0" smtClean="0">
                <a:solidFill>
                  <a:schemeClr val="tx2">
                    <a:lumMod val="75000"/>
                  </a:schemeClr>
                </a:solidFill>
              </a:rPr>
              <a:t>ما يدعو إلى ضرورة التقويم، أنه لا يمكن للفرد أن يعمــل بطريقة مرضية، كما لا يمكن لأبنائنا أن يتعلموا بطريقــــة سليمة، ما لم تكن هناك عمليات تقويم مصاحبة لعمليــــــة </a:t>
            </a:r>
          </a:p>
          <a:p>
            <a:pPr>
              <a:buNone/>
            </a:pPr>
            <a:r>
              <a:rPr lang="ar-SA" b="1" i="1" dirty="0">
                <a:solidFill>
                  <a:schemeClr val="tx2">
                    <a:lumMod val="75000"/>
                  </a:schemeClr>
                </a:solidFill>
              </a:rPr>
              <a:t> </a:t>
            </a:r>
            <a:r>
              <a:rPr lang="ar-SA" b="1" i="1" dirty="0" smtClean="0">
                <a:solidFill>
                  <a:schemeClr val="tx2">
                    <a:lumMod val="75000"/>
                  </a:schemeClr>
                </a:solidFill>
              </a:rPr>
              <a:t>  التعلم, إذ أن التقويم هو أساس ضروري لنمونا الشخصي, ولعلاقتنا السلوكية مع الآخرين . </a:t>
            </a:r>
          </a:p>
          <a:p>
            <a:endParaRPr lang="ar-SA" dirty="0"/>
          </a:p>
        </p:txBody>
      </p:sp>
    </p:spTree>
  </p:cSld>
  <p:clrMapOvr>
    <a:masterClrMapping/>
  </p:clrMapOvr>
  <p:transition spd="med">
    <p:wip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solidFill>
                  <a:srgbClr val="FF0000"/>
                </a:solidFill>
              </a:rPr>
              <a:t/>
            </a:r>
            <a:br>
              <a:rPr lang="ar-SA" dirty="0" smtClean="0">
                <a:solidFill>
                  <a:srgbClr val="FF0000"/>
                </a:solidFill>
              </a:rPr>
            </a:br>
            <a:r>
              <a:rPr lang="ar-SA" b="1" i="1" dirty="0" smtClean="0">
                <a:solidFill>
                  <a:schemeClr val="accent3">
                    <a:lumMod val="50000"/>
                  </a:schemeClr>
                </a:solidFill>
                <a:cs typeface="PT Bold Mirror" pitchFamily="2" charset="-78"/>
              </a:rPr>
              <a:t>الأهمية العامة </a:t>
            </a:r>
            <a:r>
              <a:rPr lang="ar-SA" dirty="0" smtClean="0">
                <a:solidFill>
                  <a:srgbClr val="FF0000"/>
                </a:solidFill>
              </a:rPr>
              <a:t/>
            </a:r>
            <a:br>
              <a:rPr lang="ar-SA" dirty="0" smtClean="0">
                <a:solidFill>
                  <a:srgbClr val="FF0000"/>
                </a:solidFill>
              </a:rPr>
            </a:br>
            <a:endParaRPr lang="ar-SA" dirty="0"/>
          </a:p>
        </p:txBody>
      </p:sp>
      <p:sp>
        <p:nvSpPr>
          <p:cNvPr id="3" name="عنصر نائب للمحتوى 2"/>
          <p:cNvSpPr>
            <a:spLocks noGrp="1"/>
          </p:cNvSpPr>
          <p:nvPr>
            <p:ph idx="1"/>
          </p:nvPr>
        </p:nvSpPr>
        <p:spPr/>
        <p:txBody>
          <a:bodyPr>
            <a:noAutofit/>
          </a:bodyPr>
          <a:lstStyle/>
          <a:p>
            <a:pPr>
              <a:buNone/>
            </a:pPr>
            <a:r>
              <a:rPr lang="ar-SA" sz="2400" b="1" i="1" dirty="0">
                <a:solidFill>
                  <a:schemeClr val="accent4">
                    <a:lumMod val="50000"/>
                  </a:schemeClr>
                </a:solidFill>
              </a:rPr>
              <a:t> </a:t>
            </a:r>
            <a:r>
              <a:rPr lang="ar-SA" sz="2400" b="1" i="1" dirty="0" smtClean="0">
                <a:solidFill>
                  <a:schemeClr val="accent4">
                    <a:lumMod val="50000"/>
                  </a:schemeClr>
                </a:solidFill>
              </a:rPr>
              <a:t> 1- يحسن مسار العملية التعليمية ،لأنه يحدد اتجاه المدرسة في تحقيق أهدافها       ويحدد ما تحرز من تقدم في هذا المجــــال .</a:t>
            </a:r>
          </a:p>
          <a:p>
            <a:pPr>
              <a:buNone/>
            </a:pPr>
            <a:r>
              <a:rPr lang="ar-SA" sz="2400" b="1" i="1" dirty="0" smtClean="0">
                <a:solidFill>
                  <a:schemeClr val="accent4">
                    <a:lumMod val="50000"/>
                  </a:schemeClr>
                </a:solidFill>
              </a:rPr>
              <a:t>   2- يعمل على تقدير مدى فعالية المحتوى وطرق التدريس والوسائل والأنشطة في تحقيق الأهداف التعليمية .</a:t>
            </a:r>
          </a:p>
          <a:p>
            <a:pPr>
              <a:buNone/>
            </a:pPr>
            <a:r>
              <a:rPr lang="ar-SA" sz="2400" b="1" i="1" dirty="0" smtClean="0">
                <a:solidFill>
                  <a:schemeClr val="accent4">
                    <a:lumMod val="50000"/>
                  </a:schemeClr>
                </a:solidFill>
              </a:rPr>
              <a:t>    3-يكشف نقاط القوة والضعف لدى التلاميذ ويعمل على علاج نقاط الضعف وتعزيز نقاط القوة .</a:t>
            </a:r>
          </a:p>
          <a:p>
            <a:pPr>
              <a:buNone/>
            </a:pPr>
            <a:r>
              <a:rPr lang="ar-SA" sz="2400" b="1" i="1" dirty="0" smtClean="0">
                <a:solidFill>
                  <a:schemeClr val="accent4">
                    <a:lumMod val="50000"/>
                  </a:schemeClr>
                </a:solidFill>
              </a:rPr>
              <a:t>     4-يوجه التلاميذ ويدربهم على التقويم الذاتي والحكم على الأمور بأنفسهم .</a:t>
            </a:r>
          </a:p>
          <a:p>
            <a:pPr>
              <a:buNone/>
            </a:pPr>
            <a:r>
              <a:rPr lang="ar-SA" sz="2400" b="1" i="1" dirty="0" smtClean="0">
                <a:solidFill>
                  <a:schemeClr val="accent4">
                    <a:lumMod val="50000"/>
                  </a:schemeClr>
                </a:solidFill>
              </a:rPr>
              <a:t>      5-يستعان به في الحكم على مستوى التلاميذ وترفيعهم من صف دراسي لآخر, أو من مرحلة تعليمية لأخرى .</a:t>
            </a:r>
          </a:p>
          <a:p>
            <a:r>
              <a:rPr lang="ar-SA" sz="2400" b="1" i="1" dirty="0" smtClean="0">
                <a:solidFill>
                  <a:schemeClr val="accent4">
                    <a:lumMod val="50000"/>
                  </a:schemeClr>
                </a:solidFill>
              </a:rPr>
              <a:t>  6-يحث التلميذ على الجد والاجتهاد والمثابرة في تلقي العلم حتى يحقق الرضا النفسي والنجاح.</a:t>
            </a:r>
          </a:p>
          <a:p>
            <a:pPr>
              <a:buNone/>
            </a:pPr>
            <a:r>
              <a:rPr lang="ar-SA" sz="2400" b="1" i="1" dirty="0" smtClean="0">
                <a:solidFill>
                  <a:schemeClr val="accent4">
                    <a:lumMod val="50000"/>
                  </a:schemeClr>
                </a:solidFill>
              </a:rPr>
              <a:t>      7-يشخص الصعوبات التي يصادفها التلميذ والمعلم والمدرسة ويعمل على معالجتها .</a:t>
            </a:r>
            <a:endParaRPr lang="ar-SA" sz="2400" b="1" i="1" dirty="0">
              <a:solidFill>
                <a:schemeClr val="accent4">
                  <a:lumMod val="50000"/>
                </a:schemeClr>
              </a:solidFill>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fontScale="90000"/>
          </a:bodyPr>
          <a:lstStyle/>
          <a:p>
            <a:r>
              <a:rPr lang="ar-SA" dirty="0" smtClean="0">
                <a:solidFill>
                  <a:srgbClr val="FF0000"/>
                </a:solidFill>
              </a:rPr>
              <a:t/>
            </a:r>
            <a:br>
              <a:rPr lang="ar-SA" dirty="0" smtClean="0">
                <a:solidFill>
                  <a:srgbClr val="FF0000"/>
                </a:solidFill>
              </a:rPr>
            </a:br>
            <a:r>
              <a:rPr lang="ar-SA" b="1" i="1" dirty="0" smtClean="0">
                <a:solidFill>
                  <a:srgbClr val="FFFF00"/>
                </a:solidFill>
                <a:cs typeface="PT Bold Mirror" pitchFamily="2" charset="-78"/>
              </a:rPr>
              <a:t>الأهمية الخاصة</a:t>
            </a:r>
            <a:r>
              <a:rPr lang="ar-SA" dirty="0" smtClean="0">
                <a:solidFill>
                  <a:srgbClr val="FF0000"/>
                </a:solidFill>
              </a:rPr>
              <a:t/>
            </a:r>
            <a:br>
              <a:rPr lang="ar-SA" dirty="0" smtClean="0">
                <a:solidFill>
                  <a:srgbClr val="FF0000"/>
                </a:solidFill>
              </a:rPr>
            </a:br>
            <a:endParaRPr lang="ar-SA" dirty="0"/>
          </a:p>
        </p:txBody>
      </p:sp>
      <p:sp>
        <p:nvSpPr>
          <p:cNvPr id="4" name="عنصر نائب للمحتوى 3"/>
          <p:cNvSpPr>
            <a:spLocks noGrp="1"/>
          </p:cNvSpPr>
          <p:nvPr>
            <p:ph idx="1"/>
          </p:nvPr>
        </p:nvSpPr>
        <p:spPr/>
        <p:txBody>
          <a:bodyPr>
            <a:normAutofit fontScale="92500" lnSpcReduction="10000"/>
          </a:bodyPr>
          <a:lstStyle/>
          <a:p>
            <a:pPr>
              <a:buFont typeface="Wingdings" pitchFamily="2" charset="2"/>
              <a:buChar char="¬"/>
            </a:pPr>
            <a:r>
              <a:rPr lang="ar-SA" sz="3500" b="1" i="1" dirty="0" smtClean="0">
                <a:solidFill>
                  <a:schemeClr val="tx2">
                    <a:lumMod val="50000"/>
                  </a:schemeClr>
                </a:solidFill>
                <a:cs typeface="PT Bold Stars" pitchFamily="2" charset="-78"/>
              </a:rPr>
              <a:t>    أولًا</a:t>
            </a:r>
            <a:r>
              <a:rPr lang="ar-SA" b="1" i="1" dirty="0" smtClean="0">
                <a:solidFill>
                  <a:schemeClr val="tx2">
                    <a:lumMod val="50000"/>
                  </a:schemeClr>
                </a:solidFill>
                <a:cs typeface="PT Bold Stars" pitchFamily="2" charset="-78"/>
              </a:rPr>
              <a:t>: </a:t>
            </a:r>
            <a:r>
              <a:rPr lang="ar-SA" b="1" i="1" dirty="0" smtClean="0">
                <a:solidFill>
                  <a:schemeClr val="tx2">
                    <a:lumMod val="40000"/>
                    <a:lumOff val="60000"/>
                  </a:schemeClr>
                </a:solidFill>
              </a:rPr>
              <a:t>أهمية التقويم للتلاميذ .</a:t>
            </a:r>
          </a:p>
          <a:p>
            <a:pPr>
              <a:buNone/>
            </a:pPr>
            <a:r>
              <a:rPr lang="ar-SA" dirty="0" smtClean="0">
                <a:solidFill>
                  <a:srgbClr val="FF0000"/>
                </a:solidFill>
              </a:rPr>
              <a:t>1) تزويدهم بالتغذية الراجعة التي تفيدهم في توضيح مدى ما أحرزوه من تقدم .</a:t>
            </a:r>
          </a:p>
          <a:p>
            <a:pPr>
              <a:buNone/>
            </a:pPr>
            <a:r>
              <a:rPr lang="ar-SA" dirty="0" smtClean="0">
                <a:solidFill>
                  <a:srgbClr val="FF0000"/>
                </a:solidFill>
              </a:rPr>
              <a:t>2) توضيح الأهداف التعليمية الخاصة التي يراد منهم تحقيقها .</a:t>
            </a:r>
          </a:p>
          <a:p>
            <a:pPr>
              <a:buNone/>
            </a:pPr>
            <a:r>
              <a:rPr lang="ar-SA" dirty="0" smtClean="0">
                <a:solidFill>
                  <a:srgbClr val="FF0000"/>
                </a:solidFill>
              </a:rPr>
              <a:t>3) تحديد جوانب القوة وجوانب الضعف لديهم والعمل على معالجتها .</a:t>
            </a:r>
          </a:p>
          <a:p>
            <a:pPr>
              <a:buNone/>
            </a:pPr>
            <a:r>
              <a:rPr lang="ar-SA" dirty="0" smtClean="0">
                <a:solidFill>
                  <a:srgbClr val="FF0000"/>
                </a:solidFill>
              </a:rPr>
              <a:t>4) تنمية الشعور لديهم بالرضا عن أدائهم .</a:t>
            </a:r>
          </a:p>
          <a:p>
            <a:pPr>
              <a:buNone/>
            </a:pPr>
            <a:r>
              <a:rPr lang="ar-SA" dirty="0" smtClean="0">
                <a:solidFill>
                  <a:srgbClr val="FF0000"/>
                </a:solidFill>
              </a:rPr>
              <a:t>5) تنمية مهاراتهم التعليمية وقدراتهم على التفكير الناقد من خلال عمليات التقويم . </a:t>
            </a:r>
            <a:endParaRPr lang="ar-SA" dirty="0">
              <a:solidFill>
                <a:srgbClr val="FF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buFont typeface="Wingdings" pitchFamily="2" charset="2"/>
              <a:buChar char="¬"/>
            </a:pPr>
            <a:r>
              <a:rPr lang="ar-SA" b="1" i="1" dirty="0" smtClean="0">
                <a:solidFill>
                  <a:schemeClr val="tx2">
                    <a:lumMod val="50000"/>
                  </a:schemeClr>
                </a:solidFill>
                <a:cs typeface="PT Bold Stars" pitchFamily="2" charset="-78"/>
              </a:rPr>
              <a:t>ثانيًا</a:t>
            </a:r>
            <a:r>
              <a:rPr lang="ar-SA" b="1" i="1" dirty="0" smtClean="0">
                <a:solidFill>
                  <a:schemeClr val="tx2">
                    <a:lumMod val="50000"/>
                  </a:schemeClr>
                </a:solidFill>
                <a:cs typeface="PT Bold Mirror" pitchFamily="2" charset="-78"/>
              </a:rPr>
              <a:t>: </a:t>
            </a:r>
            <a:r>
              <a:rPr lang="ar-SA" b="1" i="1" dirty="0" smtClean="0">
                <a:solidFill>
                  <a:srgbClr val="FF0000"/>
                </a:solidFill>
              </a:rPr>
              <a:t>أهمية التقويم للمعلمين </a:t>
            </a:r>
            <a:r>
              <a:rPr lang="ar-SA" dirty="0" smtClean="0">
                <a:solidFill>
                  <a:srgbClr val="FF0000"/>
                </a:solidFill>
              </a:rPr>
              <a:t/>
            </a:r>
            <a:br>
              <a:rPr lang="ar-SA" dirty="0" smtClean="0">
                <a:solidFill>
                  <a:srgbClr val="FF0000"/>
                </a:solidFill>
              </a:rPr>
            </a:br>
            <a:endParaRPr lang="ar-SA" dirty="0"/>
          </a:p>
        </p:txBody>
      </p:sp>
      <p:sp>
        <p:nvSpPr>
          <p:cNvPr id="3" name="عنصر نائب للمحتوى 2"/>
          <p:cNvSpPr>
            <a:spLocks noGrp="1"/>
          </p:cNvSpPr>
          <p:nvPr>
            <p:ph idx="1"/>
          </p:nvPr>
        </p:nvSpPr>
        <p:spPr/>
        <p:txBody>
          <a:bodyPr>
            <a:normAutofit fontScale="85000" lnSpcReduction="10000"/>
          </a:bodyPr>
          <a:lstStyle/>
          <a:p>
            <a:endParaRPr lang="ar-SA" dirty="0" smtClean="0"/>
          </a:p>
          <a:p>
            <a:pPr>
              <a:buNone/>
            </a:pPr>
            <a:r>
              <a:rPr lang="ar-SA" sz="3300" b="1" i="1" dirty="0" smtClean="0">
                <a:solidFill>
                  <a:schemeClr val="tx2"/>
                </a:solidFill>
              </a:rPr>
              <a:t>1)  تزويدهم بالمعلومات عن ما حققه تلاميذهم من نتائج وأهداف تعليمية  حتى يتمكنوا من إصدار حكم على مردود العملية التعليمية .</a:t>
            </a:r>
          </a:p>
          <a:p>
            <a:pPr>
              <a:buNone/>
            </a:pPr>
            <a:r>
              <a:rPr lang="ar-SA" sz="3300" b="1" i="1" dirty="0" smtClean="0">
                <a:solidFill>
                  <a:schemeClr val="tx2"/>
                </a:solidFill>
              </a:rPr>
              <a:t>2) تمكينهم من إعادة صياغة الأهداف التعليمية الخاصة بالتلاميذ.</a:t>
            </a:r>
          </a:p>
          <a:p>
            <a:pPr>
              <a:buNone/>
            </a:pPr>
            <a:r>
              <a:rPr lang="ar-SA" sz="3300" b="1" i="1" dirty="0" smtClean="0">
                <a:solidFill>
                  <a:schemeClr val="tx2"/>
                </a:solidFill>
              </a:rPr>
              <a:t>3) تحديد أفضل الطرق والأساليب التي تؤدي إلى تحسين </a:t>
            </a:r>
          </a:p>
          <a:p>
            <a:pPr>
              <a:buNone/>
            </a:pPr>
            <a:r>
              <a:rPr lang="ar-SA" sz="3300" b="1" i="1" dirty="0" smtClean="0">
                <a:solidFill>
                  <a:schemeClr val="tx2"/>
                </a:solidFill>
              </a:rPr>
              <a:t>العملية التعليمية .</a:t>
            </a:r>
          </a:p>
          <a:p>
            <a:pPr>
              <a:buNone/>
            </a:pPr>
            <a:r>
              <a:rPr lang="ar-SA" sz="3300" b="1" i="1" dirty="0" smtClean="0">
                <a:solidFill>
                  <a:schemeClr val="tx2"/>
                </a:solidFill>
              </a:rPr>
              <a:t>4) مساعدتهم في اختيار المصادر والوسائل الأكثر فعالية في عملية التعليم / التعلم . </a:t>
            </a:r>
          </a:p>
          <a:p>
            <a:pPr>
              <a:buNone/>
            </a:pPr>
            <a:r>
              <a:rPr lang="ar-SA" sz="3300" b="1" i="1" dirty="0" smtClean="0">
                <a:solidFill>
                  <a:schemeClr val="tx2"/>
                </a:solidFill>
              </a:rPr>
              <a:t>5) تمكينهم من مقارنة نتائج التلميذ بنفسه وبمجموعة أخرى من التلاميذ. </a:t>
            </a:r>
          </a:p>
          <a:p>
            <a:endParaRPr lang="ar-SA"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917596"/>
          </a:xfrm>
        </p:spPr>
        <p:txBody>
          <a:bodyPr>
            <a:normAutofit fontScale="90000"/>
          </a:bodyPr>
          <a:lstStyle/>
          <a:p>
            <a:pPr>
              <a:buFont typeface="Wingdings" pitchFamily="2" charset="2"/>
              <a:buChar char="¬"/>
            </a:pPr>
            <a:r>
              <a:rPr lang="ar-SA" b="1" i="1" dirty="0" smtClean="0">
                <a:solidFill>
                  <a:schemeClr val="tx2"/>
                </a:solidFill>
                <a:cs typeface="PT Bold Stars" pitchFamily="2" charset="-78"/>
              </a:rPr>
              <a:t>ثالثًا : </a:t>
            </a:r>
            <a:r>
              <a:rPr lang="ar-SA" b="1" i="1" dirty="0" smtClean="0">
                <a:solidFill>
                  <a:srgbClr val="FF0000"/>
                </a:solidFill>
              </a:rPr>
              <a:t>أهمية التقويم لأولياء الأمور </a:t>
            </a:r>
            <a:r>
              <a:rPr lang="ar-SA" dirty="0" smtClean="0">
                <a:solidFill>
                  <a:srgbClr val="FF0000"/>
                </a:solidFill>
              </a:rPr>
              <a:t/>
            </a:r>
            <a:br>
              <a:rPr lang="ar-SA" dirty="0" smtClean="0">
                <a:solidFill>
                  <a:srgbClr val="FF0000"/>
                </a:solidFill>
              </a:rPr>
            </a:br>
            <a:endParaRPr lang="ar-SA" dirty="0"/>
          </a:p>
        </p:txBody>
      </p:sp>
      <p:sp>
        <p:nvSpPr>
          <p:cNvPr id="3" name="عنصر نائب للمحتوى 2"/>
          <p:cNvSpPr>
            <a:spLocks noGrp="1"/>
          </p:cNvSpPr>
          <p:nvPr>
            <p:ph idx="1"/>
          </p:nvPr>
        </p:nvSpPr>
        <p:spPr/>
        <p:txBody>
          <a:bodyPr/>
          <a:lstStyle/>
          <a:p>
            <a:pPr>
              <a:buNone/>
            </a:pPr>
            <a:r>
              <a:rPr lang="ar-SA" dirty="0">
                <a:solidFill>
                  <a:schemeClr val="accent1">
                    <a:lumMod val="50000"/>
                  </a:schemeClr>
                </a:solidFill>
              </a:rPr>
              <a:t>1</a:t>
            </a:r>
            <a:r>
              <a:rPr lang="ar-SA" dirty="0" smtClean="0">
                <a:solidFill>
                  <a:schemeClr val="accent1">
                    <a:lumMod val="50000"/>
                  </a:schemeClr>
                </a:solidFill>
              </a:rPr>
              <a:t>) تزويدهم بمعلومات عن درجة التقدم الذي أحرزه أبناؤهم .</a:t>
            </a:r>
          </a:p>
          <a:p>
            <a:pPr>
              <a:buNone/>
            </a:pPr>
            <a:r>
              <a:rPr lang="ar-SA" dirty="0" smtClean="0">
                <a:solidFill>
                  <a:schemeClr val="accent1">
                    <a:lumMod val="50000"/>
                  </a:schemeClr>
                </a:solidFill>
              </a:rPr>
              <a:t>2) توضيح نقاط القوة ونقاط الضعف لدى أبنائهم . </a:t>
            </a:r>
          </a:p>
          <a:p>
            <a:pPr>
              <a:buNone/>
            </a:pPr>
            <a:r>
              <a:rPr lang="ar-SA" dirty="0" smtClean="0">
                <a:solidFill>
                  <a:schemeClr val="accent1">
                    <a:lumMod val="50000"/>
                  </a:schemeClr>
                </a:solidFill>
              </a:rPr>
              <a:t>3) اكتشاف قدرات أبنائهم وميولهم حتى يوجهوهم التوجه الصحيح . </a:t>
            </a:r>
          </a:p>
          <a:p>
            <a:pPr>
              <a:buNone/>
            </a:pPr>
            <a:r>
              <a:rPr lang="ar-SA" dirty="0" smtClean="0">
                <a:solidFill>
                  <a:schemeClr val="accent1">
                    <a:lumMod val="50000"/>
                  </a:schemeClr>
                </a:solidFill>
              </a:rPr>
              <a:t>4) توضيح الطرق والأساليب الصحيحة التي يمكن أن يساعدوا من خلالها أبنائهم .</a:t>
            </a:r>
            <a:endParaRPr lang="ar-SA" dirty="0">
              <a:solidFill>
                <a:schemeClr val="accent1">
                  <a:lumMod val="50000"/>
                </a:schemeClr>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216</TotalTime>
  <Words>1530</Words>
  <Application>Microsoft Office PowerPoint</Application>
  <PresentationFormat>عرض على الشاشة (3:4)‏</PresentationFormat>
  <Paragraphs>176</Paragraphs>
  <Slides>21</Slides>
  <Notes>0</Notes>
  <HiddenSlides>0</HiddenSlides>
  <MMClips>0</MMClips>
  <ScaleCrop>false</ScaleCrop>
  <HeadingPairs>
    <vt:vector size="4" baseType="variant">
      <vt:variant>
        <vt:lpstr>سمة</vt:lpstr>
      </vt:variant>
      <vt:variant>
        <vt:i4>1</vt:i4>
      </vt:variant>
      <vt:variant>
        <vt:lpstr>عناوين الشرائح</vt:lpstr>
      </vt:variant>
      <vt:variant>
        <vt:i4>21</vt:i4>
      </vt:variant>
    </vt:vector>
  </HeadingPairs>
  <TitlesOfParts>
    <vt:vector size="22" baseType="lpstr">
      <vt:lpstr>سمة Office</vt:lpstr>
      <vt:lpstr>الشريحة 1</vt:lpstr>
      <vt:lpstr>الشريحة 2</vt:lpstr>
      <vt:lpstr>      الفصل الثالث</vt:lpstr>
      <vt:lpstr>عناصـــر المحــــاضــــرة </vt:lpstr>
      <vt:lpstr> أهمية التقويم التربوي  </vt:lpstr>
      <vt:lpstr> الأهمية العامة  </vt:lpstr>
      <vt:lpstr> الأهمية الخاصة </vt:lpstr>
      <vt:lpstr>ثانيًا: أهمية التقويم للمعلمين  </vt:lpstr>
      <vt:lpstr>ثالثًا : أهمية التقويم لأولياء الأمور  </vt:lpstr>
      <vt:lpstr>رابعاً : أهمية التقويم للقائمين على أمر المدارس والمشرفين عليها  </vt:lpstr>
      <vt:lpstr>موقع التقويم في المنظومة التربوية  </vt:lpstr>
      <vt:lpstr>علاقة التقويم  وموقعة في منظومة التعليم </vt:lpstr>
      <vt:lpstr>ب-موقع التقويم في منظومة التدريس  </vt:lpstr>
      <vt:lpstr>ج- موقع التقويم في منظومة المنهج </vt:lpstr>
      <vt:lpstr>علاقة التقويم وموقعه في منظومة المنهج  </vt:lpstr>
      <vt:lpstr>وظائف التقويم التربوي وأهدافه</vt:lpstr>
      <vt:lpstr>الوظيفة التشخيصية</vt:lpstr>
      <vt:lpstr>الوظيفة العلاجية والوقائية</vt:lpstr>
      <vt:lpstr>الوظيفة الإدارية والتوجيهية </vt:lpstr>
      <vt:lpstr>الوظيفة المتعلقة بتحسين العملية التعليمية وتطويرها</vt:lpstr>
      <vt:lpstr>الشريحة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Hp</cp:lastModifiedBy>
  <cp:revision>25</cp:revision>
  <dcterms:created xsi:type="dcterms:W3CDTF">2014-02-28T20:07:33Z</dcterms:created>
  <dcterms:modified xsi:type="dcterms:W3CDTF">2015-02-26T06:29:17Z</dcterms:modified>
</cp:coreProperties>
</file>