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23"/>
  </p:notesMasterIdLst>
  <p:sldIdLst>
    <p:sldId id="256" r:id="rId2"/>
    <p:sldId id="258" r:id="rId3"/>
    <p:sldId id="259"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FD4DE59-C484-4758-B98C-101D1048BAD4}" type="datetimeFigureOut">
              <a:rPr lang="ar-SA" smtClean="0"/>
              <a:pPr/>
              <a:t>05/01/36</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26ED5A9-3F30-47B5-9157-8D885F7753BE}"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F26ED5A9-3F30-47B5-9157-8D885F7753BE}" type="slidenum">
              <a:rPr lang="ar-SA" smtClean="0"/>
              <a:pPr/>
              <a:t>1</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4F6FC94B-4AF5-457D-BD00-68A9B62A7610}" type="datetimeFigureOut">
              <a:rPr lang="ar-SA" smtClean="0"/>
              <a:pPr/>
              <a:t>05/01/36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648E2CD-1124-47F8-A26A-62FCE95E0E08}" type="slidenum">
              <a:rPr lang="ar-SA" smtClean="0"/>
              <a:pPr/>
              <a:t>‹#›</a:t>
            </a:fld>
            <a:endParaRPr lang="ar-SA"/>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F6FC94B-4AF5-457D-BD00-68A9B62A7610}" type="datetimeFigureOut">
              <a:rPr lang="ar-SA" smtClean="0"/>
              <a:pPr/>
              <a:t>05/01/36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648E2CD-1124-47F8-A26A-62FCE95E0E08}" type="slidenum">
              <a:rPr lang="ar-SA" smtClean="0"/>
              <a:pPr/>
              <a:t>‹#›</a:t>
            </a:fld>
            <a:endParaRPr lang="ar-SA"/>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F6FC94B-4AF5-457D-BD00-68A9B62A7610}" type="datetimeFigureOut">
              <a:rPr lang="ar-SA" smtClean="0"/>
              <a:pPr/>
              <a:t>05/01/36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648E2CD-1124-47F8-A26A-62FCE95E0E08}" type="slidenum">
              <a:rPr lang="ar-SA" smtClean="0"/>
              <a:pPr/>
              <a:t>‹#›</a:t>
            </a:fld>
            <a:endParaRPr lang="ar-SA"/>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F6FC94B-4AF5-457D-BD00-68A9B62A7610}" type="datetimeFigureOut">
              <a:rPr lang="ar-SA" smtClean="0"/>
              <a:pPr/>
              <a:t>05/01/36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648E2CD-1124-47F8-A26A-62FCE95E0E08}" type="slidenum">
              <a:rPr lang="ar-SA" smtClean="0"/>
              <a:pPr/>
              <a:t>‹#›</a:t>
            </a:fld>
            <a:endParaRPr lang="ar-SA"/>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F6FC94B-4AF5-457D-BD00-68A9B62A7610}" type="datetimeFigureOut">
              <a:rPr lang="ar-SA" smtClean="0"/>
              <a:pPr/>
              <a:t>05/01/36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648E2CD-1124-47F8-A26A-62FCE95E0E08}" type="slidenum">
              <a:rPr lang="ar-SA" smtClean="0"/>
              <a:pPr/>
              <a:t>‹#›</a:t>
            </a:fld>
            <a:endParaRPr lang="ar-SA"/>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4F6FC94B-4AF5-457D-BD00-68A9B62A7610}" type="datetimeFigureOut">
              <a:rPr lang="ar-SA" smtClean="0"/>
              <a:pPr/>
              <a:t>05/01/36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3648E2CD-1124-47F8-A26A-62FCE95E0E08}" type="slidenum">
              <a:rPr lang="ar-SA" smtClean="0"/>
              <a:pPr/>
              <a:t>‹#›</a:t>
            </a:fld>
            <a:endParaRPr lang="ar-SA"/>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4F6FC94B-4AF5-457D-BD00-68A9B62A7610}" type="datetimeFigureOut">
              <a:rPr lang="ar-SA" smtClean="0"/>
              <a:pPr/>
              <a:t>05/01/36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3648E2CD-1124-47F8-A26A-62FCE95E0E08}" type="slidenum">
              <a:rPr lang="ar-SA" smtClean="0"/>
              <a:pPr/>
              <a:t>‹#›</a:t>
            </a:fld>
            <a:endParaRPr lang="ar-SA"/>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4F6FC94B-4AF5-457D-BD00-68A9B62A7610}" type="datetimeFigureOut">
              <a:rPr lang="ar-SA" smtClean="0"/>
              <a:pPr/>
              <a:t>05/01/36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3648E2CD-1124-47F8-A26A-62FCE95E0E08}" type="slidenum">
              <a:rPr lang="ar-SA" smtClean="0"/>
              <a:pPr/>
              <a:t>‹#›</a:t>
            </a:fld>
            <a:endParaRPr lang="ar-SA"/>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F6FC94B-4AF5-457D-BD00-68A9B62A7610}" type="datetimeFigureOut">
              <a:rPr lang="ar-SA" smtClean="0"/>
              <a:pPr/>
              <a:t>05/01/36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3648E2CD-1124-47F8-A26A-62FCE95E0E08}" type="slidenum">
              <a:rPr lang="ar-SA" smtClean="0"/>
              <a:pPr/>
              <a:t>‹#›</a:t>
            </a:fld>
            <a:endParaRPr lang="ar-SA"/>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F6FC94B-4AF5-457D-BD00-68A9B62A7610}" type="datetimeFigureOut">
              <a:rPr lang="ar-SA" smtClean="0"/>
              <a:pPr/>
              <a:t>05/01/36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3648E2CD-1124-47F8-A26A-62FCE95E0E08}" type="slidenum">
              <a:rPr lang="ar-SA" smtClean="0"/>
              <a:pPr/>
              <a:t>‹#›</a:t>
            </a:fld>
            <a:endParaRPr lang="ar-SA"/>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F6FC94B-4AF5-457D-BD00-68A9B62A7610}" type="datetimeFigureOut">
              <a:rPr lang="ar-SA" smtClean="0"/>
              <a:pPr/>
              <a:t>05/01/36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3648E2CD-1124-47F8-A26A-62FCE95E0E08}" type="slidenum">
              <a:rPr lang="ar-SA" smtClean="0"/>
              <a:pPr/>
              <a:t>‹#›</a:t>
            </a:fld>
            <a:endParaRPr lang="ar-SA"/>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F6FC94B-4AF5-457D-BD00-68A9B62A7610}" type="datetimeFigureOut">
              <a:rPr lang="ar-SA" smtClean="0"/>
              <a:pPr/>
              <a:t>05/01/36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648E2CD-1124-47F8-A26A-62FCE95E0E08}"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908721"/>
            <a:ext cx="7772400" cy="2691730"/>
          </a:xfrm>
        </p:spPr>
        <p:txBody>
          <a:bodyPr/>
          <a:lstStyle/>
          <a:p>
            <a:r>
              <a:rPr lang="ar-SA" b="1" dirty="0">
                <a:solidFill>
                  <a:srgbClr val="FF0000"/>
                </a:solidFill>
              </a:rPr>
              <a:t>نشأة علم التفسير</a:t>
            </a:r>
            <a:r>
              <a:rPr lang="en-US" dirty="0"/>
              <a:t/>
            </a:r>
            <a:br>
              <a:rPr lang="en-US" dirty="0"/>
            </a:br>
            <a:endParaRPr lang="ar-SA" dirty="0"/>
          </a:p>
        </p:txBody>
      </p:sp>
      <p:sp>
        <p:nvSpPr>
          <p:cNvPr id="3" name="عنوان فرعي 2"/>
          <p:cNvSpPr>
            <a:spLocks noGrp="1"/>
          </p:cNvSpPr>
          <p:nvPr>
            <p:ph type="subTitle" idx="1"/>
          </p:nvPr>
        </p:nvSpPr>
        <p:spPr>
          <a:xfrm>
            <a:off x="755576" y="2636912"/>
            <a:ext cx="7560840" cy="3888432"/>
          </a:xfrm>
        </p:spPr>
        <p:txBody>
          <a:bodyPr>
            <a:normAutofit fontScale="92500" lnSpcReduction="10000"/>
          </a:bodyPr>
          <a:lstStyle/>
          <a:p>
            <a:r>
              <a:rPr lang="ar-SA" sz="3600" b="1" dirty="0"/>
              <a:t>القرآن الكريم هو منهج الله- تعالى- للناس فى كل ما يتعلق بأمور دينهم ودنياهم، ولذلك جلس النبى صلّى الله عليه وسلم بين أصحابه، ليفصل لهم ما أجمل من القرآن، وليزيل عن أذهانهم ما علق </a:t>
            </a:r>
            <a:r>
              <a:rPr lang="ar-SA" sz="3600" b="1" dirty="0" err="1"/>
              <a:t>بها</a:t>
            </a:r>
            <a:r>
              <a:rPr lang="ar-SA" sz="3600" b="1" dirty="0"/>
              <a:t> من </a:t>
            </a:r>
            <a:r>
              <a:rPr lang="ar-SA" sz="3600" b="1" dirty="0" err="1"/>
              <a:t>لبس،</a:t>
            </a:r>
            <a:r>
              <a:rPr lang="ar-SA" sz="3600" b="1" dirty="0"/>
              <a:t> </a:t>
            </a:r>
            <a:endParaRPr lang="en-US" sz="3600" dirty="0"/>
          </a:p>
          <a:p>
            <a:r>
              <a:rPr lang="ar-SA" sz="3600" b="1" dirty="0"/>
              <a:t>وكان الصحابة حريصين كل الحرص على ملازمة مجلس رسول الله صلّى الله عليه وسلم، بل وجدنا بعضهم كان يتناوب مع صاحبه حضور المجلس النبوى إذا لم يستطع الملازمة.</a:t>
            </a:r>
            <a:endParaRPr lang="en-US" sz="3600" dirty="0"/>
          </a:p>
          <a:p>
            <a:endParaRPr lang="ar-SA"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363272" cy="5746650"/>
          </a:xfrm>
        </p:spPr>
        <p:txBody>
          <a:bodyPr>
            <a:normAutofit fontScale="90000"/>
          </a:bodyPr>
          <a:lstStyle/>
          <a:p>
            <a:r>
              <a:rPr lang="ar-SA" sz="6000" b="1" dirty="0" smtClean="0">
                <a:solidFill>
                  <a:srgbClr val="FF0000"/>
                </a:solidFill>
              </a:rPr>
              <a:t>خامساً: </a:t>
            </a:r>
            <a:r>
              <a:rPr lang="ar-SA" b="1" dirty="0" smtClean="0"/>
              <a:t>وما زال التفسير ينمو ويزدهر، حتى وصل إلى مرحلة الاستقصاء لكل آية من آياته، وظهر ذلك على أيدى مجموعة من العلماء، من أشهرهم:   ابن جرير الطبرى المتوفى سنة 310 هـ، وتفسيره يعتبر أقدم تفسير وصل إلينا، وابن أبى حاتم المتوفى سنة 327 هـ، وابن </a:t>
            </a:r>
            <a:r>
              <a:rPr lang="ar-SA" b="1" dirty="0" err="1" smtClean="0"/>
              <a:t>مردويه</a:t>
            </a:r>
            <a:r>
              <a:rPr lang="ar-SA" b="1" dirty="0" smtClean="0"/>
              <a:t> المتوفى سنة 410 هـ، وغيرهم من الأئمة الفضلاء.</a:t>
            </a:r>
            <a:r>
              <a:rPr lang="en-US" dirty="0" smtClean="0"/>
              <a:t/>
            </a:r>
            <a:br>
              <a:rPr lang="en-US" dirty="0" smtClean="0"/>
            </a:br>
            <a:endParaRPr lang="ar-SA"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818658"/>
          </a:xfrm>
        </p:spPr>
        <p:txBody>
          <a:bodyPr>
            <a:normAutofit fontScale="90000"/>
          </a:bodyPr>
          <a:lstStyle/>
          <a:p>
            <a:r>
              <a:rPr lang="ar-SA" sz="6000" b="1" dirty="0" smtClean="0">
                <a:solidFill>
                  <a:srgbClr val="FF0000"/>
                </a:solidFill>
              </a:rPr>
              <a:t>أشهر المفسرين من الصحابة</a:t>
            </a:r>
            <a:r>
              <a:rPr lang="en-US" sz="6000" b="1" dirty="0" smtClean="0">
                <a:solidFill>
                  <a:srgbClr val="FF0000"/>
                </a:solidFill>
              </a:rPr>
              <a:t>:</a:t>
            </a:r>
            <a:r>
              <a:rPr lang="en-US" dirty="0" smtClean="0"/>
              <a:t/>
            </a:r>
            <a:br>
              <a:rPr lang="en-US" dirty="0" smtClean="0"/>
            </a:br>
            <a:r>
              <a:rPr lang="ar-SA" b="1" dirty="0" smtClean="0"/>
              <a:t>اشتهر بالتفسير من الصحابة عشرة: الخلفاء الأربعة، أبو بكر وعمر وعثمان وعلى، وابن مسعود وابن عباس، وأبي بن كعب، وزيد بن ثابت، وأبو موسى الأشعري، وعبد الله بن الزبير، وكان أكثر المفسرين من الخلفاء الأربعة علي بن أبي طالب- رضي الله عنه- وكان السبب في ذلك تقدم وفاتهم </a:t>
            </a:r>
            <a:r>
              <a:rPr lang="ar-SA" b="1" dirty="0" err="1" smtClean="0"/>
              <a:t>عنه .</a:t>
            </a:r>
            <a:r>
              <a:rPr lang="ar-SA" b="1" dirty="0" smtClean="0"/>
              <a:t> </a:t>
            </a:r>
            <a:r>
              <a:rPr lang="en-US" dirty="0" smtClean="0"/>
              <a:t/>
            </a:r>
            <a:br>
              <a:rPr lang="en-US" dirty="0" smtClean="0"/>
            </a:br>
            <a:endParaRPr lang="ar-SA"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250706"/>
          </a:xfrm>
        </p:spPr>
        <p:txBody>
          <a:bodyPr>
            <a:normAutofit fontScale="90000"/>
          </a:bodyPr>
          <a:lstStyle/>
          <a:p>
            <a:r>
              <a:rPr lang="ar-SA" b="1" dirty="0" smtClean="0"/>
              <a:t>وكما اشتهر بعض أعلام الصحابة بالتفسير اشتهر بعض أعلام التابعين الذين أخذوا عنهم، معتمدين على المصادر التي جاءت في العصر السابق، بالإضافة إلى ما كان لهم من اجتهاد ونظر، ولما اتسعت الفتوحات الإسلامية وانتقل كثير من أعلام الصحابة إلى الأمصار المفتوحة، ولدى كل واحد منهم علم غزير، تتلمذ على أيديهم كثير من التابعين ليأخذوا من علمهم ولينهلوا من معارفهم، ونشأت مدارس متعددة.</a:t>
            </a:r>
            <a:r>
              <a:rPr lang="en-US" dirty="0" smtClean="0"/>
              <a:t/>
            </a:r>
            <a:br>
              <a:rPr lang="en-US" dirty="0" smtClean="0"/>
            </a:br>
            <a:endParaRPr lang="ar-SA"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890666"/>
          </a:xfrm>
        </p:spPr>
        <p:txBody>
          <a:bodyPr/>
          <a:lstStyle/>
          <a:p>
            <a:r>
              <a:rPr lang="ar-SA" sz="5400" b="1" dirty="0" smtClean="0">
                <a:solidFill>
                  <a:srgbClr val="FF0000"/>
                </a:solidFill>
              </a:rPr>
              <a:t>مدارس التفسير</a:t>
            </a:r>
            <a:r>
              <a:rPr lang="en-US" b="1" dirty="0" smtClean="0"/>
              <a:t/>
            </a:r>
            <a:br>
              <a:rPr lang="en-US" b="1" dirty="0" smtClean="0"/>
            </a:br>
            <a:r>
              <a:rPr lang="ar-SA" b="1" dirty="0" smtClean="0"/>
              <a:t>ظهرت مدارس التفسير في عهد التابعين وكان عددها ثلاث مدارس تنسب كل واحدة منها إلى صحابي من الصحابة </a:t>
            </a:r>
            <a:r>
              <a:rPr lang="ar-SA" b="1" dirty="0" err="1" smtClean="0"/>
              <a:t>وهي:</a:t>
            </a:r>
            <a:endParaRPr lang="ar-SA" b="1"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962674"/>
          </a:xfrm>
        </p:spPr>
        <p:txBody>
          <a:bodyPr>
            <a:normAutofit fontScale="90000"/>
          </a:bodyPr>
          <a:lstStyle/>
          <a:p>
            <a:r>
              <a:rPr lang="ar-SA" sz="5300" b="1" dirty="0" err="1" smtClean="0">
                <a:solidFill>
                  <a:srgbClr val="FF0000"/>
                </a:solidFill>
              </a:rPr>
              <a:t>1.</a:t>
            </a:r>
            <a:r>
              <a:rPr lang="ar-SA" sz="5300" b="1" dirty="0" smtClean="0">
                <a:solidFill>
                  <a:srgbClr val="FF0000"/>
                </a:solidFill>
              </a:rPr>
              <a:t> مدرسة مكة المكرمة: </a:t>
            </a:r>
            <a:r>
              <a:rPr lang="ar-SA" b="1" dirty="0" smtClean="0"/>
              <a:t>نشأت على يد ابن عباس رضي الله عنه وهو ترجمان القرآن الذي دعا له النبي صلّى الله عليه وسلم </a:t>
            </a:r>
            <a:r>
              <a:rPr lang="ar-SA" b="1" dirty="0" err="1" smtClean="0"/>
              <a:t>بقوله: </a:t>
            </a:r>
            <a:r>
              <a:rPr lang="ar-SA" b="1" dirty="0" smtClean="0"/>
              <a:t>«اللهم فقهه في الدين وعلّمه التأويل» وقد اشتهر من تلاميذه كثير منهم: سعيد بن </a:t>
            </a:r>
            <a:r>
              <a:rPr lang="ar-SA" b="1" dirty="0" err="1" smtClean="0"/>
              <a:t>جبير</a:t>
            </a:r>
            <a:r>
              <a:rPr lang="ar-SA" b="1" dirty="0" smtClean="0"/>
              <a:t>، ومجاهد بن جبر، وعكرمة، وطاووس بن </a:t>
            </a:r>
            <a:r>
              <a:rPr lang="ar-SA" b="1" dirty="0" err="1" smtClean="0"/>
              <a:t>كيسان </a:t>
            </a:r>
            <a:r>
              <a:rPr lang="ar-SA" b="1" dirty="0" smtClean="0"/>
              <a:t>، وعطاء بن أبي </a:t>
            </a:r>
            <a:r>
              <a:rPr lang="ar-SA" b="1" dirty="0" err="1" smtClean="0"/>
              <a:t>رباح</a:t>
            </a:r>
            <a:r>
              <a:rPr lang="ar-SA" b="1" dirty="0" smtClean="0"/>
              <a:t> وغيرهم مع اختلاف في الرواية عن ابن عباس في القلة والكثرة.</a:t>
            </a:r>
            <a:endParaRPr lang="ar-SA"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530626"/>
          </a:xfrm>
        </p:spPr>
        <p:txBody>
          <a:bodyPr>
            <a:normAutofit fontScale="90000"/>
          </a:bodyPr>
          <a:lstStyle/>
          <a:p>
            <a:pPr lvl="0"/>
            <a:r>
              <a:rPr lang="ar-SA" sz="6000" b="1" dirty="0" smtClean="0">
                <a:solidFill>
                  <a:srgbClr val="FF0000"/>
                </a:solidFill>
              </a:rPr>
              <a:t>2.مدرسة المدينة: </a:t>
            </a:r>
            <a:r>
              <a:rPr lang="ar-SA" b="1" dirty="0" smtClean="0"/>
              <a:t>في المدينة المنورة اشتهر أبي بن كعب بالتفسير أكثر من غيره، وكان ممن أخذ عنه واشتهر من تلاميذه بواسطة أو بدون واسطة كثير، وعلى </a:t>
            </a:r>
            <a:r>
              <a:rPr lang="ar-SA" b="1" dirty="0" err="1" smtClean="0"/>
              <a:t>رأسهم </a:t>
            </a:r>
            <a:r>
              <a:rPr lang="ar-SA" b="1" dirty="0" smtClean="0"/>
              <a:t>: محمد بن كعب </a:t>
            </a:r>
            <a:r>
              <a:rPr lang="ar-SA" b="1" dirty="0" err="1" smtClean="0"/>
              <a:t>القرظي</a:t>
            </a:r>
            <a:r>
              <a:rPr lang="ar-SA" b="1" dirty="0" smtClean="0"/>
              <a:t>، وأبو العالية الرياحي، وزيد بن أسلم وغيرهم رضي الله عنهم أجمعين.</a:t>
            </a:r>
            <a:r>
              <a:rPr lang="en-US" dirty="0" smtClean="0"/>
              <a:t/>
            </a:r>
            <a:br>
              <a:rPr lang="en-US" dirty="0" smtClean="0"/>
            </a:br>
            <a:endParaRPr lang="ar-SA"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530626"/>
          </a:xfrm>
        </p:spPr>
        <p:txBody>
          <a:bodyPr>
            <a:normAutofit fontScale="90000"/>
          </a:bodyPr>
          <a:lstStyle/>
          <a:p>
            <a:pPr lvl="0"/>
            <a:r>
              <a:rPr lang="ar-SA" sz="6000" b="1" dirty="0" err="1" smtClean="0">
                <a:solidFill>
                  <a:srgbClr val="FF0000"/>
                </a:solidFill>
              </a:rPr>
              <a:t>3.</a:t>
            </a:r>
            <a:r>
              <a:rPr lang="ar-SA" sz="6000" b="1" dirty="0" smtClean="0">
                <a:solidFill>
                  <a:srgbClr val="FF0000"/>
                </a:solidFill>
              </a:rPr>
              <a:t> مدرسة العراق: </a:t>
            </a:r>
            <a:r>
              <a:rPr lang="ar-SA" b="1" dirty="0" smtClean="0"/>
              <a:t>وفي العراق نشأت مدرسة ابن </a:t>
            </a:r>
            <a:r>
              <a:rPr lang="ar-SA" b="1" dirty="0" err="1" smtClean="0"/>
              <a:t>مسعود </a:t>
            </a:r>
            <a:r>
              <a:rPr lang="ar-SA" b="1" dirty="0" smtClean="0"/>
              <a:t>، وكانت كما قال عنها </a:t>
            </a:r>
            <a:r>
              <a:rPr lang="ar-SA" b="1" dirty="0" err="1" smtClean="0"/>
              <a:t>العلماء </a:t>
            </a:r>
            <a:r>
              <a:rPr lang="ar-SA" b="1" dirty="0" smtClean="0"/>
              <a:t>(نواة مدرسة أهل الرأي) وعرف بالتفسير من أهل العراق كثير من التابعين اشتهر منهم: </a:t>
            </a:r>
            <a:r>
              <a:rPr lang="ar-SA" b="1" dirty="0" err="1" smtClean="0"/>
              <a:t>علقمة</a:t>
            </a:r>
            <a:r>
              <a:rPr lang="ar-SA" b="1" dirty="0" smtClean="0"/>
              <a:t> بن قيس، ومسروق بن الأجدع، والأسود بن يزيد، ومرة </a:t>
            </a:r>
            <a:r>
              <a:rPr lang="ar-SA" b="1" dirty="0" err="1" smtClean="0"/>
              <a:t>الهمذاني</a:t>
            </a:r>
            <a:r>
              <a:rPr lang="ar-SA" b="1" dirty="0" smtClean="0"/>
              <a:t>، وعامر الشعبي، والحسن البصري، وقتادة بن دعامة السدوسي</a:t>
            </a:r>
            <a:r>
              <a:rPr lang="en-US" b="1" dirty="0" smtClean="0"/>
              <a:t>  </a:t>
            </a:r>
            <a:r>
              <a:rPr lang="ar-SA" b="1" dirty="0" err="1" smtClean="0"/>
              <a:t>.</a:t>
            </a:r>
            <a:r>
              <a:rPr lang="en-US" dirty="0" smtClean="0"/>
              <a:t/>
            </a:r>
            <a:br>
              <a:rPr lang="en-US" dirty="0" smtClean="0"/>
            </a:br>
            <a:endParaRPr lang="ar-SA"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250706"/>
          </a:xfrm>
        </p:spPr>
        <p:txBody>
          <a:bodyPr>
            <a:normAutofit fontScale="90000"/>
          </a:bodyPr>
          <a:lstStyle/>
          <a:p>
            <a:r>
              <a:rPr lang="ar-SA" sz="5400" b="1" dirty="0" smtClean="0">
                <a:solidFill>
                  <a:srgbClr val="FF0000"/>
                </a:solidFill>
              </a:rPr>
              <a:t>التفسير في مرحلة المصنفات الجامعة:</a:t>
            </a:r>
            <a:r>
              <a:rPr lang="en-US" dirty="0" smtClean="0"/>
              <a:t/>
            </a:r>
            <a:br>
              <a:rPr lang="en-US" dirty="0" smtClean="0"/>
            </a:br>
            <a:r>
              <a:rPr lang="ar-SA" b="1" dirty="0" smtClean="0"/>
              <a:t>ازدادت مادة التفسير بعد عصر التابعين، وبدأت تظهر المصنفات التي جمع مؤلفوها أقوال الصحابة والتابعين في التفسير، وقد روي أن الإمام مالك بن </a:t>
            </a:r>
            <a:r>
              <a:rPr lang="ar-SA" b="1" dirty="0" err="1" smtClean="0"/>
              <a:t>أنس </a:t>
            </a:r>
            <a:r>
              <a:rPr lang="ar-SA" b="1" dirty="0" smtClean="0"/>
              <a:t>(ت 179 هـ)  هو أول من صنف تفسير القرآن على طريقة الموطأ، ثم تبعه الأئمة، فقلّ حافظ إلا وله تفسير </a:t>
            </a:r>
            <a:r>
              <a:rPr lang="ar-SA" b="1" dirty="0" err="1" smtClean="0"/>
              <a:t>مسند».</a:t>
            </a:r>
            <a:endParaRPr lang="ar-SA"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106690"/>
          </a:xfrm>
        </p:spPr>
        <p:txBody>
          <a:bodyPr>
            <a:normAutofit fontScale="90000"/>
          </a:bodyPr>
          <a:lstStyle/>
          <a:p>
            <a:r>
              <a:rPr lang="ar-SA" sz="5300" b="1" dirty="0" smtClean="0"/>
              <a:t>وتحدث </a:t>
            </a:r>
            <a:r>
              <a:rPr lang="ar-SA" sz="5300" b="1" dirty="0" smtClean="0">
                <a:solidFill>
                  <a:srgbClr val="FF0000"/>
                </a:solidFill>
              </a:rPr>
              <a:t>السيوطي</a:t>
            </a:r>
            <a:r>
              <a:rPr lang="ar-SA" sz="5300" b="1" dirty="0" smtClean="0"/>
              <a:t> </a:t>
            </a:r>
            <a:r>
              <a:rPr lang="ar-SA" b="1" dirty="0" smtClean="0"/>
              <a:t>عن حركة التأليف في مجال التفسير بعد عصر التابعين، </a:t>
            </a:r>
            <a:r>
              <a:rPr lang="ar-SA" b="1" dirty="0" err="1" smtClean="0"/>
              <a:t>فقال : </a:t>
            </a:r>
            <a:r>
              <a:rPr lang="ar-SA" b="1" dirty="0" smtClean="0"/>
              <a:t>«ثم بعد هذه الطبقة ألّفت تفاسير تجمع أقوال الصحابة والتابعين، كتفسير سفيان بن </a:t>
            </a:r>
            <a:r>
              <a:rPr lang="ar-SA" b="1" dirty="0" err="1" smtClean="0"/>
              <a:t>عيينة </a:t>
            </a:r>
            <a:r>
              <a:rPr lang="ar-SA" b="1" dirty="0" smtClean="0"/>
              <a:t>(ت 198 هـ)، </a:t>
            </a:r>
            <a:r>
              <a:rPr lang="ar-SA" b="1" dirty="0" err="1" smtClean="0"/>
              <a:t>ووكيع</a:t>
            </a:r>
            <a:r>
              <a:rPr lang="ar-SA" b="1" dirty="0" smtClean="0"/>
              <a:t> بن </a:t>
            </a:r>
            <a:r>
              <a:rPr lang="ar-SA" b="1" dirty="0" err="1" smtClean="0"/>
              <a:t>الجراح </a:t>
            </a:r>
            <a:r>
              <a:rPr lang="ar-SA" b="1" dirty="0" smtClean="0"/>
              <a:t>(ت 197 هـ)، وشعبة بن </a:t>
            </a:r>
            <a:r>
              <a:rPr lang="ar-SA" b="1" dirty="0" err="1" smtClean="0"/>
              <a:t>الحجاج </a:t>
            </a:r>
            <a:r>
              <a:rPr lang="ar-SA" b="1" dirty="0" smtClean="0"/>
              <a:t>(ت 160 هـ)، ويزيد بن </a:t>
            </a:r>
            <a:r>
              <a:rPr lang="ar-SA" b="1" dirty="0" err="1" smtClean="0"/>
              <a:t>هارون </a:t>
            </a:r>
            <a:r>
              <a:rPr lang="ar-SA" b="1" dirty="0" smtClean="0"/>
              <a:t>(ت 206 هـ)، وعبد </a:t>
            </a:r>
            <a:r>
              <a:rPr lang="ar-SA" b="1" dirty="0" err="1" smtClean="0"/>
              <a:t>الرزاق </a:t>
            </a:r>
            <a:r>
              <a:rPr lang="ar-SA" b="1" dirty="0" smtClean="0"/>
              <a:t>(ت 211 هـ)، وعبد بن </a:t>
            </a:r>
            <a:r>
              <a:rPr lang="ar-SA" b="1" dirty="0" err="1" smtClean="0"/>
              <a:t>حميد </a:t>
            </a:r>
            <a:r>
              <a:rPr lang="ar-SA" b="1" dirty="0" smtClean="0"/>
              <a:t>(ت 249 هـ)، وأبي بكر بن أبي </a:t>
            </a:r>
            <a:r>
              <a:rPr lang="ar-SA" b="1" dirty="0" err="1" smtClean="0"/>
              <a:t>شيبة </a:t>
            </a:r>
            <a:br>
              <a:rPr lang="ar-SA" b="1" dirty="0" err="1" smtClean="0"/>
            </a:br>
            <a:r>
              <a:rPr lang="ar-SA" b="1" dirty="0" smtClean="0"/>
              <a:t>(ت 235 هـ)، وآخرين.</a:t>
            </a:r>
            <a:r>
              <a:rPr lang="en-US" dirty="0" smtClean="0"/>
              <a:t/>
            </a:r>
            <a:br>
              <a:rPr lang="en-US" dirty="0" smtClean="0"/>
            </a:br>
            <a:endParaRPr lang="ar-SA"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106690"/>
          </a:xfrm>
        </p:spPr>
        <p:txBody>
          <a:bodyPr/>
          <a:lstStyle/>
          <a:p>
            <a:r>
              <a:rPr lang="ar-SA" b="1" dirty="0" smtClean="0"/>
              <a:t>وتطورت الحياة العلمية في الأمة الإسلامية تطورا سريعا، وتنوعت المعارف والثقافات، وبرزت المذاهب الفقهية، والاتجاهات الفكرية، وانعكس ذلك على تفسير القرآن الكريم، فتأثرت التفاسير بثقافة المفسر وتوجهاته الفكرية، فتنوعت تبعا </a:t>
            </a:r>
            <a:r>
              <a:rPr lang="ar-SA" b="1" dirty="0" err="1" smtClean="0"/>
              <a:t>لذلك.</a:t>
            </a:r>
            <a:r>
              <a:rPr lang="ar-SA" b="1" dirty="0" smtClean="0"/>
              <a:t> </a:t>
            </a:r>
            <a:endParaRPr lang="ar-SA"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0"/>
            <a:ext cx="8229600" cy="6453336"/>
          </a:xfrm>
        </p:spPr>
        <p:txBody>
          <a:bodyPr>
            <a:normAutofit fontScale="90000"/>
          </a:bodyPr>
          <a:lstStyle/>
          <a:p>
            <a:r>
              <a:rPr lang="ar-SA" b="1" dirty="0"/>
              <a:t>فلما انتقل الرسول صلّى الله عليه وسلم إلى الرفيق الأعلى قيض الله- عز وجل- للناس صحابته الكرام، </a:t>
            </a:r>
            <a:r>
              <a:rPr lang="ar-SA" b="1" dirty="0" smtClean="0"/>
              <a:t>يفسرون للناس </a:t>
            </a:r>
            <a:r>
              <a:rPr lang="ar-SA" b="1" dirty="0"/>
              <a:t>ما احتاجوا </a:t>
            </a:r>
            <a:r>
              <a:rPr lang="ar-SA" b="1" dirty="0" smtClean="0"/>
              <a:t>إليه.</a:t>
            </a:r>
            <a:r>
              <a:rPr lang="en-US" dirty="0"/>
              <a:t/>
            </a:r>
            <a:br>
              <a:rPr lang="en-US" dirty="0"/>
            </a:br>
            <a:r>
              <a:rPr lang="ar-SA" b="1" dirty="0"/>
              <a:t>فلما جاء عصر التابعين قيض الله منهم من يأخذ العلم على أيدى المفسرين من الصحابة، حتى صاروا علماء نابغين، بل كان منهم من يفتى فى وجود أستاذه بأمر </a:t>
            </a:r>
            <a:r>
              <a:rPr lang="ar-SA" b="1" dirty="0" err="1"/>
              <a:t>منه.</a:t>
            </a:r>
            <a:r>
              <a:rPr lang="ar-SA" b="1" dirty="0"/>
              <a:t> وكان للتابعين مقومات جيدة كانوا يعتمدون عليها فى تفسيرهم، وقد أنتج لنا التابعون كما عظيما من التفسير.</a:t>
            </a:r>
            <a:r>
              <a:rPr lang="en-US" dirty="0"/>
              <a:t/>
            </a:r>
            <a:br>
              <a:rPr lang="en-US" dirty="0"/>
            </a:br>
            <a:endParaRPr lang="ar-SA"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250706"/>
          </a:xfrm>
        </p:spPr>
        <p:txBody>
          <a:bodyPr/>
          <a:lstStyle/>
          <a:p>
            <a:r>
              <a:rPr lang="ar-SA" b="1" dirty="0" smtClean="0"/>
              <a:t>ثم ألّف في التفسير </a:t>
            </a:r>
            <a:r>
              <a:rPr lang="ar-SA" b="1" dirty="0" err="1" smtClean="0"/>
              <a:t>خلائق!</a:t>
            </a:r>
            <a:r>
              <a:rPr lang="ar-SA" b="1" dirty="0" smtClean="0"/>
              <a:t> فاختصروا الأسانيد، ونقلوا الأقوال بتراً، فدخل من هنا الدخيل، والتبس الصحيح </a:t>
            </a:r>
            <a:r>
              <a:rPr lang="ar-SA" b="1" dirty="0" err="1" smtClean="0"/>
              <a:t>بالعليل.</a:t>
            </a:r>
            <a:r>
              <a:rPr lang="ar-SA" b="1" dirty="0" smtClean="0"/>
              <a:t> ثم صار كل من يسنح له قول يورده، ومن يخطر بباله شيء يعتمده، ثم ينقل ذلك عنه من يجيء بعده </a:t>
            </a:r>
            <a:r>
              <a:rPr lang="ar-SA" b="1" dirty="0" err="1" smtClean="0"/>
              <a:t>ظانّا</a:t>
            </a:r>
            <a:r>
              <a:rPr lang="ar-SA" b="1" dirty="0" smtClean="0"/>
              <a:t> أن له أصلا، غير ملتفت إلى تحرير ما ورد عن السلف الصالح.</a:t>
            </a:r>
            <a:endParaRPr lang="ar-SA"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9144000" cy="6250706"/>
          </a:xfrm>
        </p:spPr>
        <p:txBody>
          <a:bodyPr>
            <a:normAutofit/>
          </a:bodyPr>
          <a:lstStyle/>
          <a:p>
            <a:r>
              <a:rPr lang="ar-SA" sz="5400" b="1" dirty="0" smtClean="0">
                <a:solidFill>
                  <a:srgbClr val="FF0000"/>
                </a:solidFill>
              </a:rPr>
              <a:t>أسئلة وتطبيقات  </a:t>
            </a:r>
            <a:r>
              <a:rPr lang="ar-SA" b="1" dirty="0" smtClean="0"/>
              <a:t/>
            </a:r>
            <a:br>
              <a:rPr lang="ar-SA" b="1" dirty="0" smtClean="0"/>
            </a:br>
            <a:r>
              <a:rPr lang="ar-SA" b="1" dirty="0" smtClean="0"/>
              <a:t>1: تحدث عن نشأة علم التفسير </a:t>
            </a:r>
            <a:r>
              <a:rPr lang="ar-SA" b="1" dirty="0" err="1" smtClean="0"/>
              <a:t>بإيجاز.</a:t>
            </a:r>
            <a:r>
              <a:rPr lang="ar-SA" b="1" dirty="0" smtClean="0"/>
              <a:t/>
            </a:r>
            <a:br>
              <a:rPr lang="ar-SA" b="1" dirty="0" smtClean="0"/>
            </a:br>
            <a:r>
              <a:rPr lang="ar-SA" b="1" dirty="0" smtClean="0"/>
              <a:t> 2: لقد كان الصحابة يعتمدون على أمور ثلاثة في </a:t>
            </a:r>
            <a:r>
              <a:rPr lang="ar-SA" b="1" dirty="0" err="1" smtClean="0"/>
              <a:t>تفسيرهم.</a:t>
            </a:r>
            <a:r>
              <a:rPr lang="ar-SA" b="1" dirty="0" smtClean="0"/>
              <a:t> فما هي هذه </a:t>
            </a:r>
            <a:r>
              <a:rPr lang="ar-SA" b="1" dirty="0" err="1" smtClean="0"/>
              <a:t>الأمور؟</a:t>
            </a:r>
            <a:r>
              <a:rPr lang="ar-SA" b="1" dirty="0" smtClean="0"/>
              <a:t/>
            </a:r>
            <a:br>
              <a:rPr lang="ar-SA" b="1" dirty="0" smtClean="0"/>
            </a:br>
            <a:r>
              <a:rPr lang="ar-SA" b="1" dirty="0" smtClean="0"/>
              <a:t> 3: اذكر الصحابة الذين اشتهروا </a:t>
            </a:r>
            <a:r>
              <a:rPr lang="ar-SA" b="1" dirty="0" err="1" smtClean="0"/>
              <a:t>بالتفسير.</a:t>
            </a:r>
            <a:r>
              <a:rPr lang="ar-SA" b="1" dirty="0" smtClean="0"/>
              <a:t/>
            </a:r>
            <a:br>
              <a:rPr lang="ar-SA" b="1" dirty="0" smtClean="0"/>
            </a:br>
            <a:r>
              <a:rPr lang="ar-SA" b="1" dirty="0" smtClean="0"/>
              <a:t>4: من هم مشاهير المفسرين من </a:t>
            </a:r>
            <a:r>
              <a:rPr lang="ar-SA" b="1" dirty="0" err="1" smtClean="0"/>
              <a:t>التابعين؟</a:t>
            </a:r>
            <a:r>
              <a:rPr lang="ar-SA" b="1" dirty="0" smtClean="0"/>
              <a:t/>
            </a:r>
            <a:br>
              <a:rPr lang="ar-SA" b="1" dirty="0" smtClean="0"/>
            </a:br>
            <a:r>
              <a:rPr lang="ar-SA" b="1" dirty="0" smtClean="0"/>
              <a:t> 5: من الذي اشتهر بالتفسير في </a:t>
            </a:r>
            <a:r>
              <a:rPr lang="ar-SA" b="1" dirty="0" err="1" smtClean="0"/>
              <a:t>المدينة؟</a:t>
            </a:r>
            <a:r>
              <a:rPr lang="ar-SA" b="1" dirty="0" smtClean="0"/>
              <a:t/>
            </a:r>
            <a:br>
              <a:rPr lang="ar-SA" b="1" dirty="0" smtClean="0"/>
            </a:br>
            <a:r>
              <a:rPr lang="ar-SA" b="1" dirty="0" smtClean="0"/>
              <a:t>6: من الذي اشتهر بالتفسير في مكة </a:t>
            </a:r>
            <a:r>
              <a:rPr lang="ar-SA" b="1" dirty="0" err="1" smtClean="0"/>
              <a:t>المكرمة؟</a:t>
            </a:r>
            <a:endParaRPr lang="ar-SA"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29600" cy="6525344"/>
          </a:xfrm>
        </p:spPr>
        <p:txBody>
          <a:bodyPr>
            <a:normAutofit/>
          </a:bodyPr>
          <a:lstStyle/>
          <a:p>
            <a:r>
              <a:rPr lang="ar-SA" b="1" dirty="0"/>
              <a:t>وظل التفسير </a:t>
            </a:r>
            <a:r>
              <a:rPr lang="ar-SA" b="1" dirty="0" smtClean="0"/>
              <a:t>يتناقل </a:t>
            </a:r>
            <a:r>
              <a:rPr lang="ar-SA" b="1" dirty="0"/>
              <a:t>شفهيا، حتى دخل عصر التدوين، ثم دخل التفسير فى أطوار أخرى من عصر إلى عصر، تتلون ألوانه بتلون اتجاهات أصحابها، حتى وصل إلى عصرنا هذا، وقد أخذ من كل لون، ولا غرو فى ذلك، فهو ماسة ربانية، ينظر كل منهم إلى زاوية من زواياها، فتستهويه، ولا يكاد يصرف نظره عنها، وهو البحر الذى لا ساحل له ولا </a:t>
            </a:r>
            <a:r>
              <a:rPr lang="ar-SA" b="1" dirty="0" smtClean="0"/>
              <a:t>قرار.</a:t>
            </a:r>
            <a:r>
              <a:rPr lang="en-US" dirty="0"/>
              <a:t/>
            </a:r>
            <a:br>
              <a:rPr lang="en-US" dirty="0"/>
            </a:br>
            <a:endParaRPr lang="ar-SA"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106690"/>
          </a:xfrm>
        </p:spPr>
        <p:txBody>
          <a:bodyPr>
            <a:normAutofit fontScale="90000"/>
          </a:bodyPr>
          <a:lstStyle/>
          <a:p>
            <a:r>
              <a:rPr lang="ar-SA" b="1" dirty="0">
                <a:solidFill>
                  <a:srgbClr val="FF0000"/>
                </a:solidFill>
              </a:rPr>
              <a:t>تدوين التفسير:</a:t>
            </a:r>
            <a:r>
              <a:rPr lang="en-US" dirty="0"/>
              <a:t/>
            </a:r>
            <a:br>
              <a:rPr lang="en-US" dirty="0"/>
            </a:br>
            <a:r>
              <a:rPr lang="ar-SA" b="1" dirty="0"/>
              <a:t>التدوين فى بداية الأمر كان خاصا بالقرآن الكريم، دون الحديث النبوى، حتى لا يلتبس </a:t>
            </a:r>
            <a:r>
              <a:rPr lang="ar-SA" b="1" dirty="0" err="1"/>
              <a:t>شىء</a:t>
            </a:r>
            <a:r>
              <a:rPr lang="ar-SA" b="1" dirty="0"/>
              <a:t> من القرآن بغيره، قال صلّى الله عليه </a:t>
            </a:r>
            <a:r>
              <a:rPr lang="ar-SA" b="1" dirty="0" err="1"/>
              <a:t>وسلم: </a:t>
            </a:r>
            <a:r>
              <a:rPr lang="ar-SA" b="1" dirty="0"/>
              <a:t>«لا تكتبوا عنى، ومن كتب عنى غير القرآن </a:t>
            </a:r>
            <a:r>
              <a:rPr lang="ar-SA" b="1" dirty="0" err="1"/>
              <a:t>فليمحه».</a:t>
            </a:r>
            <a:r>
              <a:rPr lang="en-US" dirty="0"/>
              <a:t/>
            </a:r>
            <a:br>
              <a:rPr lang="en-US" dirty="0"/>
            </a:br>
            <a:r>
              <a:rPr lang="ar-SA" b="1" dirty="0"/>
              <a:t>فلما أمن اللبس أباح النبى صلّى الله عليه وسلم كتابة الحديث أيضا، ويدل لذلك قوله صلّى الله عليه وسلم يوم فتح مكة، لما طلب أبو شاة أن يكتب له </a:t>
            </a:r>
            <a:r>
              <a:rPr lang="ar-SA" b="1" dirty="0" err="1"/>
              <a:t>خطبته: </a:t>
            </a:r>
            <a:r>
              <a:rPr lang="ar-SA" b="1" dirty="0"/>
              <a:t>«اكتبوا لأبى </a:t>
            </a:r>
            <a:r>
              <a:rPr lang="ar-SA" b="1" dirty="0" err="1"/>
              <a:t>شاة».</a:t>
            </a:r>
            <a:r>
              <a:rPr lang="ar-SA" b="1" dirty="0"/>
              <a:t> </a:t>
            </a:r>
            <a:r>
              <a:rPr lang="en-US" dirty="0"/>
              <a:t/>
            </a:r>
            <a:br>
              <a:rPr lang="en-US" dirty="0"/>
            </a:br>
            <a:endParaRPr lang="ar-SA"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666530"/>
          </a:xfrm>
        </p:spPr>
        <p:txBody>
          <a:bodyPr>
            <a:normAutofit/>
          </a:bodyPr>
          <a:lstStyle/>
          <a:p>
            <a:r>
              <a:rPr lang="ar-SA" sz="6000" b="1" dirty="0" smtClean="0">
                <a:solidFill>
                  <a:srgbClr val="FF0000"/>
                </a:solidFill>
              </a:rPr>
              <a:t>مرحلة التدوين</a:t>
            </a:r>
            <a:endParaRPr lang="ar-SA" sz="6000" b="1" dirty="0">
              <a:solidFill>
                <a:srgbClr val="FF0000"/>
              </a:solidFill>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314602"/>
          </a:xfrm>
        </p:spPr>
        <p:txBody>
          <a:bodyPr>
            <a:normAutofit fontScale="90000"/>
          </a:bodyPr>
          <a:lstStyle/>
          <a:p>
            <a:r>
              <a:rPr lang="ar-SA" sz="5300" b="1" dirty="0" smtClean="0">
                <a:solidFill>
                  <a:srgbClr val="FF0000"/>
                </a:solidFill>
              </a:rPr>
              <a:t>أولاً: </a:t>
            </a:r>
            <a:r>
              <a:rPr lang="ar-SA" b="1" dirty="0"/>
              <a:t>إن تدوين التفسير كعلم مستقل عن الحديث، وليس كباب من أبوابه بدأ فى مرحلة مبكرة، على أيدى التابعين، الذين جمعوا قدرا كبيرا منه على أيدى الصحابة، ومما يدل على ذلك: </a:t>
            </a:r>
            <a:r>
              <a:rPr lang="ar-SA" b="1" dirty="0" smtClean="0"/>
              <a:t>ما روي </a:t>
            </a:r>
            <a:r>
              <a:rPr lang="ar-SA" b="1" dirty="0"/>
              <a:t>عن  مجاهد قال: عرضت القرآن على ابن عباس ثلاث </a:t>
            </a:r>
            <a:r>
              <a:rPr lang="ar-SA" b="1" dirty="0" err="1"/>
              <a:t>عرضات</a:t>
            </a:r>
            <a:r>
              <a:rPr lang="ar-SA" b="1" dirty="0"/>
              <a:t>، أقف عند كل آية أسأله، فيم نزلت؟</a:t>
            </a:r>
            <a:r>
              <a:rPr lang="en-US" dirty="0"/>
              <a:t/>
            </a:r>
            <a:br>
              <a:rPr lang="en-US" dirty="0"/>
            </a:br>
            <a:endParaRPr lang="ar-SA"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02634"/>
          </a:xfrm>
        </p:spPr>
        <p:txBody>
          <a:bodyPr>
            <a:normAutofit fontScale="90000"/>
          </a:bodyPr>
          <a:lstStyle/>
          <a:p>
            <a:r>
              <a:rPr lang="ar-SA" sz="5300" b="1" dirty="0" smtClean="0">
                <a:solidFill>
                  <a:srgbClr val="FF0000"/>
                </a:solidFill>
              </a:rPr>
              <a:t>ثانياً</a:t>
            </a:r>
            <a:r>
              <a:rPr lang="ar-SA" b="1" dirty="0" smtClean="0">
                <a:solidFill>
                  <a:srgbClr val="FF0000"/>
                </a:solidFill>
              </a:rPr>
              <a:t>: </a:t>
            </a:r>
            <a:r>
              <a:rPr lang="ar-SA" b="1" dirty="0"/>
              <a:t>وبناء على ما سبق، فإن ما فعله الخليفة العادل عمر بن عبد العزيز، حينما أمر واليه على المدينة، أبا بكر بن </a:t>
            </a:r>
            <a:r>
              <a:rPr lang="ar-SA" b="1" dirty="0" err="1"/>
              <a:t>حزم </a:t>
            </a:r>
            <a:r>
              <a:rPr lang="ar-SA" b="1" dirty="0" smtClean="0"/>
              <a:t>(</a:t>
            </a:r>
            <a:r>
              <a:rPr lang="ar-SA" b="1" dirty="0"/>
              <a:t>سنة مائة)، بجمع </a:t>
            </a:r>
            <a:r>
              <a:rPr lang="ar-SA" b="1" dirty="0" smtClean="0"/>
              <a:t>الحديث، </a:t>
            </a:r>
            <a:r>
              <a:rPr lang="ar-SA" b="1" dirty="0"/>
              <a:t>لا يعتبر الحلقة الأولى لتدوين التفسير، حتى وإن كان بابا من أبواب الحديث، فالتدوين للتفسير- وكعلم مستقل أيضا- كان سابقا لخلافة عمر بن عبد العزيز- رحمه الله.</a:t>
            </a:r>
            <a:r>
              <a:rPr lang="en-US" dirty="0"/>
              <a:t/>
            </a:r>
            <a:br>
              <a:rPr lang="en-US" dirty="0"/>
            </a:br>
            <a:endParaRPr lang="ar-SA"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314602"/>
          </a:xfrm>
        </p:spPr>
        <p:txBody>
          <a:bodyPr/>
          <a:lstStyle/>
          <a:p>
            <a:r>
              <a:rPr lang="ar-SA" sz="5400" b="1" dirty="0" smtClean="0">
                <a:solidFill>
                  <a:srgbClr val="FF0000"/>
                </a:solidFill>
              </a:rPr>
              <a:t>ثالثاً: </a:t>
            </a:r>
            <a:r>
              <a:rPr lang="ar-SA" b="1" dirty="0" smtClean="0"/>
              <a:t>ثم تأتى مرحلة التدوين التي كتب فيها ابن جريج، فى التفسير ثلاثة أجزاء كبار، عن ابن عباس رضى الله </a:t>
            </a:r>
            <a:r>
              <a:rPr lang="ar-SA" b="1" dirty="0" err="1" smtClean="0"/>
              <a:t>عنهما.</a:t>
            </a:r>
            <a:r>
              <a:rPr lang="ar-SA" b="1" dirty="0" smtClean="0"/>
              <a:t> </a:t>
            </a:r>
            <a:r>
              <a:rPr lang="en-US" dirty="0" smtClean="0"/>
              <a:t/>
            </a:r>
            <a:br>
              <a:rPr lang="en-US" dirty="0" smtClean="0"/>
            </a:br>
            <a:endParaRPr lang="ar-SA"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890666"/>
          </a:xfrm>
        </p:spPr>
        <p:txBody>
          <a:bodyPr/>
          <a:lstStyle/>
          <a:p>
            <a:r>
              <a:rPr lang="ar-SA" sz="6000" b="1" dirty="0" smtClean="0">
                <a:solidFill>
                  <a:srgbClr val="FF0000"/>
                </a:solidFill>
              </a:rPr>
              <a:t>رابعاً: </a:t>
            </a:r>
            <a:r>
              <a:rPr lang="ar-SA" b="1" dirty="0" smtClean="0"/>
              <a:t>ثم خطا التفسير بعد ذلك خطوة أقرب إلى الشمولية لمعظم آيات القرآن الكريم، حيث كتب </a:t>
            </a:r>
            <a:r>
              <a:rPr lang="ar-SA" b="1" dirty="0" err="1" smtClean="0"/>
              <a:t>الفراء </a:t>
            </a:r>
            <a:r>
              <a:rPr lang="ar-SA" b="1" dirty="0" smtClean="0"/>
              <a:t>(المتوفى سنة 207 هـ) كتابا فى معانى القرآن، كما ظهر تفسير ليحيى بن سلام المتوفى سنة 200 هـ.</a:t>
            </a:r>
            <a:r>
              <a:rPr lang="en-US" dirty="0" smtClean="0"/>
              <a:t/>
            </a:r>
            <a:br>
              <a:rPr lang="en-US" dirty="0" smtClean="0"/>
            </a:br>
            <a:endParaRPr lang="ar-SA"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TotalTime>
  <Words>872</Words>
  <Application>Microsoft Office PowerPoint</Application>
  <PresentationFormat>عرض على الشاشة (3:4)‏</PresentationFormat>
  <Paragraphs>24</Paragraphs>
  <Slides>21</Slides>
  <Notes>1</Notes>
  <HiddenSlides>0</HiddenSlides>
  <MMClips>0</MMClips>
  <ScaleCrop>false</ScaleCrop>
  <HeadingPairs>
    <vt:vector size="4" baseType="variant">
      <vt:variant>
        <vt:lpstr>سمة</vt:lpstr>
      </vt:variant>
      <vt:variant>
        <vt:i4>1</vt:i4>
      </vt:variant>
      <vt:variant>
        <vt:lpstr>عناوين الشرائح</vt:lpstr>
      </vt:variant>
      <vt:variant>
        <vt:i4>21</vt:i4>
      </vt:variant>
    </vt:vector>
  </HeadingPairs>
  <TitlesOfParts>
    <vt:vector size="22" baseType="lpstr">
      <vt:lpstr>سمة Office</vt:lpstr>
      <vt:lpstr>نشأة علم التفسير </vt:lpstr>
      <vt:lpstr>فلما انتقل الرسول صلّى الله عليه وسلم إلى الرفيق الأعلى قيض الله- عز وجل- للناس صحابته الكرام، يفسرون للناس ما احتاجوا إليه. فلما جاء عصر التابعين قيض الله منهم من يأخذ العلم على أيدى المفسرين من الصحابة، حتى صاروا علماء نابغين، بل كان منهم من يفتى فى وجود أستاذه بأمر منه. وكان للتابعين مقومات جيدة كانوا يعتمدون عليها فى تفسيرهم، وقد أنتج لنا التابعون كما عظيما من التفسير. </vt:lpstr>
      <vt:lpstr>وظل التفسير يتناقل شفهيا، حتى دخل عصر التدوين، ثم دخل التفسير فى أطوار أخرى من عصر إلى عصر، تتلون ألوانه بتلون اتجاهات أصحابها، حتى وصل إلى عصرنا هذا، وقد أخذ من كل لون، ولا غرو فى ذلك، فهو ماسة ربانية، ينظر كل منهم إلى زاوية من زواياها، فتستهويه، ولا يكاد يصرف نظره عنها، وهو البحر الذى لا ساحل له ولا قرار. </vt:lpstr>
      <vt:lpstr>تدوين التفسير: التدوين فى بداية الأمر كان خاصا بالقرآن الكريم، دون الحديث النبوى، حتى لا يلتبس شىء من القرآن بغيره، قال صلّى الله عليه وسلم: «لا تكتبوا عنى، ومن كتب عنى غير القرآن فليمحه». فلما أمن اللبس أباح النبى صلّى الله عليه وسلم كتابة الحديث أيضا، ويدل لذلك قوله صلّى الله عليه وسلم يوم فتح مكة، لما طلب أبو شاة أن يكتب له خطبته: «اكتبوا لأبى شاة».  </vt:lpstr>
      <vt:lpstr>مرحلة التدوين</vt:lpstr>
      <vt:lpstr>أولاً: إن تدوين التفسير كعلم مستقل عن الحديث، وليس كباب من أبوابه بدأ فى مرحلة مبكرة، على أيدى التابعين، الذين جمعوا قدرا كبيرا منه على أيدى الصحابة، ومما يدل على ذلك: ما روي عن  مجاهد قال: عرضت القرآن على ابن عباس ثلاث عرضات، أقف عند كل آية أسأله، فيم نزلت؟ </vt:lpstr>
      <vt:lpstr>ثانياً: وبناء على ما سبق، فإن ما فعله الخليفة العادل عمر بن عبد العزيز، حينما أمر واليه على المدينة، أبا بكر بن حزم (سنة مائة)، بجمع الحديث، لا يعتبر الحلقة الأولى لتدوين التفسير، حتى وإن كان بابا من أبواب الحديث، فالتدوين للتفسير- وكعلم مستقل أيضا- كان سابقا لخلافة عمر بن عبد العزيز- رحمه الله. </vt:lpstr>
      <vt:lpstr>ثالثاً: ثم تأتى مرحلة التدوين التي كتب فيها ابن جريج، فى التفسير ثلاثة أجزاء كبار، عن ابن عباس رضى الله عنهما.  </vt:lpstr>
      <vt:lpstr>رابعاً: ثم خطا التفسير بعد ذلك خطوة أقرب إلى الشمولية لمعظم آيات القرآن الكريم، حيث كتب الفراء (المتوفى سنة 207 هـ) كتابا فى معانى القرآن، كما ظهر تفسير ليحيى بن سلام المتوفى سنة 200 هـ. </vt:lpstr>
      <vt:lpstr>خامساً: وما زال التفسير ينمو ويزدهر، حتى وصل إلى مرحلة الاستقصاء لكل آية من آياته، وظهر ذلك على أيدى مجموعة من العلماء، من أشهرهم:   ابن جرير الطبرى المتوفى سنة 310 هـ، وتفسيره يعتبر أقدم تفسير وصل إلينا، وابن أبى حاتم المتوفى سنة 327 هـ، وابن مردويه المتوفى سنة 410 هـ، وغيرهم من الأئمة الفضلاء. </vt:lpstr>
      <vt:lpstr>أشهر المفسرين من الصحابة: اشتهر بالتفسير من الصحابة عشرة: الخلفاء الأربعة، أبو بكر وعمر وعثمان وعلى، وابن مسعود وابن عباس، وأبي بن كعب، وزيد بن ثابت، وأبو موسى الأشعري، وعبد الله بن الزبير، وكان أكثر المفسرين من الخلفاء الأربعة علي بن أبي طالب- رضي الله عنه- وكان السبب في ذلك تقدم وفاتهم عنه .  </vt:lpstr>
      <vt:lpstr>وكما اشتهر بعض أعلام الصحابة بالتفسير اشتهر بعض أعلام التابعين الذين أخذوا عنهم، معتمدين على المصادر التي جاءت في العصر السابق، بالإضافة إلى ما كان لهم من اجتهاد ونظر، ولما اتسعت الفتوحات الإسلامية وانتقل كثير من أعلام الصحابة إلى الأمصار المفتوحة، ولدى كل واحد منهم علم غزير، تتلمذ على أيديهم كثير من التابعين ليأخذوا من علمهم ولينهلوا من معارفهم، ونشأت مدارس متعددة. </vt:lpstr>
      <vt:lpstr>مدارس التفسير ظهرت مدارس التفسير في عهد التابعين وكان عددها ثلاث مدارس تنسب كل واحدة منها إلى صحابي من الصحابة وهي:</vt:lpstr>
      <vt:lpstr>1. مدرسة مكة المكرمة: نشأت على يد ابن عباس رضي الله عنه وهو ترجمان القرآن الذي دعا له النبي صلّى الله عليه وسلم بقوله: «اللهم فقهه في الدين وعلّمه التأويل» وقد اشتهر من تلاميذه كثير منهم: سعيد بن جبير، ومجاهد بن جبر، وعكرمة، وطاووس بن كيسان ، وعطاء بن أبي رباح وغيرهم مع اختلاف في الرواية عن ابن عباس في القلة والكثرة.</vt:lpstr>
      <vt:lpstr>2.مدرسة المدينة: في المدينة المنورة اشتهر أبي بن كعب بالتفسير أكثر من غيره، وكان ممن أخذ عنه واشتهر من تلاميذه بواسطة أو بدون واسطة كثير، وعلى رأسهم : محمد بن كعب القرظي، وأبو العالية الرياحي، وزيد بن أسلم وغيرهم رضي الله عنهم أجمعين. </vt:lpstr>
      <vt:lpstr>3. مدرسة العراق: وفي العراق نشأت مدرسة ابن مسعود ، وكانت كما قال عنها العلماء (نواة مدرسة أهل الرأي) وعرف بالتفسير من أهل العراق كثير من التابعين اشتهر منهم: علقمة بن قيس، ومسروق بن الأجدع، والأسود بن يزيد، ومرة الهمذاني، وعامر الشعبي، والحسن البصري، وقتادة بن دعامة السدوسي  . </vt:lpstr>
      <vt:lpstr>التفسير في مرحلة المصنفات الجامعة: ازدادت مادة التفسير بعد عصر التابعين، وبدأت تظهر المصنفات التي جمع مؤلفوها أقوال الصحابة والتابعين في التفسير، وقد روي أن الإمام مالك بن أنس (ت 179 هـ)  هو أول من صنف تفسير القرآن على طريقة الموطأ، ثم تبعه الأئمة، فقلّ حافظ إلا وله تفسير مسند».</vt:lpstr>
      <vt:lpstr>وتحدث السيوطي عن حركة التأليف في مجال التفسير بعد عصر التابعين، فقال : «ثم بعد هذه الطبقة ألّفت تفاسير تجمع أقوال الصحابة والتابعين، كتفسير سفيان بن عيينة (ت 198 هـ)، ووكيع بن الجراح (ت 197 هـ)، وشعبة بن الحجاج (ت 160 هـ)، ويزيد بن هارون (ت 206 هـ)، وعبد الرزاق (ت 211 هـ)، وعبد بن حميد (ت 249 هـ)، وأبي بكر بن أبي شيبة  (ت 235 هـ)، وآخرين. </vt:lpstr>
      <vt:lpstr>وتطورت الحياة العلمية في الأمة الإسلامية تطورا سريعا، وتنوعت المعارف والثقافات، وبرزت المذاهب الفقهية، والاتجاهات الفكرية، وانعكس ذلك على تفسير القرآن الكريم، فتأثرت التفاسير بثقافة المفسر وتوجهاته الفكرية، فتنوعت تبعا لذلك. </vt:lpstr>
      <vt:lpstr>ثم ألّف في التفسير خلائق! فاختصروا الأسانيد، ونقلوا الأقوال بتراً، فدخل من هنا الدخيل، والتبس الصحيح بالعليل. ثم صار كل من يسنح له قول يورده، ومن يخطر بباله شيء يعتمده، ثم ينقل ذلك عنه من يجيء بعده ظانّا أن له أصلا، غير ملتفت إلى تحرير ما ورد عن السلف الصالح.</vt:lpstr>
      <vt:lpstr>أسئلة وتطبيقات   1: تحدث عن نشأة علم التفسير بإيجاز.  2: لقد كان الصحابة يعتمدون على أمور ثلاثة في تفسيرهم. فما هي هذه الأمور؟  3: اذكر الصحابة الذين اشتهروا بالتفسير. 4: من هم مشاهير المفسرين من التابعين؟  5: من الذي اشتهر بالتفسير في المدينة؟ 6: من الذي اشتهر بالتفسير في مكة المكرمة؟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نشأة علم التفسير </dc:title>
  <dc:creator>blackberry</dc:creator>
  <cp:lastModifiedBy>blackberry</cp:lastModifiedBy>
  <cp:revision>54</cp:revision>
  <dcterms:created xsi:type="dcterms:W3CDTF">2014-10-27T15:24:04Z</dcterms:created>
  <dcterms:modified xsi:type="dcterms:W3CDTF">2014-10-28T08:37:33Z</dcterms:modified>
</cp:coreProperties>
</file>