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42" d="100"/>
          <a:sy n="42" d="100"/>
        </p:scale>
        <p:origin x="48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564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763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7892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1799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146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5745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1370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0231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965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50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042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227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846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53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730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468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34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B5AE5D9-C658-4FC3-A466-FFA4723694E6}" type="datetimeFigureOut">
              <a:rPr lang="ar-SA" smtClean="0"/>
              <a:t>12/04/1436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66F7CAF-4192-4399-B251-827D1CE4E7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684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5420" y="2356803"/>
            <a:ext cx="9144000" cy="2387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ar-SA" dirty="0">
                <a:solidFill>
                  <a:srgbClr val="000000"/>
                </a:solidFill>
                <a:cs typeface="AL-Mohanad Bold" pitchFamily="2" charset="-78"/>
              </a:rPr>
              <a:t>المحاضرة الثانية</a:t>
            </a:r>
            <a:br>
              <a:rPr lang="ar-SA" dirty="0">
                <a:solidFill>
                  <a:srgbClr val="000000"/>
                </a:solidFill>
                <a:cs typeface="AL-Mohanad Bold" pitchFamily="2" charset="-78"/>
              </a:rPr>
            </a:br>
            <a:r>
              <a:rPr lang="ar-SA" dirty="0">
                <a:solidFill>
                  <a:srgbClr val="000000"/>
                </a:solidFill>
                <a:cs typeface="AL-Mohanad Bold" pitchFamily="2" charset="-78"/>
              </a:rPr>
              <a:t>حتمية وأهمية التغيير </a:t>
            </a:r>
            <a:br>
              <a:rPr lang="ar-SA" dirty="0">
                <a:solidFill>
                  <a:srgbClr val="000000"/>
                </a:solidFill>
                <a:cs typeface="AL-Mohanad Bold" pitchFamily="2" charset="-78"/>
              </a:rPr>
            </a:br>
            <a:r>
              <a:rPr lang="ar-SA" dirty="0">
                <a:solidFill>
                  <a:srgbClr val="000000"/>
                </a:solidFill>
                <a:cs typeface="AL-Mohanad Bold" pitchFamily="2" charset="-78"/>
              </a:rPr>
              <a:t>في </a:t>
            </a:r>
            <a:r>
              <a:rPr lang="ar-SA" dirty="0" smtClean="0">
                <a:solidFill>
                  <a:srgbClr val="000000"/>
                </a:solidFill>
                <a:cs typeface="AL-Mohanad Bold" pitchFamily="2" charset="-78"/>
              </a:rPr>
              <a:t>المنظمات</a:t>
            </a:r>
            <a:endParaRPr lang="ar-SA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7641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90914" y="1155512"/>
            <a:ext cx="10363826" cy="3424107"/>
          </a:xfrm>
        </p:spPr>
        <p:txBody>
          <a:bodyPr>
            <a:normAutofit/>
          </a:bodyPr>
          <a:lstStyle/>
          <a:p>
            <a:pPr marL="1168400" indent="-266700" algn="just">
              <a:buFont typeface="Wingdings" pitchFamily="2" charset="2"/>
              <a:buChar char="v"/>
              <a:defRPr/>
            </a:pPr>
            <a:endParaRPr lang="ar-SA" sz="2500" dirty="0">
              <a:cs typeface="AL-Mohanad Bold" pitchFamily="2" charset="-78"/>
            </a:endParaRPr>
          </a:p>
          <a:p>
            <a:pPr marL="266700" indent="-266700" algn="just">
              <a:defRPr/>
            </a:pPr>
            <a:r>
              <a:rPr lang="ar-SA" sz="2500" dirty="0">
                <a:cs typeface="AL-Mohanad Bold" pitchFamily="2" charset="-78"/>
              </a:rPr>
              <a:t>3- </a:t>
            </a:r>
            <a:r>
              <a:rPr lang="ar-SA" sz="2500" b="1" dirty="0">
                <a:cs typeface="AL-Mohanad Bold" pitchFamily="2" charset="-78"/>
              </a:rPr>
              <a:t>مبدأ التفويض: </a:t>
            </a:r>
            <a:r>
              <a:rPr lang="ar-SA" sz="2500" dirty="0">
                <a:cs typeface="AL-Mohanad Bold" pitchFamily="2" charset="-78"/>
              </a:rPr>
              <a:t>أي تفويض السلطة للمرؤوسين للمشاركة في برنامج او خطة التغيير في كل المراحل وله اسلوبان هما:</a:t>
            </a:r>
          </a:p>
          <a:p>
            <a:pPr marL="1168400" indent="-2667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 Bold" pitchFamily="2" charset="-78"/>
              </a:rPr>
              <a:t>اسلوب المناقشة الجماعية للحالة.</a:t>
            </a:r>
          </a:p>
          <a:p>
            <a:pPr marL="1168400" indent="-2667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 Bold" pitchFamily="2" charset="-78"/>
              </a:rPr>
              <a:t>اسلوب التدريب الجماعي</a:t>
            </a:r>
            <a:r>
              <a:rPr lang="ar-SA" sz="2500" dirty="0" smtClean="0">
                <a:cs typeface="AL-Mohanad Bold" pitchFamily="2" charset="-78"/>
              </a:rPr>
              <a:t>.</a:t>
            </a:r>
            <a:endParaRPr lang="en-US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8492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24483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>
                <a:cs typeface="AL-Mohanad Bold" pitchFamily="2" charset="-78"/>
              </a:rPr>
              <a:t>6- خصائص  ادارة  </a:t>
            </a:r>
            <a:r>
              <a:rPr lang="ar-SA" dirty="0" smtClean="0">
                <a:cs typeface="AL-Mohanad Bold" pitchFamily="2" charset="-78"/>
              </a:rPr>
              <a:t>التغيير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143000"/>
            <a:ext cx="11635740" cy="5532120"/>
          </a:xfrm>
        </p:spPr>
        <p:txBody>
          <a:bodyPr>
            <a:noAutofit/>
          </a:bodyPr>
          <a:lstStyle/>
          <a:p>
            <a:pPr marL="358775" indent="-358775" algn="just">
              <a:defRPr/>
            </a:pPr>
            <a:r>
              <a:rPr lang="ar-SA" sz="2500" b="1" dirty="0" smtClean="0">
                <a:cs typeface="AL-Mohanad Bold" pitchFamily="2" charset="-78"/>
              </a:rPr>
              <a:t>1- </a:t>
            </a:r>
            <a:r>
              <a:rPr lang="ar-SA" sz="2500" b="1" dirty="0" err="1">
                <a:cs typeface="AL-Mohanad Bold" pitchFamily="2" charset="-78"/>
              </a:rPr>
              <a:t>الإستهدافية</a:t>
            </a:r>
            <a:r>
              <a:rPr lang="ar-SA" sz="2500" b="1" dirty="0">
                <a:cs typeface="AL-Mohanad Bold" pitchFamily="2" charset="-78"/>
              </a:rPr>
              <a:t>: </a:t>
            </a:r>
            <a:r>
              <a:rPr lang="ar-SA" sz="2500" dirty="0">
                <a:cs typeface="AL-Mohanad Bold" pitchFamily="2" charset="-78"/>
              </a:rPr>
              <a:t>التغيير حركة تفاعل ذكي لا يحدث عشوائيا و ارتجاليا، بل يتم في إطار حركة منظمة تتجه إلى غاية معلومة ومواقف عليها ومقبولة من قوى التغيير.</a:t>
            </a:r>
            <a:endParaRPr lang="en-US" sz="2500" dirty="0">
              <a:cs typeface="AL-Mohanad Bold" pitchFamily="2" charset="-78"/>
            </a:endParaRPr>
          </a:p>
          <a:p>
            <a:pPr marL="358775" indent="-358775" algn="just">
              <a:defRPr/>
            </a:pPr>
            <a:r>
              <a:rPr lang="ar-SA" sz="2500" b="1" dirty="0">
                <a:cs typeface="AL-Mohanad Bold" pitchFamily="2" charset="-78"/>
              </a:rPr>
              <a:t>٢- الواقعية: </a:t>
            </a:r>
            <a:r>
              <a:rPr lang="ar-SA" sz="2500" dirty="0">
                <a:cs typeface="AL-Mohanad Bold" pitchFamily="2" charset="-78"/>
              </a:rPr>
              <a:t>يجب أن ترتبط إدارة التغيير بالواقع العملي الذي تعيشه المنظمة، وأن يتم في إطار إمكانيتها ومواردها وظروفها التي تمر بها.</a:t>
            </a:r>
            <a:endParaRPr lang="en-US" sz="2500" dirty="0">
              <a:cs typeface="AL-Mohanad Bold" pitchFamily="2" charset="-78"/>
            </a:endParaRPr>
          </a:p>
          <a:p>
            <a:pPr marL="358775" indent="-358775" algn="just">
              <a:defRPr/>
            </a:pPr>
            <a:r>
              <a:rPr lang="fa-IR" sz="2500" b="1" dirty="0">
                <a:cs typeface="AL-Mohanad Bold" pitchFamily="2" charset="-78"/>
              </a:rPr>
              <a:t>۳-</a:t>
            </a:r>
            <a:r>
              <a:rPr lang="ar-SA" sz="2500" b="1" dirty="0">
                <a:cs typeface="AL-Mohanad Bold" pitchFamily="2" charset="-78"/>
              </a:rPr>
              <a:t> التوافقية: </a:t>
            </a:r>
            <a:r>
              <a:rPr lang="ar-SA" sz="2500" dirty="0">
                <a:cs typeface="AL-Mohanad Bold" pitchFamily="2" charset="-78"/>
              </a:rPr>
              <a:t>يجب أن يكون هناك قدر مناسب من التوافق بين عملية التغيير وبين رغبات واحتياجات وتطلعات القوى المختلفة لعملية التغيير.</a:t>
            </a:r>
            <a:endParaRPr lang="en-US" sz="2500" dirty="0">
              <a:cs typeface="AL-Mohanad Bold" pitchFamily="2" charset="-78"/>
            </a:endParaRPr>
          </a:p>
          <a:p>
            <a:pPr marL="358775" indent="-358775" algn="just">
              <a:defRPr/>
            </a:pPr>
            <a:r>
              <a:rPr lang="ar-SA" sz="2500" b="1" dirty="0">
                <a:cs typeface="AL-Mohanad Bold" pitchFamily="2" charset="-78"/>
              </a:rPr>
              <a:t>٤- الفعالية: </a:t>
            </a:r>
            <a:r>
              <a:rPr lang="ar-SA" sz="2500" dirty="0">
                <a:cs typeface="AL-Mohanad Bold" pitchFamily="2" charset="-78"/>
              </a:rPr>
              <a:t>يتعين ان تكون إدارة التغيير فعالة، اي أن تملك القدرة على الحركة بحرية مناسبة، وتملك القدرة على التأثير على الآخرين، وتوجيه قوى الفعل في الأنظمة والوحدات الإدارية المستهدف تغييرها.</a:t>
            </a:r>
          </a:p>
          <a:p>
            <a:pPr marL="358775" indent="-358775" algn="just">
              <a:defRPr/>
            </a:pPr>
            <a:r>
              <a:rPr lang="ar-SA" sz="2500" b="1" dirty="0">
                <a:cs typeface="AL-Mohanad Bold" pitchFamily="2" charset="-78"/>
              </a:rPr>
              <a:t>5- المشاركة: </a:t>
            </a:r>
            <a:r>
              <a:rPr lang="ar-SA" sz="2500" dirty="0">
                <a:cs typeface="AL-Mohanad Bold" pitchFamily="2" charset="-78"/>
              </a:rPr>
              <a:t>تحتاج إدارة التغيير إلى التفاعل الإيجابي، والسبيل الوحيد لتحقيق ذلك هو المشاركة الواعية للقوى والأطراف التي تتأثر بالتغيير وتتفاعل مع قادة التغيير</a:t>
            </a:r>
            <a:r>
              <a:rPr lang="ar-SA" sz="2500" dirty="0" smtClean="0">
                <a:cs typeface="AL-Mohanad Bold" pitchFamily="2" charset="-78"/>
              </a:rPr>
              <a:t>.</a:t>
            </a:r>
            <a:endParaRPr lang="en-US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9474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45194" y="881192"/>
            <a:ext cx="10363826" cy="5245288"/>
          </a:xfrm>
        </p:spPr>
        <p:txBody>
          <a:bodyPr>
            <a:noAutofit/>
          </a:bodyPr>
          <a:lstStyle/>
          <a:p>
            <a:pPr marL="811213" indent="-811213" algn="just">
              <a:defRPr/>
            </a:pPr>
            <a:r>
              <a:rPr lang="ar-SA" sz="2500" b="1" dirty="0">
                <a:cs typeface="AL-Mohanad Bold" pitchFamily="2" charset="-78"/>
              </a:rPr>
              <a:t>6- الشرعية: </a:t>
            </a:r>
            <a:r>
              <a:rPr lang="ar-SA" sz="2500" dirty="0">
                <a:cs typeface="AL-Mohanad Bold" pitchFamily="2" charset="-78"/>
              </a:rPr>
              <a:t>يجب ان يتم التغيير في إطار الشرعية القانونية والأخلاقية في ان واحد.</a:t>
            </a:r>
            <a:endParaRPr lang="en-US" sz="2500" dirty="0">
              <a:cs typeface="AL-Mohanad Bold" pitchFamily="2" charset="-78"/>
            </a:endParaRPr>
          </a:p>
          <a:p>
            <a:pPr marL="811213" indent="-811213" algn="just">
              <a:defRPr/>
            </a:pPr>
            <a:r>
              <a:rPr lang="ar-SA" sz="2500" b="1" dirty="0">
                <a:cs typeface="AL-Mohanad Bold" pitchFamily="2" charset="-78"/>
              </a:rPr>
              <a:t>٧- الإصلاح: </a:t>
            </a:r>
            <a:r>
              <a:rPr lang="ar-SA" sz="2500" dirty="0">
                <a:cs typeface="AL-Mohanad Bold" pitchFamily="2" charset="-78"/>
              </a:rPr>
              <a:t>أي يجب أن تسعى نحو إصلاح ما هو قائم من عيوب، ومعالجة ما هو موجود من اختلالات في المنظمة.</a:t>
            </a:r>
          </a:p>
          <a:p>
            <a:pPr marL="811213" indent="-811213" algn="just">
              <a:defRPr/>
            </a:pPr>
            <a:r>
              <a:rPr lang="ar-SA" sz="2500" b="1" dirty="0">
                <a:cs typeface="AL-Mohanad Bold" pitchFamily="2" charset="-78"/>
              </a:rPr>
              <a:t>8- الرشادة: </a:t>
            </a:r>
            <a:r>
              <a:rPr lang="ar-SA" sz="2500" dirty="0">
                <a:cs typeface="AL-Mohanad Bold" pitchFamily="2" charset="-78"/>
              </a:rPr>
              <a:t>يجب ان يخضع قرار التغيير لاعتبارات التكلفة والعائد، فليس من المقبول ان تكون تكلفة التغيير اكبر من العائد المتوقع.</a:t>
            </a:r>
            <a:endParaRPr lang="en-US" sz="2500" dirty="0">
              <a:cs typeface="AL-Mohanad Bold" pitchFamily="2" charset="-78"/>
            </a:endParaRPr>
          </a:p>
          <a:p>
            <a:pPr marL="811213" indent="-811213" algn="just">
              <a:defRPr/>
            </a:pPr>
            <a:r>
              <a:rPr lang="ar-SA" sz="2500" b="1" dirty="0">
                <a:cs typeface="AL-Mohanad Bold" pitchFamily="2" charset="-78"/>
              </a:rPr>
              <a:t>9- القدرة على التطوير والابتكار: </a:t>
            </a:r>
            <a:r>
              <a:rPr lang="ar-SA" sz="2500" dirty="0">
                <a:cs typeface="AL-Mohanad Bold" pitchFamily="2" charset="-78"/>
              </a:rPr>
              <a:t>يتعين على التغيير أن يعمل على إيجاد قدرات تطويرية أفضل مما هو مستخدم حاليا، فالتغيير يعمل نحو الارتقاء والتقدم وإلا فقد مضمونه.</a:t>
            </a:r>
            <a:endParaRPr lang="en-US" sz="2500" dirty="0">
              <a:cs typeface="AL-Mohanad Bold" pitchFamily="2" charset="-78"/>
            </a:endParaRPr>
          </a:p>
          <a:p>
            <a:pPr marL="811213" indent="-811213" algn="just">
              <a:defRPr/>
            </a:pPr>
            <a:r>
              <a:rPr lang="ar-SA" sz="2500" b="1" dirty="0">
                <a:cs typeface="AL-Mohanad Bold" pitchFamily="2" charset="-78"/>
              </a:rPr>
              <a:t>10- القدرة على التكيف السريع مع الأحداث: </a:t>
            </a:r>
            <a:r>
              <a:rPr lang="ar-SA" sz="2500" dirty="0">
                <a:cs typeface="AL-Mohanad Bold" pitchFamily="2" charset="-78"/>
              </a:rPr>
              <a:t>إن إدارة التغيير لا تتفاعل مع الأحداث فقط، ولكنها أيضا تتوافق وتتكيف معها.</a:t>
            </a:r>
            <a:endParaRPr lang="en-US" sz="2500" dirty="0">
              <a:cs typeface="AL-Mohanad Bol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336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cs typeface="AL-Mohanad Bold" pitchFamily="2" charset="-78"/>
              </a:rPr>
              <a:t>محاور المحاضرة </a:t>
            </a:r>
            <a:r>
              <a:rPr lang="ar-SA" dirty="0" smtClean="0">
                <a:cs typeface="AL-Mohanad Bold" pitchFamily="2" charset="-78"/>
              </a:rPr>
              <a:t>الثانية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2074808"/>
            <a:ext cx="10363826" cy="3873688"/>
          </a:xfrm>
        </p:spPr>
        <p:txBody>
          <a:bodyPr>
            <a:noAutofit/>
          </a:bodyPr>
          <a:lstStyle/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حتمية </a:t>
            </a:r>
            <a:r>
              <a:rPr lang="ar-SA" sz="2500" dirty="0">
                <a:cs typeface="AL-Mohanad Bold" pitchFamily="2" charset="-78"/>
              </a:rPr>
              <a:t>التغيير.</a:t>
            </a: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اسباب التغيير في المنظمة.</a:t>
            </a: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مؤشرات الحاجة الى التغيير في المنظمات.</a:t>
            </a: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اهمية التغيير.</a:t>
            </a: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مبادئ التغيير.</a:t>
            </a: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خصائص ادارة التغيير.</a:t>
            </a:r>
          </a:p>
          <a:p>
            <a:pPr marL="514350" indent="-514350">
              <a:defRPr/>
            </a:pPr>
            <a:endParaRPr lang="ar-SA" sz="2500" dirty="0">
              <a:cs typeface="AL-Mohanad Bold" pitchFamily="2" charset="-78"/>
            </a:endParaRPr>
          </a:p>
          <a:p>
            <a:pPr algn="ctr">
              <a:defRPr/>
            </a:pPr>
            <a:endParaRPr lang="ar-SA" sz="2500" dirty="0">
              <a:cs typeface="AL-Mohanad Bol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237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21337"/>
            <a:ext cx="10364451" cy="707363"/>
          </a:xfrm>
        </p:spPr>
        <p:txBody>
          <a:bodyPr/>
          <a:lstStyle/>
          <a:p>
            <a:pPr algn="r">
              <a:defRPr/>
            </a:pPr>
            <a:r>
              <a:rPr lang="ar-SA" dirty="0">
                <a:cs typeface="AL-Mohanad Bold" pitchFamily="2" charset="-78"/>
              </a:rPr>
              <a:t>1- حتمية التغيير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028700"/>
            <a:ext cx="10363826" cy="5829300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ar-SA" sz="2500" dirty="0" smtClean="0">
                <a:cs typeface="AL-Mohanad Bold" pitchFamily="2" charset="-78"/>
              </a:rPr>
              <a:t>تفرض </a:t>
            </a:r>
            <a:r>
              <a:rPr lang="ar-SA" sz="2500" dirty="0">
                <a:cs typeface="AL-Mohanad Bold" pitchFamily="2" charset="-78"/>
              </a:rPr>
              <a:t>الثورات المتزامنة والتغييرات السريعة التي يشهدها العالم في شتى مجالات الحياة على الافراد والمنظمات ضرورة مواكبة التغيير والاستعداد الدائم له،  ومن اهم تلك الثورات ما يلي: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ثورة المعرفة والمعلومات: </a:t>
            </a:r>
            <a:r>
              <a:rPr lang="ar-SA" sz="2500" dirty="0">
                <a:cs typeface="AL-Mohanad Bold" pitchFamily="2" charset="-78"/>
              </a:rPr>
              <a:t>التي تفرض على المنظمات استمرارية البحث والتدريب والتركيز على تنمية مهارات التعلم الذاتي والمستمر، مثلا 50  </a:t>
            </a:r>
            <a:r>
              <a:rPr lang="en-US" sz="2500" dirty="0">
                <a:cs typeface="AL-Mohanad Bold" pitchFamily="2" charset="-78"/>
              </a:rPr>
              <a:t>% </a:t>
            </a:r>
            <a:r>
              <a:rPr lang="ar-SA" sz="2500" dirty="0">
                <a:cs typeface="AL-Mohanad Bold" pitchFamily="2" charset="-78"/>
              </a:rPr>
              <a:t> من التقنيات تصبح قديمة كل 18 شهرا.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ثورة الاقتصاد: </a:t>
            </a:r>
            <a:r>
              <a:rPr lang="ar-SA" sz="2500" dirty="0">
                <a:cs typeface="AL-Mohanad Bold" pitchFamily="2" charset="-78"/>
              </a:rPr>
              <a:t>والتي تتجلى في تحول الاقتصاد نحو قطاع الخدمات، وزيادة الارتباط والمنافسة بين اقتصاديات الدول المختلفة.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الثورة التكنولوجية: </a:t>
            </a:r>
            <a:r>
              <a:rPr lang="ar-SA" sz="2500" dirty="0">
                <a:cs typeface="AL-Mohanad Bold" pitchFamily="2" charset="-78"/>
              </a:rPr>
              <a:t>التطور السريع في هندسة الحاسوب وصناعة البرمجيات.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ثورة العولمة:  </a:t>
            </a:r>
            <a:r>
              <a:rPr lang="ar-SA" sz="2500" dirty="0">
                <a:cs typeface="AL-Mohanad Bold" pitchFamily="2" charset="-78"/>
              </a:rPr>
              <a:t>التي ادت الى زوال الحواجز الزمنية والمكانية وحولت العالم الى قرية صغيرة تتأثر بسرعة بكل التحولات الثقافية والسياسية والاقتصادية والإعلامية.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الثورة البيئية: </a:t>
            </a:r>
            <a:r>
              <a:rPr lang="ar-SA" sz="2500" dirty="0">
                <a:cs typeface="AL-Mohanad Bold" pitchFamily="2" charset="-78"/>
              </a:rPr>
              <a:t>المتمثلة في زيادة اهتمام المجتمع العالمي بقضايا البيئة، ودور التنامي لمنظمات حماية البيئة في الحد من التلوث والحفاظ على الحياة المائية والبرية.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ar-SA" sz="2500" dirty="0">
              <a:cs typeface="AL-Mohanad Bold" pitchFamily="2" charset="-78"/>
            </a:endParaRPr>
          </a:p>
          <a:p>
            <a:pPr algn="just">
              <a:defRPr/>
            </a:pPr>
            <a:endParaRPr lang="ar-SA" sz="2500" dirty="0">
              <a:cs typeface="AL-Mohanad Bol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920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61643"/>
          </a:xfrm>
        </p:spPr>
        <p:txBody>
          <a:bodyPr/>
          <a:lstStyle/>
          <a:p>
            <a:pPr algn="r"/>
            <a:r>
              <a:rPr lang="ar-SA" dirty="0">
                <a:cs typeface="AL-Mohanad Bold" pitchFamily="2" charset="-78"/>
              </a:rPr>
              <a:t>2-  اسباب التغيير في </a:t>
            </a:r>
            <a:r>
              <a:rPr lang="ar-SA" dirty="0" smtClean="0">
                <a:cs typeface="AL-Mohanad Bold" pitchFamily="2" charset="-78"/>
              </a:rPr>
              <a:t>المنظمة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864172"/>
            <a:ext cx="10363826" cy="3424107"/>
          </a:xfrm>
        </p:spPr>
        <p:txBody>
          <a:bodyPr>
            <a:normAutofit/>
          </a:bodyPr>
          <a:lstStyle/>
          <a:p>
            <a:pPr marL="457200" indent="-457200" algn="just">
              <a:defRPr/>
            </a:pPr>
            <a:r>
              <a:rPr lang="ar-SA" sz="2500" dirty="0" smtClean="0">
                <a:cs typeface="AL-Mohanad Bold" pitchFamily="2" charset="-78"/>
              </a:rPr>
              <a:t>توجد </a:t>
            </a:r>
            <a:r>
              <a:rPr lang="ar-SA" sz="2500" dirty="0">
                <a:cs typeface="AL-Mohanad Bold" pitchFamily="2" charset="-78"/>
              </a:rPr>
              <a:t>العديد من </a:t>
            </a:r>
            <a:r>
              <a:rPr lang="ar-SA" sz="2500" b="1" dirty="0">
                <a:solidFill>
                  <a:srgbClr val="FF0000"/>
                </a:solidFill>
                <a:cs typeface="AL-Mohanad Bold" pitchFamily="2" charset="-78"/>
              </a:rPr>
              <a:t>الاسباب العامة للتغيير </a:t>
            </a:r>
            <a:r>
              <a:rPr lang="ar-SA" sz="2500" dirty="0">
                <a:cs typeface="AL-Mohanad Bold" pitchFamily="2" charset="-78"/>
              </a:rPr>
              <a:t>ذات الصلة بالبيئة الخارجية للمنظمة وهي: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الاسباب الاقتصادية: </a:t>
            </a:r>
            <a:r>
              <a:rPr lang="ar-SA" sz="2500" dirty="0">
                <a:cs typeface="AL-Mohanad Bold" pitchFamily="2" charset="-78"/>
              </a:rPr>
              <a:t>العولمة الاقتصادية، المشكلات </a:t>
            </a:r>
            <a:r>
              <a:rPr lang="ar-SA" sz="2500" dirty="0" smtClean="0">
                <a:cs typeface="AL-Mohanad Bold" pitchFamily="2" charset="-78"/>
              </a:rPr>
              <a:t>الاقتصادية .</a:t>
            </a:r>
            <a:r>
              <a:rPr lang="ar-SA" sz="2500" dirty="0">
                <a:cs typeface="AL-Mohanad Bold" pitchFamily="2" charset="-78"/>
              </a:rPr>
              <a:t>التحول من الاقتصاد المحلي الى الاقتصاد العالمي، سيادة اقتصاد السوق، ازدياد حدة المنافسة، تغيير ظروف السوق.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الاسباب التكنولوجية: </a:t>
            </a:r>
            <a:r>
              <a:rPr lang="ar-SA" sz="2500" dirty="0">
                <a:cs typeface="AL-Mohanad Bold" pitchFamily="2" charset="-78"/>
              </a:rPr>
              <a:t>تطور تكنولوجيا المعلومات والاتصال، والتحول التكنولوجيا فائقة الدقة.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الاسباب الاجتماعية: </a:t>
            </a:r>
            <a:r>
              <a:rPr lang="ar-SA" sz="2500" dirty="0">
                <a:cs typeface="AL-Mohanad Bold" pitchFamily="2" charset="-78"/>
              </a:rPr>
              <a:t>النزاعات، </a:t>
            </a:r>
            <a:r>
              <a:rPr lang="ar-SA" sz="2500" dirty="0" err="1">
                <a:cs typeface="AL-Mohanad Bold" pitchFamily="2" charset="-78"/>
              </a:rPr>
              <a:t>الافات</a:t>
            </a:r>
            <a:r>
              <a:rPr lang="ar-SA" sz="2500" dirty="0">
                <a:cs typeface="AL-Mohanad Bold" pitchFamily="2" charset="-78"/>
              </a:rPr>
              <a:t> الاجتماعية.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ar-SA" sz="2500" dirty="0">
              <a:cs typeface="AL-Mohanad Bold" pitchFamily="2" charset="-78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endParaRPr lang="en-US" sz="2500" dirty="0">
              <a:cs typeface="AL-Mohanad Bol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0609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320040"/>
            <a:ext cx="10363826" cy="6035040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r>
              <a:rPr lang="ar-SA" sz="2500" dirty="0">
                <a:cs typeface="AL-Mohanad Bold" pitchFamily="2" charset="-78"/>
              </a:rPr>
              <a:t>كما توجد الكثير من </a:t>
            </a:r>
            <a:r>
              <a:rPr lang="ar-SA" sz="2500" b="1" dirty="0">
                <a:solidFill>
                  <a:srgbClr val="FF0000"/>
                </a:solidFill>
                <a:cs typeface="AL-Mohanad Bold" pitchFamily="2" charset="-78"/>
              </a:rPr>
              <a:t>الاسباب الخاصة للتغيير </a:t>
            </a:r>
            <a:r>
              <a:rPr lang="ar-SA" sz="2500" dirty="0">
                <a:cs typeface="AL-Mohanad Bold" pitchFamily="2" charset="-78"/>
              </a:rPr>
              <a:t>والمؤثرة على تنافسية منظمات الاعمال من أهمها: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عدم الرضا عن الوضع الحالي للمنظمة والشعور بأن التغيير حقيقة لا بد منها.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الطموح بالوصول الى وضع افضل يحقق اهداف المنظمة والأفراد العاملين فيها.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تحسين جودة المنتجات او الخدمات بما يتوافق مع المعايير العالمية، والعمل على ابتكار منتجات جديدة.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العمل على تحقيق مزيد من الرضا للعملاء والعمل على تقليل شكواهم.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الوصول الى شريحة كبيرة من العملاء  وتلبية احتياجاتهم.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الوصول الى الاسواق العالمية وتخطي الحدود.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زيادة قيمة المنظمة في السوق.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مواكبة التقدم التكنولوجي واستعمال اساليب جديدة في الاداء والإنتاج.</a:t>
            </a:r>
            <a:endParaRPr lang="en-US" sz="2500" dirty="0">
              <a:cs typeface="AL-Mohanad Bol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794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995492"/>
            <a:ext cx="10363826" cy="3424107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endParaRPr lang="ar-SA" sz="2500" dirty="0">
              <a:cs typeface="AL-Mohanad Bold" pitchFamily="2" charset="-78"/>
            </a:endParaRPr>
          </a:p>
          <a:p>
            <a:pPr marL="457200" indent="-457200" algn="just">
              <a:defRPr/>
            </a:pPr>
            <a:r>
              <a:rPr lang="ar-SA" sz="2500" dirty="0">
                <a:cs typeface="AL-Mohanad Bold" pitchFamily="2" charset="-78"/>
              </a:rPr>
              <a:t>كما توجد اربعة اسباب تفرض التغيير  في المنظمات وتدفع نحوه وهي:</a:t>
            </a:r>
          </a:p>
          <a:p>
            <a:pPr marL="457200" indent="-457200" algn="just">
              <a:defRPr/>
            </a:pPr>
            <a:r>
              <a:rPr lang="ar-SA" sz="2500" b="1" dirty="0">
                <a:cs typeface="AL-Mohanad Bold" pitchFamily="2" charset="-78"/>
              </a:rPr>
              <a:t>الازمة: </a:t>
            </a:r>
            <a:r>
              <a:rPr lang="ar-SA" sz="2500" dirty="0">
                <a:cs typeface="AL-Mohanad Bold" pitchFamily="2" charset="-78"/>
              </a:rPr>
              <a:t>التي تزيد الشعور والإدراك بضرورة التغيير.</a:t>
            </a:r>
          </a:p>
          <a:p>
            <a:pPr marL="457200" indent="-457200" algn="just">
              <a:defRPr/>
            </a:pPr>
            <a:r>
              <a:rPr lang="ar-SA" sz="2500" b="1" dirty="0">
                <a:cs typeface="AL-Mohanad Bold" pitchFamily="2" charset="-78"/>
              </a:rPr>
              <a:t>الرؤية: </a:t>
            </a:r>
            <a:r>
              <a:rPr lang="ar-SA" sz="2500" dirty="0">
                <a:cs typeface="AL-Mohanad Bold" pitchFamily="2" charset="-78"/>
              </a:rPr>
              <a:t>ممثلة في الصورة الواضحة للمستقبل الممكن الوصول اليه بالتغيير.</a:t>
            </a:r>
          </a:p>
          <a:p>
            <a:pPr marL="457200" indent="-457200" algn="just">
              <a:defRPr/>
            </a:pPr>
            <a:r>
              <a:rPr lang="ar-SA" sz="2500" b="1" dirty="0">
                <a:cs typeface="AL-Mohanad Bold" pitchFamily="2" charset="-78"/>
              </a:rPr>
              <a:t>الفرصة: </a:t>
            </a:r>
            <a:r>
              <a:rPr lang="ar-SA" sz="2500" dirty="0">
                <a:cs typeface="AL-Mohanad Bold" pitchFamily="2" charset="-78"/>
              </a:rPr>
              <a:t>ذلك ان التنبؤ بان التغيير يقتنص الفرص المستقبلية ويحقق وضعا افضل.</a:t>
            </a:r>
          </a:p>
          <a:p>
            <a:pPr marL="457200" indent="-457200" algn="just">
              <a:defRPr/>
            </a:pPr>
            <a:r>
              <a:rPr lang="ar-SA" sz="2500" b="1" dirty="0">
                <a:cs typeface="AL-Mohanad Bold" pitchFamily="2" charset="-78"/>
              </a:rPr>
              <a:t>التهديد: </a:t>
            </a:r>
            <a:r>
              <a:rPr lang="ar-SA" sz="2500" dirty="0">
                <a:cs typeface="AL-Mohanad Bold" pitchFamily="2" charset="-78"/>
              </a:rPr>
              <a:t>التي سيؤثر سلبا على المنظمة، الامر الذي يدفع بالتغيير لتجنب التهديدات المختلفة. 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n-US" sz="2500" dirty="0">
              <a:cs typeface="AL-Mohanad Bol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191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321337"/>
            <a:ext cx="10364451" cy="661643"/>
          </a:xfrm>
        </p:spPr>
        <p:txBody>
          <a:bodyPr/>
          <a:lstStyle/>
          <a:p>
            <a:pPr algn="r"/>
            <a:r>
              <a:rPr lang="ar-SA" dirty="0">
                <a:cs typeface="AL-Mohanad Bold" pitchFamily="2" charset="-78"/>
              </a:rPr>
              <a:t>3-  مؤشرات الحاجة الى التغيير في </a:t>
            </a:r>
            <a:r>
              <a:rPr lang="ar-SA" dirty="0" smtClean="0">
                <a:cs typeface="AL-Mohanad Bold" pitchFamily="2" charset="-78"/>
              </a:rPr>
              <a:t>المنظمة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982980"/>
            <a:ext cx="10363826" cy="557784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انخفاض الارباح وعدم قدرة المنظمة على المنافسة.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انخفاض الحالة المعنوية للعاملين.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كثرة التسرب والاستقالات خاصة بالنسبة للكفاءات.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كثرة شكاوي العملاء والعاملين في المنظمة.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كثرة الغياب وتفشي ظاهرة التأخير والتسيب التنظيمي.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كثرة اللجان  والاجتماعات، وارتفاع حجم الاعمال المكتبية.</a:t>
            </a:r>
            <a:endParaRPr lang="en-US" sz="2500" dirty="0">
              <a:cs typeface="AL-Mohanad Bold" pitchFamily="2" charset="-78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التأخر في اتخاذ القرارات، والفشل في تحقيق الاهداف الموضوعة.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المركزية وانعدام التفويض وضعف الثقة في الموظفين.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الفشل في اكتشاف قدرات ومهارات العاملين.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 Bold" pitchFamily="2" charset="-78"/>
              </a:rPr>
              <a:t>الروتين الاداري وضعف الابداع وقلة المبادرات الفردية والجماعية.</a:t>
            </a:r>
          </a:p>
          <a:p>
            <a:pPr marL="0" indent="0">
              <a:buNone/>
            </a:pPr>
            <a:endParaRPr lang="ar-SA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331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44523"/>
          </a:xfrm>
        </p:spPr>
        <p:txBody>
          <a:bodyPr/>
          <a:lstStyle/>
          <a:p>
            <a:pPr algn="r"/>
            <a:r>
              <a:rPr lang="ar-SA" dirty="0">
                <a:cs typeface="AL-Mohanad Bold" pitchFamily="2" charset="-78"/>
              </a:rPr>
              <a:t>4- اهمية التغيير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اهمية التغيير للموظفين: </a:t>
            </a:r>
            <a:r>
              <a:rPr lang="ar-SA" sz="2500" dirty="0">
                <a:cs typeface="AL-Mohanad Bold" pitchFamily="2" charset="-78"/>
              </a:rPr>
              <a:t>الابداع، التطوير، الثقة بالنفس، تحقيق الاهداف.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اهمية التغيير بالنسبة للعملاء: </a:t>
            </a:r>
            <a:r>
              <a:rPr lang="ar-SA" sz="2500" dirty="0">
                <a:cs typeface="AL-Mohanad Bold" pitchFamily="2" charset="-78"/>
              </a:rPr>
              <a:t>جودة السلع و الخدمات، اسعار اقل، اشباع اكبر.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ar-SA" sz="2500" b="1" dirty="0">
                <a:cs typeface="AL-Mohanad Bold" pitchFamily="2" charset="-78"/>
              </a:rPr>
              <a:t>اهمية التغيير بالنسبة للمنظمات: </a:t>
            </a:r>
            <a:r>
              <a:rPr lang="ar-SA" sz="2500" dirty="0">
                <a:cs typeface="AL-Mohanad Bold" pitchFamily="2" charset="-78"/>
              </a:rPr>
              <a:t>تحقيق الاهداف بالفاعلية وبكفاءة، خدمة العملاء، جودة الاداء،  تحقيق اهداف اصحاب المصلحة. </a:t>
            </a:r>
          </a:p>
          <a:p>
            <a:pPr marL="0" indent="0">
              <a:buNone/>
            </a:pPr>
            <a:endParaRPr lang="ar-SA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6874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01623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>
                <a:cs typeface="AL-Mohanad Bold" pitchFamily="2" charset="-78"/>
              </a:rPr>
              <a:t>5- مبادئ </a:t>
            </a:r>
            <a:r>
              <a:rPr lang="ar-SA" dirty="0" smtClean="0">
                <a:cs typeface="AL-Mohanad Bold" pitchFamily="2" charset="-78"/>
              </a:rPr>
              <a:t>التغيير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0040" y="1303020"/>
            <a:ext cx="11635740" cy="5234940"/>
          </a:xfrm>
        </p:spPr>
        <p:txBody>
          <a:bodyPr>
            <a:noAutofit/>
          </a:bodyPr>
          <a:lstStyle/>
          <a:p>
            <a:pPr marL="266700" indent="-266700" algn="just">
              <a:defRPr/>
            </a:pPr>
            <a:r>
              <a:rPr lang="ar-SA" sz="2500" dirty="0" smtClean="0">
                <a:cs typeface="AL-Mohanad Bold" pitchFamily="2" charset="-78"/>
              </a:rPr>
              <a:t>اقترح </a:t>
            </a:r>
            <a:r>
              <a:rPr lang="en-US" sz="2500" dirty="0" err="1">
                <a:cs typeface="AL-Mohanad Bold" pitchFamily="2" charset="-78"/>
              </a:rPr>
              <a:t>Griener</a:t>
            </a:r>
            <a:r>
              <a:rPr lang="en-US" sz="2500" dirty="0">
                <a:cs typeface="AL-Mohanad Bold" pitchFamily="2" charset="-78"/>
              </a:rPr>
              <a:t> </a:t>
            </a:r>
            <a:r>
              <a:rPr lang="ar-SA" sz="2500" dirty="0">
                <a:cs typeface="AL-Mohanad Bold" pitchFamily="2" charset="-78"/>
              </a:rPr>
              <a:t> مجموعة من المبادئ التي تساعد المنظمة على التعامل مع التغيير بكفاءة:</a:t>
            </a:r>
          </a:p>
          <a:p>
            <a:pPr marL="266700" indent="-266700" algn="just">
              <a:defRPr/>
            </a:pPr>
            <a:r>
              <a:rPr lang="ar-SA" sz="2500" dirty="0">
                <a:cs typeface="AL-Mohanad Bold" pitchFamily="2" charset="-78"/>
              </a:rPr>
              <a:t>1- </a:t>
            </a:r>
            <a:r>
              <a:rPr lang="ar-SA" sz="2500" b="1" dirty="0">
                <a:cs typeface="AL-Mohanad Bold" pitchFamily="2" charset="-78"/>
              </a:rPr>
              <a:t>مبدأ السلطة من جانب واحد: </a:t>
            </a:r>
            <a:r>
              <a:rPr lang="ar-SA" sz="2500" dirty="0">
                <a:cs typeface="AL-Mohanad Bold" pitchFamily="2" charset="-78"/>
              </a:rPr>
              <a:t>يقترح المسئولون التغيير بالاعتماد على القوة الرسمية والوظيفية  التالية:</a:t>
            </a:r>
          </a:p>
          <a:p>
            <a:pPr marL="1168400" indent="-2667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 Bold" pitchFamily="2" charset="-78"/>
              </a:rPr>
              <a:t>اسلوب المرسوم والقرار.</a:t>
            </a:r>
          </a:p>
          <a:p>
            <a:pPr marL="1168400" indent="-2667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 Bold" pitchFamily="2" charset="-78"/>
              </a:rPr>
              <a:t>اسلوب الاحلال او التبديل.</a:t>
            </a:r>
          </a:p>
          <a:p>
            <a:pPr marL="1168400" indent="-2667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 Bold" pitchFamily="2" charset="-78"/>
              </a:rPr>
              <a:t>اسلوب تبديل علاقات العمل ضمن الهيكل التنظيمي.</a:t>
            </a:r>
          </a:p>
          <a:p>
            <a:pPr marL="266700" indent="-266700" algn="just">
              <a:defRPr/>
            </a:pPr>
            <a:r>
              <a:rPr lang="ar-SA" sz="2500" dirty="0">
                <a:cs typeface="AL-Mohanad Bold" pitchFamily="2" charset="-78"/>
              </a:rPr>
              <a:t>2- </a:t>
            </a:r>
            <a:r>
              <a:rPr lang="ar-SA" sz="2500" b="1" dirty="0">
                <a:cs typeface="AL-Mohanad Bold" pitchFamily="2" charset="-78"/>
              </a:rPr>
              <a:t>مبدأ مشاركة المرؤوسين: </a:t>
            </a:r>
            <a:r>
              <a:rPr lang="ar-SA" sz="2500" dirty="0">
                <a:cs typeface="AL-Mohanad Bold" pitchFamily="2" charset="-78"/>
              </a:rPr>
              <a:t>لابد من مشاركة المرؤوسين ذوي القدرات العالية عند اتخاذ القرارات المهمة ذات الصلة بالتغيير  من خلال الاساليب التالية:</a:t>
            </a:r>
          </a:p>
          <a:p>
            <a:pPr marL="1168400" indent="-2667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 Bold" pitchFamily="2" charset="-78"/>
              </a:rPr>
              <a:t>اسلوب القرارات الجماعية.</a:t>
            </a:r>
          </a:p>
          <a:p>
            <a:pPr marL="1168400" indent="-2667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 Bold" pitchFamily="2" charset="-78"/>
              </a:rPr>
              <a:t>اسلوب حل المشاكل بطريقة جماعية</a:t>
            </a:r>
            <a:r>
              <a:rPr lang="ar-SA" sz="2500" dirty="0" smtClean="0">
                <a:cs typeface="AL-Mohanad Bold" pitchFamily="2" charset="-78"/>
              </a:rPr>
              <a:t>.</a:t>
            </a:r>
            <a:endParaRPr lang="ar-SA" sz="25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927057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</TotalTime>
  <Words>924</Words>
  <Application>Microsoft Office PowerPoint</Application>
  <PresentationFormat>Widescreen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AL-Mohanad Bold</vt:lpstr>
      <vt:lpstr>Arial</vt:lpstr>
      <vt:lpstr>Calibri</vt:lpstr>
      <vt:lpstr>Tw Cen MT</vt:lpstr>
      <vt:lpstr>Wingdings</vt:lpstr>
      <vt:lpstr>Droplet</vt:lpstr>
      <vt:lpstr>المحاضرة الثانية حتمية وأهمية التغيير  في المنظمات</vt:lpstr>
      <vt:lpstr>محاور المحاضرة الثانية</vt:lpstr>
      <vt:lpstr>1- حتمية التغيير</vt:lpstr>
      <vt:lpstr>2-  اسباب التغيير في المنظمة</vt:lpstr>
      <vt:lpstr>PowerPoint Presentation</vt:lpstr>
      <vt:lpstr>PowerPoint Presentation</vt:lpstr>
      <vt:lpstr>3-  مؤشرات الحاجة الى التغيير في المنظمة</vt:lpstr>
      <vt:lpstr>4- اهمية التغيير </vt:lpstr>
      <vt:lpstr>5- مبادئ التغيير</vt:lpstr>
      <vt:lpstr>PowerPoint Presentation</vt:lpstr>
      <vt:lpstr>6- خصائص  ادارة  التغيير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حتمية وأهمية التغيير  في المنظمات</dc:title>
  <dc:creator>sharshabeil _</dc:creator>
  <cp:lastModifiedBy>sharshabeil _</cp:lastModifiedBy>
  <cp:revision>3</cp:revision>
  <dcterms:created xsi:type="dcterms:W3CDTF">2015-02-01T05:38:27Z</dcterms:created>
  <dcterms:modified xsi:type="dcterms:W3CDTF">2015-02-01T05:46:58Z</dcterms:modified>
</cp:coreProperties>
</file>