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62" r:id="rId1"/>
  </p:sldMasterIdLst>
  <p:notesMasterIdLst>
    <p:notesMasterId r:id="rId26"/>
  </p:notesMasterIdLst>
  <p:handoutMasterIdLst>
    <p:handoutMasterId r:id="rId27"/>
  </p:handoutMasterIdLst>
  <p:sldIdLst>
    <p:sldId id="294" r:id="rId2"/>
    <p:sldId id="298" r:id="rId3"/>
    <p:sldId id="257" r:id="rId4"/>
    <p:sldId id="259" r:id="rId5"/>
    <p:sldId id="295" r:id="rId6"/>
    <p:sldId id="260" r:id="rId7"/>
    <p:sldId id="264" r:id="rId8"/>
    <p:sldId id="299" r:id="rId9"/>
    <p:sldId id="270" r:id="rId10"/>
    <p:sldId id="271" r:id="rId11"/>
    <p:sldId id="300" r:id="rId12"/>
    <p:sldId id="273" r:id="rId13"/>
    <p:sldId id="274" r:id="rId14"/>
    <p:sldId id="278" r:id="rId15"/>
    <p:sldId id="279" r:id="rId16"/>
    <p:sldId id="280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3" r:id="rId25"/>
  </p:sldIdLst>
  <p:sldSz cx="9144000" cy="6858000" type="screen4x3"/>
  <p:notesSz cx="6858000" cy="9144000"/>
  <p:custDataLst>
    <p:tags r:id="rId28"/>
  </p:custDataLst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CC"/>
    <a:srgbClr val="00FFCC"/>
    <a:srgbClr val="00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00"/>
    <p:restoredTop sz="94600"/>
  </p:normalViewPr>
  <p:slideViewPr>
    <p:cSldViewPr>
      <p:cViewPr varScale="1">
        <p:scale>
          <a:sx n="67" d="100"/>
          <a:sy n="67" d="100"/>
        </p:scale>
        <p:origin x="1470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ar-SA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ar-SA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ar-SA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6984741-E11F-40F7-B698-2BE0D4CFD769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678497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ar-SA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ar-SA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noProof="0" smtClean="0"/>
              <a:t>انقر لتحرير أنماط النص الرئيسي</a:t>
            </a:r>
          </a:p>
          <a:p>
            <a:pPr lvl="1"/>
            <a:r>
              <a:rPr lang="ar-SA" altLang="en-US" noProof="0" smtClean="0"/>
              <a:t>المستوى الثاني</a:t>
            </a:r>
          </a:p>
          <a:p>
            <a:pPr lvl="2"/>
            <a:r>
              <a:rPr lang="ar-SA" altLang="en-US" noProof="0" smtClean="0"/>
              <a:t>المستوى الثالث</a:t>
            </a:r>
          </a:p>
          <a:p>
            <a:pPr lvl="3"/>
            <a:r>
              <a:rPr lang="ar-SA" altLang="en-US" noProof="0" smtClean="0"/>
              <a:t>المستوى الرابع</a:t>
            </a:r>
          </a:p>
          <a:p>
            <a:pPr lvl="4"/>
            <a:r>
              <a:rPr lang="ar-SA" altLang="en-US" noProof="0" smtClean="0"/>
              <a:t>المستوى الخامس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ar-SA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216B053-1640-447A-B81C-83B42A18017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803978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A282E-1851-456D-AD5C-2889A65D845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21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46178-1C2B-447B-9311-A500E7EFA60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93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6C723-CD3D-4806-9F63-CD8CE5347D5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610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23C3BF-A7BF-41CD-8C28-EF4E424E81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932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عنوان، وقصاصة فنية، و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قصاصة الفنية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1C399-9B6B-43CB-9B5C-C527D9F93C0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4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BE688-F8B5-4905-8AB1-5BDAF235299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2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B270A-2A0E-43F9-903A-666909B1B15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79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8E1C-7D36-4B6E-9551-CA4AB688281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3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CEC86-E4B6-4CE6-ACCD-6932821F46E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65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403E-CCBC-4B2F-B1EF-0256223A056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42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E5DA1-7096-4755-9E95-76C4BD11831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13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98B82-1A6B-4414-B54D-E5D5203C4C9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09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BB0A-D66C-41B9-9AF5-0D1F0D935E5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84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  <a:endParaRPr lang="en-US" altLang="en-US" smtClean="0"/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  <a:endParaRPr lang="en-US" altLang="en-US" smtClean="0"/>
          </a:p>
          <a:p>
            <a:pPr lvl="1"/>
            <a:r>
              <a:rPr lang="ar-SA" altLang="en-US" smtClean="0"/>
              <a:t>المستوى الثاني</a:t>
            </a:r>
            <a:endParaRPr lang="en-US" altLang="en-US" smtClean="0"/>
          </a:p>
          <a:p>
            <a:pPr lvl="2"/>
            <a:r>
              <a:rPr lang="ar-SA" altLang="en-US" smtClean="0"/>
              <a:t>المستوى الثالث</a:t>
            </a:r>
            <a:endParaRPr lang="en-US" altLang="en-US" smtClean="0"/>
          </a:p>
          <a:p>
            <a:pPr lvl="3"/>
            <a:r>
              <a:rPr lang="ar-SA" altLang="en-US" smtClean="0"/>
              <a:t>المستوى الرابع</a:t>
            </a:r>
            <a:endParaRPr lang="en-US" altLang="en-US" smtClean="0"/>
          </a:p>
          <a:p>
            <a:pPr lvl="4"/>
            <a:r>
              <a:rPr lang="ar-SA" altLang="en-US" smtClean="0"/>
              <a:t>المستوى الخامس</a:t>
            </a:r>
            <a:endParaRPr lang="en-US" altLang="en-US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 eaLnBrk="1" hangingPunct="1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1" eaLnBrk="1" hangingPunct="1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70C5B14-C7AC-4BE1-B50B-6548611F110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" Target="slide3.xml"/><Relationship Id="rId5" Type="http://schemas.openxmlformats.org/officeDocument/2006/relationships/image" Target="../media/image1.gif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file:///E:\work%202007\Dr%20Nashwa%20E%20Learning\&#1589;&#1608;&#1578;\&#1593;&#1586;&#1601;%20&#1605;&#1606;&#1601;&#1585;&#1583;.mp3" TargetMode="External"/><Relationship Id="rId7" Type="http://schemas.openxmlformats.org/officeDocument/2006/relationships/audio" Target="NUL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9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audio" Target="../media/audio2.wav"/><Relationship Id="rId26" Type="http://schemas.openxmlformats.org/officeDocument/2006/relationships/slide" Target="slide10.xml"/><Relationship Id="rId3" Type="http://schemas.openxmlformats.org/officeDocument/2006/relationships/tags" Target="../tags/tag6.xml"/><Relationship Id="rId21" Type="http://schemas.openxmlformats.org/officeDocument/2006/relationships/slide" Target="slide2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slideLayout" Target="../slideLayouts/slideLayout1.xml"/><Relationship Id="rId25" Type="http://schemas.openxmlformats.org/officeDocument/2006/relationships/slide" Target="slide9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slide" Target="slide24.xml"/><Relationship Id="rId29" Type="http://schemas.openxmlformats.org/officeDocument/2006/relationships/slide" Target="slide1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slide" Target="slide7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slide" Target="slide6.xml"/><Relationship Id="rId28" Type="http://schemas.openxmlformats.org/officeDocument/2006/relationships/slide" Target="slide14.xml"/><Relationship Id="rId10" Type="http://schemas.openxmlformats.org/officeDocument/2006/relationships/tags" Target="../tags/tag13.xml"/><Relationship Id="rId19" Type="http://schemas.openxmlformats.org/officeDocument/2006/relationships/slide" Target="slide4.xml"/><Relationship Id="rId31" Type="http://schemas.openxmlformats.org/officeDocument/2006/relationships/slide" Target="slide17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slide" Target="slide12.xml"/><Relationship Id="rId27" Type="http://schemas.openxmlformats.org/officeDocument/2006/relationships/slide" Target="slide3.xml"/><Relationship Id="rId30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besmellah3"/>
          <p:cNvPicPr>
            <a:picLocks noGrp="1" noChangeAspect="1" noChangeArrowheads="1" noCrop="1"/>
          </p:cNvPicPr>
          <p:nvPr>
            <p:ph/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916113"/>
            <a:ext cx="8064500" cy="26574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03" name="AutoShape 3">
            <a:hlinkClick r:id="rId6" action="ppaction://hlinksldjump" highlightClick="1"/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55650" y="5949950"/>
            <a:ext cx="792163" cy="438150"/>
          </a:xfrm>
          <a:prstGeom prst="actionButtonForwardNex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ملف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2125" y="260648"/>
            <a:ext cx="8208962" cy="6013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276225" indent="-2762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278923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29686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3148013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33274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37846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42418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46990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51562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54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معايير جودة برامج التعليم الإلكتروني: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4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7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1-  تحديد الأهداف التعليمية فى بداية العمل . 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4000" dirty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2-  صياغة الأهداف التعليمية فى أسلوب واضح 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4000" dirty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3- أن تكون الأهداف التعليمية قابلة للقياس.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4000" dirty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4- اختيار استراتيجية التعليم التى تساعد فى تحقيق الأهداف المحددة مسبقاً</a:t>
            </a:r>
            <a:r>
              <a:rPr lang="ar-EG" altLang="en-US" sz="4000" dirty="0" smtClean="0">
                <a:latin typeface="Tahoma" pitchFamily="34" charset="0"/>
                <a:cs typeface="MCS Taybah S_U normal." pitchFamily="2" charset="-78"/>
              </a:rPr>
              <a:t>.</a:t>
            </a:r>
            <a:endParaRPr lang="ar-EG" altLang="en-US" sz="28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5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2125" y="436080"/>
            <a:ext cx="8208962" cy="5662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276225" indent="-2762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278923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29686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3148013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33274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37846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42418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46990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51562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54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معايير جودة برامج التعليم الإلكتروني: </a:t>
            </a:r>
            <a:endParaRPr lang="ar-EG" altLang="en-US" sz="14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7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5-  تميـز واجهـة التفاعل بسـهولة الاستخدام ومساعدة المتعلم على تشخيص وإلغاء الأخطاء.  </a:t>
            </a: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6-  اتسام محتوى الصفحة بالبساطة والدقة وعدم التكلف. </a:t>
            </a: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7- وضع المعلومات الاكثر أهمية </a:t>
            </a:r>
            <a:r>
              <a:rPr lang="ar-EG" altLang="en-US" sz="4000" dirty="0" err="1">
                <a:latin typeface="Tahoma" pitchFamily="34" charset="0"/>
                <a:cs typeface="MCS Taybah S_U normal." pitchFamily="2" charset="-78"/>
              </a:rPr>
              <a:t>فى</a:t>
            </a: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 أعلى يمين الشاشة. </a:t>
            </a: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8- تنظيم المادة العلمية بعناصرها المختلفة </a:t>
            </a:r>
            <a:r>
              <a:rPr lang="ar-EG" altLang="en-US" sz="4000" dirty="0" err="1">
                <a:latin typeface="Tahoma" pitchFamily="34" charset="0"/>
                <a:cs typeface="MCS Taybah S_U normal." pitchFamily="2" charset="-78"/>
              </a:rPr>
              <a:t>فى</a:t>
            </a: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 تنسيق مناسب</a:t>
            </a:r>
            <a:r>
              <a:rPr lang="ar-EG" altLang="en-US" sz="4000" dirty="0" smtClean="0">
                <a:latin typeface="Tahoma" pitchFamily="34" charset="0"/>
                <a:cs typeface="MCS Taybah S_U normal." pitchFamily="2" charset="-78"/>
              </a:rPr>
              <a:t>.</a:t>
            </a:r>
            <a:endParaRPr lang="ar-EG" altLang="en-US" sz="4000" dirty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9- وضع الأفكار الرئيسية </a:t>
            </a:r>
            <a:r>
              <a:rPr lang="ar-EG" altLang="en-US" sz="4000" dirty="0" err="1">
                <a:latin typeface="Tahoma" pitchFamily="34" charset="0"/>
                <a:cs typeface="MCS Taybah S_U normal." pitchFamily="2" charset="-78"/>
              </a:rPr>
              <a:t>فى</a:t>
            </a:r>
            <a:r>
              <a:rPr lang="ar-EG" altLang="en-US" sz="4000" dirty="0">
                <a:latin typeface="Tahoma" pitchFamily="34" charset="0"/>
                <a:cs typeface="MCS Taybah S_U normal." pitchFamily="2" charset="-78"/>
              </a:rPr>
              <a:t> أعلى الصفحة. </a:t>
            </a:r>
            <a:endParaRPr lang="ar-EG" altLang="en-US" sz="5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361663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3075" y="745740"/>
            <a:ext cx="8208963" cy="5779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17303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278923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29686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3148013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33274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37846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42418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46990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51562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200" u="sng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تابع معايير جودة برامج التعليم الإلكتروني:</a:t>
            </a:r>
            <a:r>
              <a:rPr lang="ar-EG" altLang="en-US" sz="3200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0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9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10-   </a:t>
            </a:r>
            <a:r>
              <a:rPr lang="ar-EG" altLang="en-US" sz="32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تمييز الارتباطات باللون الأزرق. 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20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9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 11-  ألا تغطى الكتابات أكثر من </a:t>
            </a:r>
            <a:r>
              <a:rPr lang="ar-EG" altLang="en-US" sz="36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ثلث </a:t>
            </a: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الشاشة.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8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4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 12-  عدم استخدام </a:t>
            </a:r>
            <a:r>
              <a:rPr lang="ar-EG" altLang="en-US" sz="36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الكتابة </a:t>
            </a: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كخلفية كما فى الجرافيك.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8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4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 13-  استخدام نوع </a:t>
            </a:r>
            <a:r>
              <a:rPr lang="ar-EG" altLang="en-US" sz="32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واحد أو اثنان 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فقط من الخطوط.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8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8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 14-  عدم استخدام </a:t>
            </a:r>
            <a:r>
              <a:rPr lang="ar-EG" altLang="en-US" sz="32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أكثر من 7 ألوان 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فى كل شاشة.</a:t>
            </a:r>
            <a:r>
              <a:rPr lang="ar-EG" altLang="en-US" sz="3200" b="1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2800" b="1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</p:txBody>
      </p:sp>
      <p:pic>
        <p:nvPicPr>
          <p:cNvPr id="31750" name="Picture 14" descr="مربع"/>
          <p:cNvPicPr>
            <a:picLocks noChangeAspect="1" noChangeArrowheads="1" noCrop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563" y="11747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25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256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3075" y="1001911"/>
            <a:ext cx="8208963" cy="5238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811213" indent="-6381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278923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29686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3148013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33274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37846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42418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46990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51562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200" u="sng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تابع معايير جودة برامج التعليم الإلكتروني:</a:t>
            </a:r>
            <a:r>
              <a:rPr lang="ar-EG" altLang="en-US" sz="3200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0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9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15-   استخدام </a:t>
            </a:r>
            <a:r>
              <a:rPr lang="ar-EG" altLang="en-US" sz="32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خلفية ذات ألوان 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متناسقة. 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7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28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 16-  استخدام الفيديو في </a:t>
            </a:r>
            <a:r>
              <a:rPr lang="ar-EG" altLang="en-US" sz="36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الضرورة </a:t>
            </a: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8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00" b="1" dirty="0" smtClean="0">
                <a:latin typeface="Tahoma" pitchFamily="34" charset="0"/>
                <a:cs typeface="MCS Taybah S_U normal." pitchFamily="2" charset="-78"/>
              </a:rPr>
              <a:t>ج</a:t>
            </a: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 17-  يجب أن تكون أداوت</a:t>
            </a:r>
            <a:r>
              <a:rPr lang="ar-EG" altLang="en-US" sz="36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 التنقل </a:t>
            </a: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سهلة وواضحة بحيث يتعرف عليها  المتعلم بسهولة.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8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800" b="1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 18-  يتضمن </a:t>
            </a:r>
            <a:r>
              <a:rPr lang="ar-EG" altLang="en-US" sz="32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نشاطات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 فردية وجماعية يقوم بها المتعلمون.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600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6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</p:txBody>
      </p:sp>
      <p:pic>
        <p:nvPicPr>
          <p:cNvPr id="32774" name="Picture 14" descr="مربع"/>
          <p:cNvPicPr>
            <a:picLocks noChangeAspect="1" noChangeArrowheads="1" noCrop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588" y="16065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2662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3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71600" y="1124744"/>
            <a:ext cx="7953375" cy="28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المدرسـة الإلكترونية:</a:t>
            </a:r>
            <a:endParaRPr lang="ar-EG" altLang="en-US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2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95000"/>
              </a:lnSpc>
              <a:defRPr/>
            </a:pPr>
            <a:r>
              <a:rPr lang="ar-EG" altLang="en-US" sz="9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 </a:t>
            </a:r>
            <a:endParaRPr lang="en-US" altLang="en-US" sz="18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20000"/>
              </a:lnSpc>
              <a:defRPr/>
            </a:pPr>
            <a:r>
              <a:rPr lang="ar-EG" altLang="en-US" sz="3000" b="1" dirty="0" smtClean="0">
                <a:latin typeface="Tahoma" pitchFamily="34" charset="0"/>
                <a:cs typeface="MCS Taybah S_U normal." pitchFamily="2" charset="-78"/>
              </a:rPr>
              <a:t>  </a:t>
            </a:r>
            <a:r>
              <a:rPr lang="ar-EG" altLang="en-US" sz="3000" b="1" dirty="0" err="1" smtClean="0">
                <a:latin typeface="Tahoma" pitchFamily="34" charset="0"/>
                <a:cs typeface="MCS Taybah S_U normal." pitchFamily="2" charset="-78"/>
              </a:rPr>
              <a:t>هى</a:t>
            </a:r>
            <a:r>
              <a:rPr lang="ar-EG" altLang="en-US" sz="3000" b="1" dirty="0" smtClean="0">
                <a:latin typeface="Tahoma" pitchFamily="34" charset="0"/>
                <a:cs typeface="MCS Taybah S_U normal." pitchFamily="2" charset="-78"/>
              </a:rPr>
              <a:t> تلك المدرسة التى تستخدم أجهزة الكمبيوتر والوسائط الرقمية المتنوعة وشبكات الاتصال المختلفة فى توصيل المعلومات الرقمية إلكترونيا وبهيئاتها المتعددة إلى التلاميذ وذلك سواء كانوا متواجدين داخل أسوار المدرسة أو خارجها.</a:t>
            </a:r>
            <a:endParaRPr lang="ar-EG" altLang="en-US" sz="3200" b="1" dirty="0" smtClean="0">
              <a:latin typeface="Tahoma" pitchFamily="34" charset="0"/>
              <a:cs typeface="MCS Taybah S_U normal." pitchFamily="2" charset="-78"/>
            </a:endParaRPr>
          </a:p>
        </p:txBody>
      </p:sp>
      <p:pic>
        <p:nvPicPr>
          <p:cNvPr id="33798" name="Picture 14" descr="124"/>
          <p:cNvPicPr>
            <a:picLocks noChangeAspect="1" noChangeArrowheads="1" noCrop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105"/>
            <a:ext cx="12954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1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charRg st="25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500"/>
                                        <p:tgtEl>
                                          <p:spTgt spid="30733">
                                            <p:txEl>
                                              <p:charRg st="25" end="2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7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2887" y="188640"/>
            <a:ext cx="889317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61950" indent="-3619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140000"/>
              </a:lnSpc>
              <a:defRPr/>
            </a:pPr>
            <a:r>
              <a:rPr lang="ar-EG" altLang="en-US" sz="54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 خصائص المدرسـة الإلكترونية</a:t>
            </a:r>
          </a:p>
          <a:p>
            <a:pPr algn="r" rtl="1" eaLnBrk="1" hangingPunct="1">
              <a:lnSpc>
                <a:spcPct val="140000"/>
              </a:lnSpc>
              <a:defRPr/>
            </a:pPr>
            <a:endParaRPr lang="en-US" altLang="en-US" sz="1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40000"/>
              </a:lnSpc>
              <a:buFontTx/>
              <a:buChar char="•"/>
              <a:defRPr/>
            </a:pPr>
            <a:r>
              <a:rPr lang="ar-EG" altLang="en-US" sz="3000" b="1" dirty="0" smtClean="0">
                <a:latin typeface="Tahoma" pitchFamily="34" charset="0"/>
                <a:cs typeface="MCS Taybah S_U normal." pitchFamily="2" charset="-78"/>
              </a:rPr>
              <a:t>تحقق التعليم الذى يجعل من المادة العلمية وسيلة وليست هدفاً. </a:t>
            </a:r>
          </a:p>
          <a:p>
            <a:pPr algn="r" rtl="1" eaLnBrk="1" hangingPunct="1">
              <a:lnSpc>
                <a:spcPct val="140000"/>
              </a:lnSpc>
              <a:buFontTx/>
              <a:buChar char="•"/>
              <a:defRPr/>
            </a:pPr>
            <a:r>
              <a:rPr lang="ar-EG" altLang="en-US" sz="3000" b="1" dirty="0" smtClean="0">
                <a:latin typeface="Tahoma" pitchFamily="34" charset="0"/>
                <a:cs typeface="MCS Taybah S_U normal." pitchFamily="2" charset="-78"/>
              </a:rPr>
              <a:t>تنتقل مركز التعليم من المعلم إلى المتعلم. </a:t>
            </a:r>
          </a:p>
          <a:p>
            <a:pPr algn="r" rtl="1" eaLnBrk="1" hangingPunct="1">
              <a:lnSpc>
                <a:spcPct val="140000"/>
              </a:lnSpc>
              <a:buFontTx/>
              <a:buChar char="•"/>
              <a:defRPr/>
            </a:pPr>
            <a:r>
              <a:rPr lang="ar-EG" altLang="en-US" sz="3000" b="1" dirty="0" smtClean="0">
                <a:latin typeface="Tahoma" pitchFamily="34" charset="0"/>
                <a:cs typeface="MCS Taybah S_U normal." pitchFamily="2" charset="-78"/>
              </a:rPr>
              <a:t>تهدف إلى التطوير المستمر </a:t>
            </a:r>
            <a:r>
              <a:rPr lang="ar-EG" altLang="en-US" sz="3000" b="1" dirty="0" err="1" smtClean="0">
                <a:latin typeface="Tahoma" pitchFamily="34" charset="0"/>
                <a:cs typeface="MCS Taybah S_U normal." pitchFamily="2" charset="-78"/>
              </a:rPr>
              <a:t>فى</a:t>
            </a:r>
            <a:r>
              <a:rPr lang="ar-EG" altLang="en-US" sz="3000" b="1" dirty="0" smtClean="0">
                <a:latin typeface="Tahoma" pitchFamily="34" charset="0"/>
                <a:cs typeface="MCS Taybah S_U normal." pitchFamily="2" charset="-78"/>
              </a:rPr>
              <a:t> برامج ومناهج التعليم بحيث يتم تطبيق طرق تدريس متنوعة. </a:t>
            </a:r>
          </a:p>
          <a:p>
            <a:pPr algn="r" rtl="1" eaLnBrk="1" hangingPunct="1">
              <a:lnSpc>
                <a:spcPct val="140000"/>
              </a:lnSpc>
              <a:buFontTx/>
              <a:buChar char="•"/>
              <a:defRPr/>
            </a:pPr>
            <a:r>
              <a:rPr lang="ar-EG" altLang="en-US" sz="3000" b="1" dirty="0" smtClean="0">
                <a:latin typeface="Tahoma" pitchFamily="34" charset="0"/>
                <a:cs typeface="MCS Taybah S_U normal." pitchFamily="2" charset="-78"/>
              </a:rPr>
              <a:t>تحقق تعليماً يعتمد على فهم خصائص الطلاب ومراعاة الفروق بينهم </a:t>
            </a:r>
            <a:endParaRPr lang="ar-EG" altLang="en-US" sz="3200" b="1" dirty="0" smtClean="0">
              <a:latin typeface="Tahoma" pitchFamily="34" charset="0"/>
              <a:cs typeface="MCS Taybah S_U normal." pitchFamily="2" charset="-78"/>
            </a:endParaRPr>
          </a:p>
        </p:txBody>
      </p:sp>
      <p:pic>
        <p:nvPicPr>
          <p:cNvPr id="34822" name="Picture 14" descr="مربع"/>
          <p:cNvPicPr>
            <a:picLocks noChangeAspect="1" noChangeArrowheads="1" noCrop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1700213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5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1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3545" y="59989"/>
            <a:ext cx="8962951" cy="675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2762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1" eaLnBrk="1" hangingPunct="1">
              <a:lnSpc>
                <a:spcPct val="105000"/>
              </a:lnSpc>
              <a:defRPr/>
            </a:pPr>
            <a:r>
              <a:rPr lang="ar-EG" altLang="en-US" sz="4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وحدات المدرسـة الإلكترونية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9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10000"/>
              </a:lnSpc>
              <a:defRPr/>
            </a:pPr>
            <a:r>
              <a:rPr lang="ar-EG" altLang="en-US" sz="3200" b="1" u="sng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1- </a:t>
            </a:r>
            <a:r>
              <a:rPr lang="ar-EG" altLang="en-US" sz="32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الفصول الإلكترونية </a:t>
            </a:r>
            <a:r>
              <a:rPr lang="ar-EG" altLang="en-US" sz="3200" b="1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: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 </a:t>
            </a:r>
            <a:r>
              <a:rPr lang="ar-EG" altLang="en-US" sz="3200" b="1" dirty="0" err="1" smtClean="0">
                <a:latin typeface="Tahoma" pitchFamily="34" charset="0"/>
                <a:cs typeface="MCS Taybah S_U normal." pitchFamily="2" charset="-78"/>
              </a:rPr>
              <a:t>هى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 مجموعـة من الأنشطـة التى تشبه أنشطة الفصل التقليدى يقوم بها معلم وطلاب تفصل بينهم مسافات مكانية شاسعة ولكنهم يعملون معاً فى الوقت نفسه بغض النظر عن أماكنهم.( </a:t>
            </a:r>
            <a:r>
              <a:rPr lang="ar-EG" altLang="en-US" sz="3200" b="1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عبر الانترنت )</a:t>
            </a:r>
            <a:endParaRPr lang="ar-EG" altLang="en-US" sz="3200" b="1" dirty="0" smtClean="0"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10000"/>
              </a:lnSpc>
              <a:defRPr/>
            </a:pPr>
            <a:endParaRPr lang="ar-EG" altLang="en-US" sz="200" b="1" dirty="0" smtClean="0"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10000"/>
              </a:lnSpc>
              <a:defRPr/>
            </a:pPr>
            <a:r>
              <a:rPr lang="ar-EG" altLang="en-US" sz="3200" b="1" u="sng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2- </a:t>
            </a:r>
            <a:r>
              <a:rPr lang="ar-EG" altLang="en-US" sz="32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المقرر الإلكتروني</a:t>
            </a:r>
            <a:r>
              <a:rPr lang="ar-EG" altLang="en-US" sz="3200" b="1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: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 هو مقرر يستخدم فى تصميمه أنشطة ومواد تعليمية غنية بالوسائط المتعددة التفاعلية.</a:t>
            </a:r>
            <a:r>
              <a:rPr lang="ar-EG" altLang="en-US" sz="3200" b="1" u="sng" dirty="0" smtClean="0">
                <a:latin typeface="Tahoma" pitchFamily="34" charset="0"/>
                <a:cs typeface="MCS Taybah S_U normal." pitchFamily="2" charset="-78"/>
              </a:rPr>
              <a:t> </a:t>
            </a:r>
            <a:endParaRPr lang="ar-SA" altLang="en-US" sz="3200" b="1" u="sng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200" b="1" u="sng" dirty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3- </a:t>
            </a:r>
            <a:r>
              <a:rPr lang="ar-EG" altLang="en-US" sz="3200" b="1" u="sng" dirty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المكتبات الإلكترونية :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400" b="1" u="sng" dirty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200" b="1" dirty="0">
                <a:latin typeface="Tahoma" pitchFamily="34" charset="0"/>
                <a:cs typeface="MCS Taybah S_U normal." pitchFamily="2" charset="-78"/>
              </a:rPr>
              <a:t>   حيث يتم عرض الكتب وتوثيقها واستخدامها إلكترونياً </a:t>
            </a:r>
            <a:r>
              <a:rPr lang="ar-EG" altLang="en-US" sz="3200" b="1" dirty="0" smtClean="0">
                <a:latin typeface="Tahoma" pitchFamily="34" charset="0"/>
                <a:cs typeface="MCS Taybah S_U normal." pitchFamily="2" charset="-78"/>
              </a:rPr>
              <a:t>.</a:t>
            </a:r>
            <a:endParaRPr lang="ar-EG" altLang="en-US" sz="1050" b="1" dirty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200" b="1" u="sng" dirty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4- </a:t>
            </a:r>
            <a:r>
              <a:rPr lang="ar-EG" altLang="en-US" sz="3200" b="1" u="sng" dirty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المعامل الإلكترونية :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400" b="1" u="sng" dirty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200" b="1" dirty="0">
                <a:latin typeface="Tahoma" pitchFamily="34" charset="0"/>
                <a:cs typeface="MCS Taybah S_U normal." pitchFamily="2" charset="-78"/>
              </a:rPr>
              <a:t>    يتوافر بالمدرسة الإلكترونية العديد من المعامل الإلكترونية.</a:t>
            </a:r>
            <a:r>
              <a:rPr lang="ar-EG" altLang="en-US" sz="3200" b="1" dirty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</a:t>
            </a:r>
            <a:endParaRPr lang="ar-EG" altLang="en-US" sz="3200" b="1" u="sng" dirty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2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2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1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2000"/>
                                        <p:tgtEl>
                                          <p:spTgt spid="327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6" dur="2000"/>
                                        <p:tgtEl>
                                          <p:spTgt spid="327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327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2" dur="2000"/>
                                        <p:tgtEl>
                                          <p:spTgt spid="327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5" dur="2000"/>
                                        <p:tgtEl>
                                          <p:spTgt spid="327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1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9512" y="254586"/>
            <a:ext cx="8856984" cy="6054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173038" indent="1031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44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متطلبات المدرسة الإلكترونية</a:t>
            </a:r>
            <a:r>
              <a:rPr lang="ar-EG" altLang="en-US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  <a:endParaRPr lang="ar-SA" altLang="en-US" sz="44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105000"/>
              </a:lnSpc>
              <a:defRPr/>
            </a:pPr>
            <a:endParaRPr lang="ar-SA" altLang="en-US" sz="44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44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05000"/>
              </a:lnSpc>
              <a:defRPr/>
            </a:pPr>
            <a:r>
              <a:rPr lang="ar-EG" altLang="en-US" sz="3400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1- التقويم </a:t>
            </a:r>
            <a:r>
              <a:rPr lang="ar-EG" altLang="en-US" sz="3400" u="sng" dirty="0" err="1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الدراسى</a:t>
            </a:r>
            <a:r>
              <a:rPr lang="ar-EG" altLang="en-US" sz="3400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 : </a:t>
            </a:r>
          </a:p>
          <a:p>
            <a:pPr algn="justLow" rtl="1" eaLnBrk="1" hangingPunct="1">
              <a:lnSpc>
                <a:spcPct val="105000"/>
              </a:lnSpc>
              <a:defRPr/>
            </a:pPr>
            <a:endParaRPr lang="ar-EG" altLang="en-US" sz="14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وهـو عبارة عن تقويم </a:t>
            </a:r>
            <a:r>
              <a:rPr lang="ar-EG" altLang="en-US" sz="3400" dirty="0" err="1" smtClean="0">
                <a:latin typeface="Tahoma" pitchFamily="34" charset="0"/>
                <a:cs typeface="MCS Taybah S_U normal." pitchFamily="2" charset="-78"/>
              </a:rPr>
              <a:t>شهـرى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 على هيئـة مربعات يبين اليوم والشهر والسنة ويمكن استخدامه لتحديد مواعيد الاختبارات والتسجيل والاجتماعات وتسليم الواجبات وما إلى ذلك . </a:t>
            </a:r>
          </a:p>
          <a:p>
            <a:pPr algn="justLow" rtl="1" eaLnBrk="1" hangingPunct="1">
              <a:lnSpc>
                <a:spcPct val="105000"/>
              </a:lnSpc>
              <a:defRPr/>
            </a:pPr>
            <a:endParaRPr lang="ar-EG" altLang="en-US" sz="1600" dirty="0" smtClean="0"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05000"/>
              </a:lnSpc>
              <a:defRPr/>
            </a:pPr>
            <a:r>
              <a:rPr lang="ar-EG" altLang="en-US" sz="3400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2- معلومات عن أعضاء هيئة التدريس المستخدمين للمقرر:</a:t>
            </a:r>
          </a:p>
          <a:p>
            <a:pPr algn="justLow" rtl="1" eaLnBrk="1" hangingPunct="1">
              <a:lnSpc>
                <a:spcPct val="105000"/>
              </a:lnSpc>
              <a:defRPr/>
            </a:pPr>
            <a:endParaRPr lang="ar-EG" altLang="en-US" sz="1400" u="sng" dirty="0" smtClean="0">
              <a:solidFill>
                <a:srgbClr val="FF99FF"/>
              </a:solidFill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8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</p:txBody>
      </p:sp>
      <p:pic>
        <p:nvPicPr>
          <p:cNvPr id="1026" name="Picture 2" descr="http://tishreen.news.sy/tishreen/public/file/13/20/122ed05e28dac6265548bd1c85b1/netop-e-learn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91" y="260648"/>
            <a:ext cx="3192289" cy="204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9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9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9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5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077913"/>
            <a:ext cx="8497888" cy="553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173038" indent="1031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1" eaLnBrk="1" hangingPunct="1">
              <a:lnSpc>
                <a:spcPct val="105000"/>
              </a:lnSpc>
              <a:defRPr/>
            </a:pPr>
            <a:r>
              <a:rPr lang="ar-EG" altLang="en-US" sz="40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تابع متطلبات المدرسة الإلكترونية</a:t>
            </a:r>
            <a:r>
              <a:rPr lang="ar-EG" altLang="en-US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6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b="1" u="sng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3</a:t>
            </a: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-  لوحــة الإعلانات</a:t>
            </a:r>
            <a:r>
              <a:rPr lang="ar-EG" altLang="en-US" sz="3400" b="1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:</a:t>
            </a: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4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وفيها يضع المعلم رسائل مكتوبة للطلاب تتعلق بالمقرر يخبر الطلاب بمواعيد المحاضرات والاختبارات والإجازات والتقويم </a:t>
            </a:r>
            <a:r>
              <a:rPr lang="ar-EG" altLang="en-US" sz="3400" dirty="0" err="1" smtClean="0">
                <a:latin typeface="Tahoma" pitchFamily="34" charset="0"/>
                <a:cs typeface="MCS Taybah S_U normal." pitchFamily="2" charset="-78"/>
              </a:rPr>
              <a:t>الجامعى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 .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6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u="sng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4</a:t>
            </a: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-  الصفحات الشخصية للمعلم والطلاب </a:t>
            </a:r>
            <a:r>
              <a:rPr lang="en-US" altLang="en-US" sz="3000" b="1" i="1" u="sng" dirty="0" smtClean="0">
                <a:solidFill>
                  <a:srgbClr val="FF0000"/>
                </a:solidFill>
                <a:cs typeface="Times New Roman" pitchFamily="18" charset="0"/>
              </a:rPr>
              <a:t>Homes Pages</a:t>
            </a:r>
            <a:r>
              <a:rPr lang="en-US" altLang="en-US" sz="3400" b="1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 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يمكن أن يكون للمعلم ولكل طالب مسجل فى المقرر صفحة شخصية يضع فيها معلومات عن نفسه.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34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800" u="sng" dirty="0" smtClean="0"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4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7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927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277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127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9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288" y="1225550"/>
            <a:ext cx="8497887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173038" indent="1031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1" eaLnBrk="1" hangingPunct="1">
              <a:lnSpc>
                <a:spcPct val="105000"/>
              </a:lnSpc>
              <a:defRPr/>
            </a:pPr>
            <a:r>
              <a:rPr lang="ar-EG" altLang="en-US" sz="40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تابع متطلبات المدرسة الإلكترونية</a:t>
            </a:r>
            <a:r>
              <a:rPr lang="ar-EG" altLang="en-US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6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5-  قائمة المراجع الإلكترونية: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400" u="sng" dirty="0" smtClean="0">
              <a:solidFill>
                <a:srgbClr val="FF99FF"/>
              </a:solidFill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  وتتكون من قائمة بمواقع الإنترنت ذات الصلة بموضوع المقرر.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6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6-  صندوق الواجبات</a:t>
            </a:r>
            <a:r>
              <a:rPr lang="ar-EG" altLang="en-US" sz="3400" u="sng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:</a:t>
            </a:r>
            <a:r>
              <a:rPr lang="ar-EG" altLang="en-US" sz="3400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 </a:t>
            </a:r>
            <a:endParaRPr lang="en-US" altLang="en-US" sz="3400" dirty="0" smtClean="0">
              <a:solidFill>
                <a:srgbClr val="FF99FF"/>
              </a:solidFill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حيث يرفق الطلاب واجباتهم أو يؤدون الاختبارات والاستبيانات الخاصة بالمقرر  .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34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8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45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9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  <a:ln w="5715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ar-SA" altLang="ar-SA" sz="720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التعليم الإلكتروني</a:t>
            </a:r>
            <a:endParaRPr lang="en-US" altLang="ar-SA" sz="7200" smtClean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1844824"/>
            <a:ext cx="3810000" cy="4114800"/>
          </a:xfrm>
          <a:solidFill>
            <a:srgbClr val="CCFFCC"/>
          </a:solidFill>
          <a:ln w="76200" cmpd="tri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pPr algn="r">
              <a:buFontTx/>
              <a:buNone/>
            </a:pPr>
            <a:endParaRPr lang="ar-SA" altLang="ar-SA" sz="2800" dirty="0" smtClean="0"/>
          </a:p>
          <a:p>
            <a:pPr algn="ctr">
              <a:buFontTx/>
              <a:buNone/>
            </a:pPr>
            <a:r>
              <a:rPr lang="en-US" altLang="ar-SA" sz="2800" b="1" dirty="0" smtClean="0"/>
              <a:t> : </a:t>
            </a:r>
            <a:r>
              <a:rPr lang="ar-SA" altLang="ar-SA" sz="2800" b="1" dirty="0" smtClean="0"/>
              <a:t>جمع وتنسيق</a:t>
            </a:r>
          </a:p>
          <a:p>
            <a:pPr algn="ctr">
              <a:buFontTx/>
              <a:buNone/>
            </a:pPr>
            <a:r>
              <a:rPr lang="ar-SA" altLang="ar-SA" sz="28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PT Bold Heading" panose="02010400000000000000" pitchFamily="2" charset="-78"/>
              </a:rPr>
              <a:t>د. ظافر بن أحمد القرني</a:t>
            </a:r>
          </a:p>
          <a:p>
            <a:pPr algn="ctr">
              <a:buFontTx/>
              <a:buNone/>
            </a:pPr>
            <a:r>
              <a:rPr lang="ar-SA" altLang="ar-SA" sz="2800" b="1" dirty="0" smtClean="0"/>
              <a:t>كلية التربية بالزلفي</a:t>
            </a:r>
            <a:endParaRPr lang="ar-SA" altLang="ar-SA" sz="2800" dirty="0" smtClean="0"/>
          </a:p>
          <a:p>
            <a:pPr algn="ctr">
              <a:buFontTx/>
              <a:buNone/>
            </a:pPr>
            <a:endParaRPr lang="en-US" altLang="ar-SA" sz="2800" dirty="0" smtClean="0"/>
          </a:p>
        </p:txBody>
      </p:sp>
      <p:pic>
        <p:nvPicPr>
          <p:cNvPr id="1028" name="Picture 4" descr="https://encrypted-tbn2.gstatic.com/images?q=tbn:ANd9GcT4goNGT6FNPLLsF5noV9lK84jIrgh3en378zTgy7TB_6JisAyc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844824"/>
            <a:ext cx="4104456" cy="4114800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2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3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3850" y="1077913"/>
            <a:ext cx="8497888" cy="553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173038" indent="1031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1" eaLnBrk="1" hangingPunct="1">
              <a:lnSpc>
                <a:spcPct val="105000"/>
              </a:lnSpc>
              <a:defRPr/>
            </a:pPr>
            <a:r>
              <a:rPr lang="ar-EG" altLang="en-US" sz="40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تابع متطلبات المدرسة الإلكترونية</a:t>
            </a:r>
            <a:r>
              <a:rPr lang="ar-EG" altLang="en-US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6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7-  آلية إعداد الاختبارات  </a:t>
            </a:r>
            <a:r>
              <a:rPr lang="ar-EG" altLang="en-US" sz="3400" u="sng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:</a:t>
            </a:r>
            <a:r>
              <a:rPr lang="ar-EG" altLang="en-US" sz="3400" u="sng" dirty="0" smtClean="0">
                <a:solidFill>
                  <a:srgbClr val="00004E"/>
                </a:solidFill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4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يقوم المعلم بإعداد الاختبارات الأسبوعية والفصلية والاستبانات، وتتكون من أدوات لإعداد الاسئلة وتحديد الدرجات المختصة لها. </a:t>
            </a:r>
          </a:p>
          <a:p>
            <a:pPr algn="justLow" rtl="1" eaLnBrk="1" hangingPunct="1">
              <a:lnSpc>
                <a:spcPct val="105000"/>
              </a:lnSpc>
              <a:defRPr/>
            </a:pPr>
            <a:endParaRPr lang="ar-EG" altLang="en-US" sz="16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u="sng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8</a:t>
            </a: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-  سجل الدرجات </a:t>
            </a:r>
            <a:r>
              <a:rPr lang="ar-EG" altLang="en-US" sz="3400" u="sng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:</a:t>
            </a:r>
            <a:r>
              <a:rPr lang="ar-EG" altLang="en-US" sz="3400" dirty="0" smtClean="0">
                <a:solidFill>
                  <a:srgbClr val="00004E"/>
                </a:solidFill>
                <a:latin typeface="Tahoma" pitchFamily="34" charset="0"/>
                <a:cs typeface="MCS Taybah S_U normal." pitchFamily="2" charset="-78"/>
              </a:rPr>
              <a:t> </a:t>
            </a:r>
            <a:endParaRPr lang="en-US" altLang="en-US" sz="3400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وفيه يطلع الطلاب على نتائجهم ودرجاتهم ويرون طريقة توزيع الدرجات على كل وحدة من المقرر.</a:t>
            </a:r>
          </a:p>
          <a:p>
            <a:pPr algn="justLow" rtl="1" eaLnBrk="1" hangingPunct="1">
              <a:lnSpc>
                <a:spcPct val="105000"/>
              </a:lnSpc>
              <a:defRPr/>
            </a:pPr>
            <a:endParaRPr lang="ar-EG" altLang="en-US" sz="34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8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0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7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288" y="1074738"/>
            <a:ext cx="8497887" cy="592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173038" indent="1031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1" eaLnBrk="1" hangingPunct="1">
              <a:lnSpc>
                <a:spcPct val="105000"/>
              </a:lnSpc>
              <a:defRPr/>
            </a:pPr>
            <a:r>
              <a:rPr lang="ar-EG" altLang="en-US" sz="40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تابع متطلبات المدرسة الإلكترونية</a:t>
            </a:r>
            <a:r>
              <a:rPr lang="ar-EG" altLang="en-US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9-  السجل </a:t>
            </a:r>
            <a:r>
              <a:rPr lang="ar-EG" altLang="en-US" sz="3400" b="1" u="sng" dirty="0" err="1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الاحصائى</a:t>
            </a: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 للمقرر: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4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ويقدم إحصائيـات عن تكـرار استخـدام الطـلاب لكل مكـون من مكونات المقرر، ويستطيع المعلم أن يطلع على الصفحات التى زارها الطلاب بكثرة، والوصلات التى يستخدمونها. </a:t>
            </a:r>
          </a:p>
          <a:p>
            <a:pPr algn="justLow" rtl="1" eaLnBrk="1" hangingPunct="1">
              <a:lnSpc>
                <a:spcPct val="105000"/>
              </a:lnSpc>
              <a:defRPr/>
            </a:pPr>
            <a:endParaRPr lang="ar-EG" altLang="en-US" sz="700" dirty="0" smtClean="0"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05000"/>
              </a:lnSpc>
              <a:defRPr/>
            </a:pP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10-  مركز البريد الإلكتروني:</a:t>
            </a:r>
            <a:r>
              <a:rPr lang="ar-EG" altLang="en-US" sz="3400" b="1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 </a:t>
            </a:r>
            <a:endParaRPr lang="en-US" altLang="en-US" sz="3400" b="1" dirty="0" smtClean="0">
              <a:solidFill>
                <a:srgbClr val="FF0000"/>
              </a:solidFill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حيث يستطيع الطالب أن يرسل رسائل خاصة أو </a:t>
            </a:r>
            <a:r>
              <a:rPr lang="ar-EG" altLang="en-US" sz="3400" dirty="0" err="1" smtClean="0">
                <a:latin typeface="Tahoma" pitchFamily="34" charset="0"/>
                <a:cs typeface="MCS Taybah S_U normal." pitchFamily="2" charset="-78"/>
              </a:rPr>
              <a:t>أى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 مرفقات مع الرسالة إلى الأستاذ أو أحد الزملاء .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34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8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9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1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0825" y="1074738"/>
            <a:ext cx="8137525" cy="482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173038" indent="1031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1" eaLnBrk="1" hangingPunct="1">
              <a:lnSpc>
                <a:spcPct val="105000"/>
              </a:lnSpc>
              <a:defRPr/>
            </a:pPr>
            <a:r>
              <a:rPr lang="ar-EG" altLang="en-US" sz="40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تابع متطلبات المدرسة الإلكترونية</a:t>
            </a:r>
            <a:r>
              <a:rPr lang="ar-EG" altLang="en-US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11 -  الملفات المشتركة  :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400" u="sng" dirty="0" smtClean="0">
              <a:solidFill>
                <a:srgbClr val="FF99FF"/>
              </a:solidFill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  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فيستطيع الطالب تحميل الوثائق والصور والملفات.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7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12 -  صفحة الملاحظات  </a:t>
            </a:r>
            <a:r>
              <a:rPr lang="ar-EG" altLang="en-US" sz="3400" b="1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: </a:t>
            </a:r>
            <a:endParaRPr lang="en-US" altLang="en-US" sz="3400" b="1" dirty="0" smtClean="0">
              <a:solidFill>
                <a:srgbClr val="FF0000"/>
              </a:solidFill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    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هنا يستطيع الطالب أن يسجل ملاحظاته أو أفكاره ، ويمكن أن يضع الأستاذ بعض الواجبات.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34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8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5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0825" y="1296988"/>
            <a:ext cx="8497888" cy="482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173038" indent="1031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1" eaLnBrk="1" hangingPunct="1">
              <a:lnSpc>
                <a:spcPct val="105000"/>
              </a:lnSpc>
              <a:defRPr/>
            </a:pPr>
            <a:r>
              <a:rPr lang="ar-EG" altLang="en-US" sz="40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تابع متطلبات المدرسة الإلكترونية</a:t>
            </a:r>
            <a:r>
              <a:rPr lang="ar-EG" altLang="en-US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105000"/>
              </a:lnSpc>
              <a:defRPr/>
            </a:pPr>
            <a:endParaRPr lang="ar-EG" altLang="en-US" sz="5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r>
              <a:rPr lang="ar-EG" altLang="en-US" sz="3400" u="sng" dirty="0" smtClean="0">
                <a:solidFill>
                  <a:srgbClr val="00004E"/>
                </a:solidFill>
                <a:latin typeface="Tahoma" pitchFamily="34" charset="0"/>
                <a:cs typeface="MCS Taybah S_U normal." pitchFamily="2" charset="-78"/>
              </a:rPr>
              <a:t> </a:t>
            </a: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13-  الدليل </a:t>
            </a:r>
            <a:r>
              <a:rPr lang="ar-EG" altLang="en-US" sz="3400" b="1" u="sng" dirty="0" err="1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الإرشادى</a:t>
            </a:r>
            <a:r>
              <a:rPr lang="ar-EG" altLang="en-US" sz="34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 الإلكتروني</a:t>
            </a:r>
            <a:r>
              <a:rPr lang="ar-EG" altLang="en-US" sz="3400" u="sng" dirty="0" smtClean="0">
                <a:solidFill>
                  <a:srgbClr val="FF99FF"/>
                </a:solidFill>
                <a:latin typeface="Tahoma" pitchFamily="34" charset="0"/>
                <a:cs typeface="MCS Taybah S_U normal." pitchFamily="2" charset="-78"/>
              </a:rPr>
              <a:t>:</a:t>
            </a:r>
            <a:r>
              <a:rPr lang="ar-EG" altLang="en-US" sz="3400" u="sng" dirty="0" smtClean="0">
                <a:solidFill>
                  <a:srgbClr val="00004E"/>
                </a:solidFill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4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105000"/>
              </a:lnSpc>
              <a:defRPr/>
            </a:pP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   يحتوى المقرر على دليل </a:t>
            </a:r>
            <a:r>
              <a:rPr lang="ar-EG" altLang="en-US" sz="3400" dirty="0" err="1" smtClean="0">
                <a:latin typeface="Tahoma" pitchFamily="34" charset="0"/>
                <a:cs typeface="MCS Taybah S_U normal." pitchFamily="2" charset="-78"/>
              </a:rPr>
              <a:t>إرشادى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 يقدم إجابات على استفسارات المستخدم ، ويعطى وصفاً مفصلاً لجميع مكونات المقرر الإلكتروني كما يحتوى على دليل </a:t>
            </a:r>
            <a:r>
              <a:rPr lang="ar-EG" altLang="en-US" sz="3400" dirty="0" err="1" smtClean="0">
                <a:latin typeface="Tahoma" pitchFamily="34" charset="0"/>
                <a:cs typeface="MCS Taybah S_U normal." pitchFamily="2" charset="-78"/>
              </a:rPr>
              <a:t>تعليمى</a:t>
            </a:r>
            <a:r>
              <a:rPr lang="ar-EG" altLang="en-US" sz="3400" dirty="0" smtClean="0">
                <a:latin typeface="Tahoma" pitchFamily="34" charset="0"/>
                <a:cs typeface="MCS Taybah S_U normal." pitchFamily="2" charset="-78"/>
              </a:rPr>
              <a:t> الكترونى يوضح للمتعلم طريقة استخدام المقرر خطوة بخطوة لتدريبه على استخدام المقرر</a:t>
            </a:r>
            <a:r>
              <a:rPr lang="ar-EG" altLang="en-US" sz="34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. </a:t>
            </a: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700" dirty="0" smtClean="0">
              <a:solidFill>
                <a:srgbClr val="000000"/>
              </a:solidFill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3400" dirty="0" smtClean="0">
              <a:solidFill>
                <a:srgbClr val="000000"/>
              </a:solidFill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105000"/>
              </a:lnSpc>
              <a:defRPr/>
            </a:pPr>
            <a:endParaRPr lang="ar-EG" altLang="en-US" sz="1800" u="sng" dirty="0" smtClean="0">
              <a:solidFill>
                <a:srgbClr val="00004E"/>
              </a:solidFill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31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3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5" grpId="0" build="allAtOnce"/>
      <p:bldP spid="44045" grpI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>
            <a:hlinkClick r:id="" action="ppaction://noaction" highlightClick="1"/>
            <a:hlinkHover r:id="" action="ppaction://hlinkshowjump?jump=endshow">
              <a:snd r:embed="rId7" name="عود1.wav"/>
            </a:hlinkHover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6858000"/>
          </a:xfrm>
          <a:prstGeom prst="actionButtonBlank">
            <a:avLst/>
          </a:prstGeom>
          <a:solidFill>
            <a:srgbClr val="00004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ar-EG" altLang="en-US" sz="1800">
              <a:latin typeface="Arial" panose="020B0604020202020204" pitchFamily="34" charset="0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0825" y="1544638"/>
            <a:ext cx="8459788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ar-EG" altLang="en-US" sz="10600" b="1">
                <a:solidFill>
                  <a:srgbClr val="FFFF99"/>
                </a:solidFill>
                <a:latin typeface="Arial" panose="020B0604020202020204" pitchFamily="34" charset="0"/>
              </a:rPr>
              <a:t>مع أطيب التمنيات بالتوفيق</a:t>
            </a:r>
          </a:p>
        </p:txBody>
      </p:sp>
      <p:pic>
        <p:nvPicPr>
          <p:cNvPr id="46084" name="عزف منفرد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538" y="0"/>
            <a:ext cx="144462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5" descr="وردة"/>
          <p:cNvPicPr>
            <a:picLocks noChangeAspect="1" noChangeArrowheads="1" noCrop="1"/>
          </p:cNvPicPr>
          <p:nvPr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429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82932" fill="hold"/>
                                        <p:tgtEl>
                                          <p:spTgt spid="460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84"/>
                </p:tgtEl>
              </p:cMediaNode>
            </p:audio>
          </p:childTnLst>
        </p:cTn>
      </p:par>
    </p:tnLst>
    <p:bldLst>
      <p:bldP spid="46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27476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ar-EG" altLang="en-US" sz="4400" b="1" u="sng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عناصر المحتوى </a:t>
            </a:r>
            <a:r>
              <a:rPr lang="ar-EG" altLang="en-US" sz="4400" b="1" u="sng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</a:t>
            </a:r>
            <a:endParaRPr lang="ar-EG" altLang="en-US" sz="4400" b="1" u="sng" dirty="0">
              <a:solidFill>
                <a:srgbClr val="00FFFF"/>
              </a:solidFill>
              <a:latin typeface="Arial" charset="0"/>
              <a:cs typeface="Arial" charset="0"/>
            </a:endParaRPr>
          </a:p>
        </p:txBody>
      </p:sp>
      <p:sp>
        <p:nvSpPr>
          <p:cNvPr id="9219" name="Rectangle 3">
            <a:hlinkClick r:id="rId19" action="ppaction://hlinksldjump"/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140450" y="2374900"/>
            <a:ext cx="2528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1- مفهوم التعليم </a:t>
            </a:r>
            <a:r>
              <a:rPr lang="ar-EG" alt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الإلكتروني.    </a:t>
            </a:r>
            <a:endParaRPr lang="ar-EG" altLang="en-US" sz="2000" b="1" dirty="0">
              <a:latin typeface="Arial" charset="0"/>
              <a:cs typeface="Arial" charset="0"/>
            </a:endParaRPr>
          </a:p>
        </p:txBody>
      </p:sp>
      <p:grpSp>
        <p:nvGrpSpPr>
          <p:cNvPr id="9220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63513" y="395288"/>
            <a:ext cx="1855787" cy="503237"/>
            <a:chOff x="3298" y="2750"/>
            <a:chExt cx="1169" cy="317"/>
          </a:xfrm>
        </p:grpSpPr>
        <p:sp>
          <p:nvSpPr>
            <p:cNvPr id="21526" name="AutoShape 5"/>
            <p:cNvSpPr>
              <a:spLocks noChangeArrowheads="1"/>
            </p:cNvSpPr>
            <p:nvPr/>
          </p:nvSpPr>
          <p:spPr bwMode="auto">
            <a:xfrm>
              <a:off x="3560" y="2750"/>
              <a:ext cx="907" cy="317"/>
            </a:xfrm>
            <a:prstGeom prst="bevel">
              <a:avLst>
                <a:gd name="adj" fmla="val 12500"/>
              </a:avLst>
            </a:prstGeom>
            <a:solidFill>
              <a:srgbClr val="FFFF66"/>
            </a:solidFill>
            <a:ln w="9525">
              <a:solidFill>
                <a:srgbClr val="FFCC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rtl="1" eaLnBrk="1" hangingPunct="1">
                <a:spcBef>
                  <a:spcPct val="0"/>
                </a:spcBef>
                <a:buFontTx/>
                <a:buNone/>
              </a:pPr>
              <a:endParaRPr lang="ar-EG" altLang="en-US" sz="18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27" name="Text Box 6">
              <a:hlinkClick r:id="rId2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98" y="2815"/>
              <a:ext cx="1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  <a:buFontTx/>
                <a:buNone/>
              </a:pPr>
              <a:r>
                <a:rPr lang="ar-EG" altLang="en-US" sz="1400" b="1">
                  <a:solidFill>
                    <a:srgbClr val="FF0000"/>
                  </a:solidFill>
                  <a:latin typeface="Arial" panose="020B0604020202020204" pitchFamily="34" charset="0"/>
                </a:rPr>
                <a:t>الخروج من البرنامج </a:t>
              </a:r>
            </a:p>
          </p:txBody>
        </p:sp>
      </p:grpSp>
      <p:grpSp>
        <p:nvGrpSpPr>
          <p:cNvPr id="9223" name="Group 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6300788" y="395288"/>
            <a:ext cx="1855787" cy="503237"/>
            <a:chOff x="3298" y="2750"/>
            <a:chExt cx="1169" cy="317"/>
          </a:xfrm>
        </p:grpSpPr>
        <p:sp>
          <p:nvSpPr>
            <p:cNvPr id="21524" name="AutoShape 8">
              <a:hlinkClick r:id="rId2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560" y="2750"/>
              <a:ext cx="907" cy="317"/>
            </a:xfrm>
            <a:prstGeom prst="bevel">
              <a:avLst>
                <a:gd name="adj" fmla="val 12500"/>
              </a:avLst>
            </a:prstGeom>
            <a:solidFill>
              <a:srgbClr val="FFFF66"/>
            </a:solidFill>
            <a:ln w="9525">
              <a:solidFill>
                <a:srgbClr val="FFCC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rtl="1" eaLnBrk="1" hangingPunct="1">
                <a:spcBef>
                  <a:spcPct val="0"/>
                </a:spcBef>
                <a:buFontTx/>
                <a:buNone/>
              </a:pPr>
              <a:endParaRPr lang="ar-EG" altLang="en-US" sz="18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25" name="Text Box 9">
              <a:hlinkClick r:id="rId2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98" y="2815"/>
              <a:ext cx="11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  <a:buFontTx/>
                <a:buNone/>
              </a:pPr>
              <a:r>
                <a:rPr lang="ar-EG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     تعليمات</a:t>
              </a:r>
              <a:r>
                <a:rPr lang="ar-EG" altLang="en-US" sz="1400" b="1">
                  <a:solidFill>
                    <a:srgbClr val="FF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9226" name="Rectangle 10">
            <a:hlinkClick r:id="rId23" action="ppaction://hlinksldjump"/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210300" y="2852738"/>
            <a:ext cx="2473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2- أهمية التعليم</a:t>
            </a:r>
            <a:r>
              <a:rPr lang="ar-EG" alt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</a:t>
            </a:r>
            <a:r>
              <a:rPr lang="ar-EG" alt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الإلكتروني.</a:t>
            </a:r>
            <a:r>
              <a:rPr lang="ar-EG" alt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  </a:t>
            </a:r>
            <a:endParaRPr lang="ar-EG" altLang="en-US" sz="700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9227" name="Rectangle 11">
            <a:hlinkClick r:id="rId24" action="ppaction://hlinksldjump"/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962650" y="3429000"/>
            <a:ext cx="2747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3- خصائص التعليم </a:t>
            </a:r>
            <a:r>
              <a:rPr lang="ar-EG" alt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الإلكتروني.</a:t>
            </a:r>
            <a:r>
              <a:rPr lang="ar-EG" altLang="en-US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  </a:t>
            </a:r>
            <a:endParaRPr lang="ar-EG" altLang="en-US" sz="2800" b="1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9228" name="Rectangle 12">
            <a:hlinkClick r:id="rId25" action="ppaction://hlinksldjump"/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857750" y="4005263"/>
            <a:ext cx="38719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 b="1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4- شروط نجاح العملية التعليمية الإلكترونية</a:t>
            </a:r>
            <a:r>
              <a:rPr lang="ar-EG" alt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. </a:t>
            </a:r>
            <a:r>
              <a:rPr lang="ar-EG" alt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 </a:t>
            </a:r>
            <a:endParaRPr lang="ar-EG" altLang="en-US" sz="2800" b="1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9229" name="Rectangle 13">
            <a:hlinkClick r:id="rId26" action="ppaction://hlinksldjump"/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388499" y="4581525"/>
            <a:ext cx="33602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5-  معايير جودة برامج التعليم</a:t>
            </a:r>
            <a:r>
              <a:rPr lang="ar-EG" altLang="en-US" sz="2000" dirty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</a:t>
            </a:r>
            <a:r>
              <a:rPr lang="ar-EG" alt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الإلكتروني</a:t>
            </a:r>
            <a:r>
              <a:rPr lang="ar-EG" alt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.</a:t>
            </a:r>
            <a:r>
              <a:rPr lang="ar-EG" alt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  </a:t>
            </a:r>
            <a:endParaRPr lang="ar-EG" altLang="en-US" sz="2800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grpSp>
        <p:nvGrpSpPr>
          <p:cNvPr id="9232" name="Group 16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3314700" y="387350"/>
            <a:ext cx="1809750" cy="503238"/>
            <a:chOff x="2088" y="244"/>
            <a:chExt cx="1140" cy="317"/>
          </a:xfrm>
        </p:grpSpPr>
        <p:sp>
          <p:nvSpPr>
            <p:cNvPr id="21522" name="AutoShape 17">
              <a:hlinkClick r:id="rId2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200" y="244"/>
              <a:ext cx="1024" cy="317"/>
            </a:xfrm>
            <a:prstGeom prst="bevel">
              <a:avLst>
                <a:gd name="adj" fmla="val 12500"/>
              </a:avLst>
            </a:prstGeom>
            <a:solidFill>
              <a:srgbClr val="FFFF66"/>
            </a:solidFill>
            <a:ln w="9525">
              <a:solidFill>
                <a:srgbClr val="FFCC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rtl="1" eaLnBrk="1" hangingPunct="1">
                <a:spcBef>
                  <a:spcPct val="0"/>
                </a:spcBef>
                <a:buFontTx/>
                <a:buNone/>
              </a:pPr>
              <a:endParaRPr lang="ar-EG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23" name="Text Box 18">
              <a:hlinkClick r:id="rId2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88" y="281"/>
              <a:ext cx="1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  <a:buFontTx/>
                <a:buNone/>
              </a:pPr>
              <a:r>
                <a:rPr lang="ar-EG" altLang="en-US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عناصر الموضوع</a:t>
              </a:r>
            </a:p>
          </p:txBody>
        </p:sp>
      </p:grpSp>
      <p:sp>
        <p:nvSpPr>
          <p:cNvPr id="9235" name="Rectangle 19">
            <a:hlinkClick r:id="rId28" action="ppaction://hlinksldjump"/>
          </p:cNvPr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671638" y="2398713"/>
            <a:ext cx="2682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6- ماهية المدرسة الإلكترونية</a:t>
            </a:r>
            <a:r>
              <a:rPr lang="ar-EG" altLang="en-US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.</a:t>
            </a:r>
            <a:r>
              <a:rPr lang="ar-EG" altLang="en-US">
                <a:cs typeface="Arial" charset="0"/>
              </a:rPr>
              <a:t>   </a:t>
            </a:r>
          </a:p>
        </p:txBody>
      </p:sp>
      <p:sp>
        <p:nvSpPr>
          <p:cNvPr id="9236" name="Rectangle 20">
            <a:hlinkClick r:id="rId29" action="ppaction://hlinksldjump"/>
          </p:cNvPr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-3986213" y="2924175"/>
            <a:ext cx="8342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7-</a:t>
            </a:r>
            <a:r>
              <a:rPr lang="ar-EG" altLang="en-US" sz="2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</a:t>
            </a:r>
            <a:r>
              <a:rPr lang="ar-EG" altLang="en-US" sz="2000" b="1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خصائص المدرسة الإلكترونية</a:t>
            </a:r>
            <a:r>
              <a:rPr lang="ar-EG" alt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.    </a:t>
            </a:r>
            <a:endParaRPr lang="ar-EG" altLang="en-US" sz="700" b="1">
              <a:latin typeface="Arial" charset="0"/>
              <a:cs typeface="Arial" charset="0"/>
            </a:endParaRPr>
          </a:p>
        </p:txBody>
      </p:sp>
      <p:sp>
        <p:nvSpPr>
          <p:cNvPr id="9237" name="Rectangle 21">
            <a:hlinkClick r:id="rId30" action="ppaction://hlinksldjump"/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-3852863" y="3486150"/>
            <a:ext cx="8234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 b="1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8</a:t>
            </a:r>
            <a:r>
              <a:rPr lang="ar-EG" alt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</a:t>
            </a:r>
            <a:r>
              <a:rPr lang="ar-EG" altLang="en-US" sz="2000" b="1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-  وحدات المدرسة الإلكترونية</a:t>
            </a:r>
            <a:r>
              <a:rPr lang="ar-EG" altLang="en-US" sz="280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.</a:t>
            </a:r>
            <a:r>
              <a:rPr lang="ar-EG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  </a:t>
            </a:r>
            <a:endParaRPr lang="ar-EG" altLang="en-US" sz="70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9238" name="Rectangle 2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-3636963" y="4076700"/>
            <a:ext cx="7978776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9</a:t>
            </a:r>
            <a:r>
              <a:rPr lang="ar-EG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</a:t>
            </a:r>
            <a:r>
              <a:rPr lang="ar-EG" alt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MCS Taybah S_U normal." pitchFamily="2" charset="-78"/>
              </a:rPr>
              <a:t>– مفهوم المقرر </a:t>
            </a:r>
            <a:r>
              <a:rPr lang="ar-EG" alt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MCS Taybah S_U normal." pitchFamily="2" charset="-78"/>
              </a:rPr>
              <a:t>الإلكتروني</a:t>
            </a:r>
            <a:r>
              <a:rPr lang="ar-EG" alt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.</a:t>
            </a:r>
            <a:r>
              <a:rPr lang="ar-EG" alt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   </a:t>
            </a:r>
            <a:endParaRPr lang="ar-EG" altLang="en-US" sz="700" dirty="0">
              <a:latin typeface="Arial" charset="0"/>
              <a:cs typeface="Arial" charset="0"/>
            </a:endParaRPr>
          </a:p>
        </p:txBody>
      </p:sp>
      <p:sp>
        <p:nvSpPr>
          <p:cNvPr id="9239" name="Rectangle 23">
            <a:hlinkClick r:id="rId31" action="ppaction://hlinksldjump"/>
          </p:cNvPr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-4140200" y="4638675"/>
            <a:ext cx="8470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defRPr/>
            </a:pPr>
            <a:r>
              <a:rPr lang="ar-EG" alt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10 - متطلبات المدرسة الإلكترونية</a:t>
            </a:r>
            <a:r>
              <a:rPr lang="ar-EG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cs typeface="MCS Taybah S_U normal." pitchFamily="2" charset="-78"/>
              </a:rPr>
              <a:t>.</a:t>
            </a:r>
          </a:p>
        </p:txBody>
      </p:sp>
      <p:sp>
        <p:nvSpPr>
          <p:cNvPr id="21520" name="AutoShape 24">
            <a:hlinkClick r:id="" action="ppaction://hlinkshowjump?jump=nextslide" highlightClick="1"/>
          </p:cNvPr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042988" y="6086475"/>
            <a:ext cx="792162" cy="438150"/>
          </a:xfrm>
          <a:prstGeom prst="actionButtonForwardNex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</p:txBody>
      </p:sp>
      <p:sp>
        <p:nvSpPr>
          <p:cNvPr id="9241" name="AutoShape 25">
            <a:hlinkClick r:id="" action="ppaction://hlinkshowjump?jump=previousslide" highlightClick="1"/>
          </p:cNvPr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79388" y="6092825"/>
            <a:ext cx="792162" cy="431800"/>
          </a:xfrm>
          <a:prstGeom prst="actionButtonBackPrevious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8" name="ملف12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26" grpId="0"/>
      <p:bldP spid="9227" grpId="0"/>
      <p:bldP spid="9228" grpId="0"/>
      <p:bldP spid="9229" grpId="0"/>
      <p:bldP spid="9235" grpId="0"/>
      <p:bldP spid="9236" grpId="0"/>
      <p:bldP spid="9237" grpId="0"/>
      <p:bldP spid="9238" grpId="0"/>
      <p:bldP spid="9239" grpId="0"/>
      <p:bldP spid="92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7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7504" y="377962"/>
            <a:ext cx="8712968" cy="6452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54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مفهوم التعليم الإلكتروني </a:t>
            </a:r>
            <a:r>
              <a:rPr lang="en-US" altLang="en-US" sz="5400" b="1" i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E-Learning</a:t>
            </a:r>
            <a:r>
              <a:rPr lang="en-US" altLang="en-US" sz="5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</a:t>
            </a:r>
            <a:endParaRPr lang="ar-EG" altLang="en-US" sz="54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105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 </a:t>
            </a:r>
            <a:endParaRPr lang="en-US" altLang="en-US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defRPr/>
            </a:pPr>
            <a:r>
              <a:rPr lang="ar-EG" altLang="en-US" sz="3600" dirty="0" smtClean="0">
                <a:latin typeface="Tahoma" pitchFamily="34" charset="0"/>
                <a:cs typeface="MCS Taybah S_U normal." pitchFamily="2" charset="-78"/>
              </a:rPr>
              <a:t>    </a:t>
            </a: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هو نظام </a:t>
            </a:r>
            <a:r>
              <a:rPr lang="ar-EG" altLang="en-US" sz="3600" b="1" dirty="0" err="1" smtClean="0">
                <a:latin typeface="Tahoma" pitchFamily="34" charset="0"/>
                <a:cs typeface="MCS Taybah S_U normal." pitchFamily="2" charset="-78"/>
              </a:rPr>
              <a:t>تفاعلى</a:t>
            </a: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 للتعليم من بعد يقدم للمتعلم وفقا للطلب</a:t>
            </a:r>
            <a:r>
              <a:rPr lang="ar-EG" altLang="en-US" sz="4000" b="1" dirty="0" smtClean="0">
                <a:latin typeface="Tahoma" pitchFamily="34" charset="0"/>
                <a:cs typeface="MCS Taybah S_U normal." pitchFamily="2" charset="-78"/>
              </a:rPr>
              <a:t> </a:t>
            </a:r>
            <a:r>
              <a:rPr lang="en-US" altLang="en-US" sz="3600" b="1" i="1" dirty="0" smtClean="0">
                <a:cs typeface="Times New Roman" pitchFamily="18" charset="0"/>
              </a:rPr>
              <a:t>On Demand</a:t>
            </a:r>
            <a:r>
              <a:rPr lang="ar-EG" altLang="en-US" sz="4000" b="1" dirty="0" smtClean="0">
                <a:latin typeface="Tahoma" pitchFamily="34" charset="0"/>
                <a:cs typeface="MCS Taybah S_U normal." pitchFamily="2" charset="-78"/>
              </a:rPr>
              <a:t> </a:t>
            </a:r>
            <a:r>
              <a:rPr lang="ar-EG" altLang="en-US" sz="36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ويعتمد على بيئة </a:t>
            </a:r>
            <a:r>
              <a:rPr lang="ar-SA" altLang="en-US" sz="3600" b="1" u="sng" dirty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إ</a:t>
            </a:r>
            <a:r>
              <a:rPr lang="ar-EG" altLang="en-US" sz="3600" b="1" u="sng" dirty="0" err="1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لكترونية</a:t>
            </a:r>
            <a:r>
              <a:rPr lang="ar-EG" altLang="en-US" sz="36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 رقمية متكاملة </a:t>
            </a: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، تستهدف بناء المقررات وتوصيلها بواسطة الشبكات الإلكترونية والإرشاد والتوجيه وتنظيم الاختبارات وإدارة المصادر والعمليات وتقويمها</a:t>
            </a:r>
            <a:r>
              <a:rPr lang="ar-EG" altLang="en-US" sz="3600" dirty="0" smtClean="0">
                <a:latin typeface="Tahoma" pitchFamily="34" charset="0"/>
                <a:cs typeface="MCS Taybah S_U normal." pitchFamily="2" charset="-78"/>
              </a:rPr>
              <a:t>.</a:t>
            </a:r>
            <a:r>
              <a:rPr lang="ar-EG" altLang="en-US" sz="4000" dirty="0" smtClean="0">
                <a:solidFill>
                  <a:srgbClr val="000099"/>
                </a:solidFill>
                <a:latin typeface="Tahoma" pitchFamily="34" charset="0"/>
                <a:cs typeface="MCS Taybah S_U normal." pitchFamily="2" charset="-78"/>
              </a:rPr>
              <a:t> </a:t>
            </a:r>
          </a:p>
          <a:p>
            <a:pPr algn="justLow" rtl="1" eaLnBrk="1" hangingPunct="1">
              <a:defRPr/>
            </a:pPr>
            <a:r>
              <a:rPr lang="ar-EG" altLang="en-US" sz="4000" b="1" u="sng" dirty="0" err="1" smtClean="0">
                <a:solidFill>
                  <a:srgbClr val="FF0000"/>
                </a:solidFill>
                <a:latin typeface="Tahoma" pitchFamily="34" charset="0"/>
                <a:cs typeface="+mn-cs"/>
              </a:rPr>
              <a:t>أوهو</a:t>
            </a:r>
            <a:r>
              <a:rPr lang="ar-EG" altLang="en-US" sz="4000" b="1" u="sng" dirty="0" smtClean="0">
                <a:solidFill>
                  <a:srgbClr val="FF0000"/>
                </a:solidFill>
                <a:latin typeface="Tahoma" pitchFamily="34" charset="0"/>
                <a:cs typeface="+mn-cs"/>
              </a:rPr>
              <a:t> </a:t>
            </a:r>
            <a:r>
              <a:rPr lang="ar-EG" altLang="en-US" sz="4000" dirty="0" smtClean="0">
                <a:solidFill>
                  <a:srgbClr val="000099"/>
                </a:solidFill>
                <a:latin typeface="Tahoma" pitchFamily="34" charset="0"/>
                <a:cs typeface="MCS Taybah S_U normal." pitchFamily="2" charset="-78"/>
              </a:rPr>
              <a:t>: </a:t>
            </a:r>
            <a:r>
              <a:rPr lang="ar-SA" sz="4000" dirty="0"/>
              <a:t>هو نوع من التعليم يعتمد علي استخدام وسائط الالكترونية متعددة في الاتصال بين المعلمين والمتعلمين ، وبين المتعلمين والمؤسسة </a:t>
            </a:r>
            <a:r>
              <a:rPr lang="ar-SA" sz="4000" dirty="0" smtClean="0"/>
              <a:t>التعليمية</a:t>
            </a:r>
            <a:r>
              <a:rPr lang="ar-EG" sz="4000" dirty="0" smtClean="0"/>
              <a:t>.</a:t>
            </a:r>
          </a:p>
          <a:p>
            <a:pPr algn="justLow" rtl="1" eaLnBrk="1" hangingPunct="1">
              <a:defRPr/>
            </a:pPr>
            <a:r>
              <a:rPr lang="ar-EG" altLang="en-US" sz="4000" b="1" u="sng" dirty="0" smtClean="0">
                <a:solidFill>
                  <a:srgbClr val="FF0000"/>
                </a:solidFill>
                <a:latin typeface="Tahoma" pitchFamily="34" charset="0"/>
                <a:cs typeface="MCS Taybah S_U normal." pitchFamily="2" charset="-78"/>
              </a:rPr>
              <a:t>أو هو </a:t>
            </a:r>
            <a:r>
              <a:rPr lang="ar-DZ" sz="4000" b="1" dirty="0" smtClean="0"/>
              <a:t>"</a:t>
            </a:r>
            <a:r>
              <a:rPr lang="ar-DZ" sz="3600" dirty="0" smtClean="0"/>
              <a:t>كل </a:t>
            </a:r>
            <a:r>
              <a:rPr lang="ar-DZ" sz="3600" dirty="0"/>
              <a:t>استخدام لتقنية الويب والانترنت لإحداث التعلم " </a:t>
            </a:r>
            <a:endParaRPr lang="en-US" sz="4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ملف12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1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1000"/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altLang="ar-SA" b="1" smtClean="0"/>
              <a:t> </a:t>
            </a:r>
            <a:r>
              <a:rPr lang="ar-DZ" altLang="ar-SA" b="1" smtClean="0"/>
              <a:t>2</a:t>
            </a:r>
            <a:r>
              <a:rPr lang="ar-DZ" altLang="ar-SA" b="1" smtClean="0">
                <a:solidFill>
                  <a:srgbClr val="FF0000"/>
                </a:solidFill>
              </a:rPr>
              <a:t> </a:t>
            </a:r>
            <a:r>
              <a:rPr lang="ar-EG" altLang="ar-SA" b="1" smtClean="0">
                <a:solidFill>
                  <a:srgbClr val="FF0000"/>
                </a:solidFill>
              </a:rPr>
              <a:t>- </a:t>
            </a:r>
            <a:r>
              <a:rPr lang="ar-DZ" altLang="ar-SA" b="1" smtClean="0">
                <a:solidFill>
                  <a:srgbClr val="FF0000"/>
                </a:solidFill>
              </a:rPr>
              <a:t>أنماط التعليم الالكتروني</a:t>
            </a:r>
            <a:r>
              <a:rPr lang="en-US" altLang="ar-SA" smtClean="0"/>
              <a:t/>
            </a:r>
            <a:br>
              <a:rPr lang="en-US" altLang="ar-SA" smtClean="0"/>
            </a:br>
            <a:endParaRPr lang="en-US" altLang="ar-SA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180975" y="1125538"/>
            <a:ext cx="9145588" cy="6551612"/>
          </a:xfrm>
        </p:spPr>
        <p:txBody>
          <a:bodyPr/>
          <a:lstStyle/>
          <a:p>
            <a:pPr marL="0" indent="0" algn="r" rtl="1">
              <a:buFont typeface="Arial" charset="0"/>
              <a:buNone/>
              <a:defRPr/>
            </a:pPr>
            <a:r>
              <a:rPr lang="ar-DZ" b="1" dirty="0" smtClean="0"/>
              <a:t>1</a:t>
            </a:r>
            <a:r>
              <a:rPr lang="ar-DZ" b="1" u="sng" dirty="0"/>
              <a:t>. </a:t>
            </a:r>
            <a:r>
              <a:rPr lang="ar-DZ" b="1" u="sng" dirty="0">
                <a:solidFill>
                  <a:srgbClr val="00B0F0"/>
                </a:solidFill>
              </a:rPr>
              <a:t>التعليم الالكتروني المتزامن</a:t>
            </a:r>
            <a:r>
              <a:rPr lang="en-US" b="1" u="sng" dirty="0">
                <a:solidFill>
                  <a:srgbClr val="00B0F0"/>
                </a:solidFill>
              </a:rPr>
              <a:t> Synchronous </a:t>
            </a:r>
            <a:endParaRPr lang="en-US" dirty="0">
              <a:solidFill>
                <a:srgbClr val="00B0F0"/>
              </a:solidFill>
            </a:endParaRPr>
          </a:p>
          <a:p>
            <a:pPr algn="r" rtl="1">
              <a:buFont typeface="Arial" charset="0"/>
              <a:buChar char="•"/>
              <a:defRPr/>
            </a:pPr>
            <a:r>
              <a:rPr lang="ar-DZ" b="1" dirty="0"/>
              <a:t>هو تعليم الكتروني يجتمع فيه المعلم مع المتعلمين في </a:t>
            </a:r>
            <a:r>
              <a:rPr lang="ar-DZ" b="1" dirty="0" smtClean="0"/>
              <a:t>و</a:t>
            </a:r>
            <a:r>
              <a:rPr lang="ar-SA" b="1" smtClean="0"/>
              <a:t>ق</a:t>
            </a:r>
            <a:r>
              <a:rPr lang="ar-DZ" b="1" smtClean="0"/>
              <a:t>ت </a:t>
            </a:r>
            <a:r>
              <a:rPr lang="ar-DZ" b="1" dirty="0"/>
              <a:t>واحد ليتم بينهم اتصال متزامن بالنص و الدردشة </a:t>
            </a:r>
            <a:r>
              <a:rPr lang="en-US" b="1" dirty="0"/>
              <a:t>Chat</a:t>
            </a:r>
            <a:r>
              <a:rPr lang="ar-DZ" b="1" dirty="0"/>
              <a:t>، والصوت والفيديو</a:t>
            </a:r>
            <a:r>
              <a:rPr lang="en-US" b="1" dirty="0"/>
              <a:t>. </a:t>
            </a:r>
            <a:endParaRPr lang="en-US" dirty="0"/>
          </a:p>
          <a:p>
            <a:pPr algn="r" rtl="1">
              <a:buFont typeface="Arial" charset="0"/>
              <a:buChar char="•"/>
              <a:defRPr/>
            </a:pPr>
            <a:r>
              <a:rPr lang="ar-DZ" b="1" dirty="0">
                <a:solidFill>
                  <a:srgbClr val="00B0F0"/>
                </a:solidFill>
              </a:rPr>
              <a:t>2</a:t>
            </a:r>
            <a:r>
              <a:rPr lang="ar-DZ" b="1" u="sng" dirty="0">
                <a:solidFill>
                  <a:srgbClr val="00B0F0"/>
                </a:solidFill>
              </a:rPr>
              <a:t>. التعليم الالكتروني غير المتزامن</a:t>
            </a:r>
            <a:r>
              <a:rPr lang="en-US" b="1" u="sng" dirty="0">
                <a:solidFill>
                  <a:srgbClr val="00B0F0"/>
                </a:solidFill>
              </a:rPr>
              <a:t> Asynchronous </a:t>
            </a:r>
            <a:r>
              <a:rPr lang="ar-EG" b="1" dirty="0">
                <a:solidFill>
                  <a:srgbClr val="00B0F0"/>
                </a:solidFill>
              </a:rPr>
              <a:t> </a:t>
            </a:r>
            <a:endParaRPr lang="en-US" b="1" dirty="0">
              <a:solidFill>
                <a:srgbClr val="00B0F0"/>
              </a:solidFill>
            </a:endParaRPr>
          </a:p>
          <a:p>
            <a:pPr algn="r" rtl="1">
              <a:buFont typeface="Arial" charset="0"/>
              <a:buChar char="•"/>
              <a:defRPr/>
            </a:pPr>
            <a:r>
              <a:rPr lang="ar-DZ" b="1" dirty="0"/>
              <a:t>وهو اتصال بين المعلم والمتعلمين يعتمد على وضع المحتوى التعليمي والمراجع والخطة وكذا التقويم على موقع على شبكة الانترنت ، يتم الدخول للموقع من قبل الطلاب في أي وقت ، حيث يتبعون إرشادات المعلم في إتمام التعلم دون أن يكون هناك اتصال متزامن مع المعلم . والملاحظ أن التعليم الالكتروني يتم باستخدام النمطيين في الغالب.</a:t>
            </a:r>
            <a:endParaRPr lang="en-US" b="1" dirty="0"/>
          </a:p>
          <a:p>
            <a:pPr rtl="1">
              <a:buFont typeface="Arial" charset="0"/>
              <a:buChar char="•"/>
              <a:defRPr/>
            </a:pPr>
            <a:r>
              <a:rPr lang="ar-DZ" b="1" dirty="0"/>
              <a:t> </a:t>
            </a:r>
            <a:endParaRPr lang="en-US" b="1" dirty="0"/>
          </a:p>
          <a:p>
            <a:pPr algn="r"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Rectangle 1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288" y="442766"/>
            <a:ext cx="8137525" cy="5907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90328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08267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66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أهمية التعليم الإلكتروني</a:t>
            </a:r>
            <a:r>
              <a:rPr lang="ar-EG" altLang="en-US" sz="66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  <a:sym typeface="Wingdings" panose="05000000000000000000" pitchFamily="2" charset="2"/>
              </a:rPr>
              <a:t>: </a:t>
            </a:r>
            <a:endParaRPr lang="en-US" altLang="en-US" sz="6600" b="1" dirty="0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  <a:sym typeface="Wingdings" panose="05000000000000000000" pitchFamily="2" charset="2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  <a:sym typeface="Wingdings" panose="05000000000000000000" pitchFamily="2" charset="2"/>
              </a:rPr>
              <a:t>( </a:t>
            </a:r>
            <a:r>
              <a:rPr lang="ar-SA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  <a:sym typeface="Wingdings" panose="05000000000000000000" pitchFamily="2" charset="2"/>
              </a:rPr>
              <a:t>لماذا </a:t>
            </a:r>
            <a:r>
              <a:rPr lang="ar-EG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  <a:sym typeface="Wingdings" panose="05000000000000000000" pitchFamily="2" charset="2"/>
              </a:rPr>
              <a:t>التعليم الالكتروني </a:t>
            </a:r>
            <a:r>
              <a:rPr lang="ar-SA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  <a:sym typeface="Wingdings" panose="05000000000000000000" pitchFamily="2" charset="2"/>
              </a:rPr>
              <a:t>؟ </a:t>
            </a:r>
            <a:r>
              <a:rPr lang="ar-EG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  <a:sym typeface="Wingdings" panose="05000000000000000000" pitchFamily="2" charset="2"/>
              </a:rPr>
              <a:t>)</a:t>
            </a:r>
            <a:endParaRPr lang="ar-EG" alt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ctr" rtl="1" eaLnBrk="1" hangingPunct="1">
              <a:lnSpc>
                <a:spcPct val="95000"/>
              </a:lnSpc>
              <a:defRPr/>
            </a:pPr>
            <a:r>
              <a:rPr lang="ar-EG" altLang="en-US" sz="105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  </a:t>
            </a:r>
            <a:endParaRPr lang="en-US" altLang="en-US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marL="571500" indent="-571500" algn="justLow" rtl="1" eaLnBrk="1" hangingPunct="1">
              <a:buFont typeface="Wingdings" panose="05000000000000000000" pitchFamily="2" charset="2"/>
              <a:buChar char="v"/>
              <a:defRPr/>
            </a:pP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يساعد التعليـم الإلكتروني فى حل مشكلة الانفجار المعرفى والإقبال المتزايد على التعليم</a:t>
            </a:r>
            <a:endParaRPr lang="en-US" altLang="en-US" sz="3600" b="1" dirty="0" smtClean="0">
              <a:latin typeface="Tahoma" pitchFamily="34" charset="0"/>
              <a:cs typeface="MCS Taybah S_U normal." pitchFamily="2" charset="-78"/>
            </a:endParaRPr>
          </a:p>
          <a:p>
            <a:pPr marL="571500" indent="-571500" algn="justLow" rtl="1" eaLnBrk="1" hangingPunct="1">
              <a:buFont typeface="Wingdings" panose="05000000000000000000" pitchFamily="2" charset="2"/>
              <a:buChar char="v"/>
              <a:defRPr/>
            </a:pP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 ويوسع فرص القبول فى التعليم، كما يمكن من تدريب وتعليم العاملين دون ترك أعمالهم</a:t>
            </a:r>
            <a:endParaRPr lang="en-US" altLang="en-US" sz="3600" b="1" dirty="0" smtClean="0">
              <a:latin typeface="Tahoma" pitchFamily="34" charset="0"/>
              <a:cs typeface="MCS Taybah S_U normal." pitchFamily="2" charset="-78"/>
            </a:endParaRPr>
          </a:p>
          <a:p>
            <a:pPr marL="571500" indent="-571500" algn="justLow" rtl="1" eaLnBrk="1" hangingPunct="1">
              <a:buFont typeface="Wingdings" panose="05000000000000000000" pitchFamily="2" charset="2"/>
              <a:buChar char="v"/>
              <a:defRPr/>
            </a:pP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و يساعد فى كسر الحواجز النفسية بين المعلم والمتعلم وإشباع حاجات وخصائص المتعلم ورفع العائد من الاستثمار بتقليل تكلفة التعليم .</a:t>
            </a:r>
            <a:r>
              <a:rPr lang="ar-EG" altLang="en-US" sz="3600" dirty="0" smtClean="0">
                <a:solidFill>
                  <a:srgbClr val="000000"/>
                </a:solidFill>
                <a:latin typeface="Tahoma" pitchFamily="34" charset="0"/>
                <a:cs typeface="MCS Taybah S_U normal." pitchFamily="2" charset="-78"/>
              </a:rPr>
              <a:t>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12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9512" y="302669"/>
            <a:ext cx="8784976" cy="6422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276225" indent="-2762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278923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29686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3148013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33274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37846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42418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46990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51562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5400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خصائص التعليم الإلكتروني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3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9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95000"/>
              </a:lnSpc>
              <a:defRPr/>
            </a:pPr>
            <a:r>
              <a:rPr lang="ar-EG" altLang="en-US" sz="3600" b="1" dirty="0" smtClean="0">
                <a:latin typeface="Tahoma" pitchFamily="34" charset="0"/>
                <a:cs typeface="MCS Taybah S_U normal." pitchFamily="2" charset="-78"/>
              </a:rPr>
              <a:t>1</a:t>
            </a:r>
            <a:r>
              <a:rPr lang="ar-EG" altLang="en-US" sz="3600" dirty="0" smtClean="0">
                <a:latin typeface="Tahoma" pitchFamily="34" charset="0"/>
                <a:cs typeface="MCS Taybah S_U normal." pitchFamily="2" charset="-78"/>
              </a:rPr>
              <a:t>-  تقديم محتـوى </a:t>
            </a:r>
            <a:r>
              <a:rPr lang="ar-EG" altLang="en-US" sz="3600" dirty="0" err="1" smtClean="0">
                <a:latin typeface="Tahoma" pitchFamily="34" charset="0"/>
                <a:cs typeface="MCS Taybah S_U normal." pitchFamily="2" charset="-78"/>
              </a:rPr>
              <a:t>رقمـى</a:t>
            </a:r>
            <a:r>
              <a:rPr lang="ar-EG" altLang="en-US" sz="3600" dirty="0" smtClean="0">
                <a:latin typeface="Tahoma" pitchFamily="34" charset="0"/>
                <a:cs typeface="MCS Taybah S_U normal." pitchFamily="2" charset="-78"/>
              </a:rPr>
              <a:t> متعـدد الوسـائط ( نصـوص مكتوبـة أو </a:t>
            </a:r>
            <a:r>
              <a:rPr lang="ar-EG" altLang="en-US" sz="3600" dirty="0" err="1" smtClean="0">
                <a:latin typeface="Tahoma" pitchFamily="34" charset="0"/>
                <a:cs typeface="MCS Taybah S_U normal." pitchFamily="2" charset="-78"/>
              </a:rPr>
              <a:t>منطوقـة،مؤثرات</a:t>
            </a:r>
            <a:r>
              <a:rPr lang="ar-EG" altLang="en-US" sz="3600" dirty="0" smtClean="0">
                <a:latin typeface="Tahoma" pitchFamily="34" charset="0"/>
                <a:cs typeface="MCS Taybah S_U normal." pitchFamily="2" charset="-78"/>
              </a:rPr>
              <a:t> صوتية ، رسومــات خطيــة بكافة أنماطها ، صــور متحركــة</a:t>
            </a:r>
            <a:r>
              <a:rPr lang="ar-EG" altLang="en-US" sz="3600" i="1" dirty="0" smtClean="0">
                <a:cs typeface="Times New Roman" pitchFamily="18" charset="0"/>
              </a:rPr>
              <a:t>،</a:t>
            </a:r>
            <a:r>
              <a:rPr lang="ar-EG" altLang="en-US" sz="3600" dirty="0" smtClean="0">
                <a:latin typeface="Tahoma" pitchFamily="34" charset="0"/>
                <a:cs typeface="MCS Taybah S_U normal." pitchFamily="2" charset="-78"/>
              </a:rPr>
              <a:t> صــور ثابتــة، لقطــات فيديــو</a:t>
            </a:r>
            <a:r>
              <a:rPr lang="ar-SA" altLang="en-US" sz="3600" dirty="0">
                <a:latin typeface="Tahoma" pitchFamily="34" charset="0"/>
                <a:cs typeface="MCS Taybah S_U normal." pitchFamily="2" charset="-78"/>
              </a:rPr>
              <a:t> </a:t>
            </a:r>
            <a:r>
              <a:rPr lang="ar-SA" altLang="en-US" sz="3600" dirty="0" smtClean="0">
                <a:latin typeface="Tahoma" pitchFamily="34" charset="0"/>
                <a:cs typeface="MCS Taybah S_U normal." pitchFamily="2" charset="-78"/>
              </a:rPr>
              <a:t>)</a:t>
            </a:r>
            <a:r>
              <a:rPr lang="ar-EG" altLang="en-US" sz="3600" dirty="0" smtClean="0">
                <a:latin typeface="Tahoma" pitchFamily="34" charset="0"/>
                <a:cs typeface="MCS Taybah S_U normal." pitchFamily="2" charset="-78"/>
              </a:rPr>
              <a:t>.</a:t>
            </a:r>
          </a:p>
          <a:p>
            <a:pPr algn="justLow" rtl="1" eaLnBrk="1" hangingPunct="1">
              <a:lnSpc>
                <a:spcPct val="95000"/>
              </a:lnSpc>
              <a:defRPr/>
            </a:pPr>
            <a:r>
              <a:rPr lang="ar-EG" altLang="en-US" sz="3600" dirty="0" smtClean="0">
                <a:latin typeface="Tahoma" pitchFamily="34" charset="0"/>
                <a:cs typeface="MCS Taybah S_U normal." pitchFamily="2" charset="-78"/>
              </a:rPr>
              <a:t>2-  يتم تقديم هذا المحتوى </a:t>
            </a:r>
            <a:r>
              <a:rPr lang="ar-EG" altLang="en-US" sz="3600" dirty="0" err="1" smtClean="0">
                <a:latin typeface="Tahoma" pitchFamily="34" charset="0"/>
                <a:cs typeface="MCS Taybah S_U normal." pitchFamily="2" charset="-78"/>
              </a:rPr>
              <a:t>التعليمى</a:t>
            </a:r>
            <a:r>
              <a:rPr lang="ar-EG" altLang="en-US" sz="3600" dirty="0" smtClean="0">
                <a:latin typeface="Tahoma" pitchFamily="34" charset="0"/>
                <a:cs typeface="MCS Taybah S_U normal." pitchFamily="2" charset="-78"/>
              </a:rPr>
              <a:t> للمتعلم من خلال الوسائط المعتمدة على الكمبيوتر وشبكاته.  </a:t>
            </a:r>
            <a:endParaRPr lang="ar-SA" altLang="en-US" sz="3600" dirty="0" smtClean="0"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95000"/>
              </a:lnSpc>
              <a:defRPr/>
            </a:pPr>
            <a:r>
              <a:rPr lang="ar-EG" altLang="en-US" sz="3600" dirty="0">
                <a:latin typeface="Tahoma" pitchFamily="34" charset="0"/>
                <a:cs typeface="MCS Taybah S_U normal." pitchFamily="2" charset="-78"/>
              </a:rPr>
              <a:t>3-  تتكامل هذه الوسائط مع بعضها البعض لتحقيق أهداف تعليمية محددة. </a:t>
            </a:r>
            <a:endParaRPr lang="ar-SA" altLang="en-US" sz="3600" dirty="0" smtClean="0"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95000"/>
              </a:lnSpc>
              <a:defRPr/>
            </a:pPr>
            <a:r>
              <a:rPr lang="ar-EG" altLang="en-US" sz="3600" dirty="0">
                <a:latin typeface="Tahoma" pitchFamily="34" charset="0"/>
                <a:cs typeface="MCS Taybah S_U normal." pitchFamily="2" charset="-78"/>
              </a:rPr>
              <a:t>4-  يُــدار هـذا التعـلم إلكترونيــاً، حيـث توفـر الوسـائط المعتمـدة على الكمبيوتـر وشبكاته عدداً مـن الخدمات أو المهـام ذات العـلاقة بعملية إدارة التعليم والتعلم . </a:t>
            </a:r>
            <a:endParaRPr lang="ar-EG" altLang="en-US" sz="3600" b="1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7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1" presetID="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93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3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18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9512" y="554853"/>
            <a:ext cx="8784976" cy="5918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276225" indent="-2762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278923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29686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3148013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33274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37846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42418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46990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51562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6600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خصائص التعليم الإلكتروني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05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95000"/>
              </a:lnSpc>
              <a:defRPr/>
            </a:pPr>
            <a:r>
              <a:rPr lang="ar-EG" altLang="en-US" sz="4400" dirty="0">
                <a:latin typeface="Tahoma" pitchFamily="34" charset="0"/>
                <a:cs typeface="MCS Taybah S_U normal." pitchFamily="2" charset="-78"/>
              </a:rPr>
              <a:t>5- التعلم الإلكتروني أقل كلفة . </a:t>
            </a:r>
            <a:endParaRPr lang="ar-EG" altLang="en-US" sz="4400" dirty="0" smtClean="0">
              <a:latin typeface="Tahoma" pitchFamily="34" charset="0"/>
              <a:cs typeface="MCS Taybah S_U normal." pitchFamily="2" charset="-78"/>
            </a:endParaRPr>
          </a:p>
          <a:p>
            <a:pPr algn="justLow" rtl="1" eaLnBrk="1" hangingPunct="1">
              <a:lnSpc>
                <a:spcPct val="95000"/>
              </a:lnSpc>
              <a:defRPr/>
            </a:pPr>
            <a:r>
              <a:rPr lang="ar-EG" altLang="en-US" sz="4400" dirty="0">
                <a:latin typeface="Tahoma" pitchFamily="34" charset="0"/>
                <a:cs typeface="MCS Taybah S_U normal." pitchFamily="2" charset="-78"/>
              </a:rPr>
              <a:t>6-  يحقق الفردية </a:t>
            </a:r>
            <a:r>
              <a:rPr lang="ar-EG" altLang="en-US" sz="4400" dirty="0" err="1">
                <a:latin typeface="Tahoma" pitchFamily="34" charset="0"/>
                <a:cs typeface="MCS Taybah S_U normal." pitchFamily="2" charset="-78"/>
              </a:rPr>
              <a:t>فى</a:t>
            </a:r>
            <a:r>
              <a:rPr lang="ar-EG" altLang="en-US" sz="4400" dirty="0">
                <a:latin typeface="Tahoma" pitchFamily="34" charset="0"/>
                <a:cs typeface="MCS Taybah S_U normal." pitchFamily="2" charset="-78"/>
              </a:rPr>
              <a:t> التعليم .  </a:t>
            </a:r>
          </a:p>
          <a:p>
            <a:pPr algn="justLow" rtl="1" eaLnBrk="1" hangingPunct="1">
              <a:lnSpc>
                <a:spcPct val="95000"/>
              </a:lnSpc>
              <a:defRPr/>
            </a:pPr>
            <a:r>
              <a:rPr lang="ar-EG" altLang="en-US" sz="4400" dirty="0">
                <a:latin typeface="Tahoma" pitchFamily="34" charset="0"/>
                <a:cs typeface="MCS Taybah S_U normal." pitchFamily="2" charset="-78"/>
              </a:rPr>
              <a:t>7-  يحقق التفاعلية </a:t>
            </a:r>
            <a:r>
              <a:rPr lang="ar-EG" altLang="en-US" sz="4400" dirty="0" err="1">
                <a:latin typeface="Tahoma" pitchFamily="34" charset="0"/>
                <a:cs typeface="MCS Taybah S_U normal." pitchFamily="2" charset="-78"/>
              </a:rPr>
              <a:t>فى</a:t>
            </a:r>
            <a:r>
              <a:rPr lang="ar-EG" altLang="en-US" sz="4400" dirty="0">
                <a:latin typeface="Tahoma" pitchFamily="34" charset="0"/>
                <a:cs typeface="MCS Taybah S_U normal." pitchFamily="2" charset="-78"/>
              </a:rPr>
              <a:t> عملية التعليم ( تفاعـل المتعلـم مـع المعـلم، مع المحتـوى، مع الـزمـلاء، مع المؤسسة التعليمية ، مع البرامج والتطبيقات ). </a:t>
            </a:r>
          </a:p>
          <a:p>
            <a:pPr algn="justLow" rtl="1" eaLnBrk="1" hangingPunct="1">
              <a:lnSpc>
                <a:spcPct val="95000"/>
              </a:lnSpc>
              <a:defRPr/>
            </a:pPr>
            <a:r>
              <a:rPr lang="ar-EG" altLang="en-US" sz="4400" dirty="0">
                <a:latin typeface="Tahoma" pitchFamily="34" charset="0"/>
                <a:cs typeface="MCS Taybah S_U normal." pitchFamily="2" charset="-78"/>
              </a:rPr>
              <a:t>8- إمكانية الوصول إليه </a:t>
            </a:r>
            <a:r>
              <a:rPr lang="ar-EG" altLang="en-US" sz="4400" dirty="0" err="1">
                <a:latin typeface="Tahoma" pitchFamily="34" charset="0"/>
                <a:cs typeface="MCS Taybah S_U normal." pitchFamily="2" charset="-78"/>
              </a:rPr>
              <a:t>فى</a:t>
            </a:r>
            <a:r>
              <a:rPr lang="ar-EG" altLang="en-US" sz="4400" dirty="0">
                <a:latin typeface="Tahoma" pitchFamily="34" charset="0"/>
                <a:cs typeface="MCS Taybah S_U normal." pitchFamily="2" charset="-78"/>
              </a:rPr>
              <a:t> </a:t>
            </a:r>
            <a:r>
              <a:rPr lang="ar-EG" altLang="en-US" sz="4400" dirty="0" err="1">
                <a:latin typeface="Tahoma" pitchFamily="34" charset="0"/>
                <a:cs typeface="MCS Taybah S_U normal." pitchFamily="2" charset="-78"/>
              </a:rPr>
              <a:t>أى</a:t>
            </a:r>
            <a:r>
              <a:rPr lang="ar-EG" altLang="en-US" sz="4400" dirty="0">
                <a:latin typeface="Tahoma" pitchFamily="34" charset="0"/>
                <a:cs typeface="MCS Taybah S_U normal." pitchFamily="2" charset="-78"/>
              </a:rPr>
              <a:t> وقت ومن </a:t>
            </a:r>
            <a:r>
              <a:rPr lang="ar-EG" altLang="en-US" sz="4400" dirty="0" err="1">
                <a:latin typeface="Tahoma" pitchFamily="34" charset="0"/>
                <a:cs typeface="MCS Taybah S_U normal." pitchFamily="2" charset="-78"/>
              </a:rPr>
              <a:t>أى</a:t>
            </a:r>
            <a:r>
              <a:rPr lang="ar-EG" altLang="en-US" sz="4400" dirty="0">
                <a:latin typeface="Tahoma" pitchFamily="34" charset="0"/>
                <a:cs typeface="MCS Taybah S_U normal." pitchFamily="2" charset="-78"/>
              </a:rPr>
              <a:t> مكان دون حواجز 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9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638555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552" y="-104833"/>
            <a:ext cx="8208963" cy="6042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276225" indent="-2762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2789238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2968625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3148013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33274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37846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42418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46990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5156200" algn="r" rtl="1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54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MCS Taybah S_U normal." pitchFamily="2" charset="-78"/>
              </a:rPr>
              <a:t>شروط نجاح التعليم الإلكتروني: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4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700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 smtClean="0">
                <a:latin typeface="Tahoma" pitchFamily="34" charset="0"/>
                <a:cs typeface="MCS Taybah S_U normal." pitchFamily="2" charset="-78"/>
              </a:rPr>
              <a:t>1-  تحديد الأهداف التعليمية الواجب تحقيقها. 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18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 smtClean="0">
                <a:latin typeface="Tahoma" pitchFamily="34" charset="0"/>
                <a:cs typeface="MCS Taybah S_U normal." pitchFamily="2" charset="-78"/>
              </a:rPr>
              <a:t>2-  قبول إجابات وأفكار ونتائج متنوعة.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 smtClean="0">
                <a:latin typeface="Tahoma" pitchFamily="34" charset="0"/>
                <a:cs typeface="MCS Taybah S_U normal." pitchFamily="2" charset="-78"/>
              </a:rPr>
              <a:t>3- إنتاج المعرفة بدلاُ من توصيلها ونقلها.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28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 smtClean="0">
                <a:latin typeface="Tahoma" pitchFamily="34" charset="0"/>
                <a:cs typeface="MCS Taybah S_U normal." pitchFamily="2" charset="-78"/>
              </a:rPr>
              <a:t>4- تقويم المهمة التعليمية بدلاً من تقويم مستوى المعرفة.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2800" dirty="0" smtClean="0">
              <a:latin typeface="Tahoma" pitchFamily="34" charset="0"/>
              <a:cs typeface="MCS Taybah S_U normal." pitchFamily="2" charset="-78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r>
              <a:rPr lang="ar-EG" altLang="en-US" sz="4000" dirty="0" smtClean="0">
                <a:latin typeface="Tahoma" pitchFamily="34" charset="0"/>
                <a:cs typeface="MCS Taybah S_U normal." pitchFamily="2" charset="-78"/>
              </a:rPr>
              <a:t>5- تشجيع المجموعات العالمية بدلاً من المحلية.   </a:t>
            </a: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28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r" rtl="1" eaLnBrk="1" hangingPunct="1">
              <a:lnSpc>
                <a:spcPct val="95000"/>
              </a:lnSpc>
              <a:defRPr/>
            </a:pPr>
            <a:endParaRPr lang="ar-EG" altLang="en-US" sz="5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MCS Taybah S_U normal." pitchFamily="2" charset="-7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2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1143</Words>
  <Application>Microsoft Office PowerPoint</Application>
  <PresentationFormat>عرض على الشاشة (3:4)‏</PresentationFormat>
  <Paragraphs>199</Paragraphs>
  <Slides>24</Slides>
  <Notes>0</Notes>
  <HiddenSlides>0</HiddenSlides>
  <MMClips>1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33" baseType="lpstr">
      <vt:lpstr>Arabic Typesetting</vt:lpstr>
      <vt:lpstr>Arial</vt:lpstr>
      <vt:lpstr>Calibri</vt:lpstr>
      <vt:lpstr>MCS Taybah S_U normal.</vt:lpstr>
      <vt:lpstr>PT Bold Heading</vt:lpstr>
      <vt:lpstr>Tahoma</vt:lpstr>
      <vt:lpstr>Times New Roman</vt:lpstr>
      <vt:lpstr>Wingdings</vt:lpstr>
      <vt:lpstr>نسق Office</vt:lpstr>
      <vt:lpstr>عرض تقديمي في PowerPoint</vt:lpstr>
      <vt:lpstr>التعليم الإلكتروني</vt:lpstr>
      <vt:lpstr>عرض تقديمي في PowerPoint</vt:lpstr>
      <vt:lpstr>عرض تقديمي في PowerPoint</vt:lpstr>
      <vt:lpstr> 2 - أنماط التعليم الالكتروني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/>
  <cp:lastModifiedBy/>
  <cp:revision>15</cp:revision>
  <dcterms:created xsi:type="dcterms:W3CDTF">2008-04-12T16:34:26Z</dcterms:created>
  <dcterms:modified xsi:type="dcterms:W3CDTF">2014-04-30T05:53:53Z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</Properties>
</file>