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9" r:id="rId1"/>
  </p:sldMasterIdLst>
  <p:sldIdLst>
    <p:sldId id="274" r:id="rId2"/>
    <p:sldId id="317" r:id="rId3"/>
    <p:sldId id="276" r:id="rId4"/>
    <p:sldId id="278" r:id="rId5"/>
    <p:sldId id="257" r:id="rId6"/>
    <p:sldId id="298" r:id="rId7"/>
    <p:sldId id="299" r:id="rId8"/>
    <p:sldId id="300" r:id="rId9"/>
    <p:sldId id="314" r:id="rId10"/>
    <p:sldId id="301" r:id="rId11"/>
    <p:sldId id="302" r:id="rId12"/>
    <p:sldId id="303" r:id="rId13"/>
    <p:sldId id="304" r:id="rId14"/>
    <p:sldId id="305" r:id="rId15"/>
    <p:sldId id="306" r:id="rId16"/>
    <p:sldId id="315" r:id="rId17"/>
    <p:sldId id="308" r:id="rId18"/>
    <p:sldId id="309" r:id="rId19"/>
    <p:sldId id="310" r:id="rId20"/>
    <p:sldId id="311" r:id="rId21"/>
    <p:sldId id="312" r:id="rId22"/>
    <p:sldId id="313" r:id="rId23"/>
    <p:sldId id="316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BCEB8C74-EAFF-4EF7-A155-D05305D9DE5D}">
          <p14:sldIdLst>
            <p14:sldId id="274"/>
            <p14:sldId id="317"/>
            <p14:sldId id="276"/>
            <p14:sldId id="278"/>
            <p14:sldId id="257"/>
            <p14:sldId id="298"/>
            <p14:sldId id="299"/>
            <p14:sldId id="300"/>
            <p14:sldId id="314"/>
            <p14:sldId id="301"/>
            <p14:sldId id="302"/>
            <p14:sldId id="303"/>
            <p14:sldId id="304"/>
            <p14:sldId id="305"/>
            <p14:sldId id="306"/>
            <p14:sldId id="315"/>
            <p14:sldId id="308"/>
            <p14:sldId id="309"/>
            <p14:sldId id="310"/>
            <p14:sldId id="311"/>
            <p14:sldId id="312"/>
            <p14:sldId id="313"/>
            <p14:sldId id="3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34925" y="44450"/>
            <a:ext cx="9153525" cy="4429125"/>
          </a:xfrm>
          <a:custGeom>
            <a:avLst/>
            <a:gdLst>
              <a:gd name="T0" fmla="*/ 2147483647 w 5760"/>
              <a:gd name="T1" fmla="*/ 2147483647 h 2790"/>
              <a:gd name="T2" fmla="*/ 2147483647 w 5760"/>
              <a:gd name="T3" fmla="*/ 2147483647 h 2790"/>
              <a:gd name="T4" fmla="*/ 2147483647 w 5760"/>
              <a:gd name="T5" fmla="*/ 2147483647 h 2790"/>
              <a:gd name="T6" fmla="*/ 2147483647 w 5760"/>
              <a:gd name="T7" fmla="*/ 2147483647 h 2790"/>
              <a:gd name="T8" fmla="*/ 2147483647 w 5760"/>
              <a:gd name="T9" fmla="*/ 2147483647 h 2790"/>
              <a:gd name="T10" fmla="*/ 2147483647 w 5760"/>
              <a:gd name="T11" fmla="*/ 2147483647 h 2790"/>
              <a:gd name="T12" fmla="*/ 2147483647 w 5760"/>
              <a:gd name="T13" fmla="*/ 0 h 2790"/>
              <a:gd name="T14" fmla="*/ 0 w 5760"/>
              <a:gd name="T15" fmla="*/ 0 h 2790"/>
              <a:gd name="T16" fmla="*/ 0 w 5760"/>
              <a:gd name="T17" fmla="*/ 2147483647 h 2790"/>
              <a:gd name="T18" fmla="*/ 2147483647 w 5760"/>
              <a:gd name="T19" fmla="*/ 2147483647 h 2790"/>
              <a:gd name="T20" fmla="*/ 2147483647 w 5760"/>
              <a:gd name="T21" fmla="*/ 2147483647 h 27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0" h="2790">
                <a:moveTo>
                  <a:pt x="1554" y="644"/>
                </a:moveTo>
                <a:cubicBezTo>
                  <a:pt x="2547" y="580"/>
                  <a:pt x="3078" y="689"/>
                  <a:pt x="3604" y="817"/>
                </a:cubicBezTo>
                <a:cubicBezTo>
                  <a:pt x="4129" y="945"/>
                  <a:pt x="4368" y="1083"/>
                  <a:pt x="4674" y="1271"/>
                </a:cubicBezTo>
                <a:cubicBezTo>
                  <a:pt x="4980" y="1459"/>
                  <a:pt x="5263" y="1745"/>
                  <a:pt x="5441" y="1944"/>
                </a:cubicBezTo>
                <a:cubicBezTo>
                  <a:pt x="5618" y="2143"/>
                  <a:pt x="5658" y="2204"/>
                  <a:pt x="5709" y="2282"/>
                </a:cubicBezTo>
                <a:cubicBezTo>
                  <a:pt x="5760" y="2360"/>
                  <a:pt x="5742" y="2790"/>
                  <a:pt x="5744" y="2410"/>
                </a:cubicBezTo>
                <a:lnTo>
                  <a:pt x="5722" y="0"/>
                </a:lnTo>
                <a:lnTo>
                  <a:pt x="0" y="0"/>
                </a:lnTo>
                <a:lnTo>
                  <a:pt x="0" y="1043"/>
                </a:lnTo>
                <a:cubicBezTo>
                  <a:pt x="0" y="1043"/>
                  <a:pt x="455" y="861"/>
                  <a:pt x="683" y="798"/>
                </a:cubicBezTo>
                <a:cubicBezTo>
                  <a:pt x="907" y="736"/>
                  <a:pt x="1252" y="682"/>
                  <a:pt x="1361" y="663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-3175" y="0"/>
            <a:ext cx="9142413" cy="6858000"/>
            <a:chOff x="-3" y="0"/>
            <a:chExt cx="8063" cy="604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19" y="22"/>
              <a:ext cx="8021" cy="5999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3" y="8"/>
              <a:ext cx="402" cy="395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19 w 403"/>
                <a:gd name="T5" fmla="*/ 50 h 395"/>
                <a:gd name="T6" fmla="*/ 391 w 403"/>
                <a:gd name="T7" fmla="*/ 0 h 395"/>
                <a:gd name="T8" fmla="*/ 0 w 403"/>
                <a:gd name="T9" fmla="*/ 0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-3" y="5575"/>
              <a:ext cx="391" cy="473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7706" y="5636"/>
              <a:ext cx="354" cy="406"/>
            </a:xfrm>
            <a:custGeom>
              <a:avLst/>
              <a:gdLst>
                <a:gd name="T0" fmla="*/ 36479 w 232"/>
                <a:gd name="T1" fmla="*/ 0 h 290"/>
                <a:gd name="T2" fmla="*/ 26048 w 232"/>
                <a:gd name="T3" fmla="*/ 8175 h 290"/>
                <a:gd name="T4" fmla="*/ 15668 w 232"/>
                <a:gd name="T5" fmla="*/ 14346 h 290"/>
                <a:gd name="T6" fmla="*/ 0 w 232"/>
                <a:gd name="T7" fmla="*/ 16421 h 290"/>
                <a:gd name="T8" fmla="*/ 36943 w 232"/>
                <a:gd name="T9" fmla="*/ 16279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gray">
            <a:xfrm>
              <a:off x="7651" y="0"/>
              <a:ext cx="403" cy="403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gray">
          <a:xfrm>
            <a:off x="7667625" y="2349500"/>
            <a:ext cx="1223963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gray">
          <a:xfrm>
            <a:off x="5508625" y="1125538"/>
            <a:ext cx="792163" cy="7905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gray">
          <a:xfrm>
            <a:off x="2987675" y="836613"/>
            <a:ext cx="504825" cy="504825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gray">
          <a:xfrm>
            <a:off x="971550" y="1196975"/>
            <a:ext cx="360363" cy="3587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644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438400"/>
            <a:ext cx="6400800" cy="147002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46" name="Rectangle 14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1309688" y="3962400"/>
            <a:ext cx="6400800" cy="457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419710EE-6F41-42CA-9B84-C9B160D8CF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56552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2403-31B4-47CF-B824-99563190751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58426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203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203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4D023-FC5E-48FE-8415-4E2CEC97852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87619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492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3962400" cy="5102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962400" cy="5102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CB2C-5030-4FF0-80E9-68A6ED07DE0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2264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F388-8264-48EE-9DCA-F5A731FD387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43381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DD1C-8D85-4D8B-8E2D-AD7C27E174F0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80648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3962400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962400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0A518-9157-41E9-895A-C1748C56FFA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29270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8C370-45ED-418C-939E-93B01DFE517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32752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DBE68-A280-4744-AE49-A5172E4C217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18482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309C4-A29E-449B-A3D5-5B4E2DF4381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68409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589EB-2D1F-44D5-872B-7A651A2F94F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00787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C00B-B77C-45BE-A6C1-4503DCB7C62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35534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2147483647 h 1005"/>
              <a:gd name="T2" fmla="*/ 2147483647 w 5718"/>
              <a:gd name="T3" fmla="*/ 2147483647 h 1005"/>
              <a:gd name="T4" fmla="*/ 2147483647 w 5718"/>
              <a:gd name="T5" fmla="*/ 2147483647 h 1005"/>
              <a:gd name="T6" fmla="*/ 2147483647 w 5718"/>
              <a:gd name="T7" fmla="*/ 2147483647 h 1005"/>
              <a:gd name="T8" fmla="*/ 2147483647 w 5718"/>
              <a:gd name="T9" fmla="*/ 2147483647 h 1005"/>
              <a:gd name="T10" fmla="*/ 2147483647 w 5718"/>
              <a:gd name="T11" fmla="*/ 2147483647 h 1005"/>
              <a:gd name="T12" fmla="*/ 2147483647 w 5718"/>
              <a:gd name="T13" fmla="*/ 2147483647 h 1005"/>
              <a:gd name="T14" fmla="*/ 2147483647 w 5718"/>
              <a:gd name="T15" fmla="*/ 2147483647 h 1005"/>
              <a:gd name="T16" fmla="*/ 2147483647 w 5718"/>
              <a:gd name="T17" fmla="*/ 2147483647 h 1005"/>
              <a:gd name="T18" fmla="*/ 2147483647 w 5718"/>
              <a:gd name="T19" fmla="*/ 0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37" name="Freeform 4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5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49241 w 232"/>
                <a:gd name="T1" fmla="*/ 0 h 290"/>
                <a:gd name="T2" fmla="*/ 35358 w 232"/>
                <a:gd name="T3" fmla="*/ 7453 h 290"/>
                <a:gd name="T4" fmla="*/ 21015 w 232"/>
                <a:gd name="T5" fmla="*/ 13142 h 290"/>
                <a:gd name="T6" fmla="*/ 0 w 232"/>
                <a:gd name="T7" fmla="*/ 15028 h 290"/>
                <a:gd name="T8" fmla="*/ 49961 w 232"/>
                <a:gd name="T9" fmla="*/ 14882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AutoShape 6"/>
            <p:cNvSpPr>
              <a:spLocks noChangeArrowheads="1"/>
            </p:cNvSpPr>
            <p:nvPr/>
          </p:nvSpPr>
          <p:spPr bwMode="gray">
            <a:xfrm>
              <a:off x="26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Freeform 7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Freeform 8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8" name="Line 9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gray">
          <a:xfrm>
            <a:off x="7019925" y="836613"/>
            <a:ext cx="360363" cy="3587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gray">
          <a:xfrm>
            <a:off x="7667625" y="981075"/>
            <a:ext cx="431800" cy="4318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gray">
          <a:xfrm>
            <a:off x="8315325" y="1196975"/>
            <a:ext cx="504825" cy="5032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32" name="Rectangle 13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17475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8077200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23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b="1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14542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21450"/>
            <a:ext cx="2895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b="1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14542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521450"/>
            <a:ext cx="609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b="1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BDB29-6313-4107-A1DB-940807412DAC}" type="slidenum">
              <a:rPr lang="en-US">
                <a:solidFill>
                  <a:srgbClr val="0000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0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newsflash/>
  </p:transition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/>
          <p:cNvSpPr/>
          <p:nvPr/>
        </p:nvSpPr>
        <p:spPr bwMode="auto">
          <a:xfrm>
            <a:off x="3581400" y="2667000"/>
            <a:ext cx="3429000" cy="2286000"/>
          </a:xfrm>
          <a:prstGeom prst="trapezoid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Snip Same Side Corner Rectangle 8"/>
          <p:cNvSpPr/>
          <p:nvPr/>
        </p:nvSpPr>
        <p:spPr bwMode="auto">
          <a:xfrm>
            <a:off x="3200400" y="3505200"/>
            <a:ext cx="3124200" cy="990600"/>
          </a:xfrm>
          <a:prstGeom prst="snip2Same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942" y="2690586"/>
            <a:ext cx="7322457" cy="2726591"/>
          </a:xfrm>
          <a:prstGeom prst="teardrop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000066"/>
                </a:solidFill>
              </a:rPr>
              <a:t>المملكة العربية السعودية</a:t>
            </a:r>
            <a:endParaRPr lang="en-GB" sz="2000" b="1" dirty="0">
              <a:solidFill>
                <a:srgbClr val="000066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000066"/>
                </a:solidFill>
              </a:rPr>
              <a:t>وزارة التعليم العالي</a:t>
            </a:r>
            <a:endParaRPr lang="en-GB" sz="2000" b="1" dirty="0">
              <a:solidFill>
                <a:srgbClr val="000066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000066"/>
                </a:solidFill>
              </a:rPr>
              <a:t>جامعة المجمعة</a:t>
            </a:r>
            <a:endParaRPr lang="en-GB" sz="2000" b="1" dirty="0">
              <a:solidFill>
                <a:srgbClr val="000066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000066"/>
                </a:solidFill>
              </a:rPr>
              <a:t>كلية التربية بالزلفي </a:t>
            </a:r>
            <a:endParaRPr lang="en-GB" sz="2000" b="1" dirty="0">
              <a:solidFill>
                <a:srgbClr val="000066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solidFill>
                  <a:srgbClr val="000066"/>
                </a:solidFill>
              </a:rPr>
              <a:t>قسم العلوم التربوية</a:t>
            </a:r>
            <a:endParaRPr lang="en-GB" sz="2000" b="1" dirty="0">
              <a:solidFill>
                <a:srgbClr val="000066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 smtClean="0">
                <a:solidFill>
                  <a:srgbClr val="000066"/>
                </a:solidFill>
              </a:rPr>
              <a:t>مادة تقنيات التعليم ومهارات الاتصال</a:t>
            </a:r>
            <a:endParaRPr lang="en-GB" sz="2000" b="1" dirty="0">
              <a:solidFill>
                <a:srgbClr val="000066"/>
              </a:solidFill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609600"/>
            <a:ext cx="29432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8998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2133600" y="1447800"/>
            <a:ext cx="5791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خصائص المرسل:</a:t>
            </a:r>
          </a:p>
          <a:p>
            <a:endParaRPr lang="ar-SA" sz="32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80999" y="1986409"/>
            <a:ext cx="830580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المرسل متمكنا</a:t>
            </a:r>
            <a:r>
              <a:rPr lang="ar-EG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من تخصصه العلمي.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المرسل قادرا</a:t>
            </a:r>
            <a:r>
              <a:rPr lang="ar-EG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على التعبير الجيد عن رسالته أمام تلاميذه مع وضوح الصوت.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المرسل مرنا</a:t>
            </a:r>
            <a:r>
              <a:rPr lang="ar-EG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في تعامله مع تلاميذه.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المرسل قادر على التعامل بود ولطف مع تلاميذه.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المرسل قادر على الاستخدام الجيد للغة اللفظية والغير لفظية.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المرسل ملما</a:t>
            </a:r>
            <a:r>
              <a:rPr lang="ar-EG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بمهارات الاتصال المختلفة.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المرسل قادر على التعديل في رسالته أو في عملية الاتصال بناء على التغذية الراجعة</a:t>
            </a:r>
            <a:endParaRPr lang="ar-SA" sz="2800" b="1" dirty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087831" y="18496"/>
            <a:ext cx="2892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kern="0" dirty="0">
                <a:solidFill>
                  <a:srgbClr val="FFFFFF"/>
                </a:solidFill>
                <a:latin typeface="Arial"/>
                <a:ea typeface="+mj-ea"/>
                <a:cs typeface="PT Bold Heading" pitchFamily="2" charset="-78"/>
              </a:rPr>
              <a:t>خصائص المرسل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385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609600" y="838200"/>
            <a:ext cx="7924800" cy="1981200"/>
          </a:xfrm>
          <a:prstGeom prst="roundRect">
            <a:avLst/>
          </a:prstGeom>
          <a:solidFill>
            <a:schemeClr val="bg1">
              <a:lumMod val="95000"/>
              <a:alpha val="29000"/>
            </a:schemeClr>
          </a:solidFill>
          <a:ln>
            <a:solidFill>
              <a:schemeClr val="bg2">
                <a:lumMod val="50000"/>
                <a:alpha val="62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الرسالة</a:t>
            </a:r>
            <a:r>
              <a:rPr lang="ar-SA" sz="2800" b="1" dirty="0" smtClean="0">
                <a:solidFill>
                  <a:schemeClr val="bg2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هي المحتوى</a:t>
            </a:r>
            <a:r>
              <a:rPr lang="ar-EG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؛</a:t>
            </a: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أي المعلومات والمفاهيم والمهارات والقيم التي يريد المرسل إرسالها إلى المستقبلين لتعديل سلوكهم.</a:t>
            </a:r>
            <a:endParaRPr lang="ar-SA" sz="2800" dirty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5" name="صورة 4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986166" y="461634"/>
            <a:ext cx="1109005" cy="642937"/>
          </a:xfrm>
          <a:prstGeom prst="rect">
            <a:avLst/>
          </a:prstGeom>
        </p:spPr>
      </p:pic>
      <p:pic>
        <p:nvPicPr>
          <p:cNvPr id="6" name="صورة 5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33829" y="461634"/>
            <a:ext cx="1109005" cy="642937"/>
          </a:xfrm>
          <a:prstGeom prst="rect">
            <a:avLst/>
          </a:prstGeom>
        </p:spPr>
      </p:pic>
      <p:pic>
        <p:nvPicPr>
          <p:cNvPr id="7" name="صورة 6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624966" y="461634"/>
            <a:ext cx="1109005" cy="642937"/>
          </a:xfrm>
          <a:prstGeom prst="rect">
            <a:avLst/>
          </a:prstGeom>
        </p:spPr>
      </p:pic>
      <p:pic>
        <p:nvPicPr>
          <p:cNvPr id="8" name="صورة 7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005966" y="461634"/>
            <a:ext cx="1109005" cy="642937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2819400" y="2971800"/>
            <a:ext cx="5791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خصائص الرسالة:</a:t>
            </a:r>
            <a:endParaRPr lang="ar-SA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28171" y="3749457"/>
            <a:ext cx="815340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محتوى الرسالة مناسب لميول وحاجات وقدرات التلاميذ.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يكون محتوى الرسالة صحيح</a:t>
            </a:r>
            <a:r>
              <a:rPr lang="ar-EG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علميا وخاليا من التكرار.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تكون لغة الرسالة واضحة بسيطة.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تكون الرسالة جذابة ومثيره لانتباه وتفكير التلاميذ.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يلجأ المعلم إلى الإطناب أثناء تنفيذ الرسالة</a:t>
            </a:r>
            <a:r>
              <a:rPr lang="ar-EG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؛</a:t>
            </a:r>
            <a:r>
              <a:rPr lang="ar-SA" sz="28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وهو إعادة جزء أو بعض الأجزاء بطريقة مختلفة وجديدة.</a:t>
            </a:r>
          </a:p>
          <a:p>
            <a:pPr algn="just"/>
            <a:endParaRPr lang="ar-SA" sz="2800" dirty="0">
              <a:solidFill>
                <a:schemeClr val="bg2">
                  <a:lumMod val="2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800706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وايا قطرية مستديرة 4"/>
          <p:cNvSpPr/>
          <p:nvPr/>
        </p:nvSpPr>
        <p:spPr>
          <a:xfrm>
            <a:off x="5029200" y="457200"/>
            <a:ext cx="4038600" cy="6019800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9900FF"/>
                </a:solidFill>
                <a:latin typeface="Simplified Arabic" pitchFamily="18" charset="-78"/>
                <a:cs typeface="Simplified Arabic" pitchFamily="18" charset="-78"/>
              </a:rPr>
              <a:t>قناة الاتصال أو الوسيلة:</a:t>
            </a:r>
          </a:p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هي الأداة التي تحمل الرسالة من المرسل إلى المستقبل.</a:t>
            </a:r>
          </a:p>
          <a:p>
            <a:pPr algn="ctr"/>
            <a:endParaRPr lang="ar-SA" sz="2800" b="1" dirty="0" smtClean="0">
              <a:solidFill>
                <a:schemeClr val="accent3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sz="2800" b="1" dirty="0" smtClean="0">
              <a:solidFill>
                <a:schemeClr val="accent3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endParaRPr lang="ar-SA" sz="2800" b="1" dirty="0" smtClean="0">
              <a:solidFill>
                <a:schemeClr val="accent3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8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مثل:</a:t>
            </a:r>
            <a:r>
              <a:rPr lang="ar-SA" sz="2800" b="1" dirty="0" smtClean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الكتب,المجلات,الصحف, التلفزيون,الحاسوب, الانترنت</a:t>
            </a:r>
            <a:r>
              <a:rPr lang="ar-SA" sz="2800" b="1" dirty="0" smtClean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76200" y="457200"/>
            <a:ext cx="4038600" cy="6019800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u="sng" dirty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خصائص الوسيلة</a:t>
            </a:r>
            <a:r>
              <a:rPr lang="ar-SA" sz="2800" b="1" u="sng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ctr"/>
            <a:endParaRPr lang="ar-SA" sz="2800" b="1" u="sng" dirty="0">
              <a:solidFill>
                <a:srgbClr val="99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تجمع بين الدقة العلمية والجمال الفني مع المحافظة على وظيفة الوسيلة.</a:t>
            </a:r>
          </a:p>
          <a:p>
            <a:pPr algn="ctr"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تكون رخيصة التكاليف متينة الصنع.</a:t>
            </a:r>
          </a:p>
          <a:p>
            <a:pPr algn="ctr"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تكون الوسيلة مناسبة ليستفيد منها أكثر من مستوى.</a:t>
            </a:r>
          </a:p>
          <a:p>
            <a:pPr algn="ctr"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تتناسب الوسيلة والتطور التكنولوجي والعلمي للمجتمع</a:t>
            </a:r>
            <a:r>
              <a:rPr lang="ar-SA" sz="2800" b="1" dirty="0" smtClean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</p:txBody>
      </p:sp>
      <p:pic>
        <p:nvPicPr>
          <p:cNvPr id="7" name="صورة 6" descr="834043477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10813" y="1999469"/>
            <a:ext cx="1775587" cy="3944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3749277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906586" y="36286"/>
            <a:ext cx="3330846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  <a:sp3d extrusionH="57150">
              <a:bevelT w="38100" h="38100"/>
            </a:sp3d>
          </a:bodyPr>
          <a:lstStyle/>
          <a:p>
            <a:pPr algn="ctr"/>
            <a:r>
              <a:rPr lang="ar-S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المستقبل</a:t>
            </a:r>
            <a:r>
              <a:rPr lang="ar-S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endParaRPr lang="ar-SA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3400" y="1600200"/>
            <a:ext cx="7772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هو العنصر الرابع من عناصر الاتصال, وهو شخص أو مجموعة من الأشخاص التي تتلقى الرسالة</a:t>
            </a:r>
            <a:r>
              <a:rPr lang="ar-EG" sz="28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ودور المستقبل هو فك رموز الرسالة ومحاولة فهم محتواها.</a:t>
            </a:r>
            <a:endParaRPr lang="ar-SA" sz="2800" dirty="0">
              <a:solidFill>
                <a:schemeClr val="accent1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7" name="صورة 6" descr="sh%20(17)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38109" y="6067842"/>
            <a:ext cx="9144018" cy="59436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426357" y="3302407"/>
            <a:ext cx="7848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خصائص المستقبل: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48640" y="4114800"/>
            <a:ext cx="78486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القدرة على تبادل الأدوار مع مرسل الرسالة. 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القدرة على الإنصات الجيد للآخرين.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القدرة على التفكير الناقد الإبتكاري.</a:t>
            </a:r>
          </a:p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شعوره بأهمية الرسالة.</a:t>
            </a:r>
          </a:p>
        </p:txBody>
      </p:sp>
    </p:spTree>
    <p:extLst>
      <p:ext uri="{BB962C8B-B14F-4D97-AF65-F5344CB8AC3E}">
        <p14:creationId xmlns:p14="http://schemas.microsoft.com/office/powerpoint/2010/main" val="12664811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143000" y="1447800"/>
            <a:ext cx="7010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8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هي رد فعل المستقبل على الرسالة, وفي هذه الحاله يصبح المستقبل مرسل، والمرسل مستقبل، وبهذا تكتمل دائرة الاتصال , والتغذية الراجعة قد تكون إيجابية أو سلبية.</a:t>
            </a:r>
            <a:endParaRPr lang="ar-SA" sz="2800" b="1" dirty="0">
              <a:solidFill>
                <a:schemeClr val="accent1">
                  <a:lumMod val="2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958807" y="3286091"/>
            <a:ext cx="39901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3600" b="1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PT Bold Heading" pitchFamily="2" charset="-78"/>
              </a:rPr>
              <a:t>فائدة التغذية الراجعة: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33400" y="4191000"/>
            <a:ext cx="7620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74638" indent="-274638"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تمكن المعلم من معرفة تأثير رسالته على تلاميذه من خلال استجابتهم المختلفة.</a:t>
            </a:r>
          </a:p>
          <a:p>
            <a:pPr marL="274638" indent="-274638"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تؤكد أن عملية الاتصال هي عملية تبادل </a:t>
            </a:r>
            <a:r>
              <a:rPr lang="ar-SA" sz="2800" b="1" dirty="0" err="1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للادوار</a:t>
            </a:r>
            <a:r>
              <a:rPr lang="ar-SA" sz="28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ar-SA" sz="2400" dirty="0">
              <a:solidFill>
                <a:schemeClr val="accent1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مستطيل مستدير الزوايا 1"/>
          <p:cNvSpPr/>
          <p:nvPr/>
        </p:nvSpPr>
        <p:spPr bwMode="auto">
          <a:xfrm>
            <a:off x="5486400" y="228600"/>
            <a:ext cx="1295400" cy="3048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 bwMode="auto">
          <a:xfrm>
            <a:off x="2372505" y="60960"/>
            <a:ext cx="3581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ar-SA" sz="3600" b="1" dirty="0">
                <a:solidFill>
                  <a:srgbClr val="FFFFFF"/>
                </a:solidFill>
                <a:latin typeface="Simplified Arabic" pitchFamily="18" charset="-78"/>
                <a:cs typeface="PT Bold Heading" pitchFamily="2" charset="-78"/>
              </a:rPr>
              <a:t>التغذية الراجعة</a:t>
            </a:r>
          </a:p>
        </p:txBody>
      </p:sp>
    </p:spTree>
    <p:extLst>
      <p:ext uri="{BB962C8B-B14F-4D97-AF65-F5344CB8AC3E}">
        <p14:creationId xmlns:p14="http://schemas.microsoft.com/office/powerpoint/2010/main" val="237020594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-8991600" y="4191000"/>
            <a:ext cx="8697913" cy="6553199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ar-SA" sz="2800" dirty="0" smtClean="0">
                <a:solidFill>
                  <a:srgbClr val="003366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800" dirty="0">
              <a:solidFill>
                <a:srgbClr val="003366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2667000" y="1905000"/>
            <a:ext cx="4572000" cy="33055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+mj-lt"/>
              <a:buAutoNum type="arabicParenR"/>
            </a:pPr>
            <a:r>
              <a:rPr lang="ar-SA" sz="3600" b="1" kern="0" dirty="0">
                <a:solidFill>
                  <a:srgbClr val="003366"/>
                </a:solidFill>
                <a:latin typeface="Simplified Arabic" pitchFamily="18" charset="-78"/>
                <a:cs typeface="Simplified Arabic" pitchFamily="18" charset="-78"/>
              </a:rPr>
              <a:t>عملية هادفة.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+mj-lt"/>
              <a:buAutoNum type="arabicParenR"/>
            </a:pPr>
            <a:r>
              <a:rPr lang="ar-SA" sz="3600" b="1" kern="0" dirty="0">
                <a:solidFill>
                  <a:srgbClr val="003366"/>
                </a:solidFill>
                <a:latin typeface="Simplified Arabic" pitchFamily="18" charset="-78"/>
                <a:cs typeface="Simplified Arabic" pitchFamily="18" charset="-78"/>
              </a:rPr>
              <a:t>عملية ديناميكية.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+mj-lt"/>
              <a:buAutoNum type="arabicParenR"/>
            </a:pPr>
            <a:r>
              <a:rPr lang="ar-SA" sz="3600" b="1" kern="0" dirty="0">
                <a:solidFill>
                  <a:srgbClr val="003366"/>
                </a:solidFill>
                <a:latin typeface="Simplified Arabic" pitchFamily="18" charset="-78"/>
                <a:cs typeface="Simplified Arabic" pitchFamily="18" charset="-78"/>
              </a:rPr>
              <a:t>عملية منظمة.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+mj-lt"/>
              <a:buAutoNum type="arabicParenR"/>
            </a:pPr>
            <a:r>
              <a:rPr lang="ar-SA" sz="3600" b="1" kern="0" dirty="0">
                <a:solidFill>
                  <a:srgbClr val="003366"/>
                </a:solidFill>
                <a:latin typeface="Simplified Arabic" pitchFamily="18" charset="-78"/>
                <a:cs typeface="Simplified Arabic" pitchFamily="18" charset="-78"/>
              </a:rPr>
              <a:t>عملية دائرية.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+mj-lt"/>
              <a:buAutoNum type="arabicParenR"/>
            </a:pPr>
            <a:r>
              <a:rPr lang="ar-SA" sz="3600" b="1" kern="0" dirty="0">
                <a:solidFill>
                  <a:srgbClr val="003366"/>
                </a:solidFill>
                <a:latin typeface="Simplified Arabic" pitchFamily="18" charset="-78"/>
                <a:cs typeface="Simplified Arabic" pitchFamily="18" charset="-78"/>
              </a:rPr>
              <a:t>عملية متنوعة</a:t>
            </a:r>
            <a:endParaRPr lang="ar-SA" sz="2400" dirty="0"/>
          </a:p>
        </p:txBody>
      </p:sp>
      <p:sp>
        <p:nvSpPr>
          <p:cNvPr id="5" name="مستطيل مستدير الزوايا 4"/>
          <p:cNvSpPr/>
          <p:nvPr/>
        </p:nvSpPr>
        <p:spPr bwMode="auto">
          <a:xfrm>
            <a:off x="1371600" y="60960"/>
            <a:ext cx="5704695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ar-SA" sz="3600" b="1" dirty="0">
              <a:solidFill>
                <a:srgbClr val="FFFFFF"/>
              </a:solidFill>
              <a:latin typeface="Simplified Arabic" pitchFamily="18" charset="-78"/>
              <a:cs typeface="PT Bold Heading" pitchFamily="2" charset="-78"/>
            </a:endParaRPr>
          </a:p>
        </p:txBody>
      </p:sp>
      <p:sp>
        <p:nvSpPr>
          <p:cNvPr id="6" name="WordArt 10" descr="رخام أبيض"/>
          <p:cNvSpPr>
            <a:spLocks noChangeArrowheads="1" noChangeShapeType="1" noTextEdit="1"/>
          </p:cNvSpPr>
          <p:nvPr/>
        </p:nvSpPr>
        <p:spPr bwMode="auto">
          <a:xfrm>
            <a:off x="1847459" y="264493"/>
            <a:ext cx="4752975" cy="3960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69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ar-SA" sz="4400" kern="10" dirty="0">
                <a:ln w="9525">
                  <a:round/>
                  <a:headEnd/>
                  <a:tailEnd/>
                </a:ln>
                <a:solidFill>
                  <a:schemeClr val="accent3"/>
                </a:solidFill>
                <a:latin typeface="Simplified Arabic"/>
                <a:cs typeface="PT Bold Heading" pitchFamily="2" charset="-78"/>
              </a:rPr>
              <a:t>خصائص عملية الاتصال</a:t>
            </a:r>
          </a:p>
        </p:txBody>
      </p:sp>
    </p:spTree>
    <p:extLst>
      <p:ext uri="{BB962C8B-B14F-4D97-AF65-F5344CB8AC3E}">
        <p14:creationId xmlns:p14="http://schemas.microsoft.com/office/powerpoint/2010/main" val="426880971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وايا قطرية مستديرة 4"/>
          <p:cNvSpPr/>
          <p:nvPr/>
        </p:nvSpPr>
        <p:spPr>
          <a:xfrm>
            <a:off x="5029200" y="1999469"/>
            <a:ext cx="4038600" cy="3410732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9900FF"/>
                </a:solidFill>
                <a:latin typeface="Simplified Arabic" pitchFamily="18" charset="-78"/>
                <a:cs typeface="Simplified Arabic" pitchFamily="18" charset="-78"/>
              </a:rPr>
              <a:t>اللغة اللفظية </a:t>
            </a: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76200" y="1905000"/>
            <a:ext cx="4038600" cy="3505201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0000"/>
            </a:schemeClr>
          </a:solidFill>
          <a:ln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9900FF"/>
                </a:solidFill>
                <a:latin typeface="Simplified Arabic" pitchFamily="18" charset="-78"/>
                <a:cs typeface="Simplified Arabic" pitchFamily="18" charset="-78"/>
              </a:rPr>
              <a:t>اللغة غير اللفظية</a:t>
            </a:r>
          </a:p>
        </p:txBody>
      </p:sp>
      <p:pic>
        <p:nvPicPr>
          <p:cNvPr id="7" name="صورة 6" descr="834043477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10813" y="1999469"/>
            <a:ext cx="1775587" cy="39441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مستطيل مستدير الزوايا 7"/>
          <p:cNvSpPr/>
          <p:nvPr/>
        </p:nvSpPr>
        <p:spPr bwMode="auto">
          <a:xfrm>
            <a:off x="2241558" y="0"/>
            <a:ext cx="4714095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ar-SA" sz="3600" b="1" kern="0" dirty="0">
                <a:solidFill>
                  <a:srgbClr val="FFFFFF"/>
                </a:solidFill>
                <a:latin typeface="Arial"/>
                <a:ea typeface="+mj-ea"/>
                <a:cs typeface="PT Bold Heading" pitchFamily="2" charset="-78"/>
              </a:rPr>
              <a:t>لغات الاتصال</a:t>
            </a:r>
            <a:endParaRPr lang="ar-SA" sz="3600" b="1" dirty="0">
              <a:solidFill>
                <a:srgbClr val="FFFFFF"/>
              </a:solidFill>
              <a:latin typeface="Simplified Arabic" pitchFamily="18" charset="-78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067775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6" name="Rectangle 56"/>
          <p:cNvSpPr>
            <a:spLocks noGrp="1" noChangeArrowheads="1"/>
          </p:cNvSpPr>
          <p:nvPr>
            <p:ph type="title"/>
          </p:nvPr>
        </p:nvSpPr>
        <p:spPr>
          <a:xfrm>
            <a:off x="3047209" y="3169860"/>
            <a:ext cx="7775575" cy="720725"/>
          </a:xfrm>
        </p:spPr>
        <p:txBody>
          <a:bodyPr/>
          <a:lstStyle/>
          <a:p>
            <a:r>
              <a:rPr lang="ar-SA" sz="3200" b="1" u="sng" dirty="0">
                <a:solidFill>
                  <a:schemeClr val="accent4">
                    <a:lumMod val="75000"/>
                    <a:lumOff val="25000"/>
                  </a:schemeClr>
                </a:solidFill>
                <a:latin typeface="Simplified Arabic" pitchFamily="18" charset="-78"/>
                <a:cs typeface="Simple Bold Jut Out" pitchFamily="2" charset="-78"/>
              </a:rPr>
              <a:t>مهارات اللغة اللفظية</a:t>
            </a:r>
            <a:endParaRPr lang="en-US" sz="3200" b="1" u="sng" dirty="0">
              <a:solidFill>
                <a:schemeClr val="accent4">
                  <a:lumMod val="75000"/>
                  <a:lumOff val="25000"/>
                </a:schemeClr>
              </a:solidFill>
              <a:latin typeface="Simplified Arabic" pitchFamily="18" charset="-78"/>
              <a:cs typeface="Simple Bold Jut Out" pitchFamily="2" charset="-78"/>
            </a:endParaRPr>
          </a:p>
        </p:txBody>
      </p:sp>
      <p:sp>
        <p:nvSpPr>
          <p:cNvPr id="5177" name="Rectangle 57"/>
          <p:cNvSpPr>
            <a:spLocks noGrp="1" noChangeArrowheads="1"/>
          </p:cNvSpPr>
          <p:nvPr>
            <p:ph idx="1"/>
          </p:nvPr>
        </p:nvSpPr>
        <p:spPr>
          <a:xfrm>
            <a:off x="348456" y="4016375"/>
            <a:ext cx="8218487" cy="2841625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SA" sz="3000" kern="1200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الفهم السماعي</a:t>
            </a:r>
          </a:p>
          <a:p>
            <a:pPr algn="r" rtl="1">
              <a:lnSpc>
                <a:spcPct val="90000"/>
              </a:lnSpc>
            </a:pPr>
            <a:r>
              <a:rPr lang="ar-SA" sz="3000" kern="1200" dirty="0" err="1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التعبر</a:t>
            </a:r>
            <a:r>
              <a:rPr lang="ar-SA" sz="3000" kern="1200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الشفهي</a:t>
            </a:r>
          </a:p>
          <a:p>
            <a:pPr algn="r" rtl="1">
              <a:lnSpc>
                <a:spcPct val="90000"/>
              </a:lnSpc>
            </a:pPr>
            <a:r>
              <a:rPr lang="ar-SA" sz="3000" kern="1200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الفهم القرائي</a:t>
            </a:r>
          </a:p>
          <a:p>
            <a:pPr algn="r" rtl="1">
              <a:lnSpc>
                <a:spcPct val="90000"/>
              </a:lnSpc>
            </a:pPr>
            <a:r>
              <a:rPr lang="ar-SA" sz="3000" kern="1200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التعبير التحريري</a:t>
            </a:r>
          </a:p>
          <a:p>
            <a:pPr algn="r" rtl="1">
              <a:lnSpc>
                <a:spcPct val="90000"/>
              </a:lnSpc>
            </a:pPr>
            <a:r>
              <a:rPr lang="ar-SA" sz="3000" kern="1200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التفكير</a:t>
            </a:r>
            <a:endParaRPr lang="en-US" sz="3000" kern="1200" dirty="0">
              <a:solidFill>
                <a:schemeClr val="accent1">
                  <a:lumMod val="2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3400" y="1600200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SA" sz="32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هـي </a:t>
            </a: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مجموعة من الرموز المنطوقة والمكتوبة </a:t>
            </a:r>
            <a:r>
              <a:rPr lang="ar-SA" sz="32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‘</a:t>
            </a: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2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وتعتبر </a:t>
            </a: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وسيلة الاتصال الشفهية والتحريرية التي يستخدمها </a:t>
            </a:r>
            <a:r>
              <a:rPr lang="ar-SA" sz="3200" b="1" dirty="0" smtClean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الإنسان، أو </a:t>
            </a: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المعلم للتعبير عما يجول في خاطرة .</a:t>
            </a:r>
            <a:endParaRPr lang="en-US" sz="3200" b="1" dirty="0">
              <a:solidFill>
                <a:schemeClr val="accent1">
                  <a:lumMod val="2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 bwMode="auto">
          <a:xfrm>
            <a:off x="2241557" y="152400"/>
            <a:ext cx="4714095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50000"/>
              </a:spcBef>
            </a:pPr>
            <a:r>
              <a:rPr lang="ar-SA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cs typeface="PT Bold Heading" pitchFamily="2" charset="-78"/>
              </a:rPr>
              <a:t>اللغة اللفظية </a:t>
            </a:r>
          </a:p>
        </p:txBody>
      </p:sp>
    </p:spTree>
    <p:extLst>
      <p:ext uri="{BB962C8B-B14F-4D97-AF65-F5344CB8AC3E}">
        <p14:creationId xmlns:p14="http://schemas.microsoft.com/office/powerpoint/2010/main" val="4147822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6" grpId="0"/>
      <p:bldP spid="5177" grpId="0" build="p"/>
      <p:bldP spid="51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Rectangle 12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80400" cy="4094163"/>
          </a:xfrm>
        </p:spPr>
        <p:txBody>
          <a:bodyPr/>
          <a:lstStyle/>
          <a:p>
            <a:pPr algn="just" rtl="1">
              <a:buFont typeface="Wingdings" pitchFamily="2" charset="2"/>
              <a:buChar char="Ø"/>
            </a:pPr>
            <a:r>
              <a:rPr lang="ar-SA" dirty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النطق الصحيح </a:t>
            </a:r>
            <a:r>
              <a:rPr lang="ar-SA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للغة المنطوقة.</a:t>
            </a:r>
            <a:endParaRPr lang="ar-SA" dirty="0">
              <a:solidFill>
                <a:srgbClr val="1A1A2E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ar-SA" dirty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التنويع في نبرات </a:t>
            </a:r>
            <a:r>
              <a:rPr lang="ar-SA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الصوت رفعاً- انخفضاً 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الاستماع الجيد للمستقبل 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الاستخدام </a:t>
            </a:r>
            <a:r>
              <a:rPr lang="ar-SA" dirty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الصحيح للغة </a:t>
            </a:r>
            <a:r>
              <a:rPr lang="ar-SA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التحريرية، </a:t>
            </a:r>
            <a:r>
              <a:rPr lang="ar-SA" dirty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ووضوح </a:t>
            </a:r>
            <a:r>
              <a:rPr lang="ar-SA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الكتابة.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SA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البعد عن تكرار مفردات معينة مستمرة حتى لا يعتبرها المستقبل  لزمات لديه</a:t>
            </a:r>
            <a:r>
              <a:rPr lang="ar-EG" dirty="0" smtClean="0">
                <a:solidFill>
                  <a:srgbClr val="1A1A2E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dirty="0">
              <a:solidFill>
                <a:srgbClr val="1A1A2E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 bwMode="auto">
          <a:xfrm>
            <a:off x="1981200" y="121920"/>
            <a:ext cx="48768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50000"/>
              </a:spcBef>
            </a:pPr>
            <a:r>
              <a:rPr lang="ar-SA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cs typeface="PT Bold Heading" pitchFamily="2" charset="-78"/>
              </a:rPr>
              <a:t>خصائص اللغة اللفظية </a:t>
            </a:r>
          </a:p>
        </p:txBody>
      </p:sp>
    </p:spTree>
    <p:extLst>
      <p:ext uri="{BB962C8B-B14F-4D97-AF65-F5344CB8AC3E}">
        <p14:creationId xmlns:p14="http://schemas.microsoft.com/office/powerpoint/2010/main" val="1890429265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43200"/>
            <a:ext cx="6400800" cy="1143000"/>
          </a:xfrm>
        </p:spPr>
        <p:txBody>
          <a:bodyPr/>
          <a:lstStyle/>
          <a:p>
            <a:r>
              <a:rPr lang="ar-SA" sz="3200" u="sng" kern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+mn-ea"/>
                <a:cs typeface="PT Bold Heading" pitchFamily="2" charset="-78"/>
              </a:rPr>
              <a:t>خصائص </a:t>
            </a:r>
            <a:r>
              <a:rPr lang="ar-SA" sz="3200" u="sng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+mn-ea"/>
                <a:cs typeface="PT Bold Heading" pitchFamily="2" charset="-78"/>
              </a:rPr>
              <a:t> اللغة غير اللفظية للمرسل</a:t>
            </a:r>
            <a:endParaRPr lang="en-US" sz="3200" u="sng" kern="1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ea typeface="+mn-ea"/>
              <a:cs typeface="PT Bold Heading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4038600"/>
            <a:ext cx="8753474" cy="1871663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SA" sz="3200" kern="12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استخدام </a:t>
            </a:r>
            <a:r>
              <a:rPr lang="ar-SA" sz="3200" kern="1200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صور اللغة غير اللفظية </a:t>
            </a:r>
            <a:r>
              <a:rPr lang="ar-SA" sz="3200" kern="12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المختلفة؛ </a:t>
            </a:r>
            <a:r>
              <a:rPr lang="ar-SA" sz="3200" kern="1200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كالإشارات، وحركات الجسم، وتعبيرات الوجه، والتواصل العيني، والإيماءات، والرسوم واللوحات، والصور الثابتة. </a:t>
            </a:r>
            <a:endParaRPr lang="en-US" sz="3200" kern="1200" dirty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3400" y="1600200"/>
            <a:ext cx="80771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تشمل اللغة غير اللفظ</a:t>
            </a:r>
            <a:r>
              <a:rPr lang="ar-EG" sz="3200" b="1" dirty="0" err="1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ية</a:t>
            </a:r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: الإشارات 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والحركات والأفعال ولغة الأشياء </a:t>
            </a:r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والرسوم، والصور.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 bwMode="auto">
          <a:xfrm>
            <a:off x="1295401" y="152400"/>
            <a:ext cx="5660252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50000"/>
              </a:spcBef>
            </a:pPr>
            <a:r>
              <a:rPr lang="ar-SA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cs typeface="PT Bold Heading" pitchFamily="2" charset="-78"/>
              </a:rPr>
              <a:t>خصائص اللغة </a:t>
            </a:r>
            <a:r>
              <a:rPr lang="ar-EG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cs typeface="PT Bold Heading" pitchFamily="2" charset="-78"/>
              </a:rPr>
              <a:t>غير اللفظية </a:t>
            </a:r>
            <a:endParaRPr lang="ar-SA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plified Arabic" pitchFamily="18" charset="-78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610200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215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600200"/>
            <a:ext cx="8458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Majmaah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 University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College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of Education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Zulfi</a:t>
            </a:r>
            <a:endParaRPr lang="en-US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</a:rPr>
              <a:t>Educational 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Comunication</a:t>
            </a:r>
            <a:endParaRPr lang="en-US" sz="4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smtClean="0">
                <a:solidFill>
                  <a:schemeClr val="tx1">
                    <a:lumMod val="75000"/>
                  </a:schemeClr>
                </a:solidFill>
              </a:rPr>
              <a:t>Prepare</a:t>
            </a:r>
            <a:endParaRPr lang="en-US" sz="4400" dirty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</a:rPr>
              <a:t>Dr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</a:rPr>
              <a:t> :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Ahlam</a:t>
            </a:r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Desokey</a:t>
            </a:r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Arif</a:t>
            </a:r>
            <a:endParaRPr lang="en-US" sz="4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4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66" y="304801"/>
            <a:ext cx="2944813" cy="9143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944511"/>
      </p:ext>
    </p:extLst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229600" cy="4021138"/>
          </a:xfrm>
        </p:spPr>
        <p:txBody>
          <a:bodyPr/>
          <a:lstStyle/>
          <a:p>
            <a:pPr marL="609600" indent="-609600" algn="just" rtl="1">
              <a:buFontTx/>
              <a:buAutoNum type="arabicParenR"/>
            </a:pPr>
            <a:r>
              <a:rPr lang="ar-SA" sz="4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التشويش / </a:t>
            </a:r>
            <a:r>
              <a:rPr lang="ar-SA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الضجيج:</a:t>
            </a:r>
          </a:p>
          <a:p>
            <a:pPr marL="0" indent="0" algn="just" rtl="1">
              <a:buNone/>
            </a:pPr>
            <a:endParaRPr lang="ar-SA" sz="1600" b="1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609600" indent="-609600" algn="just" rtl="1">
              <a:buFontTx/>
              <a:buAutoNum type="arabic1Minus"/>
            </a:pPr>
            <a:r>
              <a:rPr lang="ar-SA" sz="2800" b="1" dirty="0">
                <a:solidFill>
                  <a:srgbClr val="00002E"/>
                </a:solidFill>
                <a:latin typeface="Simplified Arabic" pitchFamily="18" charset="-78"/>
                <a:cs typeface="Simplified Arabic" pitchFamily="18" charset="-78"/>
              </a:rPr>
              <a:t>التشويش الداخلي: </a:t>
            </a:r>
            <a:r>
              <a:rPr lang="ar-SA" sz="2800" dirty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يشمل العوامل الفسيولوجية والنفسية للشخص المتلقي للرسالة ، ومن هذه العوائق ضعف النظر أو السمع</a:t>
            </a:r>
            <a:r>
              <a:rPr lang="ar-SA" sz="2800" dirty="0" smtClean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 algn="just" rtl="1">
              <a:buNone/>
            </a:pPr>
            <a:endParaRPr lang="ar-SA" sz="2400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609600" indent="-609600" algn="just" rtl="1">
              <a:buFontTx/>
              <a:buAutoNum type="arabic1Minus" startAt="2"/>
            </a:pPr>
            <a:r>
              <a:rPr lang="ar-SA" sz="2800" b="1" dirty="0">
                <a:solidFill>
                  <a:srgbClr val="00002E"/>
                </a:solidFill>
                <a:latin typeface="Simplified Arabic" pitchFamily="18" charset="-78"/>
                <a:cs typeface="Simplified Arabic" pitchFamily="18" charset="-78"/>
              </a:rPr>
              <a:t>التشويش الخارجي: </a:t>
            </a:r>
            <a:r>
              <a:rPr lang="ar-SA" sz="2800" dirty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يشمل جميع العوامل الخارجية التي تقلق الشخص المتلقي للرسالة </a:t>
            </a:r>
            <a:r>
              <a:rPr lang="ar-SA" sz="2800" dirty="0" smtClean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مثل: </a:t>
            </a:r>
            <a:r>
              <a:rPr lang="ar-SA" sz="2800" dirty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الأصوات المزعجة ، درجة الحرارة والرطوبة ، وضعف الإضاءة وشدتها.</a:t>
            </a:r>
          </a:p>
          <a:p>
            <a:pPr marL="609600" indent="-609600" algn="just" rtl="1">
              <a:buFontTx/>
              <a:buNone/>
            </a:pPr>
            <a:endParaRPr lang="en-US" dirty="0">
              <a:solidFill>
                <a:srgbClr val="292929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 bwMode="auto">
          <a:xfrm>
            <a:off x="1295401" y="152400"/>
            <a:ext cx="5660252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50000"/>
              </a:spcBef>
            </a:pPr>
            <a:r>
              <a:rPr lang="ar-SA" sz="32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ea typeface="+mj-ea"/>
                <a:cs typeface="PT Bold Heading" pitchFamily="2" charset="-78"/>
              </a:rPr>
              <a:t>العوامل المؤثرة في عملية الاتصال</a:t>
            </a:r>
            <a:endParaRPr lang="ar-SA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plified Arabic" pitchFamily="18" charset="-78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9941765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135938" cy="6553200"/>
          </a:xfrm>
        </p:spPr>
        <p:txBody>
          <a:bodyPr/>
          <a:lstStyle/>
          <a:p>
            <a:pPr marL="609600" indent="-609600" algn="just" rtl="1">
              <a:buFontTx/>
              <a:buAutoNum type="arabicParenR" startAt="2"/>
            </a:pPr>
            <a:r>
              <a:rPr lang="ar-S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الدقة في نقل </a:t>
            </a:r>
            <a:r>
              <a:rPr lang="ar-SA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الرسالة:</a:t>
            </a:r>
            <a:endParaRPr lang="ar-SA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just" rtl="1">
              <a:buFontTx/>
              <a:buNone/>
            </a:pPr>
            <a:r>
              <a:rPr lang="ar-SA" sz="2800" dirty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      عند إعداد الرسالة يجب </a:t>
            </a:r>
            <a:r>
              <a:rPr lang="ar-SA" sz="2800" dirty="0" smtClean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SA" sz="2800" dirty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يراعي الدقة في نقل المعلومات وتدوينها، وحتى إرسالها إلى المستقبل، فتسلسل </a:t>
            </a:r>
            <a:r>
              <a:rPr lang="ar-SA" sz="2800" dirty="0" smtClean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الأفكار، وعرض المعلومات </a:t>
            </a:r>
            <a:r>
              <a:rPr lang="ar-SA" sz="2800" dirty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بالأمثلة والبراهين، وربط المفهوم بالواقع في شرح الموضوعات، وتبسيط الحقائق العلمية، عوامل مهمة في تقريب المعلومات إلى ذهن متلقيها، وبالتالي نصل إلى الهدف المنشود من نقل الرسالة</a:t>
            </a:r>
            <a:r>
              <a:rPr lang="ar-SA" sz="2800" dirty="0" smtClean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609600" indent="-609600" algn="just" rtl="1">
              <a:buFontTx/>
              <a:buAutoNum type="arabicParenR" startAt="3"/>
            </a:pPr>
            <a:r>
              <a:rPr lang="ar-SA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مهارات الاتصال:</a:t>
            </a:r>
          </a:p>
          <a:p>
            <a:pPr marL="0" indent="0" algn="just" rtl="1">
              <a:buNone/>
            </a:pPr>
            <a:r>
              <a:rPr lang="ar-SA" dirty="0" smtClean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    وتشمل </a:t>
            </a:r>
            <a:r>
              <a:rPr lang="ar-SA" dirty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مهارات </a:t>
            </a:r>
            <a:r>
              <a:rPr lang="ar-SA" dirty="0" smtClean="0">
                <a:solidFill>
                  <a:srgbClr val="00007A"/>
                </a:solidFill>
                <a:latin typeface="Simplified Arabic" pitchFamily="18" charset="-78"/>
                <a:cs typeface="Simplified Arabic" pitchFamily="18" charset="-78"/>
              </a:rPr>
              <a:t>التحدث، الكتابة، القراءة، الاستماع، التفكير. </a:t>
            </a:r>
            <a:endParaRPr lang="en-US" dirty="0">
              <a:solidFill>
                <a:srgbClr val="00007A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 bwMode="auto">
          <a:xfrm>
            <a:off x="533400" y="152400"/>
            <a:ext cx="6422253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50000"/>
              </a:spcBef>
            </a:pPr>
            <a:r>
              <a:rPr lang="ar-EG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ea typeface="+mj-ea"/>
                <a:cs typeface="PT Bold Heading" pitchFamily="2" charset="-78"/>
              </a:rPr>
              <a:t>تابع: </a:t>
            </a:r>
            <a:r>
              <a:rPr lang="ar-SA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ea typeface="+mj-ea"/>
                <a:cs typeface="PT Bold Heading" pitchFamily="2" charset="-78"/>
              </a:rPr>
              <a:t>العوامل </a:t>
            </a:r>
            <a:r>
              <a:rPr lang="ar-SA" sz="32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ea typeface="+mj-ea"/>
                <a:cs typeface="PT Bold Heading" pitchFamily="2" charset="-78"/>
              </a:rPr>
              <a:t>المؤثرة في عملية الاتصال</a:t>
            </a:r>
            <a:endParaRPr lang="ar-SA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plified Arabic" pitchFamily="18" charset="-78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2123424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-533400" y="4343400"/>
            <a:ext cx="7775575" cy="1584325"/>
          </a:xfrm>
        </p:spPr>
        <p:txBody>
          <a:bodyPr/>
          <a:lstStyle/>
          <a:p>
            <a:pPr algn="r"/>
            <a:r>
              <a:rPr lang="ar-SA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 </a:t>
            </a:r>
            <a:endParaRPr lang="en-US" sz="3600" b="1" dirty="0">
              <a:solidFill>
                <a:schemeClr val="accent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plified Arabic" pitchFamily="18" charset="-78"/>
              <a:cs typeface="PT Bold Heading" pitchFamily="2" charset="-78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" y="1905000"/>
            <a:ext cx="7315200" cy="1524000"/>
          </a:xfrm>
        </p:spPr>
        <p:txBody>
          <a:bodyPr/>
          <a:lstStyle/>
          <a:p>
            <a:pPr algn="r" rtl="1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استخدام المعلم الطريقة التقليدية.</a:t>
            </a:r>
          </a:p>
          <a:p>
            <a:pPr algn="r" rtl="1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عدم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مراعاة الفروق الفردية بين التلاميذ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 rtl="1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شرود ذهن التلاميذ.</a:t>
            </a:r>
          </a:p>
          <a:p>
            <a:pPr algn="r" rtl="1"/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عدم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كفاية المعلم المهنية في أداء وظيفته.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 bwMode="auto">
          <a:xfrm>
            <a:off x="1143000" y="121920"/>
            <a:ext cx="6422253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50000"/>
              </a:spcBef>
            </a:pPr>
            <a:r>
              <a:rPr lang="ar-S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lified Arabic" pitchFamily="18" charset="-78"/>
                <a:ea typeface="+mj-ea"/>
                <a:cs typeface="PT Bold Heading" pitchFamily="2" charset="-78"/>
              </a:rPr>
              <a:t>معوقات الاتصال التعليمي</a:t>
            </a:r>
            <a:endParaRPr lang="ar-SA" sz="3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plified Arabic" pitchFamily="18" charset="-78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31894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2413000" y="1524000"/>
            <a:ext cx="5740400" cy="2819400"/>
          </a:xfrm>
        </p:spPr>
        <p:txBody>
          <a:bodyPr/>
          <a:lstStyle/>
          <a:p>
            <a:pPr algn="ctr" rtl="1">
              <a:buFont typeface="Wingdings" pitchFamily="2" charset="2"/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ختاماً: أتمنى من الله أن أكون وفقت في تقديم  </a:t>
            </a:r>
          </a:p>
          <a:p>
            <a:pPr algn="ctr" rtl="1">
              <a:buFont typeface="Wingdings" pitchFamily="2" charset="2"/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محاضرة الاتصال التعليمي </a:t>
            </a:r>
          </a:p>
          <a:p>
            <a:pPr algn="ctr" rtl="1">
              <a:buFont typeface="Wingdings" pitchFamily="2" charset="2"/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</a:p>
          <a:p>
            <a:pPr algn="ctr" rtl="1">
              <a:buFont typeface="Wingdings" pitchFamily="2" charset="2"/>
              <a:buNone/>
            </a:pPr>
            <a:r>
              <a:rPr lang="ar-EG" sz="2400" dirty="0" smtClean="0"/>
              <a:t> إن كنت أحسنت فذلك الفضل من الله وحسبي صدق المحاولة، فإني لا أدعى العصمة لنفسي، ولا الكمال لعملي، فالكمال لله وحده، والعصمة لرسله الكرام</a:t>
            </a:r>
            <a:r>
              <a:rPr lang="ar-SA" sz="2400" dirty="0" smtClean="0"/>
              <a:t>.</a:t>
            </a:r>
            <a:endParaRPr lang="en-US" sz="2400" dirty="0" smtClean="0"/>
          </a:p>
          <a:p>
            <a:pPr algn="ctr" rtl="1">
              <a:buFont typeface="Wingdings" pitchFamily="2" charset="2"/>
              <a:buNone/>
            </a:pPr>
            <a:endParaRPr lang="ar-SA" sz="14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اللهم صلى على سيدنا محمد وعلى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آله</a:t>
            </a:r>
            <a:r>
              <a:rPr lang="en-GB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وصحبه أجمعين .</a:t>
            </a:r>
          </a:p>
          <a:p>
            <a:pPr algn="ctr" rtl="1">
              <a:buFont typeface="Wingdings" pitchFamily="2" charset="2"/>
              <a:buNone/>
            </a:pPr>
            <a:endParaRPr lang="en-GB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1748" name="Picture 3" descr="Red-and-Black-Heart-Tatto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066800" y="617538"/>
            <a:ext cx="6553200" cy="487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49" name="Picture 4" descr="Red-and-Black-Heart-Tatto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981200" y="5867400"/>
            <a:ext cx="563880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911300" y="5097959"/>
            <a:ext cx="44039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ar-SA" sz="44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والسلام مسك الختام</a:t>
            </a:r>
            <a:endParaRPr lang="en-GB" sz="4400" b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+mn-cs"/>
            </a:endParaRPr>
          </a:p>
        </p:txBody>
      </p:sp>
      <p:pic>
        <p:nvPicPr>
          <p:cNvPr id="34822" name="Picture 6" descr="F:\Local Disk (E)\رسالة الدكتوراة أكتوبر 2008 نسخة البرمجة\الجديد لايناس\صور متحرك لايناس\صوررة يا رب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15748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15804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8"/>
          <p:cNvSpPr>
            <a:spLocks noChangeArrowheads="1"/>
          </p:cNvSpPr>
          <p:nvPr/>
        </p:nvSpPr>
        <p:spPr bwMode="auto">
          <a:xfrm>
            <a:off x="1066800" y="1828800"/>
            <a:ext cx="69342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1000" y="1066800"/>
            <a:ext cx="8382000" cy="5410200"/>
          </a:xfrm>
          <a:prstGeom prst="ellipse">
            <a:avLst/>
          </a:prstGeom>
          <a:solidFill>
            <a:schemeClr val="accent5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المحاضرة ا</a:t>
            </a:r>
            <a:r>
              <a:rPr lang="ar-EG" sz="3200" b="1" dirty="0" smtClean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لأولى </a:t>
            </a:r>
            <a:r>
              <a:rPr lang="ar-SA" sz="3200" b="1" dirty="0" smtClean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b="1" dirty="0" smtClean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الاتصال التعليمي</a:t>
            </a:r>
            <a:endParaRPr lang="ar-SA" sz="3200" b="1" dirty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3200" b="1" dirty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1100" b="1" dirty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800" b="1" dirty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إعداد الدكتورة: أحلام دسوقي عارف</a:t>
            </a:r>
            <a:r>
              <a:rPr lang="en-GB" sz="2800" b="1" dirty="0" smtClean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b="1" dirty="0" smtClean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2800" b="1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800" b="1" dirty="0" smtClean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أستاذ المناهج وطرق تدريس تكنولوجيا التعليم المساعد </a:t>
            </a:r>
            <a:endParaRPr lang="en-GB" sz="2800" b="1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3200" b="1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4316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5638800" cy="4114800"/>
          </a:xfrm>
        </p:spPr>
        <p:txBody>
          <a:bodyPr/>
          <a:lstStyle/>
          <a:p>
            <a:pPr>
              <a:defRPr/>
            </a:pPr>
            <a:r>
              <a:rPr lang="ar-EG" sz="6000" dirty="0" smtClean="0">
                <a:solidFill>
                  <a:schemeClr val="accent5">
                    <a:lumMod val="25000"/>
                  </a:schemeClr>
                </a:solidFill>
              </a:rPr>
              <a:t>أهلاً و مرحباً بطالباتي العزيزات </a:t>
            </a:r>
            <a:r>
              <a:rPr lang="ar-SA" sz="60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br>
              <a:rPr lang="ar-SA" sz="6000" dirty="0" smtClean="0">
                <a:solidFill>
                  <a:schemeClr val="accent5">
                    <a:lumMod val="25000"/>
                  </a:schemeClr>
                </a:solidFill>
              </a:rPr>
            </a:br>
            <a:endParaRPr lang="ar-SA" sz="60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6147" name="Picture 2" descr="F:\DrAhlam Work\صور متحرك لايناس\الترحيب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04800" y="1647825"/>
            <a:ext cx="2895600" cy="3352800"/>
          </a:xfrm>
        </p:spPr>
      </p:pic>
      <p:pic>
        <p:nvPicPr>
          <p:cNvPr id="6148" name="Picture 3" descr="F:\Local Disk (E)\رسالة الدكتوراة أكتوبر 2008 نسخة البرمجة\صور للتغذية الراجعة مهم\صورة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21145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61222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124200" y="1447800"/>
            <a:ext cx="4743606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oftRound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Simplified Arabic" pitchFamily="18" charset="-78"/>
                <a:cs typeface="Simplified Arabic" pitchFamily="18" charset="-78"/>
              </a:rPr>
              <a:t>المنظور الإسلامي للاتصال:</a:t>
            </a:r>
            <a:endParaRPr lang="ar-SA" sz="4000" b="1" cap="none" spc="0" dirty="0">
              <a:ln w="11430"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62000" y="2390469"/>
            <a:ext cx="75438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الاتصال هو أساس الحياة بين البشر, وبالاتصال تتقارب الشعوب والقبائل والدين الإسلامي يدعو إلى الاتصال و</a:t>
            </a:r>
            <a:r>
              <a:rPr lang="ar-EG" sz="2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SA" sz="2400" b="1" dirty="0" err="1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لى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التعارف والتآلف.</a:t>
            </a:r>
          </a:p>
          <a:p>
            <a:endParaRPr lang="ar-SA" sz="2400" b="1" dirty="0" smtClean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SA" sz="2400" b="1" dirty="0" smtClean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SA" sz="2400" b="1" dirty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295400" y="3733800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ar-SA" sz="3200" b="1" dirty="0">
                <a:ln w="1143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Simplified Arabic" pitchFamily="18" charset="-78"/>
                <a:cs typeface="Simplified Arabic" pitchFamily="18" charset="-78"/>
              </a:rPr>
              <a:t>يأخذ الاتصال في المنظور </a:t>
            </a:r>
            <a:r>
              <a:rPr lang="ar-SA" sz="3200" b="1" dirty="0" smtClean="0">
                <a:ln w="1143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Simplified Arabic" pitchFamily="18" charset="-78"/>
                <a:cs typeface="Simplified Arabic" pitchFamily="18" charset="-78"/>
              </a:rPr>
              <a:t>الإسلامي </a:t>
            </a:r>
            <a:r>
              <a:rPr lang="ar-SA" sz="3200" b="1" dirty="0">
                <a:ln w="1143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Simplified Arabic" pitchFamily="18" charset="-78"/>
                <a:cs typeface="Simplified Arabic" pitchFamily="18" charset="-78"/>
              </a:rPr>
              <a:t>عدة أشكال هي: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350892" y="4724400"/>
            <a:ext cx="6553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الاتصال الروحي 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الاتصال العضوي.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الاتصال الروحي الإنساني (الجماهيري).</a:t>
            </a:r>
          </a:p>
          <a:p>
            <a:endParaRPr lang="ar-S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59542" y="1295400"/>
            <a:ext cx="69589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سمات الاتصال من المنظور الإسلامي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09600" y="2209800"/>
            <a:ext cx="7620000" cy="40010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يتو</a:t>
            </a:r>
            <a:r>
              <a:rPr lang="ar-EG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فر حسن الظن في الاتصال بين المرسل والمستقبل.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تتو</a:t>
            </a:r>
            <a:r>
              <a:rPr lang="ar-EG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فر السرية في الاتصال.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يتو</a:t>
            </a:r>
            <a:r>
              <a:rPr lang="ar-EG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فر في الاتصال القول الحسن وقول الخير والبعد عن القول الباطل أو الصمت.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البعد عن الثرثرة والتكلف في الاتصال.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يخلو الاتصال من السخرية.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أن يتو</a:t>
            </a:r>
            <a:r>
              <a:rPr lang="ar-EG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فر في الاتصال الصدق وعدم الكذب.</a:t>
            </a:r>
          </a:p>
          <a:p>
            <a:pPr>
              <a:buFont typeface="Wingdings" pitchFamily="2" charset="2"/>
              <a:buChar char="v"/>
            </a:pPr>
            <a:endParaRPr lang="ar-SA" sz="2800" dirty="0">
              <a:solidFill>
                <a:schemeClr val="accent3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480227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22908" y="1219200"/>
            <a:ext cx="64283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ar-SA" sz="4800" b="1" cap="none" spc="0" dirty="0" smtClean="0">
                <a:ln w="18000">
                  <a:noFill/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Simplified Arabic" pitchFamily="18" charset="-78"/>
                <a:cs typeface="Simplified Arabic" pitchFamily="18" charset="-78"/>
              </a:rPr>
              <a:t>عناصر عملية الاتصال التعليمي</a:t>
            </a:r>
            <a:endParaRPr lang="ar-SA" sz="4800" b="1" cap="none" spc="0" dirty="0">
              <a:ln w="18000">
                <a:noFill/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362200" y="2514600"/>
            <a:ext cx="4572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نموذج الاتصال التعليمي التقليدي:</a:t>
            </a:r>
            <a:endParaRPr lang="ar-SA" sz="2800" b="1" dirty="0">
              <a:solidFill>
                <a:schemeClr val="accent5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505200" y="3581400"/>
            <a:ext cx="2133600" cy="1905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الرسالة</a:t>
            </a:r>
          </a:p>
          <a:p>
            <a:pPr algn="ctr"/>
            <a:endParaRPr lang="ar-SA" sz="3200" b="1" spc="-150" dirty="0" smtClean="0">
              <a:solidFill>
                <a:schemeClr val="tx2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الوسيلة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6553200" y="3810000"/>
            <a:ext cx="17526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لمرس</a:t>
            </a:r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</a:t>
            </a:r>
            <a:endParaRPr lang="ar-SA" sz="3200" b="1" dirty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685800" y="3771900"/>
            <a:ext cx="1981200" cy="1524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المستقبل</a:t>
            </a:r>
          </a:p>
        </p:txBody>
      </p:sp>
      <p:cxnSp>
        <p:nvCxnSpPr>
          <p:cNvPr id="11" name="رابط مستقيم 10"/>
          <p:cNvCxnSpPr>
            <a:stCxn id="6" idx="2"/>
            <a:endCxn id="6" idx="6"/>
          </p:cNvCxnSpPr>
          <p:nvPr/>
        </p:nvCxnSpPr>
        <p:spPr>
          <a:xfrm>
            <a:off x="3505200" y="4533900"/>
            <a:ext cx="2133600" cy="0"/>
          </a:xfrm>
          <a:prstGeom prst="line">
            <a:avLst/>
          </a:prstGeom>
          <a:ln w="22225" cmpd="sng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5943600" y="4495800"/>
            <a:ext cx="381000" cy="0"/>
          </a:xfrm>
          <a:prstGeom prst="straightConnector1">
            <a:avLst/>
          </a:prstGeom>
          <a:ln w="25400">
            <a:solidFill>
              <a:schemeClr val="tx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>
            <a:off x="2895600" y="4495800"/>
            <a:ext cx="381000" cy="0"/>
          </a:xfrm>
          <a:prstGeom prst="straightConnector1">
            <a:avLst/>
          </a:prstGeom>
          <a:ln w="25400">
            <a:solidFill>
              <a:schemeClr val="tx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40279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600200" y="152400"/>
            <a:ext cx="5257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  <a:latin typeface="Simplified Arabic" pitchFamily="18" charset="-78"/>
                <a:cs typeface="PT Bold Heading" pitchFamily="2" charset="-78"/>
              </a:rPr>
              <a:t>نموذج الاتصال التعليمي الحديث:</a:t>
            </a:r>
            <a:endParaRPr lang="ar-SA" sz="3200" b="1" dirty="0">
              <a:solidFill>
                <a:schemeClr val="bg1"/>
              </a:solidFill>
              <a:latin typeface="Simplified Arabic" pitchFamily="18" charset="-78"/>
              <a:cs typeface="PT Bold Heading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629400" y="2209800"/>
            <a:ext cx="2209800" cy="3200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المرسل</a:t>
            </a:r>
          </a:p>
          <a:p>
            <a:pPr algn="ctr"/>
            <a:endParaRPr lang="ar-SA" sz="2400" b="1" dirty="0" smtClean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مرسل</a:t>
            </a:r>
          </a:p>
          <a:p>
            <a:pPr algn="ctr"/>
            <a:r>
              <a:rPr lang="ar-S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تجهيز الرسالة</a:t>
            </a:r>
          </a:p>
          <a:p>
            <a:pPr algn="ctr"/>
            <a:endParaRPr lang="ar-SA" sz="2000" b="1" dirty="0" smtClean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مستقبل</a:t>
            </a:r>
            <a:r>
              <a:rPr lang="ar-S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/>
            <a:r>
              <a:rPr lang="ar-S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فك رموز الرسالة</a:t>
            </a:r>
            <a:endParaRPr lang="ar-SA" sz="2000" b="1" dirty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7" name="رابط مستقيم 6"/>
          <p:cNvCxnSpPr/>
          <p:nvPr/>
        </p:nvCxnSpPr>
        <p:spPr>
          <a:xfrm>
            <a:off x="7010400" y="3200400"/>
            <a:ext cx="1524000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7010400" y="4267200"/>
            <a:ext cx="1524000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ستطيل مستدير الزوايا 10"/>
          <p:cNvSpPr/>
          <p:nvPr/>
        </p:nvSpPr>
        <p:spPr>
          <a:xfrm>
            <a:off x="381000" y="2209800"/>
            <a:ext cx="2209800" cy="3200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المستقبل</a:t>
            </a:r>
          </a:p>
          <a:p>
            <a:pPr algn="ctr"/>
            <a:endParaRPr lang="ar-SA" sz="2400" b="1" dirty="0" smtClean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مستقبل</a:t>
            </a:r>
            <a:r>
              <a:rPr lang="ar-S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/>
            <a:r>
              <a:rPr lang="ar-S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فك رموز الرسالة</a:t>
            </a:r>
          </a:p>
          <a:p>
            <a:pPr algn="ctr"/>
            <a:endParaRPr lang="ar-SA" sz="2000" b="1" dirty="0" smtClean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مرسل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تجهيز الرسالة</a:t>
            </a:r>
          </a:p>
        </p:txBody>
      </p:sp>
      <p:cxnSp>
        <p:nvCxnSpPr>
          <p:cNvPr id="12" name="رابط مستقيم 11"/>
          <p:cNvCxnSpPr/>
          <p:nvPr/>
        </p:nvCxnSpPr>
        <p:spPr>
          <a:xfrm>
            <a:off x="685800" y="3200400"/>
            <a:ext cx="1524000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685800" y="4267200"/>
            <a:ext cx="1524000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3505200" y="1295400"/>
            <a:ext cx="2362200" cy="1219200"/>
          </a:xfrm>
          <a:prstGeom prst="roundRect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الرسالة</a:t>
            </a:r>
          </a:p>
          <a:p>
            <a:pPr algn="ctr"/>
            <a:endParaRPr lang="ar-SA" sz="2400" b="1" dirty="0" smtClean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الوسيلة</a:t>
            </a:r>
            <a:endParaRPr lang="ar-SA" sz="2000" b="1" dirty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>
            <a:off x="3962400" y="1905000"/>
            <a:ext cx="1524000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3505200" y="5410200"/>
            <a:ext cx="2362200" cy="12192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التغذية الراجعة</a:t>
            </a:r>
            <a:endParaRPr lang="ar-SA" sz="2000" b="1" dirty="0">
              <a:solidFill>
                <a:schemeClr val="tx1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19" name="رابط كسهم مستقيم 18"/>
          <p:cNvCxnSpPr/>
          <p:nvPr/>
        </p:nvCxnSpPr>
        <p:spPr>
          <a:xfrm flipH="1" flipV="1">
            <a:off x="6172200" y="1752600"/>
            <a:ext cx="685800" cy="304800"/>
          </a:xfrm>
          <a:prstGeom prst="straightConnector1">
            <a:avLst/>
          </a:prstGeom>
          <a:ln w="254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V="1">
            <a:off x="6248400" y="5638800"/>
            <a:ext cx="533400" cy="38100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H="1">
            <a:off x="2514600" y="1828800"/>
            <a:ext cx="609600" cy="228600"/>
          </a:xfrm>
          <a:prstGeom prst="straightConnector1">
            <a:avLst/>
          </a:prstGeom>
          <a:ln w="254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2438400" y="5715000"/>
            <a:ext cx="838200" cy="38100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54515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6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6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6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6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6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1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>
                <a:cs typeface="PT Bold Heading" pitchFamily="2" charset="-78"/>
              </a:rPr>
              <a:t>خصائص المرسل </a:t>
            </a:r>
            <a:endParaRPr lang="ar-SA" sz="3600" dirty="0"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3400" y="1828800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600" b="1" u="sng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PT Bold Heading" pitchFamily="2" charset="-78"/>
              </a:rPr>
              <a:t>المرسل</a:t>
            </a:r>
            <a:r>
              <a:rPr lang="ar-SA" sz="3600" b="1" u="sng" dirty="0" smtClean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PT Bold Heading" pitchFamily="2" charset="-78"/>
              </a:rPr>
              <a:t>:</a:t>
            </a:r>
          </a:p>
          <a:p>
            <a:pPr algn="just"/>
            <a:endParaRPr lang="ar-SA" sz="3200" b="1" u="sng" dirty="0"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PT Bold Heading" pitchFamily="2" charset="-78"/>
            </a:endParaRPr>
          </a:p>
          <a:p>
            <a:pPr algn="just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هو العنصر الأول من عناصر الاتصال وهو مصدر الرسالة التي يترتب عليها التفاعل في موقف الاتصال . والمعلم في الموقف التعليمي هو الذي يصوغ الرسالة أي وضعها في صورة ألفاظ, أو رسوم , أو رموز بغرض الوصول </a:t>
            </a:r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SA" sz="3200" b="1" dirty="0" err="1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لى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محدد وقد يكون المرسل شخصا واحد </a:t>
            </a:r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 </a:t>
            </a:r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مجموعة </a:t>
            </a:r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شخاص </a:t>
            </a:r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 آلة </a:t>
            </a:r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تعليمية.</a:t>
            </a:r>
          </a:p>
        </p:txBody>
      </p:sp>
    </p:spTree>
    <p:extLst>
      <p:ext uri="{BB962C8B-B14F-4D97-AF65-F5344CB8AC3E}">
        <p14:creationId xmlns:p14="http://schemas.microsoft.com/office/powerpoint/2010/main" val="16390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021TGp_bizmedical_light">
  <a:themeElements>
    <a:clrScheme name="021TGp_bizmedical_light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9999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CACAFF"/>
      </a:accent5>
      <a:accent6>
        <a:srgbClr val="278791"/>
      </a:accent6>
      <a:hlink>
        <a:srgbClr val="5A7CC0"/>
      </a:hlink>
      <a:folHlink>
        <a:srgbClr val="872ECA"/>
      </a:folHlink>
    </a:clrScheme>
    <a:fontScheme name="021TGp_bizmedical_ligh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1TGp_bizmedical_light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TGp_bizmedical_light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TGp_bizmedical_light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9999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CACAFF"/>
        </a:accent5>
        <a:accent6>
          <a:srgbClr val="278791"/>
        </a:accent6>
        <a:hlink>
          <a:srgbClr val="5A7CC0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988</Words>
  <Application>Microsoft Office PowerPoint</Application>
  <PresentationFormat>عرض على الشاشة (3:4)‏</PresentationFormat>
  <Paragraphs>158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1_021TGp_bizmedical_light</vt:lpstr>
      <vt:lpstr>عرض تقديمي في PowerPoint</vt:lpstr>
      <vt:lpstr>عرض تقديمي في PowerPoint</vt:lpstr>
      <vt:lpstr>عرض تقديمي في PowerPoint</vt:lpstr>
      <vt:lpstr>أهلاً و مرحباً بطالباتي العزيزات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خصائص المرسل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مهارات اللغة اللفظية</vt:lpstr>
      <vt:lpstr>عرض تقديمي في PowerPoint</vt:lpstr>
      <vt:lpstr>خصائص  اللغة غير اللفظية للمرسل</vt:lpstr>
      <vt:lpstr>عرض تقديمي في PowerPoint</vt:lpstr>
      <vt:lpstr>عرض تقديمي في PowerPoint</vt:lpstr>
      <vt:lpstr>  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Asus</dc:creator>
  <cp:lastModifiedBy>hp</cp:lastModifiedBy>
  <cp:revision>94</cp:revision>
  <dcterms:created xsi:type="dcterms:W3CDTF">2012-03-06T13:27:19Z</dcterms:created>
  <dcterms:modified xsi:type="dcterms:W3CDTF">2015-02-25T15:54:14Z</dcterms:modified>
</cp:coreProperties>
</file>