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71"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4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9E54141-0254-4167-A6BD-C89F3FCF52D5}" type="datetimeFigureOut">
              <a:rPr lang="ar-SA" smtClean="0"/>
              <a:pPr/>
              <a:t>17/05/36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9E54141-0254-4167-A6BD-C89F3FCF52D5}" type="datetimeFigureOut">
              <a:rPr lang="ar-SA" smtClean="0"/>
              <a:pPr/>
              <a:t>17/05/36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9E54141-0254-4167-A6BD-C89F3FCF52D5}" type="datetimeFigureOut">
              <a:rPr lang="ar-SA" smtClean="0"/>
              <a:pPr/>
              <a:t>17/05/36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9E54141-0254-4167-A6BD-C89F3FCF52D5}" type="datetimeFigureOut">
              <a:rPr lang="ar-SA" smtClean="0"/>
              <a:pPr/>
              <a:t>17/05/36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9E54141-0254-4167-A6BD-C89F3FCF52D5}" type="datetimeFigureOut">
              <a:rPr lang="ar-SA" smtClean="0"/>
              <a:pPr/>
              <a:t>17/05/36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9E54141-0254-4167-A6BD-C89F3FCF52D5}" type="datetimeFigureOut">
              <a:rPr lang="ar-SA" smtClean="0"/>
              <a:pPr/>
              <a:t>17/05/36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9E54141-0254-4167-A6BD-C89F3FCF52D5}" type="datetimeFigureOut">
              <a:rPr lang="ar-SA" smtClean="0"/>
              <a:pPr/>
              <a:t>17/05/36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9E54141-0254-4167-A6BD-C89F3FCF52D5}" type="datetimeFigureOut">
              <a:rPr lang="ar-SA" smtClean="0"/>
              <a:pPr/>
              <a:t>17/05/36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9E54141-0254-4167-A6BD-C89F3FCF52D5}" type="datetimeFigureOut">
              <a:rPr lang="ar-SA" smtClean="0"/>
              <a:pPr/>
              <a:t>17/05/36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9E54141-0254-4167-A6BD-C89F3FCF52D5}" type="datetimeFigureOut">
              <a:rPr lang="ar-SA" smtClean="0"/>
              <a:pPr/>
              <a:t>17/05/36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9E54141-0254-4167-A6BD-C89F3FCF52D5}" type="datetimeFigureOut">
              <a:rPr lang="ar-SA" smtClean="0"/>
              <a:pPr/>
              <a:t>17/05/36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229A78-888B-4711-9EF6-FCC1D17350AD}" type="slidenum">
              <a:rPr lang="ar-SA" smtClean="0"/>
              <a:pPr/>
              <a:t>‹#›</a:t>
            </a:fld>
            <a:endParaRPr lang="ar-SA"/>
          </a:p>
        </p:txBody>
      </p:sp>
    </p:spTree>
  </p:cSld>
  <p:clrMapOvr>
    <a:masterClrMapping/>
  </p:clrMapOvr>
  <p:transition>
    <p:sndAc>
      <p:stSnd>
        <p:snd r:embed="rId1" name="wind.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9E54141-0254-4167-A6BD-C89F3FCF52D5}" type="datetimeFigureOut">
              <a:rPr lang="ar-SA" smtClean="0"/>
              <a:pPr/>
              <a:t>17/05/36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9229A78-888B-4711-9EF6-FCC1D17350AD}"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ndAc>
      <p:stSnd>
        <p:snd r:embed="rId13" name="wind.wav" builtIn="1"/>
      </p:stSnd>
    </p:sndAc>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6600" b="1" dirty="0">
                <a:solidFill>
                  <a:srgbClr val="FF0000"/>
                </a:solidFill>
              </a:rPr>
              <a:t>الحكم الثالث: </a:t>
            </a:r>
            <a:r>
              <a:rPr lang="ar-SA" sz="6600" b="1" dirty="0" err="1">
                <a:solidFill>
                  <a:srgbClr val="FF0000"/>
                </a:solidFill>
              </a:rPr>
              <a:t>الإقلاب</a:t>
            </a:r>
            <a:r>
              <a:rPr lang="ar-SA" sz="6000" b="1" dirty="0"/>
              <a:t/>
            </a:r>
            <a:br>
              <a:rPr lang="ar-SA" sz="6000" b="1" dirty="0"/>
            </a:br>
            <a:r>
              <a:rPr lang="ar-SA" sz="6000" b="1" dirty="0">
                <a:solidFill>
                  <a:srgbClr val="92D050"/>
                </a:solidFill>
              </a:rPr>
              <a:t>تعريفُهُ:</a:t>
            </a:r>
            <a:r>
              <a:rPr lang="ar-SA" sz="6000" b="1" dirty="0"/>
              <a:t/>
            </a:r>
            <a:br>
              <a:rPr lang="ar-SA" sz="6000" b="1" dirty="0"/>
            </a:br>
            <a:r>
              <a:rPr lang="ar-SA" sz="6000" b="1" dirty="0" err="1"/>
              <a:t>الإقلاب</a:t>
            </a:r>
            <a:r>
              <a:rPr lang="ar-SA" sz="6000" b="1" dirty="0"/>
              <a:t> لغةً: تحويلُ الشيء عن وجهه، تقول: قلبت الشيء أي حوَّلْتَهُ عن وجهه.</a:t>
            </a:r>
            <a:br>
              <a:rPr lang="ar-SA" sz="6000" b="1" dirty="0"/>
            </a:br>
            <a:r>
              <a:rPr lang="ar-SA" sz="6000" b="1" dirty="0">
                <a:solidFill>
                  <a:srgbClr val="92D050"/>
                </a:solidFill>
              </a:rPr>
              <a:t>واصطلاحًا: </a:t>
            </a:r>
            <a:r>
              <a:rPr lang="ar-SA" sz="6000" b="1" dirty="0"/>
              <a:t>قلب النون الساكنة أو التنوين ميمًا </a:t>
            </a:r>
            <a:r>
              <a:rPr lang="ar-SA" sz="6000" b="1" dirty="0" err="1"/>
              <a:t>مخفاة</a:t>
            </a:r>
            <a:r>
              <a:rPr lang="ar-SA" sz="6000" b="1" dirty="0"/>
              <a:t> بغنة.</a:t>
            </a:r>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 calcmode="lin" valueType="num">
                                      <p:cBhvr>
                                        <p:cTn id="9" dur="5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5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b="1" dirty="0">
                <a:solidFill>
                  <a:srgbClr val="FF0000"/>
                </a:solidFill>
              </a:rPr>
              <a:t>الأمثلة: </a:t>
            </a:r>
            <a:r>
              <a:rPr lang="ar-SA" b="1" dirty="0" smtClean="0"/>
              <a:t>من </a:t>
            </a:r>
            <a:r>
              <a:rPr lang="ar-SA" b="1" dirty="0"/>
              <a:t>كلمة ومن كلمتين: </a:t>
            </a:r>
            <a:r>
              <a:rPr lang="ar-SA" b="1" dirty="0">
                <a:solidFill>
                  <a:srgbClr val="7030A0"/>
                </a:solidFill>
              </a:rPr>
              <a:t>«منصورا» «أن صدوكم»، «منذر»، «من ذكر»، «منثورا»، «من ثمرة»، «ينكثون»، «من كل»، «</a:t>
            </a:r>
            <a:r>
              <a:rPr lang="ar-SA" b="1" dirty="0" err="1">
                <a:solidFill>
                  <a:srgbClr val="7030A0"/>
                </a:solidFill>
              </a:rPr>
              <a:t>أنجيناكم</a:t>
            </a:r>
            <a:r>
              <a:rPr lang="ar-SA" b="1" dirty="0">
                <a:solidFill>
                  <a:srgbClr val="7030A0"/>
                </a:solidFill>
              </a:rPr>
              <a:t>»، «أن جاءكم»، «المنشئون»، «لمن شاء»، «أندادا»، «من دابة</a:t>
            </a:r>
            <a:r>
              <a:rPr lang="ar-SA" b="1" dirty="0" smtClean="0">
                <a:solidFill>
                  <a:srgbClr val="7030A0"/>
                </a:solidFill>
              </a:rPr>
              <a:t>»،«</a:t>
            </a:r>
            <a:r>
              <a:rPr lang="ar-SA" b="1" dirty="0">
                <a:solidFill>
                  <a:srgbClr val="7030A0"/>
                </a:solidFill>
              </a:rPr>
              <a:t>ينقضون</a:t>
            </a:r>
            <a:r>
              <a:rPr lang="ar-SA" b="1" dirty="0" smtClean="0">
                <a:solidFill>
                  <a:srgbClr val="7030A0"/>
                </a:solidFill>
              </a:rPr>
              <a:t>»،«</a:t>
            </a:r>
            <a:r>
              <a:rPr lang="ar-SA" b="1" dirty="0">
                <a:solidFill>
                  <a:srgbClr val="7030A0"/>
                </a:solidFill>
              </a:rPr>
              <a:t>فإن قاتلوكم</a:t>
            </a:r>
            <a:r>
              <a:rPr lang="ar-SA" b="1" dirty="0" smtClean="0">
                <a:solidFill>
                  <a:srgbClr val="7030A0"/>
                </a:solidFill>
              </a:rPr>
              <a:t>»«</a:t>
            </a:r>
            <a:r>
              <a:rPr lang="ar-SA" b="1" dirty="0">
                <a:solidFill>
                  <a:srgbClr val="7030A0"/>
                </a:solidFill>
              </a:rPr>
              <a:t>منسأته»، «من سيئاتكم»، «ينطقون»، «من طيبات»، «فأنزلنا»، «فإن زللتم»، «انفروا»، «وإن </a:t>
            </a:r>
            <a:r>
              <a:rPr lang="ar-SA" b="1" dirty="0" err="1">
                <a:solidFill>
                  <a:srgbClr val="7030A0"/>
                </a:solidFill>
              </a:rPr>
              <a:t>فاتكم</a:t>
            </a:r>
            <a:r>
              <a:rPr lang="ar-SA" b="1" dirty="0">
                <a:solidFill>
                  <a:srgbClr val="7030A0"/>
                </a:solidFill>
              </a:rPr>
              <a:t>»، «منتهون»، «من تحتها»، «منضود»، «من ضل»، «انظروا»، «من ظهير».</a:t>
            </a:r>
            <a:endParaRPr lang="ar-SA" dirty="0">
              <a:solidFill>
                <a:srgbClr val="7030A0"/>
              </a:solidFill>
            </a:endParaRPr>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3000" fill="hold">
                                          <p:stCondLst>
                                            <p:cond delay="0"/>
                                          </p:stCondLst>
                                        </p:cTn>
                                        <p:tgtEl>
                                          <p:spTgt spid="2"/>
                                        </p:tgtEl>
                                        <p:attrNameLst>
                                          <p:attrName>ppt_x</p:attrName>
                                        </p:attrNameLst>
                                      </p:cBhvr>
                                    </p:anim>
                                    <p:anim from="0" to="-1.0" calcmode="lin" valueType="num">
                                      <p:cBhvr>
                                        <p:cTn id="8" dur="1000" decel="50000" autoRev="1" fill="hold">
                                          <p:stCondLst>
                                            <p:cond delay="3000"/>
                                          </p:stCondLst>
                                        </p:cTn>
                                        <p:tgtEl>
                                          <p:spTgt spid="2"/>
                                        </p:tgtEl>
                                        <p:attrNameLst>
                                          <p:attrName>xshear</p:attrName>
                                        </p:attrNameLst>
                                      </p:cBhvr>
                                    </p:anim>
                                    <p:animScale>
                                      <p:cBhvr>
                                        <p:cTn id="9" dur="1000" decel="100000" autoRev="1" fill="hold">
                                          <p:stCondLst>
                                            <p:cond delay="3000"/>
                                          </p:stCondLst>
                                        </p:cTn>
                                        <p:tgtEl>
                                          <p:spTgt spid="2"/>
                                        </p:tgtEl>
                                      </p:cBhvr>
                                      <p:from x="100000" y="100000"/>
                                      <p:to x="80000" y="100000"/>
                                    </p:animScale>
                                    <p:anim by="(#ppt_h/3+#ppt_w*0.1)" calcmode="lin" valueType="num">
                                      <p:cBhvr additive="sum">
                                        <p:cTn id="10" dur="1000" decel="100000" autoRev="1" fill="hold">
                                          <p:stCondLst>
                                            <p:cond delay="3000"/>
                                          </p:stCondLst>
                                        </p:cTn>
                                        <p:tgtEl>
                                          <p:spTgt spid="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5400" b="1" dirty="0">
                <a:solidFill>
                  <a:srgbClr val="C00000"/>
                </a:solidFill>
              </a:rPr>
              <a:t>ومن أمثلة التنوين مع هذه الحروف: </a:t>
            </a:r>
            <a:r>
              <a:rPr lang="ar-SA" sz="5400" b="1" dirty="0">
                <a:solidFill>
                  <a:srgbClr val="7030A0"/>
                </a:solidFill>
              </a:rPr>
              <a:t>«ريحا صرصرا»، «</a:t>
            </a:r>
            <a:r>
              <a:rPr lang="ar-SA" sz="5400" b="1" dirty="0" err="1">
                <a:solidFill>
                  <a:srgbClr val="7030A0"/>
                </a:solidFill>
              </a:rPr>
              <a:t>سراعا</a:t>
            </a:r>
            <a:r>
              <a:rPr lang="ar-SA" sz="5400" b="1" dirty="0">
                <a:solidFill>
                  <a:srgbClr val="7030A0"/>
                </a:solidFill>
              </a:rPr>
              <a:t> ذلك»، «أزواجا ثلاثة»، «عادا كفروا»، «فصبر جميل»، «بأس شديد»، «ثمنا قليلا»، «ورجلا سلما</a:t>
            </a:r>
            <a:r>
              <a:rPr lang="ar-SA" sz="5400" b="1" dirty="0" smtClean="0">
                <a:solidFill>
                  <a:srgbClr val="7030A0"/>
                </a:solidFill>
              </a:rPr>
              <a:t>»،«</a:t>
            </a:r>
            <a:r>
              <a:rPr lang="ar-SA" sz="5400" b="1" dirty="0" err="1">
                <a:solidFill>
                  <a:srgbClr val="7030A0"/>
                </a:solidFill>
              </a:rPr>
              <a:t>قنوان</a:t>
            </a:r>
            <a:r>
              <a:rPr lang="ar-SA" sz="5400" b="1" dirty="0">
                <a:solidFill>
                  <a:srgbClr val="7030A0"/>
                </a:solidFill>
              </a:rPr>
              <a:t> دانية»، «شرابا </a:t>
            </a:r>
            <a:r>
              <a:rPr lang="ar-SA" sz="5400" b="1" dirty="0" smtClean="0">
                <a:solidFill>
                  <a:srgbClr val="7030A0"/>
                </a:solidFill>
              </a:rPr>
              <a:t>طهوراً»،«</a:t>
            </a:r>
            <a:r>
              <a:rPr lang="ar-SA" sz="5400" b="1" dirty="0">
                <a:solidFill>
                  <a:srgbClr val="7030A0"/>
                </a:solidFill>
              </a:rPr>
              <a:t>مباركة زيتونة»، «</a:t>
            </a:r>
            <a:r>
              <a:rPr lang="ar-SA" sz="5400" b="1" dirty="0" smtClean="0">
                <a:solidFill>
                  <a:srgbClr val="7030A0"/>
                </a:solidFill>
              </a:rPr>
              <a:t>خالداً </a:t>
            </a:r>
            <a:r>
              <a:rPr lang="ar-SA" sz="5400" b="1" dirty="0">
                <a:solidFill>
                  <a:srgbClr val="7030A0"/>
                </a:solidFill>
              </a:rPr>
              <a:t>فيها»، «جنات تجرى»، «قوما ضالين»، «ظلا ظليلا».</a:t>
            </a:r>
            <a:endParaRPr lang="ar-SA" sz="5400" dirty="0">
              <a:solidFill>
                <a:srgbClr val="7030A0"/>
              </a:solidFill>
            </a:endParaRPr>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strVal val="#ppt_w*0.05"/>
                                          </p:val>
                                        </p:tav>
                                        <p:tav tm="100000">
                                          <p:val>
                                            <p:strVal val="#ppt_w"/>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anim calcmode="lin" valueType="num">
                                      <p:cBhvr>
                                        <p:cTn id="9" dur="5000" fill="hold"/>
                                        <p:tgtEl>
                                          <p:spTgt spid="2"/>
                                        </p:tgtEl>
                                        <p:attrNameLst>
                                          <p:attrName>ppt_x</p:attrName>
                                        </p:attrNameLst>
                                      </p:cBhvr>
                                      <p:tavLst>
                                        <p:tav tm="0">
                                          <p:val>
                                            <p:strVal val="#ppt_x-.2"/>
                                          </p:val>
                                        </p:tav>
                                        <p:tav tm="100000">
                                          <p:val>
                                            <p:strVal val="#ppt_x"/>
                                          </p:val>
                                        </p:tav>
                                      </p:tavLst>
                                    </p:anim>
                                    <p:anim calcmode="lin" valueType="num">
                                      <p:cBhvr>
                                        <p:cTn id="10" dur="5000" fill="hold"/>
                                        <p:tgtEl>
                                          <p:spTgt spid="2"/>
                                        </p:tgtEl>
                                        <p:attrNameLst>
                                          <p:attrName>ppt_y</p:attrName>
                                        </p:attrNameLst>
                                      </p:cBhvr>
                                      <p:tavLst>
                                        <p:tav tm="0">
                                          <p:val>
                                            <p:strVal val="#ppt_y"/>
                                          </p:val>
                                        </p:tav>
                                        <p:tav tm="100000">
                                          <p:val>
                                            <p:strVal val="#ppt_y"/>
                                          </p:val>
                                        </p:tav>
                                      </p:tavLst>
                                    </p:anim>
                                    <p:animEffect transition="in" filter="fade">
                                      <p:cBhvr>
                                        <p:cTn id="11"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5400" b="1" dirty="0">
                <a:solidFill>
                  <a:srgbClr val="FF0000"/>
                </a:solidFill>
              </a:rPr>
              <a:t>والفرقُ بينَ الإخفاء والإدغامِ:</a:t>
            </a:r>
            <a:r>
              <a:rPr lang="ar-SA" sz="5400" b="1" dirty="0"/>
              <a:t/>
            </a:r>
            <a:br>
              <a:rPr lang="ar-SA" sz="5400" b="1" dirty="0"/>
            </a:br>
            <a:r>
              <a:rPr lang="ar-SA" sz="5400" b="1" dirty="0">
                <a:solidFill>
                  <a:srgbClr val="00B0F0"/>
                </a:solidFill>
              </a:rPr>
              <a:t>أولا: </a:t>
            </a:r>
            <a:r>
              <a:rPr lang="ar-SA" sz="5400" b="1" dirty="0"/>
              <a:t>أن الإخفاء لا تشديد معه مطلقًا بخلاف الإدغام ففيه تشديد.</a:t>
            </a:r>
            <a:br>
              <a:rPr lang="ar-SA" sz="5400" b="1" dirty="0"/>
            </a:br>
            <a:r>
              <a:rPr lang="ar-SA" sz="5400" b="1" dirty="0">
                <a:solidFill>
                  <a:srgbClr val="00B0F0"/>
                </a:solidFill>
              </a:rPr>
              <a:t>ثانيًا: </a:t>
            </a:r>
            <a:r>
              <a:rPr lang="ar-SA" sz="5400" b="1" dirty="0"/>
              <a:t>أن إخفاء الحرف يكون عند غيره وأما إدغامه فيكون في غيره.</a:t>
            </a:r>
            <a:br>
              <a:rPr lang="ar-SA" sz="5400" b="1" dirty="0"/>
            </a:br>
            <a:r>
              <a:rPr lang="ar-SA" sz="5400" b="1" dirty="0">
                <a:solidFill>
                  <a:srgbClr val="00B0F0"/>
                </a:solidFill>
              </a:rPr>
              <a:t>ثالثًا: </a:t>
            </a:r>
            <a:r>
              <a:rPr lang="ar-SA" sz="5400" b="1" dirty="0"/>
              <a:t>أن الإخفاء يأتي من كلمة ومن كلمتين، وأما الإدغام فلا يكون إلا من كلمتين كما </a:t>
            </a:r>
            <a:r>
              <a:rPr lang="ar-SA" sz="5400" b="1" dirty="0" smtClean="0"/>
              <a:t>سبق .</a:t>
            </a:r>
            <a:endParaRPr lang="ar-SA" sz="5400" b="1" dirty="0"/>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2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2500" accel="50000" fill="hold">
                                          <p:stCondLst>
                                            <p:cond delay="2500"/>
                                          </p:stCondLst>
                                        </p:cTn>
                                        <p:tgtEl>
                                          <p:spTgt spid="2"/>
                                        </p:tgtEl>
                                        <p:attrNameLst>
                                          <p:attrName>ppt_w</p:attrName>
                                        </p:attrNameLst>
                                      </p:cBhvr>
                                      <p:tavLst>
                                        <p:tav tm="0">
                                          <p:val>
                                            <p:strVal val="#ppt_w*.05"/>
                                          </p:val>
                                        </p:tav>
                                        <p:tav tm="100000">
                                          <p:val>
                                            <p:strVal val="#ppt_w"/>
                                          </p:val>
                                        </p:tav>
                                      </p:tavLst>
                                    </p:anim>
                                    <p:anim calcmode="lin" valueType="num">
                                      <p:cBhvr>
                                        <p:cTn id="10" dur="5000" fill="hold"/>
                                        <p:tgtEl>
                                          <p:spTgt spid="2"/>
                                        </p:tgtEl>
                                        <p:attrNameLst>
                                          <p:attrName>ppt_h</p:attrName>
                                        </p:attrNameLst>
                                      </p:cBhvr>
                                      <p:tavLst>
                                        <p:tav tm="0">
                                          <p:val>
                                            <p:strVal val="#ppt_h"/>
                                          </p:val>
                                        </p:tav>
                                        <p:tav tm="100000">
                                          <p:val>
                                            <p:strVal val="#ppt_h"/>
                                          </p:val>
                                        </p:tav>
                                      </p:tavLst>
                                    </p:anim>
                                    <p:anim calcmode="lin" valueType="num">
                                      <p:cBhvr>
                                        <p:cTn id="11" dur="2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2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2500" accel="50000" fill="hold">
                                          <p:stCondLst>
                                            <p:cond delay="2500"/>
                                          </p:stCondLst>
                                        </p:cTn>
                                        <p:tgtEl>
                                          <p:spTgt spid="2"/>
                                        </p:tgtEl>
                                        <p:attrNameLst>
                                          <p:attrName>ppt_y</p:attrName>
                                        </p:attrNameLst>
                                      </p:cBhvr>
                                      <p:tavLst>
                                        <p:tav tm="0">
                                          <p:val>
                                            <p:strVal val="#ppt_y+.1"/>
                                          </p:val>
                                        </p:tav>
                                        <p:tav tm="100000">
                                          <p:val>
                                            <p:strVal val="#ppt_y"/>
                                          </p:val>
                                        </p:tav>
                                      </p:tavLst>
                                    </p:anim>
                                    <p:animEffect transition="in" filter="fade">
                                      <p:cBhvr>
                                        <p:cTn id="14" dur="5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6000" b="1" dirty="0" smtClean="0">
                <a:solidFill>
                  <a:srgbClr val="FF0000"/>
                </a:solidFill>
              </a:rPr>
              <a:t>مراتبُهُ:</a:t>
            </a:r>
            <a:r>
              <a:rPr lang="ar-SA" sz="4800" b="1" dirty="0" smtClean="0">
                <a:solidFill>
                  <a:srgbClr val="FF0000"/>
                </a:solidFill>
              </a:rPr>
              <a:t> </a:t>
            </a:r>
            <a:r>
              <a:rPr lang="ar-SA" sz="4800" b="1" dirty="0" smtClean="0"/>
              <a:t>اعلم </a:t>
            </a:r>
            <a:r>
              <a:rPr lang="ar-SA" sz="4800" b="1" dirty="0"/>
              <a:t>أن حروف الإخفاء على ثلاث </a:t>
            </a:r>
            <a:r>
              <a:rPr lang="ar-SA" sz="4800" b="1" dirty="0" smtClean="0"/>
              <a:t>مراتب وهي</a:t>
            </a:r>
            <a:r>
              <a:rPr lang="ar-SA" sz="4800" b="1" dirty="0"/>
              <a:t>:</a:t>
            </a:r>
            <a:br>
              <a:rPr lang="ar-SA" sz="4800" b="1" dirty="0"/>
            </a:br>
            <a:r>
              <a:rPr lang="ar-SA" sz="4800" b="1" dirty="0">
                <a:solidFill>
                  <a:srgbClr val="FFFF00"/>
                </a:solidFill>
              </a:rPr>
              <a:t>1-</a:t>
            </a:r>
            <a:r>
              <a:rPr lang="ar-SA" sz="4800" b="1" dirty="0"/>
              <a:t> أقربها مخرجًا إلى النون ثلاثة أحرف وهي: الطاء والدال والتاء.</a:t>
            </a:r>
            <a:br>
              <a:rPr lang="ar-SA" sz="4800" b="1" dirty="0"/>
            </a:br>
            <a:r>
              <a:rPr lang="ar-SA" sz="4800" b="1" dirty="0">
                <a:solidFill>
                  <a:srgbClr val="FFFF00"/>
                </a:solidFill>
              </a:rPr>
              <a:t>2-</a:t>
            </a:r>
            <a:r>
              <a:rPr lang="ar-SA" sz="4800" b="1" dirty="0"/>
              <a:t> أبعدها مخرجًا من النون حرفان وهما: القاف والكاف.</a:t>
            </a:r>
            <a:br>
              <a:rPr lang="ar-SA" sz="4800" b="1" dirty="0"/>
            </a:br>
            <a:r>
              <a:rPr lang="ar-SA" sz="4800" b="1" dirty="0">
                <a:solidFill>
                  <a:srgbClr val="FFFF00"/>
                </a:solidFill>
              </a:rPr>
              <a:t>3-</a:t>
            </a:r>
            <a:r>
              <a:rPr lang="ar-SA" sz="4800" b="1" dirty="0"/>
              <a:t> أوسطها عند الأحرف العشرة الباقية فهي متوسطة في القرب </a:t>
            </a:r>
            <a:r>
              <a:rPr lang="ar-SA" sz="4800" b="1" dirty="0" smtClean="0"/>
              <a:t>والبعد .</a:t>
            </a:r>
            <a:endParaRPr lang="ar-SA" sz="4800" b="1" dirty="0"/>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b="1" dirty="0">
                <a:solidFill>
                  <a:srgbClr val="FF0000"/>
                </a:solidFill>
              </a:rPr>
              <a:t>وأما مراتب الإخفاء فهي ثلاثة أيضًا:</a:t>
            </a:r>
            <a:r>
              <a:rPr lang="ar-SA" b="1" dirty="0"/>
              <a:t/>
            </a:r>
            <a:br>
              <a:rPr lang="ar-SA" b="1" dirty="0"/>
            </a:br>
            <a:r>
              <a:rPr lang="ar-SA" b="1" dirty="0">
                <a:solidFill>
                  <a:srgbClr val="FFFF00"/>
                </a:solidFill>
              </a:rPr>
              <a:t>1-</a:t>
            </a:r>
            <a:r>
              <a:rPr lang="ar-SA" b="1" dirty="0"/>
              <a:t> أعلاها عند الطاء والدال والتاء؛ لقرب مخرج النون من مخرج هذه الحروف فيكون الإخفاء قريبًا من الإدغام.</a:t>
            </a:r>
            <a:br>
              <a:rPr lang="ar-SA" b="1" dirty="0"/>
            </a:br>
            <a:r>
              <a:rPr lang="ar-SA" b="1" dirty="0">
                <a:solidFill>
                  <a:srgbClr val="FFFF00"/>
                </a:solidFill>
              </a:rPr>
              <a:t>2-</a:t>
            </a:r>
            <a:r>
              <a:rPr lang="ar-SA" b="1" dirty="0"/>
              <a:t> أدناها عند القاف والكاف؛ لبعد مخرج النون عن مخرج هذين الحرفين فيكون الإخفاء قريبًا من الإظهار.</a:t>
            </a:r>
            <a:br>
              <a:rPr lang="ar-SA" b="1" dirty="0"/>
            </a:br>
            <a:r>
              <a:rPr lang="ar-SA" b="1" dirty="0">
                <a:solidFill>
                  <a:srgbClr val="FFFF00"/>
                </a:solidFill>
              </a:rPr>
              <a:t>3-</a:t>
            </a:r>
            <a:r>
              <a:rPr lang="ar-SA" b="1" dirty="0"/>
              <a:t> أوسطها عند الأحرف العشرة الباقية؛ لعدم قربها منها جدًّا، ولا بعدها عنها جدًّا فيكون الإخفاء متوسطًا بينهما.</a:t>
            </a:r>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4900" b="1" dirty="0" smtClean="0"/>
              <a:t/>
            </a:r>
            <a:br>
              <a:rPr lang="ar-SA" sz="4900" b="1" dirty="0" smtClean="0"/>
            </a:br>
            <a:r>
              <a:rPr lang="ar-SA" sz="5300" b="1" dirty="0" smtClean="0">
                <a:solidFill>
                  <a:srgbClr val="C00000"/>
                </a:solidFill>
              </a:rPr>
              <a:t>أسئلة</a:t>
            </a:r>
            <a:r>
              <a:rPr lang="ar-SA" sz="5300" b="1" dirty="0">
                <a:solidFill>
                  <a:srgbClr val="C00000"/>
                </a:solidFill>
              </a:rPr>
              <a:t>:</a:t>
            </a:r>
            <a:r>
              <a:rPr lang="ar-SA" sz="4900" b="1" dirty="0"/>
              <a:t/>
            </a:r>
            <a:br>
              <a:rPr lang="ar-SA" sz="4900" b="1" dirty="0"/>
            </a:br>
            <a:r>
              <a:rPr lang="ar-SA" sz="4900" b="1" dirty="0">
                <a:solidFill>
                  <a:srgbClr val="FFFF00"/>
                </a:solidFill>
              </a:rPr>
              <a:t>1-</a:t>
            </a:r>
            <a:r>
              <a:rPr lang="ar-SA" sz="4900" b="1" dirty="0"/>
              <a:t> عرِّف </a:t>
            </a:r>
            <a:r>
              <a:rPr lang="ar-SA" sz="4900" b="1" dirty="0" err="1"/>
              <a:t>الإقلاب</a:t>
            </a:r>
            <a:r>
              <a:rPr lang="ar-SA" sz="4900" b="1" dirty="0"/>
              <a:t> لغةً واصطلاحًا، واذكر حرفه.</a:t>
            </a:r>
            <a:br>
              <a:rPr lang="ar-SA" sz="4900" b="1" dirty="0"/>
            </a:br>
            <a:r>
              <a:rPr lang="ar-SA" sz="4900" b="1" dirty="0">
                <a:solidFill>
                  <a:srgbClr val="FFFF00"/>
                </a:solidFill>
              </a:rPr>
              <a:t>2- </a:t>
            </a:r>
            <a:r>
              <a:rPr lang="ar-SA" sz="4900" b="1" dirty="0"/>
              <a:t>ما المراد بالحرف </a:t>
            </a:r>
            <a:r>
              <a:rPr lang="ar-SA" sz="4900" b="1" dirty="0" smtClean="0"/>
              <a:t>المنقلب؟ وما </a:t>
            </a:r>
            <a:r>
              <a:rPr lang="ar-SA" sz="4900" b="1" dirty="0"/>
              <a:t>وجه </a:t>
            </a:r>
            <a:r>
              <a:rPr lang="ar-SA" sz="4900" b="1" dirty="0" err="1"/>
              <a:t>الإقلاب</a:t>
            </a:r>
            <a:r>
              <a:rPr lang="ar-SA" sz="4900" b="1" dirty="0" smtClean="0"/>
              <a:t>؟</a:t>
            </a:r>
            <a:br>
              <a:rPr lang="ar-SA" sz="4900" b="1" dirty="0" smtClean="0"/>
            </a:br>
            <a:r>
              <a:rPr lang="ar-SA" sz="4900" b="1" dirty="0"/>
              <a:t> </a:t>
            </a:r>
            <a:r>
              <a:rPr lang="ar-SA" sz="4900" b="1" dirty="0" smtClean="0">
                <a:solidFill>
                  <a:srgbClr val="FFFF00"/>
                </a:solidFill>
              </a:rPr>
              <a:t>4-</a:t>
            </a:r>
            <a:r>
              <a:rPr lang="ar-SA" sz="4900" b="1" dirty="0" smtClean="0"/>
              <a:t> </a:t>
            </a:r>
            <a:r>
              <a:rPr lang="ar-SA" sz="4900" b="1" dirty="0"/>
              <a:t>عرِّف الإخفاء الحقيقي لغة واصطلاحًا، واذكر </a:t>
            </a:r>
            <a:r>
              <a:rPr lang="ar-SA" sz="4900" b="1" dirty="0" smtClean="0"/>
              <a:t>حروفه. </a:t>
            </a:r>
            <a:r>
              <a:rPr lang="ar-SA" sz="4900" b="1" dirty="0" smtClean="0">
                <a:solidFill>
                  <a:srgbClr val="FFFF00"/>
                </a:solidFill>
              </a:rPr>
              <a:t>5. </a:t>
            </a:r>
            <a:r>
              <a:rPr lang="ar-SA" sz="4900" b="1" dirty="0" smtClean="0"/>
              <a:t>ما </a:t>
            </a:r>
            <a:r>
              <a:rPr lang="ar-SA" sz="4900" b="1" dirty="0"/>
              <a:t>المراد بالحرف </a:t>
            </a:r>
            <a:r>
              <a:rPr lang="ar-SA" sz="4900" b="1" dirty="0" err="1"/>
              <a:t>الْمُخْفَى</a:t>
            </a:r>
            <a:r>
              <a:rPr lang="ar-SA" sz="4900" b="1" dirty="0"/>
              <a:t>؟ ولم سمِّي </a:t>
            </a:r>
            <a:r>
              <a:rPr lang="ar-SA" sz="4900" b="1" dirty="0" smtClean="0"/>
              <a:t>حقيقيًّا</a:t>
            </a:r>
            <a:r>
              <a:rPr lang="ar-SA" sz="4900" b="1" dirty="0"/>
              <a:t>؟</a:t>
            </a:r>
            <a:br>
              <a:rPr lang="ar-SA" sz="4900" b="1" dirty="0"/>
            </a:br>
            <a:r>
              <a:rPr lang="ar-SA" sz="4900" b="1" dirty="0" smtClean="0">
                <a:solidFill>
                  <a:srgbClr val="FFFF00"/>
                </a:solidFill>
              </a:rPr>
              <a:t>6-</a:t>
            </a:r>
            <a:r>
              <a:rPr lang="ar-SA" sz="4900" b="1" dirty="0" smtClean="0"/>
              <a:t> </a:t>
            </a:r>
            <a:r>
              <a:rPr lang="ar-SA" sz="4900" b="1" dirty="0"/>
              <a:t>اذكر سبب </a:t>
            </a:r>
            <a:r>
              <a:rPr lang="ar-SA" sz="4900" b="1" dirty="0" smtClean="0"/>
              <a:t>الإخفاء، وما </a:t>
            </a:r>
            <a:r>
              <a:rPr lang="ar-SA" sz="4900" b="1" dirty="0"/>
              <a:t>الفرق بين الإخفاء والإدغام</a:t>
            </a:r>
            <a:r>
              <a:rPr lang="ar-SA" sz="4900" b="1" dirty="0" smtClean="0"/>
              <a:t>؟ ثم </a:t>
            </a:r>
            <a:r>
              <a:rPr lang="ar-SA" sz="4900" b="1" dirty="0"/>
              <a:t>بين مراتب حروف الإخفاء، وكذا مراتب الإخفاء نفسه.</a:t>
            </a:r>
            <a:r>
              <a:rPr lang="ar-SA" dirty="0"/>
              <a:t/>
            </a:r>
            <a:br>
              <a:rPr lang="ar-SA" dirty="0"/>
            </a:br>
            <a:endParaRPr lang="ar-SA" dirty="0"/>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0" fill="hold"/>
                                        <p:tgtEl>
                                          <p:spTgt spid="2"/>
                                        </p:tgtEl>
                                        <p:attrNameLst>
                                          <p:attrName>ppt_y</p:attrName>
                                        </p:attrNameLst>
                                      </p:cBhvr>
                                      <p:tavLst>
                                        <p:tav tm="0">
                                          <p:val>
                                            <p:strVal val="#ppt_y"/>
                                          </p:val>
                                        </p:tav>
                                        <p:tav tm="100000">
                                          <p:val>
                                            <p:strVal val="#ppt_y"/>
                                          </p:val>
                                        </p:tav>
                                      </p:tavLst>
                                    </p:anim>
                                    <p:anim calcmode="lin" valueType="num">
                                      <p:cBhvr>
                                        <p:cTn id="9" dur="5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5400" dirty="0">
                <a:solidFill>
                  <a:srgbClr val="FF0000"/>
                </a:solidFill>
              </a:rPr>
              <a:t>حَرْفُهُ:</a:t>
            </a:r>
            <a:r>
              <a:rPr lang="ar-SA" sz="4800" dirty="0"/>
              <a:t/>
            </a:r>
            <a:br>
              <a:rPr lang="ar-SA" sz="4800" dirty="0"/>
            </a:br>
            <a:r>
              <a:rPr lang="ar-SA" sz="4800" dirty="0" err="1"/>
              <a:t>الإقلاب</a:t>
            </a:r>
            <a:r>
              <a:rPr lang="ar-SA" sz="4800" dirty="0"/>
              <a:t> له حرف واحد وهو: الباء، فإذا وقعت الباء بعد النون الساكنة سواء من كلمة أو من كلمتين، أو بعد التنوين -ولا يكون إلا من كلمتين- أو بعد نون ملحقة بالتنوين ولا توجد إلا في قوله تعالى: {</a:t>
            </a:r>
            <a:r>
              <a:rPr lang="ar-SA" sz="4800" dirty="0" err="1"/>
              <a:t>لَنَسْفَعًا</a:t>
            </a:r>
            <a:r>
              <a:rPr lang="ar-SA" sz="4800" dirty="0"/>
              <a:t> بِالنَّاصِيَةِ} </a:t>
            </a:r>
            <a:r>
              <a:rPr lang="ar-SA" sz="4800" dirty="0" smtClean="0"/>
              <a:t>وَجَبَ </a:t>
            </a:r>
            <a:r>
              <a:rPr lang="ar-SA" sz="4800" dirty="0" err="1" smtClean="0"/>
              <a:t>الإقلاب</a:t>
            </a:r>
            <a:r>
              <a:rPr lang="ar-SA" sz="4800" dirty="0" smtClean="0"/>
              <a:t>،أي</a:t>
            </a:r>
            <a:r>
              <a:rPr lang="ar-SA" sz="4800" dirty="0"/>
              <a:t>: قلب النون الساكنة أو التنوين ميمًا ثم إخفاء هذه الميم مع الغنة.</a:t>
            </a:r>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0"/>
                                        <p:tgtEl>
                                          <p:spTgt spid="2"/>
                                        </p:tgtEl>
                                      </p:cBhvr>
                                    </p:animEffect>
                                    <p:anim calcmode="lin" valueType="num">
                                      <p:cBhvr>
                                        <p:cTn id="8" dur="5000" fill="hold"/>
                                        <p:tgtEl>
                                          <p:spTgt spid="2"/>
                                        </p:tgtEl>
                                        <p:attrNameLst>
                                          <p:attrName>style.rotation</p:attrName>
                                        </p:attrNameLst>
                                      </p:cBhvr>
                                      <p:tavLst>
                                        <p:tav tm="0">
                                          <p:val>
                                            <p:fltVal val="720"/>
                                          </p:val>
                                        </p:tav>
                                        <p:tav tm="100000">
                                          <p:val>
                                            <p:fltVal val="0"/>
                                          </p:val>
                                        </p:tav>
                                      </p:tavLst>
                                    </p:anim>
                                    <p:anim calcmode="lin" valueType="num">
                                      <p:cBhvr>
                                        <p:cTn id="9" dur="5000" fill="hold"/>
                                        <p:tgtEl>
                                          <p:spTgt spid="2"/>
                                        </p:tgtEl>
                                        <p:attrNameLst>
                                          <p:attrName>ppt_h</p:attrName>
                                        </p:attrNameLst>
                                      </p:cBhvr>
                                      <p:tavLst>
                                        <p:tav tm="0">
                                          <p:val>
                                            <p:fltVal val="0"/>
                                          </p:val>
                                        </p:tav>
                                        <p:tav tm="100000">
                                          <p:val>
                                            <p:strVal val="#ppt_h"/>
                                          </p:val>
                                        </p:tav>
                                      </p:tavLst>
                                    </p:anim>
                                    <p:anim calcmode="lin" valueType="num">
                                      <p:cBhvr>
                                        <p:cTn id="10" dur="5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6600" b="1" dirty="0" smtClean="0"/>
              <a:t> </a:t>
            </a:r>
            <a:r>
              <a:rPr lang="ar-SA" sz="6600" b="1" dirty="0" smtClean="0">
                <a:solidFill>
                  <a:srgbClr val="FF0000"/>
                </a:solidFill>
              </a:rPr>
              <a:t>الأمثلة:</a:t>
            </a:r>
            <a:r>
              <a:rPr lang="ar-SA" sz="6600" b="1" dirty="0" smtClean="0"/>
              <a:t/>
            </a:r>
            <a:br>
              <a:rPr lang="ar-SA" sz="6600" b="1" dirty="0" smtClean="0"/>
            </a:br>
            <a:r>
              <a:rPr lang="ar-SA" sz="6600" b="1" dirty="0" smtClean="0"/>
              <a:t>أمثلة </a:t>
            </a:r>
            <a:r>
              <a:rPr lang="ar-SA" sz="6600" b="1" dirty="0" smtClean="0"/>
              <a:t>النون الساكنة مع الباء: «</a:t>
            </a:r>
            <a:r>
              <a:rPr lang="ar-SA" sz="6600" b="1" dirty="0" smtClean="0">
                <a:solidFill>
                  <a:srgbClr val="FFFF00"/>
                </a:solidFill>
              </a:rPr>
              <a:t>أنبئهم</a:t>
            </a:r>
            <a:r>
              <a:rPr lang="ar-SA" sz="6600" b="1" dirty="0" smtClean="0"/>
              <a:t>» «</a:t>
            </a:r>
            <a:r>
              <a:rPr lang="ar-SA" sz="6600" b="1" dirty="0" smtClean="0">
                <a:solidFill>
                  <a:srgbClr val="FFFF00"/>
                </a:solidFill>
              </a:rPr>
              <a:t>أن بورك</a:t>
            </a:r>
            <a:r>
              <a:rPr lang="ar-SA" sz="6600" b="1" dirty="0" smtClean="0"/>
              <a:t>»، ومثال التنوين مع الباء</a:t>
            </a:r>
            <a:r>
              <a:rPr lang="ar-SA" sz="6600" b="1" dirty="0" smtClean="0"/>
              <a:t>:«</a:t>
            </a:r>
            <a:r>
              <a:rPr lang="ar-SA" sz="6600" b="1" dirty="0" smtClean="0">
                <a:solidFill>
                  <a:srgbClr val="FFFF00"/>
                </a:solidFill>
              </a:rPr>
              <a:t>سميعٌ بصير</a:t>
            </a:r>
            <a:r>
              <a:rPr lang="ar-SA" sz="6600" b="1" dirty="0" smtClean="0"/>
              <a:t>» </a:t>
            </a:r>
            <a:br>
              <a:rPr lang="ar-SA" sz="6600" b="1" dirty="0" smtClean="0"/>
            </a:br>
            <a:r>
              <a:rPr lang="ar-SA" sz="6600" b="1" dirty="0" smtClean="0"/>
              <a:t> </a:t>
            </a:r>
            <a:r>
              <a:rPr lang="ar-SA" sz="6600" b="1" dirty="0" smtClean="0"/>
              <a:t>:«</a:t>
            </a:r>
            <a:r>
              <a:rPr lang="ar-SA" sz="6600" b="1" dirty="0" smtClean="0">
                <a:solidFill>
                  <a:srgbClr val="FFFF00"/>
                </a:solidFill>
              </a:rPr>
              <a:t>عليم </a:t>
            </a:r>
            <a:r>
              <a:rPr lang="ar-SA" sz="6600" b="1" dirty="0" err="1" smtClean="0">
                <a:solidFill>
                  <a:srgbClr val="FFFF00"/>
                </a:solidFill>
              </a:rPr>
              <a:t>ٌ</a:t>
            </a:r>
            <a:r>
              <a:rPr lang="ar-SA" sz="6600" b="1" dirty="0" smtClean="0">
                <a:solidFill>
                  <a:srgbClr val="FFFF00"/>
                </a:solidFill>
              </a:rPr>
              <a:t> بذات الصدور</a:t>
            </a:r>
            <a:r>
              <a:rPr lang="ar-SA" sz="6600" b="1" dirty="0" smtClean="0"/>
              <a:t>».</a:t>
            </a:r>
            <a:endParaRPr lang="ar-SA" sz="6600" dirty="0"/>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0"/>
                                        <p:tgtEl>
                                          <p:spTgt spid="2"/>
                                        </p:tgtEl>
                                      </p:cBhvr>
                                    </p:animEffect>
                                    <p:anim calcmode="lin" valueType="num">
                                      <p:cBhvr>
                                        <p:cTn id="8" dur="5000" fill="hold"/>
                                        <p:tgtEl>
                                          <p:spTgt spid="2"/>
                                        </p:tgtEl>
                                        <p:attrNameLst>
                                          <p:attrName>style.rotation</p:attrName>
                                        </p:attrNameLst>
                                      </p:cBhvr>
                                      <p:tavLst>
                                        <p:tav tm="0">
                                          <p:val>
                                            <p:fltVal val="720"/>
                                          </p:val>
                                        </p:tav>
                                        <p:tav tm="100000">
                                          <p:val>
                                            <p:fltVal val="0"/>
                                          </p:val>
                                        </p:tav>
                                      </p:tavLst>
                                    </p:anim>
                                    <p:anim calcmode="lin" valueType="num">
                                      <p:cBhvr>
                                        <p:cTn id="9" dur="5000" fill="hold"/>
                                        <p:tgtEl>
                                          <p:spTgt spid="2"/>
                                        </p:tgtEl>
                                        <p:attrNameLst>
                                          <p:attrName>ppt_h</p:attrName>
                                        </p:attrNameLst>
                                      </p:cBhvr>
                                      <p:tavLst>
                                        <p:tav tm="0">
                                          <p:val>
                                            <p:fltVal val="0"/>
                                          </p:val>
                                        </p:tav>
                                        <p:tav tm="100000">
                                          <p:val>
                                            <p:strVal val="#ppt_h"/>
                                          </p:val>
                                        </p:tav>
                                      </p:tavLst>
                                    </p:anim>
                                    <p:anim calcmode="lin" valueType="num">
                                      <p:cBhvr>
                                        <p:cTn id="10" dur="5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44" y="0"/>
            <a:ext cx="9001156" cy="6858000"/>
          </a:xfrm>
        </p:spPr>
        <p:txBody>
          <a:bodyPr>
            <a:normAutofit/>
          </a:bodyPr>
          <a:lstStyle/>
          <a:p>
            <a:pPr algn="r"/>
            <a:r>
              <a:rPr lang="ar-SA" sz="4800" dirty="0"/>
              <a:t>ولكي يتحقق </a:t>
            </a:r>
            <a:r>
              <a:rPr lang="ar-SA" sz="4800" dirty="0" err="1"/>
              <a:t>الإقلاب</a:t>
            </a:r>
            <a:r>
              <a:rPr lang="ar-SA" sz="4800" dirty="0"/>
              <a:t> فلا بد من ثلاثة أمور:</a:t>
            </a:r>
            <a:br>
              <a:rPr lang="ar-SA" sz="4800" dirty="0"/>
            </a:br>
            <a:r>
              <a:rPr lang="ar-SA" sz="4800" dirty="0">
                <a:solidFill>
                  <a:srgbClr val="FFFF00"/>
                </a:solidFill>
              </a:rPr>
              <a:t>الأول: </a:t>
            </a:r>
            <a:r>
              <a:rPr lang="ar-SA" sz="4800" dirty="0"/>
              <a:t>قلب النون الساكنة أو التنوين ميمًا خالصة لفظًا لا خطًّا.</a:t>
            </a:r>
            <a:br>
              <a:rPr lang="ar-SA" sz="4800" dirty="0"/>
            </a:br>
            <a:r>
              <a:rPr lang="ar-SA" sz="4800" dirty="0">
                <a:solidFill>
                  <a:srgbClr val="FFFF00"/>
                </a:solidFill>
              </a:rPr>
              <a:t>الثاني: </a:t>
            </a:r>
            <a:r>
              <a:rPr lang="ar-SA" sz="4800" dirty="0"/>
              <a:t>إخفاء هذه الميم عند الباء.</a:t>
            </a:r>
            <a:br>
              <a:rPr lang="ar-SA" sz="4800" dirty="0"/>
            </a:br>
            <a:r>
              <a:rPr lang="ar-SA" sz="4800" dirty="0">
                <a:solidFill>
                  <a:srgbClr val="FFFF00"/>
                </a:solidFill>
              </a:rPr>
              <a:t>الثالث: </a:t>
            </a:r>
            <a:r>
              <a:rPr lang="ar-SA" sz="4800" dirty="0"/>
              <a:t>إظهار الغنة مع الإخفاء، وهي صفة الميم المقلوبة لا صفة النون والتنوين وعلامتُهُ في الْمُصْحَف: وضع ميم قائمة هكذا "م " فوق النون أو التنوين للدِّلالة عليه.</a:t>
            </a:r>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strVal val="#ppt_w*0.70"/>
                                          </p:val>
                                        </p:tav>
                                        <p:tav tm="100000">
                                          <p:val>
                                            <p:strVal val="#ppt_w"/>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4800" dirty="0">
                <a:solidFill>
                  <a:srgbClr val="FF0000"/>
                </a:solidFill>
              </a:rPr>
              <a:t>وَجْهُ </a:t>
            </a:r>
            <a:r>
              <a:rPr lang="ar-SA" sz="4800" dirty="0" err="1" smtClean="0">
                <a:solidFill>
                  <a:srgbClr val="FF0000"/>
                </a:solidFill>
              </a:rPr>
              <a:t>الإِقْلابِ</a:t>
            </a:r>
            <a:r>
              <a:rPr lang="ar-SA" sz="4800" dirty="0" smtClean="0"/>
              <a:t>:النون </a:t>
            </a:r>
            <a:r>
              <a:rPr lang="ar-SA" sz="4800" dirty="0"/>
              <a:t>الساكنة والتنوين عند ملاقاتهما لحرف الباء يتعذر الإظهار والإدغام؛ لثقل في النطق، وذلك لما بين النون والتنوين </a:t>
            </a:r>
            <a:r>
              <a:rPr lang="ar-SA" sz="4800" dirty="0" smtClean="0"/>
              <a:t>والباء </a:t>
            </a:r>
            <a:r>
              <a:rPr lang="ar-SA" sz="4800" dirty="0"/>
              <a:t>من اختلاف في المخرج، كما يصعب الإخفاء؛ لأن فيه بعض الثقل أيضًا؛ لما بين المخرجين من عدم التناسب، فتُوصِّل إليه بقلب النون أو التنوين ميمًا؛ ليسهل الإخفاء؛ وذلك لمشاركتها للباء في المخرج وفي صفات </a:t>
            </a:r>
            <a:r>
              <a:rPr lang="ar-SA" sz="4800" dirty="0" smtClean="0"/>
              <a:t>ومشاركتها </a:t>
            </a:r>
            <a:r>
              <a:rPr lang="ar-SA" sz="4800" dirty="0"/>
              <a:t>للنون </a:t>
            </a:r>
            <a:r>
              <a:rPr lang="ar-SA" sz="4800" dirty="0" smtClean="0"/>
              <a:t>في </a:t>
            </a:r>
            <a:r>
              <a:rPr lang="ar-SA" sz="4800" dirty="0"/>
              <a:t>جميع الصفات.</a:t>
            </a:r>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strVal val="#ppt_w*2.5"/>
                                          </p:val>
                                        </p:tav>
                                        <p:tav tm="100000">
                                          <p:val>
                                            <p:strVal val="#ppt_w"/>
                                          </p:val>
                                        </p:tav>
                                      </p:tavLst>
                                    </p:anim>
                                    <p:anim calcmode="lin" valueType="num">
                                      <p:cBhvr>
                                        <p:cTn id="8" dur="5000" fill="hold"/>
                                        <p:tgtEl>
                                          <p:spTgt spid="2"/>
                                        </p:tgtEl>
                                        <p:attrNameLst>
                                          <p:attrName>ppt_h</p:attrName>
                                        </p:attrNameLst>
                                      </p:cBhvr>
                                      <p:tavLst>
                                        <p:tav tm="0">
                                          <p:val>
                                            <p:strVal val="#ppt_h*0.01"/>
                                          </p:val>
                                        </p:tav>
                                        <p:tav tm="100000">
                                          <p:val>
                                            <p:strVal val="#ppt_h"/>
                                          </p:val>
                                        </p:tav>
                                      </p:tavLst>
                                    </p:anim>
                                    <p:anim calcmode="lin" valueType="num">
                                      <p:cBhvr>
                                        <p:cTn id="9" dur="5000" fill="hold"/>
                                        <p:tgtEl>
                                          <p:spTgt spid="2"/>
                                        </p:tgtEl>
                                        <p:attrNameLst>
                                          <p:attrName>ppt_x</p:attrName>
                                        </p:attrNameLst>
                                      </p:cBhvr>
                                      <p:tavLst>
                                        <p:tav tm="0">
                                          <p:val>
                                            <p:strVal val="#ppt_x"/>
                                          </p:val>
                                        </p:tav>
                                        <p:tav tm="100000">
                                          <p:val>
                                            <p:strVal val="#ppt_x"/>
                                          </p:val>
                                        </p:tav>
                                      </p:tavLst>
                                    </p:anim>
                                    <p:anim calcmode="lin" valueType="num">
                                      <p:cBhvr>
                                        <p:cTn id="10" dur="5000" fill="hold"/>
                                        <p:tgtEl>
                                          <p:spTgt spid="2"/>
                                        </p:tgtEl>
                                        <p:attrNameLst>
                                          <p:attrName>ppt_y</p:attrName>
                                        </p:attrNameLst>
                                      </p:cBhvr>
                                      <p:tavLst>
                                        <p:tav tm="0">
                                          <p:val>
                                            <p:strVal val="#ppt_h+1"/>
                                          </p:val>
                                        </p:tav>
                                        <p:tav tm="100000">
                                          <p:val>
                                            <p:strVal val="#ppt_y"/>
                                          </p:val>
                                        </p:tav>
                                      </p:tavLst>
                                    </p:anim>
                                    <p:animEffect transition="in" filter="fade">
                                      <p:cBhvr>
                                        <p:cTn id="11"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6000" b="1" dirty="0">
                <a:solidFill>
                  <a:srgbClr val="FF0000"/>
                </a:solidFill>
              </a:rPr>
              <a:t>الحكم الرابع: الإخفاء</a:t>
            </a:r>
            <a:r>
              <a:rPr lang="ar-SA" sz="5400" b="1" dirty="0"/>
              <a:t/>
            </a:r>
            <a:br>
              <a:rPr lang="ar-SA" sz="5400" b="1" dirty="0"/>
            </a:br>
            <a:r>
              <a:rPr lang="ar-SA" sz="6000" b="1" dirty="0" smtClean="0">
                <a:solidFill>
                  <a:srgbClr val="FFFF00"/>
                </a:solidFill>
              </a:rPr>
              <a:t>تعريفُهُ: </a:t>
            </a:r>
            <a:r>
              <a:rPr lang="ar-SA" sz="5400" b="1" dirty="0"/>
              <a:t>لغةً: السِّتر، يقال: أخفيت الكتاب أي سترته عن </a:t>
            </a:r>
            <a:r>
              <a:rPr lang="ar-SA" sz="5400" b="1" dirty="0" smtClean="0"/>
              <a:t>الأعين .</a:t>
            </a:r>
            <a:r>
              <a:rPr lang="ar-SA" sz="5400" b="1" dirty="0"/>
              <a:t/>
            </a:r>
            <a:br>
              <a:rPr lang="ar-SA" sz="5400" b="1" dirty="0"/>
            </a:br>
            <a:r>
              <a:rPr lang="ar-SA" sz="6000" b="1" dirty="0">
                <a:solidFill>
                  <a:srgbClr val="FFFF00"/>
                </a:solidFill>
              </a:rPr>
              <a:t>واصطلاحًا: </a:t>
            </a:r>
            <a:r>
              <a:rPr lang="ar-SA" sz="5400" b="1" dirty="0"/>
              <a:t>النطق بالحرف بصفة بين الإظهار والإدغام عاريًا عن التشديد مع بقاء </a:t>
            </a:r>
            <a:r>
              <a:rPr lang="ar-SA" sz="5400" b="1" dirty="0" smtClean="0"/>
              <a:t>الغنة .</a:t>
            </a:r>
            <a:endParaRPr lang="ar-SA" sz="5400" b="1" dirty="0"/>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6000" dirty="0">
                <a:solidFill>
                  <a:srgbClr val="FF0000"/>
                </a:solidFill>
              </a:rPr>
              <a:t>حروفُهُ:</a:t>
            </a:r>
            <a:r>
              <a:rPr lang="ar-SA" sz="5400" dirty="0"/>
              <a:t/>
            </a:r>
            <a:br>
              <a:rPr lang="ar-SA" sz="5400" dirty="0"/>
            </a:br>
            <a:r>
              <a:rPr lang="ar-SA" sz="5400" dirty="0"/>
              <a:t>حروف الإخفاء خمسة عشر حرفًا وهي الباقية من أحرف الهجاء بعد أحرف الإظهار والإدغام </a:t>
            </a:r>
            <a:r>
              <a:rPr lang="ar-SA" sz="5400" dirty="0" err="1"/>
              <a:t>والإقلاب</a:t>
            </a:r>
            <a:r>
              <a:rPr lang="ar-SA" sz="5400" dirty="0"/>
              <a:t> وقد </a:t>
            </a:r>
            <a:r>
              <a:rPr lang="ar-SA" sz="5400" dirty="0" smtClean="0"/>
              <a:t>جاءت في </a:t>
            </a:r>
            <a:r>
              <a:rPr lang="ar-SA" sz="5400" dirty="0"/>
              <a:t>أوائل هذا البيت:</a:t>
            </a:r>
            <a:br>
              <a:rPr lang="ar-SA" sz="5400" dirty="0"/>
            </a:br>
            <a:r>
              <a:rPr lang="ar-SA" sz="5400" dirty="0">
                <a:solidFill>
                  <a:srgbClr val="FFFF00"/>
                </a:solidFill>
              </a:rPr>
              <a:t>صِ</a:t>
            </a:r>
            <a:r>
              <a:rPr lang="ar-SA" sz="5400" dirty="0">
                <a:solidFill>
                  <a:srgbClr val="0070C0"/>
                </a:solidFill>
              </a:rPr>
              <a:t>فْ </a:t>
            </a:r>
            <a:r>
              <a:rPr lang="ar-SA" sz="5400" dirty="0">
                <a:solidFill>
                  <a:srgbClr val="FFFF00"/>
                </a:solidFill>
              </a:rPr>
              <a:t>ذ</a:t>
            </a:r>
            <a:r>
              <a:rPr lang="ar-SA" sz="5400" dirty="0">
                <a:solidFill>
                  <a:srgbClr val="0070C0"/>
                </a:solidFill>
              </a:rPr>
              <a:t>ا</a:t>
            </a:r>
            <a:r>
              <a:rPr lang="ar-SA" sz="5400" dirty="0">
                <a:solidFill>
                  <a:srgbClr val="0070C0"/>
                </a:solidFill>
              </a:rPr>
              <a:t> </a:t>
            </a:r>
            <a:r>
              <a:rPr lang="ar-SA" sz="5400" dirty="0">
                <a:solidFill>
                  <a:srgbClr val="FFFF00"/>
                </a:solidFill>
              </a:rPr>
              <a:t>ثَ</a:t>
            </a:r>
            <a:r>
              <a:rPr lang="ar-SA" sz="5400" dirty="0">
                <a:solidFill>
                  <a:srgbClr val="0070C0"/>
                </a:solidFill>
              </a:rPr>
              <a:t>نَا </a:t>
            </a:r>
            <a:r>
              <a:rPr lang="ar-SA" sz="5400" dirty="0">
                <a:solidFill>
                  <a:srgbClr val="FFFF00"/>
                </a:solidFill>
              </a:rPr>
              <a:t>ك</a:t>
            </a:r>
            <a:r>
              <a:rPr lang="ar-SA" sz="5400" dirty="0">
                <a:solidFill>
                  <a:srgbClr val="0070C0"/>
                </a:solidFill>
              </a:rPr>
              <a:t>َمْ </a:t>
            </a:r>
            <a:r>
              <a:rPr lang="ar-SA" sz="5400" dirty="0">
                <a:solidFill>
                  <a:srgbClr val="FFFF00"/>
                </a:solidFill>
              </a:rPr>
              <a:t>جَ</a:t>
            </a:r>
            <a:r>
              <a:rPr lang="ar-SA" sz="5400" dirty="0">
                <a:solidFill>
                  <a:srgbClr val="0070C0"/>
                </a:solidFill>
              </a:rPr>
              <a:t>ادَ </a:t>
            </a:r>
            <a:r>
              <a:rPr lang="ar-SA" sz="5400" dirty="0">
                <a:solidFill>
                  <a:srgbClr val="FFFF00"/>
                </a:solidFill>
              </a:rPr>
              <a:t>شَ</a:t>
            </a:r>
            <a:r>
              <a:rPr lang="ar-SA" sz="5400" dirty="0">
                <a:solidFill>
                  <a:srgbClr val="0070C0"/>
                </a:solidFill>
              </a:rPr>
              <a:t>خْصٌ </a:t>
            </a:r>
            <a:r>
              <a:rPr lang="ar-SA" sz="5400" dirty="0">
                <a:solidFill>
                  <a:srgbClr val="FFFF00"/>
                </a:solidFill>
              </a:rPr>
              <a:t>قَ</a:t>
            </a:r>
            <a:r>
              <a:rPr lang="ar-SA" sz="5400" dirty="0">
                <a:solidFill>
                  <a:srgbClr val="0070C0"/>
                </a:solidFill>
              </a:rPr>
              <a:t>دْ</a:t>
            </a:r>
            <a:r>
              <a:rPr lang="ar-SA" sz="5400" dirty="0">
                <a:solidFill>
                  <a:srgbClr val="FFFF00"/>
                </a:solidFill>
              </a:rPr>
              <a:t> سَ</a:t>
            </a:r>
            <a:r>
              <a:rPr lang="ar-SA" sz="5400" dirty="0">
                <a:solidFill>
                  <a:srgbClr val="0070C0"/>
                </a:solidFill>
              </a:rPr>
              <a:t>مَا </a:t>
            </a:r>
            <a:r>
              <a:rPr lang="ar-SA" sz="5400" dirty="0">
                <a:solidFill>
                  <a:srgbClr val="0070C0"/>
                </a:solidFill>
              </a:rPr>
              <a:t>... </a:t>
            </a:r>
            <a:r>
              <a:rPr lang="ar-SA" sz="5400" dirty="0" smtClean="0">
                <a:solidFill>
                  <a:srgbClr val="0070C0"/>
                </a:solidFill>
              </a:rPr>
              <a:t/>
            </a:r>
            <a:br>
              <a:rPr lang="ar-SA" sz="5400" dirty="0" smtClean="0">
                <a:solidFill>
                  <a:srgbClr val="0070C0"/>
                </a:solidFill>
              </a:rPr>
            </a:br>
            <a:r>
              <a:rPr lang="ar-SA" sz="5400" dirty="0">
                <a:solidFill>
                  <a:srgbClr val="0070C0"/>
                </a:solidFill>
              </a:rPr>
              <a:t> </a:t>
            </a:r>
            <a:r>
              <a:rPr lang="ar-SA" sz="5400" dirty="0" smtClean="0">
                <a:solidFill>
                  <a:srgbClr val="0070C0"/>
                </a:solidFill>
              </a:rPr>
              <a:t>              </a:t>
            </a:r>
            <a:r>
              <a:rPr lang="ar-SA" sz="5400" dirty="0" smtClean="0">
                <a:solidFill>
                  <a:srgbClr val="FFFF00"/>
                </a:solidFill>
              </a:rPr>
              <a:t>دُ</a:t>
            </a:r>
            <a:r>
              <a:rPr lang="ar-SA" sz="5400" dirty="0" smtClean="0">
                <a:solidFill>
                  <a:srgbClr val="0070C0"/>
                </a:solidFill>
              </a:rPr>
              <a:t>مْ </a:t>
            </a:r>
            <a:r>
              <a:rPr lang="ar-SA" sz="5400" dirty="0">
                <a:solidFill>
                  <a:srgbClr val="FFFF00"/>
                </a:solidFill>
              </a:rPr>
              <a:t>طَ</a:t>
            </a:r>
            <a:r>
              <a:rPr lang="ar-SA" sz="5400" dirty="0">
                <a:solidFill>
                  <a:srgbClr val="0070C0"/>
                </a:solidFill>
              </a:rPr>
              <a:t>يِّبًا </a:t>
            </a:r>
            <a:r>
              <a:rPr lang="ar-SA" sz="5400" dirty="0">
                <a:solidFill>
                  <a:srgbClr val="FFFF00"/>
                </a:solidFill>
              </a:rPr>
              <a:t>زِ</a:t>
            </a:r>
            <a:r>
              <a:rPr lang="ar-SA" sz="5400" dirty="0">
                <a:solidFill>
                  <a:srgbClr val="0070C0"/>
                </a:solidFill>
              </a:rPr>
              <a:t>دْ </a:t>
            </a:r>
            <a:r>
              <a:rPr lang="ar-SA" sz="5400" dirty="0">
                <a:solidFill>
                  <a:srgbClr val="FFFF00"/>
                </a:solidFill>
              </a:rPr>
              <a:t>ف</a:t>
            </a:r>
            <a:r>
              <a:rPr lang="ar-SA" sz="5400" dirty="0">
                <a:solidFill>
                  <a:srgbClr val="0070C0"/>
                </a:solidFill>
              </a:rPr>
              <a:t>ي </a:t>
            </a:r>
            <a:r>
              <a:rPr lang="ar-SA" sz="5400" dirty="0">
                <a:solidFill>
                  <a:srgbClr val="FFFF00"/>
                </a:solidFill>
              </a:rPr>
              <a:t>تُ</a:t>
            </a:r>
            <a:r>
              <a:rPr lang="ar-SA" sz="5400" dirty="0">
                <a:solidFill>
                  <a:srgbClr val="0070C0"/>
                </a:solidFill>
              </a:rPr>
              <a:t>قًي </a:t>
            </a:r>
            <a:r>
              <a:rPr lang="ar-SA" sz="5400" dirty="0">
                <a:solidFill>
                  <a:srgbClr val="FFFF00"/>
                </a:solidFill>
              </a:rPr>
              <a:t>ض</a:t>
            </a:r>
            <a:r>
              <a:rPr lang="ar-SA" sz="5400" dirty="0">
                <a:solidFill>
                  <a:srgbClr val="0070C0"/>
                </a:solidFill>
              </a:rPr>
              <a:t>َعْ </a:t>
            </a:r>
            <a:r>
              <a:rPr lang="ar-SA" sz="5400" dirty="0">
                <a:solidFill>
                  <a:srgbClr val="FFFF00"/>
                </a:solidFill>
              </a:rPr>
              <a:t>ظَ</a:t>
            </a:r>
            <a:r>
              <a:rPr lang="ar-SA" sz="5400" dirty="0">
                <a:solidFill>
                  <a:srgbClr val="0070C0"/>
                </a:solidFill>
              </a:rPr>
              <a:t>الِمًا</a:t>
            </a:r>
            <a:r>
              <a:rPr lang="ar-SA" dirty="0"/>
              <a:t/>
            </a:r>
            <a:br>
              <a:rPr lang="ar-SA" dirty="0"/>
            </a:br>
            <a:endParaRPr lang="ar-SA" dirty="0"/>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450">
                                          <p:stCondLst>
                                            <p:cond delay="0"/>
                                          </p:stCondLst>
                                        </p:cTn>
                                        <p:tgtEl>
                                          <p:spTgt spid="2"/>
                                        </p:tgtEl>
                                      </p:cBhvr>
                                    </p:animEffect>
                                    <p:anim calcmode="lin" valueType="num">
                                      <p:cBhvr>
                                        <p:cTn id="8" dur="4555"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1660"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1660" tmFilter="0, 0; 0.125,0.2665; 0.25,0.4; 0.375,0.465; 0.5,0.5;  0.625,0.535; 0.75,0.6; 0.875,0.7335; 1,1">
                                          <p:stCondLst>
                                            <p:cond delay="1660"/>
                                          </p:stCondLst>
                                        </p:cTn>
                                        <p:tgtEl>
                                          <p:spTgt spid="2"/>
                                        </p:tgtEl>
                                        <p:attrNameLst>
                                          <p:attrName>ppt_y</p:attrName>
                                        </p:attrNameLst>
                                      </p:cBhvr>
                                      <p:tavLst>
                                        <p:tav tm="0" fmla="#ppt_y-sin(pi*$)/9">
                                          <p:val>
                                            <p:fltVal val="0"/>
                                          </p:val>
                                        </p:tav>
                                        <p:tav tm="100000">
                                          <p:val>
                                            <p:fltVal val="1"/>
                                          </p:val>
                                        </p:tav>
                                      </p:tavLst>
                                    </p:anim>
                                    <p:anim calcmode="lin" valueType="num">
                                      <p:cBhvr>
                                        <p:cTn id="11" dur="830" tmFilter="0, 0; 0.125,0.2665; 0.25,0.4; 0.375,0.465; 0.5,0.5;  0.625,0.535; 0.75,0.6; 0.875,0.7335; 1,1">
                                          <p:stCondLst>
                                            <p:cond delay="3310"/>
                                          </p:stCondLst>
                                        </p:cTn>
                                        <p:tgtEl>
                                          <p:spTgt spid="2"/>
                                        </p:tgtEl>
                                        <p:attrNameLst>
                                          <p:attrName>ppt_y</p:attrName>
                                        </p:attrNameLst>
                                      </p:cBhvr>
                                      <p:tavLst>
                                        <p:tav tm="0" fmla="#ppt_y-sin(pi*$)/27">
                                          <p:val>
                                            <p:fltVal val="0"/>
                                          </p:val>
                                        </p:tav>
                                        <p:tav tm="100000">
                                          <p:val>
                                            <p:fltVal val="1"/>
                                          </p:val>
                                        </p:tav>
                                      </p:tavLst>
                                    </p:anim>
                                    <p:anim calcmode="lin" valueType="num">
                                      <p:cBhvr>
                                        <p:cTn id="12" dur="410" tmFilter="0, 0; 0.125,0.2665; 0.25,0.4; 0.375,0.465; 0.5,0.5;  0.625,0.535; 0.75,0.6; 0.875,0.7335; 1,1">
                                          <p:stCondLst>
                                            <p:cond delay="4140"/>
                                          </p:stCondLst>
                                        </p:cTn>
                                        <p:tgtEl>
                                          <p:spTgt spid="2"/>
                                        </p:tgtEl>
                                        <p:attrNameLst>
                                          <p:attrName>ppt_y</p:attrName>
                                        </p:attrNameLst>
                                      </p:cBhvr>
                                      <p:tavLst>
                                        <p:tav tm="0" fmla="#ppt_y-sin(pi*$)/81">
                                          <p:val>
                                            <p:fltVal val="0"/>
                                          </p:val>
                                        </p:tav>
                                        <p:tav tm="100000">
                                          <p:val>
                                            <p:fltVal val="1"/>
                                          </p:val>
                                        </p:tav>
                                      </p:tavLst>
                                    </p:anim>
                                    <p:animScale>
                                      <p:cBhvr>
                                        <p:cTn id="13" dur="65">
                                          <p:stCondLst>
                                            <p:cond delay="1625"/>
                                          </p:stCondLst>
                                        </p:cTn>
                                        <p:tgtEl>
                                          <p:spTgt spid="2"/>
                                        </p:tgtEl>
                                      </p:cBhvr>
                                      <p:to x="100000" y="60000"/>
                                    </p:animScale>
                                    <p:animScale>
                                      <p:cBhvr>
                                        <p:cTn id="14" dur="415" decel="50000">
                                          <p:stCondLst>
                                            <p:cond delay="1690"/>
                                          </p:stCondLst>
                                        </p:cTn>
                                        <p:tgtEl>
                                          <p:spTgt spid="2"/>
                                        </p:tgtEl>
                                      </p:cBhvr>
                                      <p:to x="100000" y="100000"/>
                                    </p:animScale>
                                    <p:animScale>
                                      <p:cBhvr>
                                        <p:cTn id="15" dur="65">
                                          <p:stCondLst>
                                            <p:cond delay="3280"/>
                                          </p:stCondLst>
                                        </p:cTn>
                                        <p:tgtEl>
                                          <p:spTgt spid="2"/>
                                        </p:tgtEl>
                                      </p:cBhvr>
                                      <p:to x="100000" y="80000"/>
                                    </p:animScale>
                                    <p:animScale>
                                      <p:cBhvr>
                                        <p:cTn id="16" dur="415" decel="50000">
                                          <p:stCondLst>
                                            <p:cond delay="3345"/>
                                          </p:stCondLst>
                                        </p:cTn>
                                        <p:tgtEl>
                                          <p:spTgt spid="2"/>
                                        </p:tgtEl>
                                      </p:cBhvr>
                                      <p:to x="100000" y="100000"/>
                                    </p:animScale>
                                    <p:animScale>
                                      <p:cBhvr>
                                        <p:cTn id="17" dur="65">
                                          <p:stCondLst>
                                            <p:cond delay="4105"/>
                                          </p:stCondLst>
                                        </p:cTn>
                                        <p:tgtEl>
                                          <p:spTgt spid="2"/>
                                        </p:tgtEl>
                                      </p:cBhvr>
                                      <p:to x="100000" y="90000"/>
                                    </p:animScale>
                                    <p:animScale>
                                      <p:cBhvr>
                                        <p:cTn id="18" dur="415" decel="50000">
                                          <p:stCondLst>
                                            <p:cond delay="4170"/>
                                          </p:stCondLst>
                                        </p:cTn>
                                        <p:tgtEl>
                                          <p:spTgt spid="2"/>
                                        </p:tgtEl>
                                      </p:cBhvr>
                                      <p:to x="100000" y="100000"/>
                                    </p:animScale>
                                    <p:animScale>
                                      <p:cBhvr>
                                        <p:cTn id="19" dur="65">
                                          <p:stCondLst>
                                            <p:cond delay="4520"/>
                                          </p:stCondLst>
                                        </p:cTn>
                                        <p:tgtEl>
                                          <p:spTgt spid="2"/>
                                        </p:tgtEl>
                                      </p:cBhvr>
                                      <p:to x="100000" y="95000"/>
                                    </p:animScale>
                                    <p:animScale>
                                      <p:cBhvr>
                                        <p:cTn id="20" dur="415" decel="50000">
                                          <p:stCondLst>
                                            <p:cond delay="4585"/>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6000" dirty="0"/>
              <a:t>فإذا وقع حرف من هذه الأحرف الخمسة عشر بعد النون الساكنة من كلمة أو من كلمتين أو بعد التنوين وجب الإخفاء، ويسمى إخفاء </a:t>
            </a:r>
            <a:r>
              <a:rPr lang="ar-SA" sz="6000" dirty="0">
                <a:solidFill>
                  <a:srgbClr val="FFFF00"/>
                </a:solidFill>
              </a:rPr>
              <a:t>حقيقيًّا</a:t>
            </a:r>
            <a:r>
              <a:rPr lang="ar-SA" sz="6000" dirty="0"/>
              <a:t>؛ لتحقق الإخفاء فيهما </a:t>
            </a:r>
            <a:r>
              <a:rPr lang="ar-SA" sz="6000" dirty="0" err="1" smtClean="0"/>
              <a:t>أكثرمن</a:t>
            </a:r>
            <a:r>
              <a:rPr lang="ar-SA" sz="6000" dirty="0" smtClean="0"/>
              <a:t> غير هما </a:t>
            </a:r>
            <a:r>
              <a:rPr lang="ar-SA" sz="6000" dirty="0"/>
              <a:t>ولاتفاق العلماء على تسميته </a:t>
            </a:r>
            <a:r>
              <a:rPr lang="ar-SA" sz="6000" dirty="0" smtClean="0"/>
              <a:t>كذلك.</a:t>
            </a:r>
            <a:endParaRPr lang="ar-SA" sz="6000" dirty="0"/>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0"/>
                                        <p:tgtEl>
                                          <p:spTgt spid="2"/>
                                        </p:tgtEl>
                                      </p:cBhvr>
                                    </p:animEffect>
                                    <p:anim calcmode="lin" valueType="num">
                                      <p:cBhvr>
                                        <p:cTn id="8" dur="5000" fill="hold"/>
                                        <p:tgtEl>
                                          <p:spTgt spid="2"/>
                                        </p:tgtEl>
                                        <p:attrNameLst>
                                          <p:attrName>style.rotation</p:attrName>
                                        </p:attrNameLst>
                                      </p:cBhvr>
                                      <p:tavLst>
                                        <p:tav tm="0">
                                          <p:val>
                                            <p:fltVal val="720"/>
                                          </p:val>
                                        </p:tav>
                                        <p:tav tm="100000">
                                          <p:val>
                                            <p:fltVal val="0"/>
                                          </p:val>
                                        </p:tav>
                                      </p:tavLst>
                                    </p:anim>
                                    <p:anim calcmode="lin" valueType="num">
                                      <p:cBhvr>
                                        <p:cTn id="9" dur="5000" fill="hold"/>
                                        <p:tgtEl>
                                          <p:spTgt spid="2"/>
                                        </p:tgtEl>
                                        <p:attrNameLst>
                                          <p:attrName>ppt_h</p:attrName>
                                        </p:attrNameLst>
                                      </p:cBhvr>
                                      <p:tavLst>
                                        <p:tav tm="0">
                                          <p:val>
                                            <p:fltVal val="0"/>
                                          </p:val>
                                        </p:tav>
                                        <p:tav tm="100000">
                                          <p:val>
                                            <p:strVal val="#ppt_h"/>
                                          </p:val>
                                        </p:tav>
                                      </p:tavLst>
                                    </p:anim>
                                    <p:anim calcmode="lin" valueType="num">
                                      <p:cBhvr>
                                        <p:cTn id="10" dur="5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4800" dirty="0" smtClean="0">
                <a:solidFill>
                  <a:srgbClr val="FF0000"/>
                </a:solidFill>
              </a:rPr>
              <a:t>سببُهُ: </a:t>
            </a:r>
            <a:r>
              <a:rPr lang="ar-SA" dirty="0" smtClean="0"/>
              <a:t>اعلم </a:t>
            </a:r>
            <a:r>
              <a:rPr lang="ar-SA" dirty="0"/>
              <a:t>أن سبب الإخفاء هو أن النون الساكنة والتنوين لم يقرب مخرجهما من مخرج الحروف المذكورة كقربه من مخرج حروف الإدغام فيدغما، ولم يبعد مخرجهما عن مخرج هذه الأحرف كبعده عن مخرج حروف الإظهار فيظهرا، فلما عُدم القرب الموجب للإدغام والبعد الموجب للإظهار أُعْطِيَا حكمًا متوسطًا بين الإظهار والإدغام وهو </a:t>
            </a:r>
            <a:r>
              <a:rPr lang="ar-SA" dirty="0">
                <a:solidFill>
                  <a:srgbClr val="7030A0"/>
                </a:solidFill>
              </a:rPr>
              <a:t>الإخفاء</a:t>
            </a:r>
            <a:r>
              <a:rPr lang="ar-SA" dirty="0"/>
              <a:t>، وليعلم أنه لا عمل للسان حالة الإخفاء؛ لأن النون والتنوين يخرجان حينئذٍ من الخيشوم كما سيأتي.</a:t>
            </a:r>
          </a:p>
        </p:txBody>
      </p:sp>
    </p:spTree>
  </p:cSld>
  <p:clrMapOvr>
    <a:masterClrMapping/>
  </p:clrMapOvr>
  <p:transitio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strVal val="#ppt_w*0.05"/>
                                          </p:val>
                                        </p:tav>
                                        <p:tav tm="100000">
                                          <p:val>
                                            <p:strVal val="#ppt_w"/>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anim calcmode="lin" valueType="num">
                                      <p:cBhvr>
                                        <p:cTn id="9" dur="5000" fill="hold"/>
                                        <p:tgtEl>
                                          <p:spTgt spid="2"/>
                                        </p:tgtEl>
                                        <p:attrNameLst>
                                          <p:attrName>ppt_x</p:attrName>
                                        </p:attrNameLst>
                                      </p:cBhvr>
                                      <p:tavLst>
                                        <p:tav tm="0">
                                          <p:val>
                                            <p:strVal val="#ppt_x-.2"/>
                                          </p:val>
                                        </p:tav>
                                        <p:tav tm="100000">
                                          <p:val>
                                            <p:strVal val="#ppt_x"/>
                                          </p:val>
                                        </p:tav>
                                      </p:tavLst>
                                    </p:anim>
                                    <p:anim calcmode="lin" valueType="num">
                                      <p:cBhvr>
                                        <p:cTn id="10" dur="5000" fill="hold"/>
                                        <p:tgtEl>
                                          <p:spTgt spid="2"/>
                                        </p:tgtEl>
                                        <p:attrNameLst>
                                          <p:attrName>ppt_y</p:attrName>
                                        </p:attrNameLst>
                                      </p:cBhvr>
                                      <p:tavLst>
                                        <p:tav tm="0">
                                          <p:val>
                                            <p:strVal val="#ppt_y"/>
                                          </p:val>
                                        </p:tav>
                                        <p:tav tm="100000">
                                          <p:val>
                                            <p:strVal val="#ppt_y"/>
                                          </p:val>
                                        </p:tav>
                                      </p:tavLst>
                                    </p:anim>
                                    <p:animEffect transition="in" filter="fade">
                                      <p:cBhvr>
                                        <p:cTn id="11"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401</Words>
  <Application>Microsoft Office PowerPoint</Application>
  <PresentationFormat>عرض على الشاشة (3:4)‏</PresentationFormat>
  <Paragraphs>15</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سمة Office</vt:lpstr>
      <vt:lpstr>الحكم الثالث: الإقلاب تعريفُهُ: الإقلاب لغةً: تحويلُ الشيء عن وجهه، تقول: قلبت الشيء أي حوَّلْتَهُ عن وجهه. واصطلاحًا: قلب النون الساكنة أو التنوين ميمًا مخفاة بغنة.</vt:lpstr>
      <vt:lpstr>حَرْفُهُ: الإقلاب له حرف واحد وهو: الباء، فإذا وقعت الباء بعد النون الساكنة سواء من كلمة أو من كلمتين، أو بعد التنوين -ولا يكون إلا من كلمتين- أو بعد نون ملحقة بالتنوين ولا توجد إلا في قوله تعالى: {لَنَسْفَعًا بِالنَّاصِيَةِ} وَجَبَ الإقلاب،أي: قلب النون الساكنة أو التنوين ميمًا ثم إخفاء هذه الميم مع الغنة.</vt:lpstr>
      <vt:lpstr> الأمثلة: أمثلة النون الساكنة مع الباء: «أنبئهم» «أن بورك»، ومثال التنوين مع الباء:«سميعٌ بصير»   :«عليم ٌ بذات الصدور».</vt:lpstr>
      <vt:lpstr>ولكي يتحقق الإقلاب فلا بد من ثلاثة أمور: الأول: قلب النون الساكنة أو التنوين ميمًا خالصة لفظًا لا خطًّا. الثاني: إخفاء هذه الميم عند الباء. الثالث: إظهار الغنة مع الإخفاء، وهي صفة الميم المقلوبة لا صفة النون والتنوين وعلامتُهُ في الْمُصْحَف: وضع ميم قائمة هكذا "م " فوق النون أو التنوين للدِّلالة عليه.</vt:lpstr>
      <vt:lpstr>وَجْهُ الإِقْلابِ:النون الساكنة والتنوين عند ملاقاتهما لحرف الباء يتعذر الإظهار والإدغام؛ لثقل في النطق، وذلك لما بين النون والتنوين والباء من اختلاف في المخرج، كما يصعب الإخفاء؛ لأن فيه بعض الثقل أيضًا؛ لما بين المخرجين من عدم التناسب، فتُوصِّل إليه بقلب النون أو التنوين ميمًا؛ ليسهل الإخفاء؛ وذلك لمشاركتها للباء في المخرج وفي صفات ومشاركتها للنون في جميع الصفات.</vt:lpstr>
      <vt:lpstr>الحكم الرابع: الإخفاء تعريفُهُ: لغةً: السِّتر، يقال: أخفيت الكتاب أي سترته عن الأعين . واصطلاحًا: النطق بالحرف بصفة بين الإظهار والإدغام عاريًا عن التشديد مع بقاء الغنة .</vt:lpstr>
      <vt:lpstr>حروفُهُ: حروف الإخفاء خمسة عشر حرفًا وهي الباقية من أحرف الهجاء بعد أحرف الإظهار والإدغام والإقلاب وقد جاءت في أوائل هذا البيت: صِفْ ذا ثَنَا كَمْ جَادَ شَخْصٌ قَدْ سَمَا ...                 دُمْ طَيِّبًا زِدْ في تُقًي ضَعْ ظَالِمًا </vt:lpstr>
      <vt:lpstr>فإذا وقع حرف من هذه الأحرف الخمسة عشر بعد النون الساكنة من كلمة أو من كلمتين أو بعد التنوين وجب الإخفاء، ويسمى إخفاء حقيقيًّا؛ لتحقق الإخفاء فيهما أكثرمن غير هما ولاتفاق العلماء على تسميته كذلك.</vt:lpstr>
      <vt:lpstr>سببُهُ: اعلم أن سبب الإخفاء هو أن النون الساكنة والتنوين لم يقرب مخرجهما من مخرج الحروف المذكورة كقربه من مخرج حروف الإدغام فيدغما، ولم يبعد مخرجهما عن مخرج هذه الأحرف كبعده عن مخرج حروف الإظهار فيظهرا، فلما عُدم القرب الموجب للإدغام والبعد الموجب للإظهار أُعْطِيَا حكمًا متوسطًا بين الإظهار والإدغام وهو الإخفاء، وليعلم أنه لا عمل للسان حالة الإخفاء؛ لأن النون والتنوين يخرجان حينئذٍ من الخيشوم كما سيأتي.</vt:lpstr>
      <vt:lpstr>الأمثلة: من كلمة ومن كلمتين: «منصورا» «أن صدوكم»، «منذر»، «من ذكر»، «منثورا»، «من ثمرة»، «ينكثون»، «من كل»، «أنجيناكم»، «أن جاءكم»، «المنشئون»، «لمن شاء»، «أندادا»، «من دابة»،«ينقضون»،«فإن قاتلوكم»«منسأته»، «من سيئاتكم»، «ينطقون»، «من طيبات»، «فأنزلنا»، «فإن زللتم»، «انفروا»، «وإن فاتكم»، «منتهون»، «من تحتها»، «منضود»، «من ضل»، «انظروا»، «من ظهير».</vt:lpstr>
      <vt:lpstr>ومن أمثلة التنوين مع هذه الحروف: «ريحا صرصرا»، «سراعا ذلك»، «أزواجا ثلاثة»، «عادا كفروا»، «فصبر جميل»، «بأس شديد»، «ثمنا قليلا»، «ورجلا سلما»،«قنوان دانية»، «شرابا طهوراً»،«مباركة زيتونة»، «خالداً فيها»، «جنات تجرى»، «قوما ضالين»، «ظلا ظليلا».</vt:lpstr>
      <vt:lpstr>والفرقُ بينَ الإخفاء والإدغامِ: أولا: أن الإخفاء لا تشديد معه مطلقًا بخلاف الإدغام ففيه تشديد. ثانيًا: أن إخفاء الحرف يكون عند غيره وأما إدغامه فيكون في غيره. ثالثًا: أن الإخفاء يأتي من كلمة ومن كلمتين، وأما الإدغام فلا يكون إلا من كلمتين كما سبق .</vt:lpstr>
      <vt:lpstr>مراتبُهُ: اعلم أن حروف الإخفاء على ثلاث مراتب وهي: 1- أقربها مخرجًا إلى النون ثلاثة أحرف وهي: الطاء والدال والتاء. 2- أبعدها مخرجًا من النون حرفان وهما: القاف والكاف. 3- أوسطها عند الأحرف العشرة الباقية فهي متوسطة في القرب والبعد .</vt:lpstr>
      <vt:lpstr>وأما مراتب الإخفاء فهي ثلاثة أيضًا: 1- أعلاها عند الطاء والدال والتاء؛ لقرب مخرج النون من مخرج هذه الحروف فيكون الإخفاء قريبًا من الإدغام. 2- أدناها عند القاف والكاف؛ لبعد مخرج النون عن مخرج هذين الحرفين فيكون الإخفاء قريبًا من الإظهار. 3- أوسطها عند الأحرف العشرة الباقية؛ لعدم قربها منها جدًّا، ولا بعدها عنها جدًّا فيكون الإخفاء متوسطًا بينهما.</vt:lpstr>
      <vt:lpstr> أسئلة: 1- عرِّف الإقلاب لغةً واصطلاحًا، واذكر حرفه. 2- ما المراد بالحرف المنقلب؟ وما وجه الإقلاب؟  4- عرِّف الإخفاء الحقيقي لغة واصطلاحًا، واذكر حروفه. 5. ما المراد بالحرف الْمُخْفَى؟ ولم سمِّي حقيقيًّا؟ 6- اذكر سبب الإخفاء، وما الفرق بين الإخفاء والإدغام؟ ثم بين مراتب حروف الإخفاء، وكذا مراتب الإخفاء نفسه.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blackberry</dc:creator>
  <cp:lastModifiedBy>blackberry</cp:lastModifiedBy>
  <cp:revision>35</cp:revision>
  <dcterms:created xsi:type="dcterms:W3CDTF">2015-03-07T11:13:22Z</dcterms:created>
  <dcterms:modified xsi:type="dcterms:W3CDTF">2015-03-07T16:36:41Z</dcterms:modified>
</cp:coreProperties>
</file>