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99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392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143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3841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8982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176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203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172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660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971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61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888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450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965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955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22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479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685DE8-CDCC-4648-A8DC-CD7027F39794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F79F4B2-128B-4602-B74B-48E202AEE1A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539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المحاضرة الثالثة</a:t>
            </a:r>
            <a:br>
              <a:rPr lang="ar-SA" sz="3900" dirty="0">
                <a:solidFill>
                  <a:srgbClr val="000000"/>
                </a:solidFill>
                <a:cs typeface="AL-Mohanad" pitchFamily="2" charset="-78"/>
              </a:rPr>
            </a:b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انواع وعناصر </a:t>
            </a:r>
            <a:r>
              <a:rPr lang="ar-SA" sz="3900" dirty="0" smtClean="0">
                <a:solidFill>
                  <a:srgbClr val="000000"/>
                </a:solidFill>
                <a:cs typeface="AL-Mohanad" pitchFamily="2" charset="-78"/>
              </a:rPr>
              <a:t>التغيير</a:t>
            </a:r>
            <a:endParaRPr lang="ar-SA" sz="39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8250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05214" y="1064072"/>
            <a:ext cx="10363826" cy="4879528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5- التغيير حسب مستويات التغيير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على مستوى المنظمة.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على مستوى اسلوب العمل.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على مستوى العلاقات الشخصية.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على مستوى التفاعل بين الموظف والوظيفة.</a:t>
            </a:r>
            <a:endParaRPr lang="en-US" sz="2500" b="1" dirty="0">
              <a:cs typeface="AL-Mohanad" pitchFamily="2" charset="-78"/>
            </a:endParaRPr>
          </a:p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6- التغيير حسب السرعة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السريع.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التدريجي.</a:t>
            </a:r>
            <a:endParaRPr lang="en-US" sz="2500" b="1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0617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4523"/>
          </a:xfrm>
        </p:spPr>
        <p:txBody>
          <a:bodyPr>
            <a:normAutofit/>
          </a:bodyPr>
          <a:lstStyle/>
          <a:p>
            <a:pPr algn="r"/>
            <a:r>
              <a:rPr lang="ar-SA" sz="3000" dirty="0">
                <a:cs typeface="AL-Mohanad" pitchFamily="2" charset="-78"/>
              </a:rPr>
              <a:t>ثالثا: عناصر  </a:t>
            </a:r>
            <a:r>
              <a:rPr lang="ar-SA" sz="3000" dirty="0" smtClean="0">
                <a:cs typeface="AL-Mohanad" pitchFamily="2" charset="-78"/>
              </a:rPr>
              <a:t>التغيير</a:t>
            </a:r>
            <a:endParaRPr lang="ar-SA" sz="30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3040"/>
            <a:ext cx="10363826" cy="4549140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dirty="0">
                <a:cs typeface="AL-Mohanad" pitchFamily="2" charset="-78"/>
              </a:rPr>
              <a:t>يتطلب التغيير التعرف على كيفية التعامل مع عناصر التغيير التالية:</a:t>
            </a:r>
          </a:p>
          <a:p>
            <a:pPr marL="457200" indent="-457200" algn="just">
              <a:defRPr/>
            </a:pPr>
            <a:endParaRPr lang="ar-SA" sz="2500" dirty="0">
              <a:cs typeface="AL-Mohanad" pitchFamily="2" charset="-78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الموضوع</a:t>
            </a:r>
            <a:r>
              <a:rPr lang="ar-SA" sz="2500" dirty="0">
                <a:cs typeface="AL-Mohanad" pitchFamily="2" charset="-78"/>
              </a:rPr>
              <a:t>: الذي يتناوله التغيير.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المغير</a:t>
            </a:r>
            <a:r>
              <a:rPr lang="ar-SA" sz="2500" dirty="0">
                <a:cs typeface="AL-Mohanad" pitchFamily="2" charset="-78"/>
              </a:rPr>
              <a:t> :الذي يطالب بعملية التغيير ويبدأ في ممارستها وقيادتها، فهو اساس التغيير.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المحايد:  </a:t>
            </a:r>
            <a:r>
              <a:rPr lang="ar-SA" sz="2500" dirty="0">
                <a:cs typeface="AL-Mohanad" pitchFamily="2" charset="-78"/>
              </a:rPr>
              <a:t>الذي لم يتبنى موقفا واضحا تجاه عملية التغيير.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المقاوم:</a:t>
            </a:r>
            <a:r>
              <a:rPr lang="ar-SA" sz="2500" dirty="0">
                <a:cs typeface="AL-Mohanad" pitchFamily="2" charset="-78"/>
              </a:rPr>
              <a:t> الذي يرفض ويقاوم عملية التغيير ويسعى لإفشالها او تأخيرها او تشويهها.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مقاومة المقاومة</a:t>
            </a:r>
            <a:r>
              <a:rPr lang="ar-SA" sz="2500" dirty="0">
                <a:cs typeface="AL-Mohanad" pitchFamily="2" charset="-78"/>
              </a:rPr>
              <a:t>: وهي الممارسات التي يقوم بها قادة التغيير في تعاملهم مع مقاومة التغيير.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273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30223"/>
          </a:xfrm>
        </p:spPr>
        <p:txBody>
          <a:bodyPr>
            <a:normAutofit/>
          </a:bodyPr>
          <a:lstStyle/>
          <a:p>
            <a:pPr algn="r"/>
            <a:r>
              <a:rPr lang="ar-SA" sz="3000" dirty="0">
                <a:cs typeface="AL-Mohanad" pitchFamily="2" charset="-78"/>
              </a:rPr>
              <a:t>رابعا: انماط الطرف </a:t>
            </a:r>
            <a:r>
              <a:rPr lang="ar-SA" sz="3000" dirty="0" smtClean="0">
                <a:cs typeface="AL-Mohanad" pitchFamily="2" charset="-78"/>
              </a:rPr>
              <a:t>المغير</a:t>
            </a:r>
            <a:endParaRPr lang="ar-SA" sz="30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589852"/>
            <a:ext cx="10363826" cy="3919408"/>
          </a:xfrm>
        </p:spPr>
        <p:txBody>
          <a:bodyPr>
            <a:noAutofit/>
          </a:bodyPr>
          <a:lstStyle/>
          <a:p>
            <a:pPr marL="633413" indent="-450850" algn="just">
              <a:buFont typeface="+mj-lt"/>
              <a:buAutoNum type="arabicPeriod"/>
              <a:defRPr/>
            </a:pPr>
            <a:r>
              <a:rPr lang="ar-SA" sz="2500" b="1" dirty="0" smtClean="0">
                <a:cs typeface="AL-Mohanad" pitchFamily="2" charset="-78"/>
              </a:rPr>
              <a:t>المغير </a:t>
            </a:r>
            <a:r>
              <a:rPr lang="ar-SA" sz="2500" b="1" dirty="0">
                <a:cs typeface="AL-Mohanad" pitchFamily="2" charset="-78"/>
              </a:rPr>
              <a:t>المتأمل: </a:t>
            </a:r>
            <a:r>
              <a:rPr lang="ar-SA" sz="2500" dirty="0">
                <a:cs typeface="AL-Mohanad" pitchFamily="2" charset="-78"/>
              </a:rPr>
              <a:t>الذي عادة يبحث عن المعنى في التغيير، ويميل الى الاصغاء، ومشاركة الافكار مع الاخرين،  ويحتاج الى اندماج شخصي فيما يعرض عليه من افكار التغيير.</a:t>
            </a:r>
          </a:p>
          <a:p>
            <a:pPr marL="633413" indent="-45085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المغير العقلاني</a:t>
            </a:r>
            <a:r>
              <a:rPr lang="ar-SA" sz="2500" dirty="0">
                <a:cs typeface="AL-Mohanad" pitchFamily="2" charset="-78"/>
              </a:rPr>
              <a:t>: يبحث عن الحقائق في عملية التغيير، و يلزمه معرفة كيف يفكر الاخرون ليحلل اراهم، ويشعر بالمتعة في تصور الافكار المجردة، ويهتم دائما بالأسئلة المتصلة بطبيعة الاشياء.</a:t>
            </a:r>
          </a:p>
          <a:p>
            <a:pPr marL="633413" indent="-45085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المغير المنفذ: </a:t>
            </a:r>
            <a:r>
              <a:rPr lang="ar-SA" sz="2500" dirty="0">
                <a:cs typeface="AL-Mohanad" pitchFamily="2" charset="-78"/>
              </a:rPr>
              <a:t>يربط بين ما يعرض عليه من افكار وعالم الواقع، ويلزمه معرفة كيف تعمل الاشياء.</a:t>
            </a:r>
          </a:p>
          <a:p>
            <a:pPr marL="633413" indent="-450850" algn="just">
              <a:buFont typeface="+mj-lt"/>
              <a:buAutoNum type="arabicPeriod"/>
              <a:defRPr/>
            </a:pPr>
            <a:r>
              <a:rPr lang="ar-SA" sz="2500" b="1" dirty="0">
                <a:cs typeface="AL-Mohanad" pitchFamily="2" charset="-78"/>
              </a:rPr>
              <a:t>المغير المادي: </a:t>
            </a:r>
            <a:r>
              <a:rPr lang="ar-SA" sz="2500" dirty="0">
                <a:cs typeface="AL-Mohanad" pitchFamily="2" charset="-78"/>
              </a:rPr>
              <a:t>عادة يبحث عن الامكانات التطبيقية المباشرة لما يتعلمه،  كما يتعلم عن طريق التجربة والخطأ.  </a:t>
            </a:r>
            <a:r>
              <a:rPr lang="ar-SA" sz="2500" dirty="0" smtClean="0">
                <a:cs typeface="AL-Mohanad" pitchFamily="2" charset="-78"/>
              </a:rPr>
              <a:t> 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41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6738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ar-SA" sz="3000" dirty="0">
                <a:cs typeface="AL-Mohanad" pitchFamily="2" charset="-78"/>
              </a:rPr>
              <a:t>محاور المحاضرة</a:t>
            </a:r>
            <a:endParaRPr lang="ar-SA" sz="30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315532"/>
            <a:ext cx="10363826" cy="526814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ar-SA" sz="2500" b="1" dirty="0" smtClean="0">
                <a:cs typeface="AL-Mohanad" pitchFamily="2" charset="-78"/>
              </a:rPr>
              <a:t>اولا</a:t>
            </a:r>
            <a:r>
              <a:rPr lang="ar-SA" sz="2500" b="1" dirty="0">
                <a:cs typeface="AL-Mohanad" pitchFamily="2" charset="-78"/>
              </a:rPr>
              <a:t>: انواع التغيير الرئيسية:</a:t>
            </a:r>
          </a:p>
          <a:p>
            <a:pPr marL="1439863" indent="-274638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التغيير الاستراتيجي.</a:t>
            </a:r>
          </a:p>
          <a:p>
            <a:pPr marL="1439863" indent="-274638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التغيير الوظيفي.</a:t>
            </a:r>
          </a:p>
          <a:p>
            <a:pPr marL="1439863" indent="-274638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التغيير التطويري.</a:t>
            </a:r>
          </a:p>
          <a:p>
            <a:pPr marL="1439863" indent="-274638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التغيير التحويلي.</a:t>
            </a:r>
          </a:p>
          <a:p>
            <a:pPr marL="0" indent="0">
              <a:buNone/>
              <a:defRPr/>
            </a:pPr>
            <a:r>
              <a:rPr lang="ar-SA" sz="2500" b="1" dirty="0">
                <a:cs typeface="AL-Mohanad" pitchFamily="2" charset="-78"/>
              </a:rPr>
              <a:t>ثانيا: انواع التغيير الأخرى</a:t>
            </a:r>
          </a:p>
          <a:p>
            <a:pPr marL="1439863" indent="-274638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التغيير حسب: التخطيط، الشمولية،  مصدر القوة الدافعة، الحالة، المستوى، السرعة.</a:t>
            </a:r>
          </a:p>
          <a:p>
            <a:pPr marL="0" indent="0">
              <a:buNone/>
              <a:defRPr/>
            </a:pPr>
            <a:r>
              <a:rPr lang="ar-SA" sz="2500" b="1" dirty="0">
                <a:cs typeface="AL-Mohanad" pitchFamily="2" charset="-78"/>
              </a:rPr>
              <a:t>ثالثا: عناصر التغيير</a:t>
            </a:r>
          </a:p>
          <a:p>
            <a:pPr marL="0" indent="0">
              <a:buNone/>
              <a:defRPr/>
            </a:pPr>
            <a:r>
              <a:rPr lang="ar-SA" sz="2500" b="1" dirty="0">
                <a:cs typeface="AL-Mohanad" pitchFamily="2" charset="-78"/>
              </a:rPr>
              <a:t>رابعا: انماط الطرف </a:t>
            </a:r>
            <a:r>
              <a:rPr lang="ar-SA" sz="2500" b="1" dirty="0" smtClean="0">
                <a:cs typeface="AL-Mohanad" pitchFamily="2" charset="-78"/>
              </a:rPr>
              <a:t>المغير</a:t>
            </a:r>
            <a:endParaRPr lang="ar-SA" sz="2500" b="1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44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3878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ar-SA" sz="3000" dirty="0">
                <a:cs typeface="AL-Mohanad" pitchFamily="2" charset="-78"/>
              </a:rPr>
              <a:t>اولا: انواع التغيير الرئيسية</a:t>
            </a:r>
            <a:endParaRPr lang="ar-SA" sz="30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52692"/>
            <a:ext cx="10363826" cy="4468048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التغيير ألاستراتيجي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يرتبط هذا التغيير بالقضايا الاستراتيجية للمنظمة، ويعرف بالرؤية الاستراتيجية التي تشمل رسالة وأهداف وفلسفة المنظمة تجاه النمو والجودة والابتكار، وأيضا قيم العاملين واحتياجات </a:t>
            </a:r>
            <a:r>
              <a:rPr lang="ar-SA" sz="2500" dirty="0" smtClean="0">
                <a:cs typeface="AL-Mohanad" pitchFamily="2" charset="-78"/>
              </a:rPr>
              <a:t>المستفيدين</a:t>
            </a:r>
            <a:r>
              <a:rPr lang="ar-SA" sz="2500" dirty="0">
                <a:cs typeface="AL-Mohanad" pitchFamily="2" charset="-78"/>
              </a:rPr>
              <a:t>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يحدث التغيير الاستراتيجي ضمن عوامل البيئة الخارجية والموارد الداخلية للمنظمة، والإمكانات والثقافة والأنظمة السائدة.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يتطلب تنفيذ للتغيير الاستراتيجي تحليلا لكل العوامل الداخلية والخارجية بالمنظمة.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اشار كل </a:t>
            </a:r>
            <a:r>
              <a:rPr lang="en-US" sz="2500" dirty="0">
                <a:cs typeface="AL-Mohanad" pitchFamily="2" charset="-78"/>
              </a:rPr>
              <a:t>Nadler </a:t>
            </a:r>
            <a:r>
              <a:rPr lang="ar-SA" sz="2500" dirty="0">
                <a:cs typeface="AL-Mohanad" pitchFamily="2" charset="-78"/>
              </a:rPr>
              <a:t> </a:t>
            </a:r>
            <a:r>
              <a:rPr lang="en-US" sz="2500" dirty="0">
                <a:cs typeface="AL-Mohanad" pitchFamily="2" charset="-78"/>
              </a:rPr>
              <a:t>Kotter &amp;</a:t>
            </a:r>
            <a:r>
              <a:rPr lang="ar-SA" sz="2500" dirty="0">
                <a:cs typeface="AL-Mohanad" pitchFamily="2" charset="-78"/>
              </a:rPr>
              <a:t> الى اهمية ربط ادارة التغيير بالرؤية والأهداف والقضايا الاستراتيجية للمنظمة.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564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2354" y="1589852"/>
            <a:ext cx="10363826" cy="3424107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 smtClean="0">
                <a:solidFill>
                  <a:srgbClr val="FF0000"/>
                </a:solidFill>
                <a:cs typeface="AL-Mohanad" pitchFamily="2" charset="-78"/>
              </a:rPr>
              <a:t>2- </a:t>
            </a: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التغيير الوظيفي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يرتبط التغيير الوظيفي بالأنظمة الجديدة والإجراءات وبناء المنظمة والتقنيات المؤثرة على تنظيم العمل داخل الاقسام، والتي تؤثر بشكل كبير على الافراد.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يجب على القادة والجهات الادارية والأفراد ان يكونوا على دراية جيدة بالطرق والأساليب الفنية والإدارية التي يتغير بها الافراد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008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2354" y="469712"/>
            <a:ext cx="10363826" cy="5816788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3- التغيير التطويري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هو ابسط انواع التغيير في المنظمات، حيث يتم وصف الوضع الجديد بأنه تحسين وتطوير للوضع القديم، اذ لا يشمل الحلول التي تتطلب تغييرا عميقا في المنظمة.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يقوم التغيير التطويري على فرضيتين هما:</a:t>
            </a:r>
          </a:p>
          <a:p>
            <a:pPr marL="1703388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لدى الافراد في المنظمة القدرة على التقدم والتطوير.</a:t>
            </a:r>
          </a:p>
          <a:p>
            <a:pPr marL="1703388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يتطور الافراد عندما يتم تحفيزهم وتدريبهم بشكل مناسب.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يهدف التغيير التطويري الى مسايرة الظروف المحيطة، او تحسين عمليات التشغيل.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يتطلب هذا التغيير وضع خطة يتم تنفيذها حسب جدول زمني وميزانية محددة </a:t>
            </a:r>
            <a:br>
              <a:rPr lang="ar-SA" sz="2500" dirty="0">
                <a:cs typeface="AL-Mohanad" pitchFamily="2" charset="-78"/>
              </a:rPr>
            </a:br>
            <a:r>
              <a:rPr lang="ar-SA" sz="2500" dirty="0">
                <a:cs typeface="AL-Mohanad" pitchFamily="2" charset="-78"/>
              </a:rPr>
              <a:t>من خلال المشاركة في المعلومات حول اسباب زيادة الاداء في المنظمة.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يجب على المدير تحفيز الموظفين على المشاركة وإبداء الرأي وطرح الأفكار. </a:t>
            </a: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899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5760" y="423992"/>
            <a:ext cx="11521440" cy="3424107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4- التغيير التحويلي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يعد من اعقد انواع التغيير، ويحدث عندما يدرك المدراء ان هناك مشكلة يجب معالجتها او فرصة يجب اغتنامها.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يندرج ضمن هذا النوع ما يلي:</a:t>
            </a:r>
          </a:p>
          <a:p>
            <a:pPr marL="1520825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اعداد وتوظيف تقنيات وحاسبات تتطلب تغيير رئيسي في سلوك الافراد.</a:t>
            </a:r>
          </a:p>
          <a:p>
            <a:pPr marL="1520825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عملية التنظيم وإعادة الهيكلة في المنظمة.</a:t>
            </a:r>
          </a:p>
          <a:p>
            <a:pPr marL="1520825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تقديم منتجات او خدمات جديدة. </a:t>
            </a:r>
          </a:p>
        </p:txBody>
      </p:sp>
      <p:sp>
        <p:nvSpPr>
          <p:cNvPr id="4" name="شكل بيضاوي 5"/>
          <p:cNvSpPr/>
          <p:nvPr/>
        </p:nvSpPr>
        <p:spPr>
          <a:xfrm>
            <a:off x="2026920" y="4343400"/>
            <a:ext cx="20574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SA" sz="4400" b="1" dirty="0">
                <a:solidFill>
                  <a:schemeClr val="tx1"/>
                </a:solidFill>
              </a:rPr>
              <a:t>الوضع الجديد</a:t>
            </a:r>
          </a:p>
        </p:txBody>
      </p:sp>
      <p:sp>
        <p:nvSpPr>
          <p:cNvPr id="5" name="مستطيل 6"/>
          <p:cNvSpPr/>
          <p:nvPr/>
        </p:nvSpPr>
        <p:spPr>
          <a:xfrm>
            <a:off x="8580120" y="4267200"/>
            <a:ext cx="2133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SA" sz="4400" b="1" dirty="0">
                <a:solidFill>
                  <a:schemeClr val="tx1"/>
                </a:solidFill>
              </a:rPr>
              <a:t>الوضع السابق</a:t>
            </a:r>
          </a:p>
        </p:txBody>
      </p:sp>
      <p:sp>
        <p:nvSpPr>
          <p:cNvPr id="6" name="سهم إلى اليسار 7"/>
          <p:cNvSpPr/>
          <p:nvPr/>
        </p:nvSpPr>
        <p:spPr>
          <a:xfrm>
            <a:off x="4160520" y="4191000"/>
            <a:ext cx="4267200" cy="2362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SA" sz="4400" b="1" dirty="0">
                <a:solidFill>
                  <a:schemeClr val="tx1"/>
                </a:solidFill>
              </a:rPr>
              <a:t>الوضع التحويلي</a:t>
            </a:r>
          </a:p>
        </p:txBody>
      </p:sp>
    </p:spTree>
    <p:extLst>
      <p:ext uri="{BB962C8B-B14F-4D97-AF65-F5344CB8AC3E}">
        <p14:creationId xmlns:p14="http://schemas.microsoft.com/office/powerpoint/2010/main" val="373595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07363"/>
          </a:xfrm>
        </p:spPr>
        <p:txBody>
          <a:bodyPr>
            <a:normAutofit/>
          </a:bodyPr>
          <a:lstStyle/>
          <a:p>
            <a:pPr algn="r"/>
            <a:r>
              <a:rPr lang="ar-SA" sz="3000" dirty="0">
                <a:cs typeface="AL-Mohanad" pitchFamily="2" charset="-78"/>
              </a:rPr>
              <a:t>ثانيا: انواع  التغيير  </a:t>
            </a:r>
            <a:r>
              <a:rPr lang="ar-SA" sz="3000" dirty="0" smtClean="0">
                <a:cs typeface="AL-Mohanad" pitchFamily="2" charset="-78"/>
              </a:rPr>
              <a:t>الاخرى</a:t>
            </a:r>
            <a:endParaRPr lang="ar-SA" sz="30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325880"/>
            <a:ext cx="10363826" cy="3424107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 smtClean="0">
                <a:solidFill>
                  <a:srgbClr val="FF0000"/>
                </a:solidFill>
                <a:cs typeface="AL-Mohanad" pitchFamily="2" charset="-78"/>
              </a:rPr>
              <a:t>1- </a:t>
            </a: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التغيير حسب التخطيط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المخطط</a:t>
            </a:r>
            <a:r>
              <a:rPr lang="ar-SA" sz="2500" dirty="0">
                <a:cs typeface="AL-Mohanad" pitchFamily="2" charset="-78"/>
              </a:rPr>
              <a:t>: هو الاجراء الاداري الهادف الى احداث تعديل معين ومحسوب </a:t>
            </a:r>
            <a:br>
              <a:rPr lang="ar-SA" sz="2500" dirty="0">
                <a:cs typeface="AL-Mohanad" pitchFamily="2" charset="-78"/>
              </a:rPr>
            </a:br>
            <a:r>
              <a:rPr lang="ar-SA" sz="2500" dirty="0">
                <a:cs typeface="AL-Mohanad" pitchFamily="2" charset="-78"/>
              </a:rPr>
              <a:t>في المنظمة او في احد عناصرها وفقا لخطة زمنية  وعلى اساس تفكير وتقدير لتكلفة  التغيير ومتطلباته والفائدة المترتبة عليه.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غير المخطط او العشوائي</a:t>
            </a:r>
            <a:r>
              <a:rPr lang="ar-SA" sz="2500" dirty="0">
                <a:cs typeface="AL-Mohanad" pitchFamily="2" charset="-78"/>
              </a:rPr>
              <a:t>: هو عملية تقوم فيها المنظمة بإجراء انفعالي او رد فعل لحالات طارئة نتيجة للضغوط التي تتعرض لها مما قد يسفر عنه نتائج غير محسوبة.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ar-SA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529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6634" y="1566992"/>
            <a:ext cx="10363826" cy="3424107"/>
          </a:xfrm>
        </p:spPr>
        <p:txBody>
          <a:bodyPr>
            <a:normAutofit/>
          </a:bodyPr>
          <a:lstStyle/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2- التغيير حسب الشمولية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الشامل</a:t>
            </a:r>
            <a:r>
              <a:rPr lang="ar-SA" sz="2500" dirty="0">
                <a:cs typeface="AL-Mohanad" pitchFamily="2" charset="-78"/>
              </a:rPr>
              <a:t>:  هو التغيير الذي يشمل كافة  او معظم الجوانب والمجالات.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الجزئي</a:t>
            </a:r>
            <a:r>
              <a:rPr lang="ar-SA" sz="2500" dirty="0">
                <a:cs typeface="AL-Mohanad" pitchFamily="2" charset="-78"/>
              </a:rPr>
              <a:t>: هو ذلك التغيير الذي يقتصر على جانب واحد، ومشكلته انه  قد يوجد حالة من عدم التوازن في المنظمة، مما يقلل من فاعلية التغيير، مثلا تغيير </a:t>
            </a:r>
            <a:r>
              <a:rPr lang="ar-SA" sz="2500" dirty="0" smtClean="0">
                <a:cs typeface="AL-Mohanad" pitchFamily="2" charset="-78"/>
              </a:rPr>
              <a:t>الآلات  </a:t>
            </a:r>
            <a:r>
              <a:rPr lang="ar-SA" sz="2500" dirty="0">
                <a:cs typeface="AL-Mohanad" pitchFamily="2" charset="-78"/>
              </a:rPr>
              <a:t>او الاجهزة يتطلب تغيير في عمليات الانتاج وأساليب التسويق وتدريب العاملين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436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374" y="561152"/>
            <a:ext cx="10363826" cy="5793928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r>
              <a:rPr lang="ar-SA" sz="2500" b="1" dirty="0" smtClean="0">
                <a:solidFill>
                  <a:srgbClr val="FF0000"/>
                </a:solidFill>
                <a:cs typeface="AL-Mohanad" pitchFamily="2" charset="-78"/>
              </a:rPr>
              <a:t>3- </a:t>
            </a: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التغيير حسب مصدر القوة الدافعة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الداخلي: </a:t>
            </a:r>
            <a:r>
              <a:rPr lang="ar-SA" sz="2500" dirty="0">
                <a:cs typeface="AL-Mohanad" pitchFamily="2" charset="-78"/>
              </a:rPr>
              <a:t>أي التغيير الذي يحدث داخل المنظمة لأسباب داخلية مثل انخفاض الانتاجية او قلة التفاعل مع البيئة التنافسية، مما يؤدي الى احداث تغيير جذري على مستوى الاهداف او العمليات.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الخارجي: </a:t>
            </a:r>
            <a:r>
              <a:rPr lang="ar-SA" sz="2500" dirty="0">
                <a:cs typeface="AL-Mohanad" pitchFamily="2" charset="-78"/>
              </a:rPr>
              <a:t>هو التغيير الذي يحدث في عوامل البيئة الخارجية للمنظمة ثم ينتقل الى داخل المنظمة </a:t>
            </a:r>
            <a:endParaRPr lang="ar-SA" sz="2500" dirty="0" smtClean="0">
              <a:cs typeface="AL-Mohanad" pitchFamily="2" charset="-78"/>
            </a:endParaRPr>
          </a:p>
          <a:p>
            <a:pPr marL="457200" indent="-457200" algn="just">
              <a:defRPr/>
            </a:pPr>
            <a:r>
              <a:rPr lang="ar-SA" sz="2500" b="1" dirty="0">
                <a:solidFill>
                  <a:srgbClr val="FF0000"/>
                </a:solidFill>
                <a:cs typeface="AL-Mohanad" pitchFamily="2" charset="-78"/>
              </a:rPr>
              <a:t>4- التغيير حسب الحالة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المادي والتكنولوجي</a:t>
            </a:r>
            <a:r>
              <a:rPr lang="ar-SA" sz="2500" dirty="0">
                <a:cs typeface="AL-Mohanad" pitchFamily="2" charset="-78"/>
              </a:rPr>
              <a:t>: مرتبط بالتغيير الهيكلي والتكنولوجي كالآلات والتجهيزات.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b="1" dirty="0">
                <a:cs typeface="AL-Mohanad" pitchFamily="2" charset="-78"/>
              </a:rPr>
              <a:t>التغيير المعنوي</a:t>
            </a:r>
            <a:r>
              <a:rPr lang="ar-SA" sz="2500" dirty="0">
                <a:cs typeface="AL-Mohanad" pitchFamily="2" charset="-78"/>
              </a:rPr>
              <a:t>: مرتبط بالبيئة الاجتماعية والإنسانية بالمنظمة.</a:t>
            </a:r>
            <a:endParaRPr lang="en-US" sz="2500" dirty="0">
              <a:cs typeface="AL-Mohanad" pitchFamily="2" charset="-78"/>
            </a:endParaRPr>
          </a:p>
          <a:p>
            <a:pPr marL="0" indent="0" algn="just">
              <a:buNone/>
              <a:defRPr/>
            </a:pP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137490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48</TotalTime>
  <Words>704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AL-Mohanad</vt:lpstr>
      <vt:lpstr>Arial</vt:lpstr>
      <vt:lpstr>Tw Cen MT</vt:lpstr>
      <vt:lpstr>Wingdings</vt:lpstr>
      <vt:lpstr>Droplet</vt:lpstr>
      <vt:lpstr>المحاضرة الثالثة انواع وعناصر التغيير</vt:lpstr>
      <vt:lpstr>محاور المحاضرة</vt:lpstr>
      <vt:lpstr>اولا: انواع التغيير الرئيسية</vt:lpstr>
      <vt:lpstr>PowerPoint Presentation</vt:lpstr>
      <vt:lpstr>PowerPoint Presentation</vt:lpstr>
      <vt:lpstr>PowerPoint Presentation</vt:lpstr>
      <vt:lpstr>ثانيا: انواع  التغيير  الاخرى</vt:lpstr>
      <vt:lpstr>PowerPoint Presentation</vt:lpstr>
      <vt:lpstr>PowerPoint Presentation</vt:lpstr>
      <vt:lpstr>PowerPoint Presentation</vt:lpstr>
      <vt:lpstr>ثالثا: عناصر  التغيير</vt:lpstr>
      <vt:lpstr>رابعا: انماط الطرف المغير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انواع وعناصر التغيير</dc:title>
  <dc:creator>sharshabeil _</dc:creator>
  <cp:lastModifiedBy>sharshabeil _</cp:lastModifiedBy>
  <cp:revision>7</cp:revision>
  <dcterms:created xsi:type="dcterms:W3CDTF">2015-02-17T19:52:32Z</dcterms:created>
  <dcterms:modified xsi:type="dcterms:W3CDTF">2015-02-17T20:40:34Z</dcterms:modified>
</cp:coreProperties>
</file>