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92"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0" r:id="rId25"/>
    <p:sldId id="301"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9" r:id="rId40"/>
    <p:sldId id="295" r:id="rId41"/>
    <p:sldId id="296" r:id="rId42"/>
    <p:sldId id="303" r:id="rId43"/>
    <p:sldId id="297" r:id="rId44"/>
    <p:sldId id="298" r:id="rId4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C87"/>
    <a:srgbClr val="C75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4660"/>
  </p:normalViewPr>
  <p:slideViewPr>
    <p:cSldViewPr>
      <p:cViewPr>
        <p:scale>
          <a:sx n="65" d="100"/>
          <a:sy n="65" d="100"/>
        </p:scale>
        <p:origin x="-153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9EEAE5C-554A-44E3-9FEC-BC4C419D31EB}"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9EEAE5C-554A-44E3-9FEC-BC4C419D31EB}"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9EEAE5C-554A-44E3-9FEC-BC4C419D31EB}"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9EEAE5C-554A-44E3-9FEC-BC4C419D31EB}"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9EEAE5C-554A-44E3-9FEC-BC4C419D31EB}" type="datetimeFigureOut">
              <a:rPr lang="en-US" smtClean="0"/>
              <a:pPr/>
              <a:t>3/2/2014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9EEAE5C-554A-44E3-9FEC-BC4C419D31EB}" type="datetimeFigureOut">
              <a:rPr lang="en-US" smtClean="0"/>
              <a:pPr/>
              <a:t>3/2/2014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9EEAE5C-554A-44E3-9FEC-BC4C419D31EB}" type="datetimeFigureOut">
              <a:rPr lang="en-US" smtClean="0"/>
              <a:pPr/>
              <a:t>3/2/2014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9EEAE5C-554A-44E3-9FEC-BC4C419D31EB}" type="datetimeFigureOut">
              <a:rPr lang="en-US" smtClean="0"/>
              <a:pPr/>
              <a:t>3/2/2014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9EEAE5C-554A-44E3-9FEC-BC4C419D31EB}" type="datetimeFigureOut">
              <a:rPr lang="en-US" smtClean="0"/>
              <a:pPr/>
              <a:t>3/2/2014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9EEAE5C-554A-44E3-9FEC-BC4C419D31EB}" type="datetimeFigureOut">
              <a:rPr lang="en-US" smtClean="0"/>
              <a:pPr/>
              <a:t>3/2/2014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9EEAE5C-554A-44E3-9FEC-BC4C419D31EB}" type="datetimeFigureOut">
              <a:rPr lang="en-US" smtClean="0"/>
              <a:pPr/>
              <a:t>3/2/2014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3681180-BEF5-4116-9198-A0107A66F1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EAE5C-554A-44E3-9FEC-BC4C419D31EB}" type="datetimeFigureOut">
              <a:rPr lang="en-US" smtClean="0"/>
              <a:pPr/>
              <a:t>3/2/2014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81180-BEF5-4116-9198-A0107A66F1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ألبوم صور فوتوغرافية</a:t>
            </a:r>
            <a:endParaRPr lang="en-US" dirty="0"/>
          </a:p>
        </p:txBody>
      </p:sp>
      <p:sp>
        <p:nvSpPr>
          <p:cNvPr id="3" name="عنوان فرعي 2"/>
          <p:cNvSpPr>
            <a:spLocks noGrp="1"/>
          </p:cNvSpPr>
          <p:nvPr>
            <p:ph type="subTitle" idx="1"/>
          </p:nvPr>
        </p:nvSpPr>
        <p:spPr/>
        <p:txBody>
          <a:bodyPr/>
          <a:lstStyle/>
          <a:p>
            <a:r>
              <a:rPr lang="ar-SA" smtClean="0"/>
              <a:t>بواسطة </a:t>
            </a:r>
            <a:r>
              <a:rPr lang="en-US" smtClean="0"/>
              <a:t>Emano hassan</a:t>
            </a:r>
            <a:endParaRPr lang="en-US"/>
          </a:p>
        </p:txBody>
      </p:sp>
      <p:pic>
        <p:nvPicPr>
          <p:cNvPr id="4" name="Picture 2" descr="C:\Users\Emano\Documents\Bluetooth Folder\IMG_187712465251415.jpe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77).jpg"/>
          <p:cNvPicPr>
            <a:picLocks noGrp="1" noChangeAspect="1"/>
          </p:cNvPicPr>
          <p:nvPr isPhoto="1"/>
        </p:nvPicPr>
        <p:blipFill>
          <a:blip r:embed="rId2">
            <a:lum/>
          </a:blip>
          <a:stretch>
            <a:fillRect/>
          </a:stretch>
        </p:blipFill>
        <p:spPr>
          <a:xfrm>
            <a:off x="1" y="0"/>
            <a:ext cx="9143999" cy="6858000"/>
          </a:xfrm>
          <a:prstGeom prst="rect">
            <a:avLst/>
          </a:prstGeom>
          <a:noFill/>
          <a:ln>
            <a:noFill/>
          </a:ln>
        </p:spPr>
      </p:pic>
      <p:sp>
        <p:nvSpPr>
          <p:cNvPr id="3" name="عنوان 2"/>
          <p:cNvSpPr>
            <a:spLocks noGrp="1"/>
          </p:cNvSpPr>
          <p:nvPr>
            <p:ph type="ctrTitle"/>
          </p:nvPr>
        </p:nvSpPr>
        <p:spPr>
          <a:xfrm>
            <a:off x="1143000" y="381000"/>
            <a:ext cx="7772400" cy="2057400"/>
          </a:xfrm>
        </p:spPr>
        <p:txBody>
          <a:bodyPr>
            <a:noAutofit/>
          </a:bodyPr>
          <a:lstStyle/>
          <a:p>
            <a:pPr lvl="0"/>
            <a:r>
              <a:rPr lang="ar-SA" sz="3600" b="1" dirty="0" smtClean="0">
                <a:solidFill>
                  <a:srgbClr val="0070C0"/>
                </a:solidFill>
              </a:rPr>
              <a:t>تطور المؤسسات التربوية </a:t>
            </a:r>
            <a:r>
              <a:rPr lang="ar-SA" sz="3200" b="1" dirty="0" smtClean="0"/>
              <a:t>مثل المعاهد والمدارس والجامعات والمساجد والكتاتيب وغيرها من المؤسسات التي كانت تقدم التربية بطرق غير شكلية أو غير نظامية مثل الأسرة ودور العبادة والمؤسسات الثقافية </a:t>
            </a:r>
            <a:endParaRPr lang="en-US" sz="2800" b="1" dirty="0"/>
          </a:p>
        </p:txBody>
      </p:sp>
      <p:sp>
        <p:nvSpPr>
          <p:cNvPr id="4" name="عنوان فرعي 3"/>
          <p:cNvSpPr>
            <a:spLocks noGrp="1"/>
          </p:cNvSpPr>
          <p:nvPr>
            <p:ph type="subTitle" idx="1"/>
          </p:nvPr>
        </p:nvSpPr>
        <p:spPr>
          <a:xfrm>
            <a:off x="0" y="4267200"/>
            <a:ext cx="6629400" cy="2057400"/>
          </a:xfrm>
        </p:spPr>
        <p:txBody>
          <a:bodyPr>
            <a:normAutofit lnSpcReduction="10000"/>
          </a:bodyPr>
          <a:lstStyle/>
          <a:p>
            <a:pPr lvl="0" rtl="1"/>
            <a:r>
              <a:rPr lang="ar-SA" b="1" dirty="0" smtClean="0">
                <a:solidFill>
                  <a:srgbClr val="0070C0"/>
                </a:solidFill>
              </a:rPr>
              <a:t>تطور التنظيمات التربوية </a:t>
            </a:r>
            <a:r>
              <a:rPr lang="ar-SA" b="1" dirty="0" smtClean="0">
                <a:solidFill>
                  <a:schemeClr val="tx1"/>
                </a:solidFill>
              </a:rPr>
              <a:t>ونعني بها ( القواعد ) و ( اللوائح ) و ( القوانين ) التي تنظم النشاط التربوي في كافة مراحله ومستوياته </a:t>
            </a:r>
            <a:endParaRPr lang="en-US" b="1" dirty="0" smtClean="0">
              <a:solidFill>
                <a:schemeClr val="tx1"/>
              </a:solidFill>
            </a:endParaRPr>
          </a:p>
          <a:p>
            <a:pPr rtl="1"/>
            <a:r>
              <a:rPr lang="en-US" dirty="0" smtClean="0">
                <a:solidFill>
                  <a:schemeClr val="tx1"/>
                </a:solidFill>
              </a:rPr>
              <a:t> </a:t>
            </a: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8).jpg"/>
          <p:cNvPicPr>
            <a:picLocks noGrp="1" noChangeAspect="1"/>
          </p:cNvPicPr>
          <p:nvPr isPhoto="1"/>
        </p:nvPicPr>
        <p:blipFill>
          <a:blip r:embed="rId2">
            <a:lum/>
          </a:blip>
          <a:stretch>
            <a:fillRect/>
          </a:stretch>
        </p:blipFill>
        <p:spPr>
          <a:xfrm>
            <a:off x="34925" y="0"/>
            <a:ext cx="9074150" cy="6858000"/>
          </a:xfrm>
          <a:prstGeom prst="rect">
            <a:avLst/>
          </a:prstGeom>
          <a:noFill/>
          <a:ln>
            <a:noFill/>
          </a:ln>
        </p:spPr>
      </p:pic>
      <p:sp>
        <p:nvSpPr>
          <p:cNvPr id="3" name="عنوان 2"/>
          <p:cNvSpPr>
            <a:spLocks noGrp="1"/>
          </p:cNvSpPr>
          <p:nvPr>
            <p:ph type="title"/>
          </p:nvPr>
        </p:nvSpPr>
        <p:spPr>
          <a:xfrm>
            <a:off x="1219200" y="990600"/>
            <a:ext cx="7467600" cy="5410200"/>
          </a:xfrm>
        </p:spPr>
        <p:txBody>
          <a:bodyPr>
            <a:normAutofit/>
          </a:bodyPr>
          <a:lstStyle/>
          <a:p>
            <a:pPr rtl="1"/>
            <a:r>
              <a:rPr lang="ar-SA" sz="3200" dirty="0" smtClean="0">
                <a:solidFill>
                  <a:schemeClr val="bg1"/>
                </a:solidFill>
              </a:rPr>
              <a:t> </a:t>
            </a:r>
            <a:r>
              <a:rPr lang="en-US" sz="3200" dirty="0" smtClean="0">
                <a:solidFill>
                  <a:schemeClr val="bg1"/>
                </a:solidFill>
              </a:rPr>
              <a:t/>
            </a:r>
            <a:br>
              <a:rPr lang="en-US" sz="3200" dirty="0" smtClean="0">
                <a:solidFill>
                  <a:schemeClr val="bg1"/>
                </a:solidFill>
              </a:rPr>
            </a:br>
            <a:r>
              <a:rPr lang="ar-SA" sz="3200" b="1" dirty="0" smtClean="0">
                <a:solidFill>
                  <a:schemeClr val="bg1"/>
                </a:solidFill>
              </a:rPr>
              <a:t>ولعل معنى " الفكر التربوي " يزداد وضوحا من خلال معرفة القوى والعوامل التي أنتجته ووجهت حركته وذلك فيما يلي :</a:t>
            </a:r>
            <a:r>
              <a:rPr lang="ar-SA" sz="3200" dirty="0" smtClean="0">
                <a:solidFill>
                  <a:schemeClr val="bg1"/>
                </a:solidFill>
              </a:rPr>
              <a:t/>
            </a:r>
            <a:br>
              <a:rPr lang="ar-SA" sz="3200" dirty="0" smtClean="0">
                <a:solidFill>
                  <a:schemeClr val="bg1"/>
                </a:solidFill>
              </a:rPr>
            </a:br>
            <a:r>
              <a:rPr lang="ar-SA" sz="3200" dirty="0" smtClean="0">
                <a:solidFill>
                  <a:schemeClr val="bg1"/>
                </a:solidFill>
              </a:rPr>
              <a:t/>
            </a:r>
            <a:br>
              <a:rPr lang="ar-SA" sz="3200" dirty="0" smtClean="0">
                <a:solidFill>
                  <a:schemeClr val="bg1"/>
                </a:solidFill>
              </a:rPr>
            </a:br>
            <a:r>
              <a:rPr lang="ar-SA" sz="3200" dirty="0" smtClean="0">
                <a:solidFill>
                  <a:schemeClr val="bg1"/>
                </a:solidFill>
              </a:rPr>
              <a:t/>
            </a:r>
            <a:br>
              <a:rPr lang="ar-SA" sz="3200" dirty="0" smtClean="0">
                <a:solidFill>
                  <a:schemeClr val="bg1"/>
                </a:solidFill>
              </a:rPr>
            </a:br>
            <a:r>
              <a:rPr lang="ar-SA" sz="3200" b="1" dirty="0" smtClean="0">
                <a:solidFill>
                  <a:schemeClr val="bg1"/>
                </a:solidFill>
              </a:rPr>
              <a:t>أولا</a:t>
            </a:r>
            <a:r>
              <a:rPr lang="ar-SA" sz="3200" dirty="0" smtClean="0">
                <a:solidFill>
                  <a:schemeClr val="bg1"/>
                </a:solidFill>
              </a:rPr>
              <a:t> : </a:t>
            </a:r>
            <a:r>
              <a:rPr lang="ar-SA" b="1" dirty="0" smtClean="0">
                <a:solidFill>
                  <a:srgbClr val="FFFF00"/>
                </a:solidFill>
              </a:rPr>
              <a:t>القوى والعوامل المؤثرة في حركة الفكر التربوي : </a:t>
            </a:r>
            <a:r>
              <a:rPr lang="en-US" b="1" dirty="0" smtClean="0">
                <a:solidFill>
                  <a:srgbClr val="FFFF00"/>
                </a:solidFill>
              </a:rPr>
              <a:t/>
            </a:r>
            <a:br>
              <a:rPr lang="en-US" b="1" dirty="0" smtClean="0">
                <a:solidFill>
                  <a:srgbClr val="FFFF00"/>
                </a:solidFill>
              </a:rPr>
            </a:br>
            <a:endParaRPr lang="en-US" sz="3200" b="1"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3).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5135562"/>
          </a:xfrm>
        </p:spPr>
        <p:txBody>
          <a:bodyPr>
            <a:noAutofit/>
          </a:bodyPr>
          <a:lstStyle/>
          <a:p>
            <a:r>
              <a:rPr lang="ar-SA" sz="3200" b="1" dirty="0" smtClean="0"/>
              <a:t>سبق أن المحنا إلى أن الفكر التربوي يتأثر في حركته واتجاهه بمجموعة من القوى والعوامل والمؤثرات تباشر تأثيرها على المفكر وهناك من علماء الفكر التربوي والتربية المقارنة المحدثين من أمثال (كاندل , نيقولا هانز ) وغيرهم من يرى أن </a:t>
            </a:r>
            <a:r>
              <a:rPr lang="ar-SA" sz="3200" b="1" dirty="0" smtClean="0">
                <a:solidFill>
                  <a:srgbClr val="0070C0"/>
                </a:solidFill>
              </a:rPr>
              <a:t>شخصية الأمة </a:t>
            </a:r>
            <a:r>
              <a:rPr lang="ar-SA" sz="3200" b="1" dirty="0" smtClean="0"/>
              <a:t>هي نتيجة تفاعل العوامل التاريخية والجغرافية والدينية واللغوية والسلالية ولا بد للنظم التعليمية أن تتأثر بهذه العوامل ولقد توصل هانز إلى ثلاث مجموعات من العوالم كان لها دور في تحديد نظم التربية والتعليم التي درسها </a:t>
            </a:r>
            <a:r>
              <a:rPr lang="ar-SA" sz="3200" dirty="0" smtClean="0"/>
              <a:t>.</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32).jpg"/>
          <p:cNvPicPr>
            <a:picLocks noGrp="1" noChangeAspect="1"/>
          </p:cNvPicPr>
          <p:nvPr isPhoto="1"/>
        </p:nvPicPr>
        <p:blipFill>
          <a:blip r:embed="rId2">
            <a:lum/>
          </a:blip>
          <a:stretch>
            <a:fillRect/>
          </a:stretch>
        </p:blipFill>
        <p:spPr>
          <a:xfrm>
            <a:off x="0" y="47625"/>
            <a:ext cx="9144000" cy="6761163"/>
          </a:xfrm>
          <a:prstGeom prst="rect">
            <a:avLst/>
          </a:prstGeom>
          <a:noFill/>
          <a:ln>
            <a:noFill/>
          </a:ln>
        </p:spPr>
      </p:pic>
      <p:sp>
        <p:nvSpPr>
          <p:cNvPr id="24577" name="Rectangle 1"/>
          <p:cNvSpPr>
            <a:spLocks noChangeArrowheads="1"/>
          </p:cNvSpPr>
          <p:nvPr/>
        </p:nvSpPr>
        <p:spPr bwMode="auto">
          <a:xfrm>
            <a:off x="381000" y="533400"/>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ar-SA" sz="3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العوالم الطبيعية </a:t>
            </a:r>
            <a:r>
              <a:rPr kumimoji="0" lang="ar-S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وتشمل الجنس واللغة والبيئة بمناخها واقتصادياتها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ربع نص 4"/>
          <p:cNvSpPr txBox="1"/>
          <p:nvPr/>
        </p:nvSpPr>
        <p:spPr>
          <a:xfrm>
            <a:off x="0" y="2590800"/>
            <a:ext cx="7467600" cy="1200329"/>
          </a:xfrm>
          <a:prstGeom prst="rect">
            <a:avLst/>
          </a:prstGeom>
          <a:noFill/>
        </p:spPr>
        <p:txBody>
          <a:bodyPr wrap="square" rtlCol="0">
            <a:spAutoFit/>
          </a:bodyPr>
          <a:lstStyle/>
          <a:p>
            <a:pPr algn="r"/>
            <a:r>
              <a:rPr lang="ar-SA" sz="3600" b="1" dirty="0" smtClean="0">
                <a:solidFill>
                  <a:srgbClr val="C00000"/>
                </a:solidFill>
              </a:rPr>
              <a:t>العوالم الدينية </a:t>
            </a:r>
            <a:r>
              <a:rPr lang="ar-SA" sz="3600" dirty="0" smtClean="0"/>
              <a:t>وتشمل الدين أو الأديان التي تسود في المجتمع .</a:t>
            </a:r>
            <a:endParaRPr lang="en-US" sz="3600" dirty="0"/>
          </a:p>
        </p:txBody>
      </p:sp>
      <p:sp>
        <p:nvSpPr>
          <p:cNvPr id="24580" name="Rectangle 4"/>
          <p:cNvSpPr>
            <a:spLocks noChangeArrowheads="1"/>
          </p:cNvSpPr>
          <p:nvPr/>
        </p:nvSpPr>
        <p:spPr bwMode="auto">
          <a:xfrm>
            <a:off x="740738" y="5029200"/>
            <a:ext cx="8403262"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Lst>
            </a:pPr>
            <a:r>
              <a:rPr kumimoji="0" lang="ar-SA" sz="4400"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اللادينية</a:t>
            </a:r>
            <a:r>
              <a:rPr kumimoji="0" lang="ar-SA" sz="4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ar-SA"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وتشمل المذاهب الفكرية والسياسية .</a:t>
            </a: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45).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5745162"/>
          </a:xfrm>
        </p:spPr>
        <p:txBody>
          <a:bodyPr/>
          <a:lstStyle/>
          <a:p>
            <a:pPr lvl="0" rtl="1"/>
            <a:r>
              <a:rPr lang="ar-SA" sz="4800" b="1" dirty="0" smtClean="0">
                <a:solidFill>
                  <a:srgbClr val="A40C87"/>
                </a:solidFill>
              </a:rPr>
              <a:t>العامل الديني </a:t>
            </a:r>
            <a:r>
              <a:rPr lang="ar-SA" dirty="0" smtClean="0"/>
              <a:t>:</a:t>
            </a:r>
            <a:r>
              <a:rPr lang="en-US" dirty="0" smtClean="0"/>
              <a:t/>
            </a:r>
            <a:br>
              <a:rPr lang="en-US" dirty="0" smtClean="0"/>
            </a:br>
            <a:r>
              <a:rPr lang="ar-SA" dirty="0" smtClean="0"/>
              <a:t>الدين من أهم العناصر التي تشكل ثقافة المجتمعات وتحدد قيم ومفاهيم الأفراد فيه أوانماط تفكيرهم وعاداتهم وتقاليدهم ووجهة نظرهم إزاء الحياة والكون والوجود </a:t>
            </a:r>
            <a:endParaRPr lang="en-US" dirty="0"/>
          </a:p>
        </p:txBody>
      </p:sp>
      <p:pic>
        <p:nvPicPr>
          <p:cNvPr id="4" name="صورة 3" descr="3544b0a054.gif"/>
          <p:cNvPicPr>
            <a:picLocks noChangeAspect="1"/>
          </p:cNvPicPr>
          <p:nvPr/>
        </p:nvPicPr>
        <p:blipFill>
          <a:blip r:embed="rId3"/>
          <a:stretch>
            <a:fillRect/>
          </a:stretch>
        </p:blipFill>
        <p:spPr>
          <a:xfrm>
            <a:off x="6477000" y="304800"/>
            <a:ext cx="2438400" cy="16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صورة 4" descr="00ag0521ysX.jpg"/>
          <p:cNvPicPr>
            <a:picLocks noChangeAspect="1"/>
          </p:cNvPicPr>
          <p:nvPr/>
        </p:nvPicPr>
        <p:blipFill>
          <a:blip r:embed="rId4"/>
          <a:stretch>
            <a:fillRect/>
          </a:stretch>
        </p:blipFill>
        <p:spPr>
          <a:xfrm>
            <a:off x="0" y="4876800"/>
            <a:ext cx="3124200" cy="1981200"/>
          </a:xfrm>
          <a:prstGeom prst="rect">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39).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077200" cy="5668962"/>
          </a:xfrm>
        </p:spPr>
        <p:txBody>
          <a:bodyPr/>
          <a:lstStyle/>
          <a:p>
            <a:r>
              <a:rPr lang="ar-SA" dirty="0" smtClean="0"/>
              <a:t>وتوضح دراسة الفكر التربوي مدى تأثر آراء المفكرين والمربين وبالتالي النظم التربوية بالعامل الديني .. حدث هذا في أوروبا المسيحية وفي الشرق الإسلامي بل حتى الديانات والمذاهب الوضعية كالبوذية والكونفوشسية وغيرها كان لها تأثيرها في توجيه حركة الفكر التربوي في البلاد التي ظهرت فيها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koko4-18330b9aa1.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6202362"/>
          </a:xfrm>
        </p:spPr>
        <p:txBody>
          <a:bodyPr>
            <a:normAutofit/>
          </a:bodyPr>
          <a:lstStyle/>
          <a:p>
            <a:r>
              <a:rPr lang="ar-SA" sz="3600" dirty="0" smtClean="0"/>
              <a:t>ويبدو </a:t>
            </a:r>
            <a:r>
              <a:rPr lang="ar-SA" sz="3600" b="1" dirty="0" err="1" smtClean="0">
                <a:solidFill>
                  <a:srgbClr val="FF0000"/>
                </a:solidFill>
              </a:rPr>
              <a:t>تاثير</a:t>
            </a:r>
            <a:r>
              <a:rPr lang="ar-SA" sz="3600" b="1" dirty="0" smtClean="0">
                <a:solidFill>
                  <a:srgbClr val="FF0000"/>
                </a:solidFill>
              </a:rPr>
              <a:t> الدين </a:t>
            </a:r>
            <a:r>
              <a:rPr lang="ar-SA" sz="3600" b="1" dirty="0" err="1" smtClean="0">
                <a:solidFill>
                  <a:srgbClr val="FF0000"/>
                </a:solidFill>
              </a:rPr>
              <a:t>الاسلايمي</a:t>
            </a:r>
            <a:r>
              <a:rPr lang="ar-SA" sz="3600" b="1" dirty="0" smtClean="0">
                <a:solidFill>
                  <a:srgbClr val="FF0000"/>
                </a:solidFill>
              </a:rPr>
              <a:t> </a:t>
            </a:r>
            <a:r>
              <a:rPr lang="ar-SA" sz="3600" dirty="0" smtClean="0"/>
              <a:t>التربية جليا في تشكيل أفكار علماء التربية في البلاد الإسلامية إذ أن العقيدة الإسلامية تعد ( الإطار المرجعي ) الذي يعتمده أي مفكر في التربية الإسلامية وإذا قلنا هذا فان أهم ما يترتب عليه هوالاقرار بذلك الترابط الوثيق بين العقيدة الدينية وبين التربية والعقيدة الدينية مردها إلى مصدري التشريع : الكتاب والسنة وعلى هدي هذين المصدرين جاءت اجتهادات المربين وأراء المفكرين في قضايا ومشكلات وتعليم </a:t>
            </a:r>
            <a:endParaRPr lang="en-US" sz="3600" dirty="0"/>
          </a:p>
        </p:txBody>
      </p:sp>
      <p:pic>
        <p:nvPicPr>
          <p:cNvPr id="4" name="صورة 3" descr="dff91f2f61.gif"/>
          <p:cNvPicPr>
            <a:picLocks noChangeAspect="1"/>
          </p:cNvPicPr>
          <p:nvPr/>
        </p:nvPicPr>
        <p:blipFill>
          <a:blip r:embed="rId3"/>
          <a:stretch>
            <a:fillRect/>
          </a:stretch>
        </p:blipFill>
        <p:spPr>
          <a:xfrm>
            <a:off x="1" y="5562600"/>
            <a:ext cx="2209800" cy="1295400"/>
          </a:xfrm>
          <a:prstGeom prst="rect">
            <a:avLst/>
          </a:prstGeom>
          <a:ln>
            <a:noFill/>
          </a:ln>
          <a:effectLst>
            <a:softEdge rad="112500"/>
          </a:effectLst>
        </p:spPr>
      </p:pic>
      <p:pic>
        <p:nvPicPr>
          <p:cNvPr id="5" name="صورة 4" descr="dff91f2f61.gif"/>
          <p:cNvPicPr>
            <a:picLocks noChangeAspect="1"/>
          </p:cNvPicPr>
          <p:nvPr/>
        </p:nvPicPr>
        <p:blipFill>
          <a:blip r:embed="rId3"/>
          <a:stretch>
            <a:fillRect/>
          </a:stretch>
        </p:blipFill>
        <p:spPr>
          <a:xfrm>
            <a:off x="7239001" y="5562600"/>
            <a:ext cx="1904999" cy="1295400"/>
          </a:xfrm>
          <a:prstGeom prst="rect">
            <a:avLst/>
          </a:prstGeom>
          <a:ln>
            <a:noFill/>
          </a:ln>
          <a:effectLst>
            <a:softEdge rad="112500"/>
          </a:effectLst>
        </p:spPr>
      </p:pic>
      <p:pic>
        <p:nvPicPr>
          <p:cNvPr id="8" name="صورة 7" descr="dff91f2f61.gif"/>
          <p:cNvPicPr>
            <a:picLocks noChangeAspect="1"/>
          </p:cNvPicPr>
          <p:nvPr/>
        </p:nvPicPr>
        <p:blipFill>
          <a:blip r:embed="rId4" cstate="print"/>
          <a:stretch>
            <a:fillRect/>
          </a:stretch>
        </p:blipFill>
        <p:spPr>
          <a:xfrm>
            <a:off x="1" y="0"/>
            <a:ext cx="1066799" cy="1295400"/>
          </a:xfrm>
          <a:prstGeom prst="rect">
            <a:avLst/>
          </a:prstGeom>
          <a:ln>
            <a:noFill/>
          </a:ln>
          <a:effectLst>
            <a:softEdge rad="112500"/>
          </a:effectLst>
        </p:spPr>
      </p:pic>
      <p:pic>
        <p:nvPicPr>
          <p:cNvPr id="9" name="صورة 8" descr="dff91f2f61.gif"/>
          <p:cNvPicPr>
            <a:picLocks noChangeAspect="1"/>
          </p:cNvPicPr>
          <p:nvPr/>
        </p:nvPicPr>
        <p:blipFill>
          <a:blip r:embed="rId5" cstate="print"/>
          <a:stretch>
            <a:fillRect/>
          </a:stretch>
        </p:blipFill>
        <p:spPr>
          <a:xfrm>
            <a:off x="7858369" y="0"/>
            <a:ext cx="1285631" cy="1295400"/>
          </a:xfrm>
          <a:prstGeom prst="rect">
            <a:avLst/>
          </a:prstGeom>
          <a:ln>
            <a:noFill/>
          </a:ln>
          <a:effectLst>
            <a:softEdge rad="112500"/>
          </a:effectLst>
        </p:spPr>
      </p:pic>
      <p:pic>
        <p:nvPicPr>
          <p:cNvPr id="10" name="صورة 9" descr="00aj0521ysX.jpg"/>
          <p:cNvPicPr>
            <a:picLocks noChangeAspect="1"/>
          </p:cNvPicPr>
          <p:nvPr/>
        </p:nvPicPr>
        <p:blipFill>
          <a:blip r:embed="rId6"/>
          <a:stretch>
            <a:fillRect/>
          </a:stretch>
        </p:blipFill>
        <p:spPr>
          <a:xfrm>
            <a:off x="990600" y="1"/>
            <a:ext cx="6934200" cy="1142999"/>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ppt_x"/>
                                          </p:val>
                                        </p:tav>
                                        <p:tav tm="100000">
                                          <p:val>
                                            <p:strVal val="#ppt_x"/>
                                          </p:val>
                                        </p:tav>
                                      </p:tavLst>
                                    </p:anim>
                                    <p:anim calcmode="lin" valueType="num">
                                      <p:cBhvr additive="base">
                                        <p:cTn id="8"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animated_14.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6202362"/>
          </a:xfrm>
        </p:spPr>
        <p:txBody>
          <a:bodyPr>
            <a:normAutofit/>
          </a:bodyPr>
          <a:lstStyle/>
          <a:p>
            <a:pPr lvl="0" algn="r" rtl="1"/>
            <a:r>
              <a:rPr lang="ar-SA" sz="3600" b="1" dirty="0" smtClean="0">
                <a:solidFill>
                  <a:schemeClr val="bg1"/>
                </a:solidFill>
              </a:rPr>
              <a:t>العامل الجغرافي :</a:t>
            </a:r>
            <a:br>
              <a:rPr lang="ar-SA" sz="3600" b="1" dirty="0" smtClean="0">
                <a:solidFill>
                  <a:schemeClr val="bg1"/>
                </a:solidFill>
              </a:rPr>
            </a:br>
            <a:r>
              <a:rPr lang="en-US" sz="3200" dirty="0" smtClean="0">
                <a:solidFill>
                  <a:schemeClr val="bg1"/>
                </a:solidFill>
              </a:rPr>
              <a:t/>
            </a:r>
            <a:br>
              <a:rPr lang="en-US" sz="3200" dirty="0" smtClean="0">
                <a:solidFill>
                  <a:schemeClr val="bg1"/>
                </a:solidFill>
              </a:rPr>
            </a:br>
            <a:r>
              <a:rPr lang="ar-SA" sz="3200" b="1" dirty="0" smtClean="0">
                <a:solidFill>
                  <a:schemeClr val="bg1"/>
                </a:solidFill>
              </a:rPr>
              <a:t>الأرض هي الإطار الطبيعي لحياة البشر ونشاط الجماعات وطبيعة الأرض لها تأثير كبير على طبائع الأفراد وخصائص الجماعات فالشعوب التي تقطن المناطق الجبلية الوعرة تتميز بصفات وخصائص تجعلها تختلف عن الشعوب التي تسكن المناطق الواطئة السهلة كذلك تختلف طبائع وخصائص البدو الذين يعيشون في الصحراء عن الفلاحين الذين يعملون بالزراعة ويسكنون جنب الماء كما يختلف سكان الحضر حيث يعيشون في ظروف حضارية متميزة بكثافة </a:t>
            </a:r>
            <a:endParaRPr lang="en-US" sz="3200" b="1" dirty="0">
              <a:solidFill>
                <a:schemeClr val="bg1"/>
              </a:solidFill>
            </a:endParaRPr>
          </a:p>
        </p:txBody>
      </p:sp>
      <p:pic>
        <p:nvPicPr>
          <p:cNvPr id="5" name="صورة 4" descr="11340989839.jpg"/>
          <p:cNvPicPr>
            <a:picLocks noChangeAspect="1"/>
          </p:cNvPicPr>
          <p:nvPr/>
        </p:nvPicPr>
        <p:blipFill>
          <a:blip r:embed="rId3"/>
          <a:stretch>
            <a:fillRect/>
          </a:stretch>
        </p:blipFill>
        <p:spPr>
          <a:xfrm>
            <a:off x="0" y="0"/>
            <a:ext cx="60198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ree-powerpoint-backgrounds-640x466.jpg"/>
          <p:cNvPicPr>
            <a:picLocks noGrp="1" noChangeAspect="1"/>
          </p:cNvPicPr>
          <p:nvPr isPhoto="1"/>
        </p:nvPicPr>
        <p:blipFill>
          <a:blip r:embed="rId2">
            <a:lum/>
          </a:blip>
          <a:stretch>
            <a:fillRect/>
          </a:stretch>
        </p:blipFill>
        <p:spPr>
          <a:xfrm>
            <a:off x="0" y="0"/>
            <a:ext cx="9144000" cy="6857999"/>
          </a:xfrm>
          <a:prstGeom prst="rect">
            <a:avLst/>
          </a:prstGeom>
          <a:noFill/>
          <a:ln>
            <a:noFill/>
          </a:ln>
        </p:spPr>
      </p:pic>
      <p:sp>
        <p:nvSpPr>
          <p:cNvPr id="3" name="عنوان 2"/>
          <p:cNvSpPr>
            <a:spLocks noGrp="1"/>
          </p:cNvSpPr>
          <p:nvPr>
            <p:ph type="title"/>
          </p:nvPr>
        </p:nvSpPr>
        <p:spPr>
          <a:xfrm>
            <a:off x="3124200" y="228600"/>
            <a:ext cx="5791200" cy="6049962"/>
          </a:xfrm>
        </p:spPr>
        <p:txBody>
          <a:bodyPr>
            <a:normAutofit/>
          </a:bodyPr>
          <a:lstStyle/>
          <a:p>
            <a:r>
              <a:rPr lang="ar-SA" sz="3600" dirty="0" smtClean="0">
                <a:solidFill>
                  <a:schemeClr val="bg1"/>
                </a:solidFill>
              </a:rPr>
              <a:t>السكان وخصائص صناعية في الإنتاج والاستهلاك عن سكان الريف الذين يعيشون متفرقين تسودهم علاقات اجتماعية بسيطة ومباشرة ويعملون في الزراعة أو الحرف البسطة وهناك من يقول أن المناخ له أثره الكبير على صفات وخصائص الشعوب .</a:t>
            </a:r>
            <a:r>
              <a:rPr lang="en-US" sz="3600" dirty="0" smtClean="0">
                <a:solidFill>
                  <a:schemeClr val="bg1"/>
                </a:solidFill>
              </a:rPr>
              <a:t/>
            </a:r>
            <a:br>
              <a:rPr lang="en-US" sz="3600" dirty="0" smtClean="0">
                <a:solidFill>
                  <a:schemeClr val="bg1"/>
                </a:solidFill>
              </a:rPr>
            </a:br>
            <a:endParaRPr lang="en-US" sz="3600" dirty="0">
              <a:solidFill>
                <a:schemeClr val="bg1"/>
              </a:solidFill>
            </a:endParaRPr>
          </a:p>
        </p:txBody>
      </p:sp>
      <p:pic>
        <p:nvPicPr>
          <p:cNvPr id="4" name="صورة 3" descr="almstba.com_1342632359_189.gif"/>
          <p:cNvPicPr>
            <a:picLocks noChangeAspect="1"/>
          </p:cNvPicPr>
          <p:nvPr/>
        </p:nvPicPr>
        <p:blipFill>
          <a:blip r:embed="rId3"/>
          <a:stretch>
            <a:fillRect/>
          </a:stretch>
        </p:blipFill>
        <p:spPr>
          <a:xfrm>
            <a:off x="0" y="5029200"/>
            <a:ext cx="9144000" cy="1828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8).jpg"/>
          <p:cNvPicPr>
            <a:picLocks noGrp="1" noChangeAspect="1"/>
          </p:cNvPicPr>
          <p:nvPr isPhoto="1"/>
        </p:nvPicPr>
        <p:blipFill>
          <a:blip r:embed="rId2">
            <a:lum bright="40000"/>
          </a:blip>
          <a:stretch>
            <a:fillRect/>
          </a:stretch>
        </p:blipFill>
        <p:spPr>
          <a:xfrm>
            <a:off x="0" y="0"/>
            <a:ext cx="9144000" cy="6857999"/>
          </a:xfrm>
          <a:prstGeom prst="rect">
            <a:avLst/>
          </a:prstGeom>
          <a:noFill/>
          <a:ln>
            <a:noFill/>
          </a:ln>
        </p:spPr>
      </p:pic>
      <p:sp>
        <p:nvSpPr>
          <p:cNvPr id="3" name="عنوان 2"/>
          <p:cNvSpPr>
            <a:spLocks noGrp="1"/>
          </p:cNvSpPr>
          <p:nvPr>
            <p:ph type="title"/>
          </p:nvPr>
        </p:nvSpPr>
        <p:spPr>
          <a:xfrm>
            <a:off x="457200" y="274638"/>
            <a:ext cx="8229600" cy="6049962"/>
          </a:xfrm>
        </p:spPr>
        <p:txBody>
          <a:bodyPr/>
          <a:lstStyle/>
          <a:p>
            <a:r>
              <a:rPr lang="ar-SA" dirty="0" smtClean="0"/>
              <a:t>وكما تؤثر الجغرافيا أو البيئة الطبيعية على طبائع الشعوب فهي تؤثر أيضا على أسلوب وطريقة التفكير التربوي وعلى صور وأنماط نظم التعليم , وعلى شكل وتصميم المباني المدرسية بل أن  حالة الجو والمناخ لها تأثيرها على دافعية التلاميذ وتعلقهم بقيمة التعليم والمثابرة على تحصيله .</a:t>
            </a:r>
            <a:r>
              <a:rPr lang="en-US" dirty="0" smtClean="0"/>
              <a:t/>
            </a:r>
            <a:br>
              <a:rPr lang="en-US" dirty="0" smtClean="0"/>
            </a:br>
            <a:endParaRPr lang="en-US" dirty="0"/>
          </a:p>
        </p:txBody>
      </p:sp>
      <p:pic>
        <p:nvPicPr>
          <p:cNvPr id="4" name="صورة 3" descr="22424_210427315757975_1190297637_n.jpg"/>
          <p:cNvPicPr>
            <a:picLocks noChangeAspect="1"/>
          </p:cNvPicPr>
          <p:nvPr/>
        </p:nvPicPr>
        <p:blipFill>
          <a:blip r:embed="rId3"/>
          <a:stretch>
            <a:fillRect/>
          </a:stretch>
        </p:blipFill>
        <p:spPr>
          <a:xfrm>
            <a:off x="0" y="5181600"/>
            <a:ext cx="3962400" cy="1676400"/>
          </a:xfrm>
          <a:prstGeom prst="rect">
            <a:avLst/>
          </a:prstGeom>
          <a:ln>
            <a:noFill/>
          </a:ln>
          <a:effectLst>
            <a:softEdge rad="112500"/>
          </a:effectLst>
        </p:spPr>
      </p:pic>
      <p:pic>
        <p:nvPicPr>
          <p:cNvPr id="5" name="صورة 4" descr="22424_210427315757975_1190297637_n.jpg"/>
          <p:cNvPicPr>
            <a:picLocks noChangeAspect="1"/>
          </p:cNvPicPr>
          <p:nvPr/>
        </p:nvPicPr>
        <p:blipFill>
          <a:blip r:embed="rId3"/>
          <a:stretch>
            <a:fillRect/>
          </a:stretch>
        </p:blipFill>
        <p:spPr>
          <a:xfrm>
            <a:off x="2667000" y="5181600"/>
            <a:ext cx="3962400" cy="1676400"/>
          </a:xfrm>
          <a:prstGeom prst="rect">
            <a:avLst/>
          </a:prstGeom>
          <a:ln>
            <a:noFill/>
          </a:ln>
          <a:effectLst>
            <a:softEdge rad="112500"/>
          </a:effectLst>
        </p:spPr>
      </p:pic>
      <p:pic>
        <p:nvPicPr>
          <p:cNvPr id="6" name="صورة 5" descr="22424_210427315757975_1190297637_n.jpg"/>
          <p:cNvPicPr>
            <a:picLocks noChangeAspect="1"/>
          </p:cNvPicPr>
          <p:nvPr/>
        </p:nvPicPr>
        <p:blipFill>
          <a:blip r:embed="rId3"/>
          <a:stretch>
            <a:fillRect/>
          </a:stretch>
        </p:blipFill>
        <p:spPr>
          <a:xfrm>
            <a:off x="5181600" y="5181600"/>
            <a:ext cx="3962400" cy="1676400"/>
          </a:xfrm>
          <a:prstGeom prst="rect">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3512892993.gif"/>
          <p:cNvPicPr>
            <a:picLocks noGrp="1" noChangeAspect="1"/>
          </p:cNvPicPr>
          <p:nvPr isPhoto="1"/>
        </p:nvPicPr>
        <p:blipFill>
          <a:blip r:embed="rId2">
            <a:lum/>
          </a:blip>
          <a:stretch>
            <a:fillRect/>
          </a:stretch>
        </p:blipFill>
        <p:spPr>
          <a:xfrm>
            <a:off x="0" y="-34413"/>
            <a:ext cx="9144000" cy="6858000"/>
          </a:xfrm>
          <a:prstGeom prst="rect">
            <a:avLst/>
          </a:prstGeom>
          <a:noFill/>
          <a:ln>
            <a:noFill/>
          </a:ln>
        </p:spPr>
      </p:pic>
      <p:sp>
        <p:nvSpPr>
          <p:cNvPr id="3" name="عنوان 2"/>
          <p:cNvSpPr>
            <a:spLocks noGrp="1"/>
          </p:cNvSpPr>
          <p:nvPr>
            <p:ph type="title"/>
          </p:nvPr>
        </p:nvSpPr>
        <p:spPr>
          <a:xfrm rot="19823780">
            <a:off x="-578460" y="198690"/>
            <a:ext cx="6908334" cy="4419600"/>
          </a:xfrm>
        </p:spPr>
        <p:txBody>
          <a:bodyPr>
            <a:normAutofit/>
          </a:bodyPr>
          <a:lstStyle/>
          <a:p>
            <a:pPr rtl="1"/>
            <a:r>
              <a:rPr lang="ar-SA" dirty="0" smtClean="0">
                <a:solidFill>
                  <a:schemeClr val="bg1"/>
                </a:solidFill>
              </a:rPr>
              <a:t>الفصل الأول</a:t>
            </a:r>
            <a:r>
              <a:rPr lang="en-US" dirty="0" smtClean="0">
                <a:solidFill>
                  <a:schemeClr val="bg1"/>
                </a:solidFill>
              </a:rPr>
              <a:t/>
            </a:r>
            <a:br>
              <a:rPr lang="en-US" dirty="0" smtClean="0">
                <a:solidFill>
                  <a:schemeClr val="bg1"/>
                </a:solidFill>
              </a:rPr>
            </a:br>
            <a:r>
              <a:rPr lang="ar-SA" dirty="0" smtClean="0">
                <a:solidFill>
                  <a:schemeClr val="bg1"/>
                </a:solidFill>
              </a:rPr>
              <a:t>الفكر التربوي وعلاقته بالتطور الحضاري</a:t>
            </a:r>
            <a:endParaRPr lang="en-US" dirty="0">
              <a:solidFill>
                <a:schemeClr val="bg1"/>
              </a:solidFill>
            </a:endParaRPr>
          </a:p>
        </p:txBody>
      </p:sp>
      <p:sp>
        <p:nvSpPr>
          <p:cNvPr id="4" name="مربع نص 3"/>
          <p:cNvSpPr txBox="1"/>
          <p:nvPr/>
        </p:nvSpPr>
        <p:spPr>
          <a:xfrm>
            <a:off x="1295400" y="3810000"/>
            <a:ext cx="5562600" cy="1938992"/>
          </a:xfrm>
          <a:prstGeom prst="rect">
            <a:avLst/>
          </a:prstGeom>
          <a:noFill/>
        </p:spPr>
        <p:txBody>
          <a:bodyPr wrap="square" rtlCol="1">
            <a:spAutoFit/>
          </a:bodyPr>
          <a:lstStyle/>
          <a:p>
            <a:pPr algn="ctr"/>
            <a:r>
              <a:rPr lang="ar-SA" sz="7200" dirty="0" smtClean="0">
                <a:solidFill>
                  <a:srgbClr val="92D050"/>
                </a:solidFill>
              </a:rPr>
              <a:t>أ . ماجده الامام </a:t>
            </a:r>
          </a:p>
          <a:p>
            <a:pPr algn="ctr"/>
            <a:r>
              <a:rPr lang="ar-SA" sz="4800" dirty="0" smtClean="0">
                <a:solidFill>
                  <a:srgbClr val="92D050"/>
                </a:solidFill>
              </a:rPr>
              <a:t>قسم العلوم التربوية </a:t>
            </a:r>
            <a:endParaRPr lang="ar-SA" sz="4800" dirty="0">
              <a:solidFill>
                <a:srgbClr val="92D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b282ff55f6aaf8bc965996defee3b81.jpg"/>
          <p:cNvPicPr>
            <a:picLocks noGrp="1" noChangeAspect="1"/>
          </p:cNvPicPr>
          <p:nvPr isPhoto="1"/>
        </p:nvPicPr>
        <p:blipFill>
          <a:blip r:embed="rId2">
            <a:lum/>
          </a:blip>
          <a:stretch>
            <a:fillRect/>
          </a:stretch>
        </p:blipFill>
        <p:spPr>
          <a:xfrm>
            <a:off x="0" y="0"/>
            <a:ext cx="9143999" cy="6858000"/>
          </a:xfrm>
          <a:prstGeom prst="rect">
            <a:avLst/>
          </a:prstGeom>
          <a:noFill/>
          <a:ln>
            <a:noFill/>
          </a:ln>
        </p:spPr>
      </p:pic>
      <p:sp>
        <p:nvSpPr>
          <p:cNvPr id="3" name="عنوان 2"/>
          <p:cNvSpPr>
            <a:spLocks noGrp="1"/>
          </p:cNvSpPr>
          <p:nvPr>
            <p:ph type="title"/>
          </p:nvPr>
        </p:nvSpPr>
        <p:spPr>
          <a:xfrm>
            <a:off x="457200" y="274638"/>
            <a:ext cx="8229600" cy="5973762"/>
          </a:xfrm>
        </p:spPr>
        <p:txBody>
          <a:bodyPr/>
          <a:lstStyle/>
          <a:p>
            <a:pPr rtl="1"/>
            <a:r>
              <a:rPr lang="ar-SA" dirty="0" smtClean="0"/>
              <a:t>والذي يراجع الفكر التربوي عند فلاسفة اليونان القدامى وكذلك مفكري الشرق الإسلامي وغيرهم يجد صلة واضحة بين مضمون هذا الفكر وبين الطبيعة الجغرافية التي أحاطت به </a:t>
            </a:r>
            <a:r>
              <a:rPr lang="en-US" dirty="0" smtClean="0"/>
              <a:t/>
            </a:r>
            <a:br>
              <a:rPr lang="en-US" dirty="0" smtClean="0"/>
            </a:br>
            <a:r>
              <a:rPr lang="ar-SA" dirty="0" smtClean="0"/>
              <a:t> </a:t>
            </a:r>
            <a:r>
              <a:rPr lang="en-US" dirty="0" smtClean="0"/>
              <a:t/>
            </a:r>
            <a:br>
              <a:rPr lang="en-US" dirty="0" smtClean="0"/>
            </a:br>
            <a:endParaRPr lang="en-US" dirty="0"/>
          </a:p>
        </p:txBody>
      </p:sp>
      <p:pic>
        <p:nvPicPr>
          <p:cNvPr id="4" name="صورة 3" descr="____________hليوناااانا.jpg"/>
          <p:cNvPicPr>
            <a:picLocks noChangeAspect="1"/>
          </p:cNvPicPr>
          <p:nvPr/>
        </p:nvPicPr>
        <p:blipFill>
          <a:blip r:embed="rId3"/>
          <a:stretch>
            <a:fillRect/>
          </a:stretch>
        </p:blipFill>
        <p:spPr>
          <a:xfrm>
            <a:off x="508000" y="4495800"/>
            <a:ext cx="9702800" cy="1981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3512891684.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609600"/>
            <a:ext cx="8229600" cy="6629400"/>
          </a:xfrm>
        </p:spPr>
        <p:txBody>
          <a:bodyPr>
            <a:normAutofit/>
          </a:bodyPr>
          <a:lstStyle/>
          <a:p>
            <a:pPr lvl="0" algn="r" rtl="1"/>
            <a:r>
              <a:rPr lang="ar-SA" sz="3600" b="1" dirty="0" smtClean="0">
                <a:solidFill>
                  <a:srgbClr val="FF0000"/>
                </a:solidFill>
              </a:rPr>
              <a:t>العامل السياسي </a:t>
            </a:r>
            <a:r>
              <a:rPr lang="ar-SA" sz="3200" dirty="0" smtClean="0"/>
              <a:t>:</a:t>
            </a:r>
            <a:br>
              <a:rPr lang="ar-SA" sz="3200" dirty="0" smtClean="0"/>
            </a:br>
            <a:r>
              <a:rPr lang="en-US" sz="3200" dirty="0" smtClean="0"/>
              <a:t/>
            </a:r>
            <a:br>
              <a:rPr lang="en-US" sz="3200" dirty="0" smtClean="0"/>
            </a:br>
            <a:r>
              <a:rPr lang="ar-SA" sz="3200" b="1" dirty="0" smtClean="0"/>
              <a:t>ليس التعليم عملا تربويا فحسب إنما هو عمل سياسي في المكان الأول ولذلك فليس غريبا أن تكون سياسة التعليم في مجتمع معين انعكاس لنظامه السياسي وما يتضمنه هذا النظام من قيم وتوجهات ومعتقدات ومهما كان إيماننا بالغايات النهائية للعملية التربوية التي تنبع من تصور معين للإنسان وقيمته ومكانه في المجتمع ومصيره فأننا يجب أن نؤمن أيضا بان التربية قوة اجتماعية خطيرة </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animated_7.gif"/>
          <p:cNvPicPr>
            <a:picLocks noGrp="1" noChangeAspect="1"/>
          </p:cNvPicPr>
          <p:nvPr isPhoto="1"/>
        </p:nvPicPr>
        <p:blipFill>
          <a:blip r:embed="rId2">
            <a:lum bright="20000" contrast="10000"/>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6202362"/>
          </a:xfrm>
        </p:spPr>
        <p:txBody>
          <a:bodyPr>
            <a:normAutofit/>
          </a:bodyPr>
          <a:lstStyle/>
          <a:p>
            <a:pPr rtl="1"/>
            <a:r>
              <a:rPr lang="ar-SA" dirty="0" smtClean="0">
                <a:solidFill>
                  <a:schemeClr val="bg1"/>
                </a:solidFill>
              </a:rPr>
              <a:t>يستخدمها المجتمع </a:t>
            </a:r>
            <a:r>
              <a:rPr lang="ar-SA" dirty="0" err="1" smtClean="0">
                <a:solidFill>
                  <a:schemeClr val="bg1"/>
                </a:solidFill>
              </a:rPr>
              <a:t>او</a:t>
            </a:r>
            <a:r>
              <a:rPr lang="ar-SA" dirty="0" smtClean="0">
                <a:solidFill>
                  <a:schemeClr val="bg1"/>
                </a:solidFill>
              </a:rPr>
              <a:t> الدولة لتحقيق غايات أو أهداف سياسية خاصة يتبناها المجتمع وتدافع عنها الدولة .</a:t>
            </a:r>
            <a:r>
              <a:rPr lang="en-US" dirty="0" smtClean="0">
                <a:solidFill>
                  <a:schemeClr val="bg1"/>
                </a:solidFill>
              </a:rPr>
              <a:t/>
            </a:r>
            <a:br>
              <a:rPr lang="en-US" dirty="0" smtClean="0">
                <a:solidFill>
                  <a:schemeClr val="bg1"/>
                </a:solidFill>
              </a:rPr>
            </a:br>
            <a:r>
              <a:rPr lang="ar-SA" dirty="0" smtClean="0">
                <a:solidFill>
                  <a:schemeClr val="bg1"/>
                </a:solidFill>
              </a:rPr>
              <a:t> </a:t>
            </a:r>
            <a:r>
              <a:rPr lang="en-US" dirty="0" smtClean="0">
                <a:solidFill>
                  <a:schemeClr val="bg1"/>
                </a:solidFill>
              </a:rPr>
              <a:t/>
            </a:r>
            <a:br>
              <a:rPr lang="en-US" dirty="0" smtClean="0">
                <a:solidFill>
                  <a:schemeClr val="bg1"/>
                </a:solidFill>
              </a:rPr>
            </a:br>
            <a:r>
              <a:rPr lang="ar-SA" dirty="0" smtClean="0">
                <a:solidFill>
                  <a:schemeClr val="bg1"/>
                </a:solidFill>
              </a:rPr>
              <a:t>وقد لا تختلف الغايات النهائية للتربية بين مجتمع وأخر أو بين دولة وأخرى إنما ينبع الخلاف وقد يشتد عند محاولة تفسير أو ترجمة هذه الأهداف إلى إجراءات ومناهج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علاى.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533400" y="457200"/>
            <a:ext cx="8229600" cy="5897562"/>
          </a:xfrm>
        </p:spPr>
        <p:txBody>
          <a:bodyPr>
            <a:normAutofit/>
          </a:bodyPr>
          <a:lstStyle/>
          <a:p>
            <a:pPr algn="r"/>
            <a:r>
              <a:rPr lang="ar-SA" sz="4000" dirty="0" smtClean="0"/>
              <a:t>ولعل التاريخ البعيد والوسيط والقريب يذخر بأمثلة توضح كيف أن التوجهات السياسية ونوعية السلطة الحاكمة كانت عاملا رئيسا في تشكيل الفكر التربوي وفي توجيه النظم التعليمية ولعل هذا التأثير قد وضح بصفة خاصة عند صياغة الأهداف التربوية والتعليمية وموقف الأهداف من قضايا أساسية مثل :</a:t>
            </a:r>
            <a:r>
              <a:rPr lang="en-US" sz="4000" dirty="0" smtClean="0"/>
              <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صورة 2" descr="13512888132.gif"/>
          <p:cNvPicPr>
            <a:picLocks noChangeAspect="1"/>
          </p:cNvPicPr>
          <p:nvPr/>
        </p:nvPicPr>
        <p:blipFill>
          <a:blip r:embed="rId2"/>
          <a:stretch>
            <a:fillRect/>
          </a:stretch>
        </p:blipFill>
        <p:spPr>
          <a:xfrm>
            <a:off x="0" y="0"/>
            <a:ext cx="9143999" cy="6858000"/>
          </a:xfrm>
          <a:prstGeom prst="rect">
            <a:avLst/>
          </a:prstGeom>
        </p:spPr>
      </p:pic>
      <p:sp>
        <p:nvSpPr>
          <p:cNvPr id="4" name="مستطيل 3"/>
          <p:cNvSpPr/>
          <p:nvPr/>
        </p:nvSpPr>
        <p:spPr>
          <a:xfrm>
            <a:off x="228600" y="228600"/>
            <a:ext cx="6172200" cy="954107"/>
          </a:xfrm>
          <a:prstGeom prst="rect">
            <a:avLst/>
          </a:prstGeom>
        </p:spPr>
        <p:txBody>
          <a:bodyPr wrap="square">
            <a:spAutoFit/>
          </a:bodyPr>
          <a:lstStyle/>
          <a:p>
            <a:r>
              <a:rPr lang="ar-SA" b="1" dirty="0" smtClean="0"/>
              <a:t>1</a:t>
            </a:r>
            <a:r>
              <a:rPr lang="ar-SA" sz="2800" b="1" dirty="0" smtClean="0"/>
              <a:t> - مفهوم المواطنة , بما يعني نوعية القيم والحقوق والواجبات التي يراد للتعليم أن يكسبها للأفراد </a:t>
            </a:r>
            <a:r>
              <a:rPr lang="ar-SA" dirty="0" smtClean="0"/>
              <a:t>.</a:t>
            </a:r>
            <a:endParaRPr lang="en-US" dirty="0"/>
          </a:p>
        </p:txBody>
      </p:sp>
      <p:sp>
        <p:nvSpPr>
          <p:cNvPr id="5" name="مستطيل 4"/>
          <p:cNvSpPr/>
          <p:nvPr/>
        </p:nvSpPr>
        <p:spPr>
          <a:xfrm>
            <a:off x="304800" y="1057870"/>
            <a:ext cx="5638800" cy="2369880"/>
          </a:xfrm>
          <a:prstGeom prst="rect">
            <a:avLst/>
          </a:prstGeom>
        </p:spPr>
        <p:txBody>
          <a:bodyPr wrap="square">
            <a:spAutoFit/>
          </a:bodyPr>
          <a:lstStyle/>
          <a:p>
            <a:pPr algn="ctr"/>
            <a:r>
              <a:rPr lang="ar-SA" dirty="0" smtClean="0"/>
              <a:t>                                                                                                      </a:t>
            </a:r>
          </a:p>
          <a:p>
            <a:pPr algn="ctr"/>
            <a:r>
              <a:rPr lang="ar-SA" sz="2800" dirty="0" smtClean="0"/>
              <a:t> </a:t>
            </a:r>
            <a:r>
              <a:rPr lang="ar-SA" sz="2800" b="1" dirty="0" smtClean="0"/>
              <a:t>2- مفهوم تكافؤ الفرص التعليمية وما ينطوي عليه من إتاحة فرص التعليم أمام كافة الطبقات الاجتماعية من دون تمييز من لون أو عرق أو جنس</a:t>
            </a:r>
            <a:endParaRPr lang="en-US" sz="2800" b="1" dirty="0"/>
          </a:p>
        </p:txBody>
      </p:sp>
      <p:sp>
        <p:nvSpPr>
          <p:cNvPr id="6" name="مستطيل 5"/>
          <p:cNvSpPr/>
          <p:nvPr/>
        </p:nvSpPr>
        <p:spPr>
          <a:xfrm>
            <a:off x="0" y="3429000"/>
            <a:ext cx="7848600" cy="954107"/>
          </a:xfrm>
          <a:prstGeom prst="rect">
            <a:avLst/>
          </a:prstGeom>
        </p:spPr>
        <p:txBody>
          <a:bodyPr wrap="square">
            <a:spAutoFit/>
          </a:bodyPr>
          <a:lstStyle/>
          <a:p>
            <a:pPr lvl="1" rtl="1" fontAlgn="base">
              <a:spcBef>
                <a:spcPct val="0"/>
              </a:spcBef>
              <a:spcAft>
                <a:spcPct val="0"/>
              </a:spcAft>
              <a:tabLst>
                <a:tab pos="914400" algn="l"/>
              </a:tabLst>
            </a:pPr>
            <a:r>
              <a:rPr lang="ar-SA" sz="2800" dirty="0" smtClean="0">
                <a:latin typeface="Arial" pitchFamily="34" charset="0"/>
                <a:ea typeface="Times New Roman" pitchFamily="18" charset="0"/>
                <a:cs typeface="Arial" pitchFamily="34" charset="0"/>
              </a:rPr>
              <a:t>3</a:t>
            </a:r>
            <a:r>
              <a:rPr lang="ar-SA" sz="2800" b="1" dirty="0" smtClean="0">
                <a:latin typeface="Arial" pitchFamily="34" charset="0"/>
                <a:ea typeface="Times New Roman" pitchFamily="18" charset="0"/>
                <a:cs typeface="Arial" pitchFamily="34" charset="0"/>
              </a:rPr>
              <a:t> - مفهوم الحراك الاجتماعي وما يتضمنه من توجه سياسي لتحريك فئات أو شرائح اجتماعية معينة في السلم الاجتماعي </a:t>
            </a:r>
            <a:endParaRPr lang="ar-SA" sz="3200" b="1" dirty="0" smtClean="0">
              <a:latin typeface="Arial" pitchFamily="34" charset="0"/>
              <a:cs typeface="Arial" pitchFamily="34" charset="0"/>
            </a:endParaRPr>
          </a:p>
        </p:txBody>
      </p:sp>
      <p:sp>
        <p:nvSpPr>
          <p:cNvPr id="7" name="مستطيل 6"/>
          <p:cNvSpPr/>
          <p:nvPr/>
        </p:nvSpPr>
        <p:spPr>
          <a:xfrm>
            <a:off x="0" y="5105400"/>
            <a:ext cx="6477000" cy="1384995"/>
          </a:xfrm>
          <a:prstGeom prst="rect">
            <a:avLst/>
          </a:prstGeom>
        </p:spPr>
        <p:txBody>
          <a:bodyPr wrap="square">
            <a:spAutoFit/>
          </a:bodyPr>
          <a:lstStyle/>
          <a:p>
            <a:pPr algn="ctr"/>
            <a:r>
              <a:rPr lang="ar-SA" dirty="0" smtClean="0">
                <a:latin typeface="Arial" pitchFamily="34" charset="0"/>
                <a:ea typeface="Times New Roman" pitchFamily="18" charset="0"/>
                <a:cs typeface="Arial" pitchFamily="34" charset="0"/>
              </a:rPr>
              <a:t>4</a:t>
            </a:r>
            <a:r>
              <a:rPr lang="ar-SA" sz="2800" b="1" dirty="0" smtClean="0">
                <a:latin typeface="Arial" pitchFamily="34" charset="0"/>
                <a:ea typeface="Times New Roman" pitchFamily="18" charset="0"/>
                <a:cs typeface="Arial" pitchFamily="34" charset="0"/>
              </a:rPr>
              <a:t> - مفهوم ديمقراطية التعليم وما ينطوي عليه من حريات يتدرب عليه الأفراد وتشجع عليها السلطة الحاكمة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4)">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heel(4)">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صورة 2" descr="img_1300430584_147.jpg"/>
          <p:cNvPicPr>
            <a:picLocks noChangeAspect="1"/>
          </p:cNvPicPr>
          <p:nvPr/>
        </p:nvPicPr>
        <p:blipFill>
          <a:blip r:embed="rId2"/>
          <a:stretch>
            <a:fillRect/>
          </a:stretch>
        </p:blipFill>
        <p:spPr>
          <a:xfrm>
            <a:off x="0" y="0"/>
            <a:ext cx="9144000" cy="6858000"/>
          </a:xfrm>
          <a:prstGeom prst="rect">
            <a:avLst/>
          </a:prstGeom>
        </p:spPr>
      </p:pic>
      <p:sp>
        <p:nvSpPr>
          <p:cNvPr id="4" name="مستطيل 3"/>
          <p:cNvSpPr/>
          <p:nvPr/>
        </p:nvSpPr>
        <p:spPr>
          <a:xfrm rot="20773620">
            <a:off x="822660" y="450250"/>
            <a:ext cx="6934200" cy="4216539"/>
          </a:xfrm>
          <a:prstGeom prst="rect">
            <a:avLst/>
          </a:prstGeom>
        </p:spPr>
        <p:txBody>
          <a:bodyPr wrap="square">
            <a:spAutoFit/>
          </a:bodyPr>
          <a:lstStyle/>
          <a:p>
            <a:pPr algn="ctr"/>
            <a:r>
              <a:rPr lang="ar-SA" sz="4400" dirty="0" smtClean="0">
                <a:solidFill>
                  <a:srgbClr val="C00000"/>
                </a:solidFill>
              </a:rPr>
              <a:t>-عامل اللغة :</a:t>
            </a:r>
            <a:r>
              <a:rPr lang="en-US" sz="2800" dirty="0" smtClean="0">
                <a:solidFill>
                  <a:schemeClr val="tx2">
                    <a:lumMod val="60000"/>
                    <a:lumOff val="40000"/>
                  </a:schemeClr>
                </a:solidFill>
              </a:rPr>
              <a:t/>
            </a:r>
            <a:br>
              <a:rPr lang="en-US" sz="2800" dirty="0" smtClean="0">
                <a:solidFill>
                  <a:schemeClr val="tx2">
                    <a:lumMod val="60000"/>
                    <a:lumOff val="40000"/>
                  </a:schemeClr>
                </a:solidFill>
              </a:rPr>
            </a:br>
            <a:r>
              <a:rPr lang="ar-SA" sz="2800" dirty="0" smtClean="0">
                <a:solidFill>
                  <a:schemeClr val="tx2">
                    <a:lumMod val="60000"/>
                    <a:lumOff val="40000"/>
                  </a:schemeClr>
                </a:solidFill>
              </a:rPr>
              <a:t>   </a:t>
            </a:r>
            <a:r>
              <a:rPr lang="ar-SA" sz="2800" b="1" dirty="0" smtClean="0"/>
              <a:t>تعد اللغة احد العناصر الأساسية في ثقافة أي مجتمع       ويؤكد أبو خلدون ساطع ألحصري دور اللغة في تكوين الهوية فيقول " إن اللغة هي أهم الروابط المعنوية التي تربط الفرد البشري يغيره من الناس فاللغة قادرة على أحداث هذه الرابطة لأنها </a:t>
            </a:r>
          </a:p>
          <a:p>
            <a:pPr algn="ctr"/>
            <a:r>
              <a:rPr lang="ar-SA" sz="2800" b="1" dirty="0" smtClean="0"/>
              <a:t>أولا -واسطة التفاهم بين الإفراد ثم</a:t>
            </a:r>
          </a:p>
          <a:p>
            <a:pPr algn="ctr"/>
            <a:r>
              <a:rPr lang="ar-SA" sz="2800" b="1" dirty="0" err="1" smtClean="0"/>
              <a:t>ثانيآ</a:t>
            </a:r>
            <a:r>
              <a:rPr lang="ar-SA" sz="2800" b="1" dirty="0" smtClean="0"/>
              <a:t>-واسطة لنقل الأفكار والمكتسبات من الآباء إلى الأبناء ومن الأجداد إلى الأحفاد ومن الأسلاف إلى </a:t>
            </a:r>
            <a:r>
              <a:rPr lang="ar-SA" sz="2800" b="1" dirty="0" err="1" smtClean="0"/>
              <a:t>الأخلاف</a:t>
            </a:r>
            <a:r>
              <a:rPr lang="ar-SA" sz="2800" b="1" dirty="0" smtClean="0"/>
              <a:t> </a:t>
            </a:r>
            <a:r>
              <a:rPr lang="ar-SA" dirty="0" smtClean="0">
                <a:solidFill>
                  <a:schemeClr val="tx2">
                    <a:lumMod val="60000"/>
                    <a:lumOff val="40000"/>
                  </a:schemeClr>
                </a:solidFill>
              </a:rPr>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ىتلا.jpg"/>
          <p:cNvPicPr>
            <a:picLocks noGrp="1" noChangeAspect="1"/>
          </p:cNvPicPr>
          <p:nvPr isPhoto="1"/>
        </p:nvPicPr>
        <p:blipFill>
          <a:blip r:embed="rId2">
            <a:lum/>
          </a:blip>
          <a:stretch>
            <a:fillRect/>
          </a:stretch>
        </p:blipFill>
        <p:spPr>
          <a:xfrm>
            <a:off x="0" y="17463"/>
            <a:ext cx="9144000" cy="6823075"/>
          </a:xfrm>
          <a:prstGeom prst="rect">
            <a:avLst/>
          </a:prstGeom>
          <a:noFill/>
          <a:ln>
            <a:noFill/>
          </a:ln>
        </p:spPr>
      </p:pic>
      <p:sp>
        <p:nvSpPr>
          <p:cNvPr id="3" name="عنوان 2"/>
          <p:cNvSpPr>
            <a:spLocks noGrp="1"/>
          </p:cNvSpPr>
          <p:nvPr>
            <p:ph type="title"/>
          </p:nvPr>
        </p:nvSpPr>
        <p:spPr>
          <a:xfrm>
            <a:off x="457200" y="274638"/>
            <a:ext cx="8229600" cy="6430962"/>
          </a:xfrm>
        </p:spPr>
        <p:txBody>
          <a:bodyPr/>
          <a:lstStyle/>
          <a:p>
            <a:r>
              <a:rPr lang="ar-SA" dirty="0" smtClean="0">
                <a:solidFill>
                  <a:schemeClr val="bg1"/>
                </a:solidFill>
              </a:rPr>
              <a:t>وعلى ذلك فان وحدة اللغة توجد نوعا من الوحدة الفكرية والعاطفية لدى الأفراد في المجتمع ويصبح التعليم هو أداة المجتمع في بلوغ هذه الوحدة الفكرية وثمة تأثير لعامل اللغة في تشكيل مضمون الفكر التربوي وتوجهاته ويتضح هذا التأثير فيما يلي:</a:t>
            </a: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4" name="صورة 3" descr="images (10).jpg"/>
          <p:cNvPicPr>
            <a:picLocks noChangeAspect="1"/>
          </p:cNvPicPr>
          <p:nvPr/>
        </p:nvPicPr>
        <p:blipFill>
          <a:blip r:embed="rId3"/>
          <a:stretch>
            <a:fillRect/>
          </a:stretch>
        </p:blipFill>
        <p:spPr>
          <a:xfrm>
            <a:off x="0" y="5334000"/>
            <a:ext cx="3962400" cy="152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Powerpoint-template-10.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533400" y="685800"/>
            <a:ext cx="8229600" cy="1858962"/>
          </a:xfrm>
        </p:spPr>
        <p:txBody>
          <a:bodyPr>
            <a:normAutofit/>
          </a:bodyPr>
          <a:lstStyle/>
          <a:p>
            <a:r>
              <a:rPr lang="ar-SA" sz="3200" dirty="0" smtClean="0">
                <a:solidFill>
                  <a:srgbClr val="FFFF00"/>
                </a:solidFill>
              </a:rPr>
              <a:t>1</a:t>
            </a:r>
            <a:r>
              <a:rPr lang="ar-SA" sz="3200" b="1" dirty="0" smtClean="0">
                <a:solidFill>
                  <a:srgbClr val="FFFF00"/>
                </a:solidFill>
              </a:rPr>
              <a:t> - إن المفاهيم والأهداف التربوية التي نادى بها المفكرون والفلاسفة قد صيغت بلغة تلقى قبولا ورواجا من أبناء المجتمع </a:t>
            </a:r>
            <a:r>
              <a:rPr lang="ar-SA" sz="3200" dirty="0" smtClean="0">
                <a:solidFill>
                  <a:srgbClr val="FFFF00"/>
                </a:solidFill>
              </a:rPr>
              <a:t>.</a:t>
            </a:r>
            <a:endParaRPr lang="en-US" sz="3200" dirty="0">
              <a:solidFill>
                <a:srgbClr val="FFFF00"/>
              </a:solidFill>
            </a:endParaRPr>
          </a:p>
        </p:txBody>
      </p:sp>
      <p:sp>
        <p:nvSpPr>
          <p:cNvPr id="10241" name="Rectangle 1"/>
          <p:cNvSpPr>
            <a:spLocks noChangeArrowheads="1"/>
          </p:cNvSpPr>
          <p:nvPr/>
        </p:nvSpPr>
        <p:spPr bwMode="auto">
          <a:xfrm>
            <a:off x="457200" y="2209800"/>
            <a:ext cx="838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tab pos="457200" algn="l"/>
              </a:tabLst>
            </a:pPr>
            <a:r>
              <a:rPr kumimoji="0" lang="ar-SA" sz="2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2 - </a:t>
            </a:r>
            <a:r>
              <a:rPr kumimoji="0" lang="ar-SA"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إن قوة الأفكار التربوية واستمراريتها كانت تتوقف دوما على عامل اللغة وهذا ما أوضحه ابن خلدون العالم العربي باعتبار اللغة التي تسود في ثقافة المجتمع هي لغة الغالب وان اللغة التي تتواري هي لغة المغلوب .</a:t>
            </a:r>
            <a:endParaRPr kumimoji="0" lang="ar-SA" sz="3200" b="1" i="0" u="none" strike="noStrike" cap="none" normalizeH="0" baseline="0" dirty="0" smtClean="0">
              <a:ln>
                <a:noFill/>
              </a:ln>
              <a:solidFill>
                <a:srgbClr val="FFFF00"/>
              </a:solidFill>
              <a:effectLst/>
              <a:latin typeface="Arial" pitchFamily="34" charset="0"/>
              <a:cs typeface="Arial" pitchFamily="34" charset="0"/>
            </a:endParaRPr>
          </a:p>
        </p:txBody>
      </p:sp>
      <p:sp>
        <p:nvSpPr>
          <p:cNvPr id="10242" name="Rectangle 2"/>
          <p:cNvSpPr>
            <a:spLocks noChangeArrowheads="1"/>
          </p:cNvSpPr>
          <p:nvPr/>
        </p:nvSpPr>
        <p:spPr bwMode="auto">
          <a:xfrm>
            <a:off x="381000" y="3886200"/>
            <a:ext cx="7772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tab pos="457200" algn="l"/>
              </a:tabLst>
            </a:pPr>
            <a:r>
              <a:rPr kumimoji="0" lang="ar-SA"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3 - إن كثير من توجهات الفكر التربوي عبر التاريخ اعتمدت على تأثير اللغة في تكوين معتقدات الأفراد حدث هذا دائما وقد وضح بصفة خاصة من توجهات الفكر التربوي الإسلامي الذي اعتمد على ترسيخ اللغة العربية كلغة للتعليم والثقافة ولأنها اللغة التي عظمها القران الكريم كما ورد في قوله تعالى : (( قرءانا عربيا غير ذي عوج لعلهم يتقون )) .</a:t>
            </a:r>
            <a:endParaRPr kumimoji="0" lang="ar-SA" sz="3200" b="1"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56).jpg"/>
          <p:cNvPicPr>
            <a:picLocks noGrp="1" noChangeAspect="1"/>
          </p:cNvPicPr>
          <p:nvPr isPhoto="1"/>
        </p:nvPicPr>
        <p:blipFill>
          <a:blip r:embed="rId2">
            <a:lum bright="40000" contrast="-40000"/>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1752600" y="274638"/>
            <a:ext cx="6934200" cy="6202362"/>
          </a:xfrm>
        </p:spPr>
        <p:txBody>
          <a:bodyPr>
            <a:noAutofit/>
          </a:bodyPr>
          <a:lstStyle/>
          <a:p>
            <a:pPr lvl="1" rtl="1"/>
            <a:r>
              <a:rPr lang="ar-SA" sz="3600" b="1" dirty="0">
                <a:solidFill>
                  <a:srgbClr val="C00000"/>
                </a:solidFill>
              </a:rPr>
              <a:t>العامل الاقتصادي </a:t>
            </a:r>
            <a:r>
              <a:rPr lang="ar-SA" sz="3600" dirty="0"/>
              <a:t>:</a:t>
            </a:r>
            <a:r>
              <a:rPr lang="en-US" sz="2800" dirty="0"/>
              <a:t/>
            </a:r>
            <a:br>
              <a:rPr lang="en-US" sz="2800" dirty="0"/>
            </a:br>
            <a:r>
              <a:rPr lang="ar-SA" sz="3600" dirty="0"/>
              <a:t>يتعلق العامل الاقتصادي بنوعية </a:t>
            </a:r>
            <a:r>
              <a:rPr lang="ar-SA" sz="3600" dirty="0" smtClean="0"/>
              <a:t>الأنشطة </a:t>
            </a:r>
            <a:r>
              <a:rPr lang="ar-SA" sz="3600" dirty="0"/>
              <a:t>التي يمارسها السكان في مجالات العمل </a:t>
            </a:r>
            <a:r>
              <a:rPr lang="ar-SA" sz="3600" dirty="0" smtClean="0"/>
              <a:t>والإنتاج </a:t>
            </a:r>
            <a:r>
              <a:rPr lang="ar-SA" sz="3600" dirty="0"/>
              <a:t>والموارد المادية والبشرية التي يمتلكها المجتمع لتحقيق </a:t>
            </a:r>
            <a:r>
              <a:rPr lang="ar-SA" sz="3600" dirty="0" smtClean="0"/>
              <a:t>أهداف </a:t>
            </a:r>
            <a:r>
              <a:rPr lang="ar-SA" sz="3600" dirty="0"/>
              <a:t>النظام الاقتصادي وثمة علاقة وثيقة بين النظام الاقتصادي والنظام التعليمي وهي العلاقة التي حركت تفكير فلاسفة التربية في </a:t>
            </a:r>
            <a:r>
              <a:rPr lang="ar-SA" sz="3600" dirty="0" smtClean="0"/>
              <a:t>إقرار </a:t>
            </a:r>
            <a:r>
              <a:rPr lang="ar-SA" sz="3600" dirty="0"/>
              <a:t>مفاهيم </a:t>
            </a:r>
            <a:r>
              <a:rPr lang="ar-SA" sz="3600" dirty="0" smtClean="0"/>
              <a:t>وأنظمة </a:t>
            </a:r>
            <a:r>
              <a:rPr lang="ar-SA" sz="3600" dirty="0"/>
              <a:t>تربوية تخدم النظام الاقتصادي في </a:t>
            </a:r>
            <a:r>
              <a:rPr lang="ar-SA" sz="3600" dirty="0" smtClean="0"/>
              <a:t>المجتمع </a:t>
            </a:r>
            <a:r>
              <a:rPr lang="ar-SA" sz="3600" dirty="0"/>
              <a:t>ويمكن </a:t>
            </a:r>
            <a:r>
              <a:rPr lang="ar-SA" sz="3600" dirty="0" smtClean="0"/>
              <a:t>بيان قوة تأثير </a:t>
            </a:r>
            <a:r>
              <a:rPr lang="ar-SA" sz="3600" dirty="0"/>
              <a:t>العامل الاقتصادي على تشكيل الفكر التربوي عبر مسيرة </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chool-Powerpoint-Background-78765.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6126162"/>
          </a:xfrm>
        </p:spPr>
        <p:txBody>
          <a:bodyPr>
            <a:normAutofit/>
          </a:bodyPr>
          <a:lstStyle/>
          <a:p>
            <a:r>
              <a:rPr lang="ar-SA" sz="3600" b="1" dirty="0" smtClean="0"/>
              <a:t>التاريخ فالمجتمعات البدائية التي يعيش أفرادها على الصيد أو القنص أو الرعي لا تحتاج إلى نظم متقدمة للتعليم بل لا توجد بها أي مؤسسات خاصة به حيث أن عمليات التربية والتنشئة الاجتماعية التي تتم داخل الأسرة أو المجتمع مباشرة تعد الفرد لمزاولة جميع الأعمال التي تتطلبها الحياة البدائية أما في المجتمعات الزراعية التقليدية فتحتاج إلى أنواع ومستويات معينة من التعليم موجهة ناحية النشاط الزراعي وفي المجتمعات الصناعية فتزداد حاجتها إلى التعليم المتخصص القائم على </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6" name="عنصر نائب للمحتوى 5" descr="3769fashion.jpg"/>
          <p:cNvPicPr>
            <a:picLocks noGrp="1" noChangeAspect="1"/>
          </p:cNvPicPr>
          <p:nvPr>
            <p:ph idx="1"/>
          </p:nvPr>
        </p:nvPicPr>
        <p:blipFill>
          <a:blip r:embed="rId2"/>
          <a:stretch>
            <a:fillRect/>
          </a:stretch>
        </p:blipFill>
        <p:spPr>
          <a:xfrm>
            <a:off x="0" y="0"/>
            <a:ext cx="9143999" cy="6858000"/>
          </a:xfrm>
        </p:spPr>
      </p:pic>
      <p:sp>
        <p:nvSpPr>
          <p:cNvPr id="7" name="مربع نص 6"/>
          <p:cNvSpPr txBox="1"/>
          <p:nvPr/>
        </p:nvSpPr>
        <p:spPr>
          <a:xfrm>
            <a:off x="3429000" y="0"/>
            <a:ext cx="2450342" cy="1446550"/>
          </a:xfrm>
          <a:prstGeom prst="rect">
            <a:avLst/>
          </a:prstGeom>
          <a:noFill/>
        </p:spPr>
        <p:txBody>
          <a:bodyPr wrap="square" rtlCol="0">
            <a:spAutoFit/>
          </a:bodyPr>
          <a:lstStyle/>
          <a:p>
            <a:r>
              <a:rPr lang="ar-SA" sz="8800" dirty="0" smtClean="0">
                <a:solidFill>
                  <a:srgbClr val="C00000"/>
                </a:solidFill>
              </a:rPr>
              <a:t>ا</a:t>
            </a:r>
            <a:r>
              <a:rPr lang="ar-SA" sz="8000" dirty="0" smtClean="0">
                <a:solidFill>
                  <a:srgbClr val="C00000"/>
                </a:solidFill>
              </a:rPr>
              <a:t>لفكر</a:t>
            </a:r>
            <a:endParaRPr lang="en-US" sz="3200" dirty="0">
              <a:solidFill>
                <a:srgbClr val="C00000"/>
              </a:solidFill>
            </a:endParaRPr>
          </a:p>
        </p:txBody>
      </p:sp>
      <p:sp>
        <p:nvSpPr>
          <p:cNvPr id="8" name="مربع نص 7"/>
          <p:cNvSpPr txBox="1"/>
          <p:nvPr/>
        </p:nvSpPr>
        <p:spPr>
          <a:xfrm>
            <a:off x="3124200" y="1447800"/>
            <a:ext cx="5806398" cy="584775"/>
          </a:xfrm>
          <a:prstGeom prst="rect">
            <a:avLst/>
          </a:prstGeom>
          <a:noFill/>
        </p:spPr>
        <p:txBody>
          <a:bodyPr wrap="none" rtlCol="0">
            <a:spAutoFit/>
          </a:bodyPr>
          <a:lstStyle/>
          <a:p>
            <a:r>
              <a:rPr lang="ar-SA" sz="3200" b="1" dirty="0" smtClean="0">
                <a:solidFill>
                  <a:srgbClr val="FFFF00"/>
                </a:solidFill>
              </a:rPr>
              <a:t>هو كل تعميم نظري لتجارب البشر الجزئية </a:t>
            </a:r>
            <a:endParaRPr lang="en-US" sz="3200" b="1" dirty="0">
              <a:solidFill>
                <a:srgbClr val="FFFF00"/>
              </a:solidFill>
            </a:endParaRPr>
          </a:p>
        </p:txBody>
      </p:sp>
      <p:sp>
        <p:nvSpPr>
          <p:cNvPr id="9" name="مربع نص 8"/>
          <p:cNvSpPr txBox="1"/>
          <p:nvPr/>
        </p:nvSpPr>
        <p:spPr>
          <a:xfrm>
            <a:off x="228600" y="2133600"/>
            <a:ext cx="7627409" cy="1077218"/>
          </a:xfrm>
          <a:prstGeom prst="rect">
            <a:avLst/>
          </a:prstGeom>
          <a:noFill/>
        </p:spPr>
        <p:txBody>
          <a:bodyPr wrap="square" rtlCol="0">
            <a:spAutoFit/>
          </a:bodyPr>
          <a:lstStyle/>
          <a:p>
            <a:r>
              <a:rPr lang="ar-SA" sz="3200" b="1" dirty="0" smtClean="0"/>
              <a:t>أو بمعنى آخر هو مجموع الأسس النظرية والمفاهيم والمعاني التي تكمن خلف مظاهر السلوك الإنساني </a:t>
            </a:r>
            <a:endParaRPr lang="en-US" sz="3200" b="1" dirty="0"/>
          </a:p>
        </p:txBody>
      </p:sp>
      <p:sp>
        <p:nvSpPr>
          <p:cNvPr id="10" name="مربع نص 9"/>
          <p:cNvSpPr txBox="1"/>
          <p:nvPr/>
        </p:nvSpPr>
        <p:spPr>
          <a:xfrm>
            <a:off x="670205" y="3505200"/>
            <a:ext cx="8473795" cy="1077218"/>
          </a:xfrm>
          <a:prstGeom prst="rect">
            <a:avLst/>
          </a:prstGeom>
          <a:noFill/>
        </p:spPr>
        <p:txBody>
          <a:bodyPr wrap="square" rtlCol="0">
            <a:spAutoFit/>
          </a:bodyPr>
          <a:lstStyle/>
          <a:p>
            <a:r>
              <a:rPr lang="ar-SA" sz="3200" b="1" dirty="0" smtClean="0">
                <a:solidFill>
                  <a:srgbClr val="FFFF00"/>
                </a:solidFill>
              </a:rPr>
              <a:t>والفكر بذلك هو نتاج لعقلانية الإنسان أي إعماله لعقله وتفكيره في ذاته وفي المخلوقات وفي هذا الكون من حوله </a:t>
            </a:r>
            <a:endParaRPr lang="en-US" sz="3200" b="1" dirty="0">
              <a:solidFill>
                <a:srgbClr val="FFFF00"/>
              </a:solidFill>
            </a:endParaRPr>
          </a:p>
        </p:txBody>
      </p:sp>
      <p:sp>
        <p:nvSpPr>
          <p:cNvPr id="11" name="سحابة 10"/>
          <p:cNvSpPr/>
          <p:nvPr/>
        </p:nvSpPr>
        <p:spPr>
          <a:xfrm>
            <a:off x="0" y="4876800"/>
            <a:ext cx="8839200" cy="1981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solidFill>
                  <a:schemeClr val="tx1">
                    <a:lumMod val="95000"/>
                    <a:lumOff val="5000"/>
                  </a:schemeClr>
                </a:solidFill>
              </a:rPr>
              <a:t>ومن ثم فالفكر قرين الوجود الإنساني فأينما وجد الإنسان في بيئة أو مجتمع معين اعمل عقله وأنتج أفكارا يتوجه بها في معاشه ويفسر بها وجوده ومستقبله </a:t>
            </a:r>
            <a:endParaRPr lang="en-US" sz="1600" b="1" dirty="0">
              <a:solidFill>
                <a:schemeClr val="tx1">
                  <a:lumMod val="95000"/>
                  <a:lumOff val="5000"/>
                </a:schemeClr>
              </a:solidFill>
            </a:endParaRPr>
          </a:p>
        </p:txBody>
      </p:sp>
      <p:pic>
        <p:nvPicPr>
          <p:cNvPr id="13" name="صورة 12" descr="Hawa_1342661602_741.gif"/>
          <p:cNvPicPr>
            <a:picLocks noChangeAspect="1"/>
          </p:cNvPicPr>
          <p:nvPr/>
        </p:nvPicPr>
        <p:blipFill>
          <a:blip r:embed="rId3"/>
          <a:stretch>
            <a:fillRect/>
          </a:stretch>
        </p:blipFill>
        <p:spPr>
          <a:xfrm>
            <a:off x="0" y="0"/>
            <a:ext cx="3352800" cy="2133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0" fill="hold"/>
                                        <p:tgtEl>
                                          <p:spTgt spid="11"/>
                                        </p:tgtEl>
                                        <p:attrNameLst>
                                          <p:attrName>ppt_x</p:attrName>
                                        </p:attrNameLst>
                                      </p:cBhvr>
                                      <p:tavLst>
                                        <p:tav tm="0">
                                          <p:val>
                                            <p:strVal val="#ppt_x"/>
                                          </p:val>
                                        </p:tav>
                                        <p:tav tm="100000">
                                          <p:val>
                                            <p:strVal val="#ppt_x"/>
                                          </p:val>
                                        </p:tav>
                                      </p:tavLst>
                                    </p:anim>
                                    <p:anim calcmode="lin" valueType="num">
                                      <p:cBhvr additive="base">
                                        <p:cTn id="32" dur="5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غعغرلااى.jpg"/>
          <p:cNvPicPr>
            <a:picLocks noGrp="1" noChangeAspect="1"/>
          </p:cNvPicPr>
          <p:nvPr isPhoto="1"/>
        </p:nvPicPr>
        <p:blipFill>
          <a:blip r:embed="rId2">
            <a:lum/>
          </a:blip>
          <a:stretch>
            <a:fillRect/>
          </a:stretch>
        </p:blipFill>
        <p:spPr>
          <a:xfrm>
            <a:off x="0" y="0"/>
            <a:ext cx="9143999" cy="6858000"/>
          </a:xfrm>
          <a:prstGeom prst="rect">
            <a:avLst/>
          </a:prstGeom>
          <a:noFill/>
          <a:ln>
            <a:noFill/>
          </a:ln>
        </p:spPr>
      </p:pic>
      <p:sp>
        <p:nvSpPr>
          <p:cNvPr id="3" name="عنوان 2"/>
          <p:cNvSpPr>
            <a:spLocks noGrp="1"/>
          </p:cNvSpPr>
          <p:nvPr>
            <p:ph type="title"/>
          </p:nvPr>
        </p:nvSpPr>
        <p:spPr>
          <a:xfrm>
            <a:off x="457200" y="274638"/>
            <a:ext cx="8229600" cy="5897562"/>
          </a:xfrm>
        </p:spPr>
        <p:txBody>
          <a:bodyPr>
            <a:normAutofit fontScale="90000"/>
          </a:bodyPr>
          <a:lstStyle/>
          <a:p>
            <a:pPr rtl="1"/>
            <a:r>
              <a:rPr lang="ar-SA" dirty="0" smtClean="0"/>
              <a:t>تعلم مهارات التقنية ولا شك انه عندما يزداد التقدم الصناعي نتيجة استخدام العلم والتكنولوجيا الحديثة فان الحاجة سوف تزداد إلى نوعيات من التعليم تفي بمطالب المجتمع الصناعي </a:t>
            </a:r>
            <a:r>
              <a:rPr lang="en-US" dirty="0" smtClean="0"/>
              <a:t/>
            </a:r>
            <a:br>
              <a:rPr lang="en-US" dirty="0" smtClean="0"/>
            </a:br>
            <a:r>
              <a:rPr lang="ar-SA" dirty="0" smtClean="0"/>
              <a:t> </a:t>
            </a:r>
            <a:r>
              <a:rPr lang="en-US" dirty="0" smtClean="0"/>
              <a:t/>
            </a:r>
            <a:br>
              <a:rPr lang="en-US" dirty="0" smtClean="0"/>
            </a:br>
            <a:r>
              <a:rPr lang="ar-SA" dirty="0" smtClean="0"/>
              <a:t>وهكذا فان معدلات النمو الاقتصادي والتقني تعد عاملا مهما في تشكيل الفكر التربوي والذي يؤثر بدوره على طبيعة عمل المؤسسات التربوية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جكم.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7848600" cy="5821362"/>
          </a:xfrm>
        </p:spPr>
        <p:txBody>
          <a:bodyPr>
            <a:noAutofit/>
          </a:bodyPr>
          <a:lstStyle/>
          <a:p>
            <a:pPr lvl="1" rtl="1"/>
            <a:r>
              <a:rPr lang="ar-SA" sz="3600" b="1" dirty="0">
                <a:solidFill>
                  <a:srgbClr val="C00000"/>
                </a:solidFill>
              </a:rPr>
              <a:t>الموقف من علاقة الفرد بالمجتمع </a:t>
            </a:r>
            <a:r>
              <a:rPr lang="ar-SA" sz="3600" dirty="0"/>
              <a:t>:</a:t>
            </a:r>
            <a:r>
              <a:rPr lang="en-US" sz="2800" dirty="0"/>
              <a:t/>
            </a:r>
            <a:br>
              <a:rPr lang="en-US" sz="2800" dirty="0"/>
            </a:br>
            <a:r>
              <a:rPr lang="ar-SA" sz="3600" dirty="0"/>
              <a:t>هذا ا</a:t>
            </a:r>
            <a:r>
              <a:rPr lang="ar-SA" sz="3600" dirty="0" smtClean="0"/>
              <a:t>لموقف </a:t>
            </a:r>
            <a:r>
              <a:rPr lang="ar-SA" sz="3600" dirty="0"/>
              <a:t>الذي </a:t>
            </a:r>
            <a:r>
              <a:rPr lang="ar-SA" sz="3600" dirty="0" smtClean="0"/>
              <a:t> يتأثر </a:t>
            </a:r>
            <a:r>
              <a:rPr lang="ar-SA" sz="3600" dirty="0"/>
              <a:t>به المفكر وينعكس في </a:t>
            </a:r>
            <a:r>
              <a:rPr lang="ar-SA" sz="3600" dirty="0" smtClean="0"/>
              <a:t>آراءه </a:t>
            </a:r>
            <a:r>
              <a:rPr lang="ar-SA" sz="3600" dirty="0"/>
              <a:t>التربوية فمفكرو </a:t>
            </a:r>
            <a:r>
              <a:rPr lang="ar-SA" sz="3600" b="1" dirty="0">
                <a:solidFill>
                  <a:srgbClr val="C00000"/>
                </a:solidFill>
              </a:rPr>
              <a:t>اسبرطة</a:t>
            </a:r>
            <a:r>
              <a:rPr lang="ar-SA" sz="3600" dirty="0"/>
              <a:t> في </a:t>
            </a:r>
            <a:r>
              <a:rPr lang="ar-SA" sz="3600" dirty="0" smtClean="0"/>
              <a:t>اليونان </a:t>
            </a:r>
            <a:r>
              <a:rPr lang="ar-SA" sz="3600" dirty="0"/>
              <a:t>القديمة </a:t>
            </a:r>
            <a:r>
              <a:rPr lang="ar-SA" sz="3600" dirty="0" smtClean="0"/>
              <a:t>كانوا </a:t>
            </a:r>
            <a:r>
              <a:rPr lang="ar-SA" sz="3600" dirty="0"/>
              <a:t>يمجدون الدولة ويرون </a:t>
            </a:r>
            <a:r>
              <a:rPr lang="ar-SA" sz="3600" dirty="0" smtClean="0"/>
              <a:t>أهمية أن </a:t>
            </a:r>
            <a:r>
              <a:rPr lang="ar-SA" sz="3600" dirty="0"/>
              <a:t>يوجه </a:t>
            </a:r>
            <a:r>
              <a:rPr lang="ar-SA" sz="3600" dirty="0" smtClean="0"/>
              <a:t>الأفراد </a:t>
            </a:r>
            <a:r>
              <a:rPr lang="ar-SA" sz="3600" dirty="0"/>
              <a:t>جل طاقاتهم لخدمة دولتهم وخاصة من حيث بناء قوتها </a:t>
            </a:r>
            <a:r>
              <a:rPr lang="ar-SA" sz="3600" dirty="0" smtClean="0"/>
              <a:t>الحربية </a:t>
            </a:r>
            <a:r>
              <a:rPr lang="ar-SA" sz="3600" dirty="0"/>
              <a:t>وفي المقابل فان </a:t>
            </a:r>
            <a:r>
              <a:rPr lang="ar-SA" sz="3600" b="1" dirty="0">
                <a:solidFill>
                  <a:srgbClr val="C00000"/>
                </a:solidFill>
              </a:rPr>
              <a:t>الفكر </a:t>
            </a:r>
            <a:r>
              <a:rPr lang="ar-SA" sz="3600" b="1" dirty="0" smtClean="0">
                <a:solidFill>
                  <a:srgbClr val="C00000"/>
                </a:solidFill>
              </a:rPr>
              <a:t>الأثيني </a:t>
            </a:r>
            <a:r>
              <a:rPr lang="ar-SA" sz="3600" dirty="0"/>
              <a:t>في اليونان كذلك كان يؤمن بالديمقراطية التي تعطي الفرد احتراما لشخصيته واعتزازا بنفسه وليس مجرد كونه تابعا لسطوة النظام الاجتماعي وفي كتاب الجمهورية</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جطمكج.jpg"/>
          <p:cNvPicPr>
            <a:picLocks noGrp="1" noChangeAspect="1"/>
          </p:cNvPicPr>
          <p:nvPr isPhoto="1"/>
        </p:nvPicPr>
        <p:blipFill>
          <a:blip r:embed="rId2">
            <a:lum bright="30000"/>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6278562"/>
          </a:xfrm>
        </p:spPr>
        <p:txBody>
          <a:bodyPr>
            <a:normAutofit fontScale="90000"/>
          </a:bodyPr>
          <a:lstStyle/>
          <a:p>
            <a:pPr algn="r" rtl="1"/>
            <a:r>
              <a:rPr lang="ar-SA" dirty="0" smtClean="0">
                <a:solidFill>
                  <a:schemeClr val="bg1"/>
                </a:solidFill>
              </a:rPr>
              <a:t>يقول أفلاطون :" </a:t>
            </a:r>
            <a:r>
              <a:rPr lang="ar-SA" dirty="0" smtClean="0">
                <a:solidFill>
                  <a:srgbClr val="FFFF00"/>
                </a:solidFill>
              </a:rPr>
              <a:t>إن المجتمع العالم هو المجتمع الذي يفعل </a:t>
            </a:r>
            <a:r>
              <a:rPr lang="ar-SA" dirty="0">
                <a:solidFill>
                  <a:srgbClr val="FFFF00"/>
                </a:solidFill>
              </a:rPr>
              <a:t>أ</a:t>
            </a:r>
            <a:r>
              <a:rPr lang="ar-SA" dirty="0" smtClean="0">
                <a:solidFill>
                  <a:srgbClr val="FFFF00"/>
                </a:solidFill>
              </a:rPr>
              <a:t>فراده بمواهبهم ومقدراتهم ما فيه إسعاد المجتمع كله </a:t>
            </a:r>
            <a:r>
              <a:rPr lang="ar-SA" dirty="0" smtClean="0">
                <a:solidFill>
                  <a:schemeClr val="bg1"/>
                </a:solidFill>
              </a:rPr>
              <a:t>"</a:t>
            </a:r>
            <a:r>
              <a:rPr lang="en-US" dirty="0" smtClean="0">
                <a:solidFill>
                  <a:schemeClr val="bg1"/>
                </a:solidFill>
              </a:rPr>
              <a:t/>
            </a:r>
            <a:br>
              <a:rPr lang="en-US" dirty="0" smtClean="0">
                <a:solidFill>
                  <a:schemeClr val="bg1"/>
                </a:solidFill>
              </a:rPr>
            </a:br>
            <a:r>
              <a:rPr lang="ar-SA" dirty="0" smtClean="0">
                <a:solidFill>
                  <a:schemeClr val="bg1"/>
                </a:solidFill>
              </a:rPr>
              <a:t> </a:t>
            </a:r>
            <a:r>
              <a:rPr lang="en-US" dirty="0" smtClean="0">
                <a:solidFill>
                  <a:schemeClr val="bg1"/>
                </a:solidFill>
              </a:rPr>
              <a:t/>
            </a:r>
            <a:br>
              <a:rPr lang="en-US" dirty="0" smtClean="0">
                <a:solidFill>
                  <a:schemeClr val="bg1"/>
                </a:solidFill>
              </a:rPr>
            </a:br>
            <a:r>
              <a:rPr lang="ar-SA" dirty="0" smtClean="0">
                <a:solidFill>
                  <a:schemeClr val="bg1"/>
                </a:solidFill>
              </a:rPr>
              <a:t/>
            </a:r>
            <a:br>
              <a:rPr lang="ar-SA" dirty="0" smtClean="0">
                <a:solidFill>
                  <a:schemeClr val="bg1"/>
                </a:solidFill>
              </a:rPr>
            </a:br>
            <a:r>
              <a:rPr lang="ar-SA" dirty="0" smtClean="0">
                <a:solidFill>
                  <a:schemeClr val="bg1"/>
                </a:solidFill>
              </a:rPr>
              <a:t>وهكذا نجد أن الفكر التربوي يتلون بشكل العلاقة التي تقوم بين الفرد ومجتمعه فهناك من نادى من مفكري التربية بقصر نظام التعليم على الطبقة الاجتماعية العليا أو الصفوة المختارة وحدث هذا حينما احتكر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78).jpg"/>
          <p:cNvPicPr>
            <a:picLocks noGrp="1" noChangeAspect="1"/>
          </p:cNvPicPr>
          <p:nvPr isPhoto="1"/>
        </p:nvPicPr>
        <p:blipFill>
          <a:blip r:embed="rId2">
            <a:lum bright="30000" contrast="-30000"/>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1066800" y="990600"/>
            <a:ext cx="6858000" cy="5105400"/>
          </a:xfrm>
        </p:spPr>
        <p:txBody>
          <a:bodyPr>
            <a:normAutofit/>
          </a:bodyPr>
          <a:lstStyle/>
          <a:p>
            <a:pPr algn="r" rtl="1"/>
            <a:r>
              <a:rPr lang="ar-SA" sz="3200" b="1" dirty="0" smtClean="0"/>
              <a:t>النبلاء والبورجوازيون الأثرياء في أوروبا نظام التعليم .</a:t>
            </a:r>
            <a:r>
              <a:rPr lang="en-US" sz="3200" b="1" dirty="0" smtClean="0"/>
              <a:t/>
            </a:r>
            <a:br>
              <a:rPr lang="en-US" sz="3200" b="1" dirty="0" smtClean="0"/>
            </a:br>
            <a:r>
              <a:rPr lang="ar-SA" sz="3200" b="1" dirty="0" smtClean="0"/>
              <a:t> </a:t>
            </a:r>
            <a:r>
              <a:rPr lang="en-US" sz="3200" b="1" dirty="0" smtClean="0"/>
              <a:t/>
            </a:r>
            <a:br>
              <a:rPr lang="en-US" sz="3200" b="1" dirty="0" smtClean="0"/>
            </a:br>
            <a:r>
              <a:rPr lang="ar-SA" sz="3200" b="1" dirty="0" smtClean="0">
                <a:solidFill>
                  <a:srgbClr val="FF0000"/>
                </a:solidFill>
              </a:rPr>
              <a:t>هذا ويغلب بعض أساتذة الفكر التربوي العوامل الاقتصادية على غيرها من عوامل تشكل هذا الفكر منذ بداياته الأولى </a:t>
            </a:r>
            <a:r>
              <a:rPr lang="ar-SA" sz="3200" b="1" dirty="0" smtClean="0"/>
              <a:t>: وفي تقديرهم أن الاحتياجات الأولية جسمية وإذا كان الإنسان لا يحيا بالخبز وحده فهو بدون الخبز لن يقدر على الاستمرار في حياته ومن ثم فلن يتمكن من إنتاج </a:t>
            </a:r>
            <a:endParaRPr lang="en-US" sz="3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منةنكو.jpg"/>
          <p:cNvPicPr>
            <a:picLocks noGrp="1" noChangeAspect="1"/>
          </p:cNvPicPr>
          <p:nvPr isPhoto="1"/>
        </p:nvPicPr>
        <p:blipFill>
          <a:blip r:embed="rId2">
            <a:lum bright="30000" contrast="-30000"/>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6278562"/>
          </a:xfrm>
        </p:spPr>
        <p:txBody>
          <a:bodyPr>
            <a:normAutofit fontScale="90000"/>
          </a:bodyPr>
          <a:lstStyle/>
          <a:p>
            <a:pPr algn="r" rtl="1"/>
            <a:r>
              <a:rPr lang="ar-SA" dirty="0" smtClean="0"/>
              <a:t/>
            </a:r>
            <a:br>
              <a:rPr lang="ar-SA" dirty="0" smtClean="0"/>
            </a:br>
            <a:r>
              <a:rPr lang="ar-SA" dirty="0" smtClean="0"/>
              <a:t/>
            </a:r>
            <a:br>
              <a:rPr lang="ar-SA" dirty="0" smtClean="0"/>
            </a:br>
            <a:r>
              <a:rPr lang="ar-SA" dirty="0" smtClean="0"/>
              <a:t>الفن والمبتكرات والفلسفات والآراء ويلوح أن </a:t>
            </a:r>
            <a:r>
              <a:rPr lang="ar-SA" b="1" dirty="0" smtClean="0">
                <a:solidFill>
                  <a:srgbClr val="A40C87"/>
                </a:solidFill>
              </a:rPr>
              <a:t>العامل الديني </a:t>
            </a:r>
            <a:r>
              <a:rPr lang="ar-SA" dirty="0" smtClean="0"/>
              <a:t>هو من أهم القوى المؤثرة على حركة الفكر التربوي بعد استيفاء </a:t>
            </a:r>
            <a:r>
              <a:rPr lang="ar-SA" dirty="0" smtClean="0">
                <a:solidFill>
                  <a:srgbClr val="7030A0"/>
                </a:solidFill>
              </a:rPr>
              <a:t>الحاجات الأولية الاقتصادية للمجتمعات الإنسانية</a:t>
            </a:r>
            <a:r>
              <a:rPr lang="ar-SA" dirty="0" smtClean="0"/>
              <a:t> حيث يشكل هذا العامل التفكير التربوي ويوجه عمل مؤسسات التربية في المجتمع ويأتي هذا استجابة لتوفير المجتمع وتقديسه للدين وللعاطفة الدينية القوية في نفوس أفراده .</a:t>
            </a:r>
            <a:endParaRPr lang="en-US" dirty="0"/>
          </a:p>
        </p:txBody>
      </p:sp>
      <p:pic>
        <p:nvPicPr>
          <p:cNvPr id="4" name="صورة 3" descr="002f05276bd.jpg"/>
          <p:cNvPicPr>
            <a:picLocks noChangeAspect="1"/>
          </p:cNvPicPr>
          <p:nvPr/>
        </p:nvPicPr>
        <p:blipFill>
          <a:blip r:embed="rId3"/>
          <a:stretch>
            <a:fillRect/>
          </a:stretch>
        </p:blipFill>
        <p:spPr>
          <a:xfrm>
            <a:off x="0" y="1"/>
            <a:ext cx="3581400" cy="1676400"/>
          </a:xfrm>
          <a:prstGeom prst="ellipse">
            <a:avLst/>
          </a:prstGeom>
          <a:ln>
            <a:noFill/>
          </a:ln>
          <a:effectLst>
            <a:softEdge rad="112500"/>
          </a:effectLst>
        </p:spPr>
      </p:pic>
      <p:pic>
        <p:nvPicPr>
          <p:cNvPr id="7" name="صورة 6" descr="14.jpg"/>
          <p:cNvPicPr>
            <a:picLocks noChangeAspect="1"/>
          </p:cNvPicPr>
          <p:nvPr/>
        </p:nvPicPr>
        <p:blipFill>
          <a:blip r:embed="rId4">
            <a:lum bright="30000"/>
          </a:blip>
          <a:stretch>
            <a:fillRect/>
          </a:stretch>
        </p:blipFill>
        <p:spPr>
          <a:xfrm rot="957640">
            <a:off x="5623943" y="220818"/>
            <a:ext cx="3429000" cy="1143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عاعا.jpg"/>
          <p:cNvPicPr>
            <a:picLocks noGrp="1" noChangeAspect="1"/>
          </p:cNvPicPr>
          <p:nvPr isPhoto="1"/>
        </p:nvPicPr>
        <p:blipFill>
          <a:blip r:embed="rId2">
            <a:lum bright="40000"/>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6126162"/>
          </a:xfrm>
        </p:spPr>
        <p:txBody>
          <a:bodyPr>
            <a:normAutofit fontScale="90000"/>
          </a:bodyPr>
          <a:lstStyle/>
          <a:p>
            <a:pPr rtl="1"/>
            <a:r>
              <a:rPr lang="ar-SA" dirty="0" smtClean="0">
                <a:solidFill>
                  <a:schemeClr val="bg1"/>
                </a:solidFill>
              </a:rPr>
              <a:t>ولعل هذا العرض للقوى المؤثرة والمشكلة للفكر التربوي تلفتنا على حقيقة أن </a:t>
            </a:r>
            <a:r>
              <a:rPr lang="ar-SA" dirty="0" smtClean="0">
                <a:solidFill>
                  <a:srgbClr val="FFC000"/>
                </a:solidFill>
              </a:rPr>
              <a:t>الفكر التربوي لا ينشا من فراغ وإنما من تربية وبيئة اجتماعية ثقافية تذخر بالعديد من المؤثرات التي تشحذ عقل المفكر </a:t>
            </a:r>
            <a:r>
              <a:rPr lang="ar-SA" dirty="0" smtClean="0">
                <a:solidFill>
                  <a:schemeClr val="bg1"/>
                </a:solidFill>
              </a:rPr>
              <a:t>لكي يدلي بوجهة نظرة فيما يخص الغاية من تربية الإنسان ونوعية المعارف والقيم والمعتقدات التي ينبغي تضمينها المنهج الدراسي وصورة أو نموذج " المثل الأعلى " الذي يقتفي أثره المربون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1).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838200" y="1219200"/>
            <a:ext cx="7315200" cy="4572000"/>
          </a:xfrm>
        </p:spPr>
        <p:txBody>
          <a:bodyPr>
            <a:normAutofit/>
          </a:bodyPr>
          <a:lstStyle/>
          <a:p>
            <a:r>
              <a:rPr lang="ar-SA" sz="4000" b="1" dirty="0" smtClean="0"/>
              <a:t>وقد يتساءل البعض إذا كان الفكر التربوي الذي نسعى لدراسته هو نتاج الماضي البعيد أو الوسيط أو حتى القريب فما جدوى استعادته ونحن نعيش بدايات القرن </a:t>
            </a:r>
            <a:r>
              <a:rPr lang="ar-SA" sz="4000" b="1" dirty="0" err="1" smtClean="0"/>
              <a:t>ال</a:t>
            </a:r>
            <a:r>
              <a:rPr lang="ar-SA" sz="4000" b="1" dirty="0" smtClean="0"/>
              <a:t> 21 في ظروف اجتماعية وثقافية مغايرة تماما ؟ ولعلك تجد الإجابة في العروض التالية</a:t>
            </a:r>
            <a:r>
              <a:rPr lang="ar-SA" sz="3600" dirty="0" smtClean="0"/>
              <a:t>..</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mano\Pictures\خلفيات البور بوينت\5CU82395.jpg"/>
          <p:cNvPicPr>
            <a:picLocks noChangeAspect="1" noChangeArrowheads="1"/>
          </p:cNvPicPr>
          <p:nvPr/>
        </p:nvPicPr>
        <p:blipFill>
          <a:blip r:embed="rId2">
            <a:lum bright="30000" contrast="-40000"/>
          </a:blip>
          <a:srcRect/>
          <a:stretch>
            <a:fillRect/>
          </a:stretch>
        </p:blipFill>
        <p:spPr bwMode="auto">
          <a:xfrm>
            <a:off x="0" y="0"/>
            <a:ext cx="9144000" cy="6858000"/>
          </a:xfrm>
          <a:prstGeom prst="rect">
            <a:avLst/>
          </a:prstGeom>
          <a:noFill/>
        </p:spPr>
      </p:pic>
      <p:sp>
        <p:nvSpPr>
          <p:cNvPr id="4" name="مربع نص 3"/>
          <p:cNvSpPr txBox="1"/>
          <p:nvPr/>
        </p:nvSpPr>
        <p:spPr>
          <a:xfrm>
            <a:off x="685800" y="228600"/>
            <a:ext cx="6705600" cy="4893647"/>
          </a:xfrm>
          <a:prstGeom prst="rect">
            <a:avLst/>
          </a:prstGeom>
          <a:noFill/>
        </p:spPr>
        <p:txBody>
          <a:bodyPr wrap="square" rtlCol="0">
            <a:spAutoFit/>
          </a:bodyPr>
          <a:lstStyle/>
          <a:p>
            <a:pPr algn="ctr"/>
            <a:r>
              <a:rPr lang="ar-SA" sz="3200" b="1" dirty="0" smtClean="0">
                <a:solidFill>
                  <a:schemeClr val="accent6">
                    <a:lumMod val="50000"/>
                  </a:schemeClr>
                </a:solidFill>
              </a:rPr>
              <a:t>لماذا يدرس المعلم تطور الفكر التربوي ؟</a:t>
            </a:r>
          </a:p>
          <a:p>
            <a:pPr algn="ctr"/>
            <a:endParaRPr lang="ar-SA" sz="2800" dirty="0" smtClean="0"/>
          </a:p>
          <a:p>
            <a:pPr algn="ctr"/>
            <a:r>
              <a:rPr lang="ar-SA" sz="2800" dirty="0" smtClean="0"/>
              <a:t>إن دراسة تطور الفكر التربوي في حقيقتها هي دراسة للمغزى التربوي والعملية التربوية من المنظور التاريخي لان أي تصور سليم لمفهوم التربية لا يمكن أن يتم بمعزل عن إطاره الخارجي </a:t>
            </a:r>
          </a:p>
          <a:p>
            <a:pPr algn="ctr"/>
            <a:endParaRPr lang="ar-SA" sz="2800" dirty="0" smtClean="0"/>
          </a:p>
          <a:p>
            <a:pPr algn="ctr"/>
            <a:endParaRPr lang="ar-SA" sz="2800" b="1" dirty="0" smtClean="0">
              <a:solidFill>
                <a:srgbClr val="FF0000"/>
              </a:solidFill>
            </a:endParaRPr>
          </a:p>
          <a:p>
            <a:pPr algn="ctr"/>
            <a:r>
              <a:rPr lang="ar-SA" sz="2800" b="1" dirty="0" smtClean="0">
                <a:solidFill>
                  <a:srgbClr val="FF0000"/>
                </a:solidFill>
              </a:rPr>
              <a:t>ففكرتنا عن التربية في الوقت الحاضر ما هي في الواقع إلا محصلة لحصاد قرون عديدة من التطور التربوي على</a:t>
            </a:r>
          </a:p>
          <a:p>
            <a:pPr algn="r"/>
            <a:r>
              <a:rPr lang="ar-SA" sz="2800" b="1" dirty="0" smtClean="0">
                <a:solidFill>
                  <a:srgbClr val="FF0000"/>
                </a:solidFill>
              </a:rPr>
              <a:t>مستوى الفكر والتطبيق</a:t>
            </a:r>
            <a:r>
              <a:rPr lang="ar-SA" sz="2800" dirty="0" smtClean="0"/>
              <a:t>.</a:t>
            </a:r>
            <a:endParaRPr lang="en-US" sz="2800" dirty="0"/>
          </a:p>
        </p:txBody>
      </p:sp>
      <p:pic>
        <p:nvPicPr>
          <p:cNvPr id="5" name="صورة 4" descr="7110285.jpg"/>
          <p:cNvPicPr>
            <a:picLocks noChangeAspect="1"/>
          </p:cNvPicPr>
          <p:nvPr/>
        </p:nvPicPr>
        <p:blipFill>
          <a:blip r:embed="rId3">
            <a:lum bright="40000" contrast="-10000"/>
          </a:blip>
          <a:stretch>
            <a:fillRect/>
          </a:stretch>
        </p:blipFill>
        <p:spPr>
          <a:xfrm>
            <a:off x="7086600" y="0"/>
            <a:ext cx="2286000" cy="685800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heel(4)">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heel(4)">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5" end="5"/>
                                            </p:txEl>
                                          </p:spTgt>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 calcmode="lin" valueType="num">
                                      <p:cBhvr additive="base">
                                        <p:cTn id="30"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صورة 2" descr="images (71).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4" name="مربع نص 3"/>
          <p:cNvSpPr txBox="1"/>
          <p:nvPr/>
        </p:nvSpPr>
        <p:spPr>
          <a:xfrm>
            <a:off x="152400" y="228600"/>
            <a:ext cx="8839200" cy="4647426"/>
          </a:xfrm>
          <a:prstGeom prst="rect">
            <a:avLst/>
          </a:prstGeom>
          <a:noFill/>
        </p:spPr>
        <p:txBody>
          <a:bodyPr wrap="square" rtlCol="0">
            <a:spAutoFit/>
          </a:bodyPr>
          <a:lstStyle/>
          <a:p>
            <a:pPr algn="r"/>
            <a:r>
              <a:rPr lang="ar-SA" sz="3600" b="1" dirty="0" smtClean="0">
                <a:solidFill>
                  <a:srgbClr val="C00000"/>
                </a:solidFill>
              </a:rPr>
              <a:t>فهو ضروري للمعلم للنقاط الآتية</a:t>
            </a:r>
          </a:p>
          <a:p>
            <a:pPr algn="r"/>
            <a:endParaRPr lang="ar-SA" sz="2800" dirty="0" smtClean="0"/>
          </a:p>
          <a:p>
            <a:pPr algn="r"/>
            <a:r>
              <a:rPr lang="ar-SA" sz="2400" dirty="0" smtClean="0"/>
              <a:t>1</a:t>
            </a:r>
            <a:r>
              <a:rPr lang="ar-SA" sz="3200" b="1" dirty="0" smtClean="0"/>
              <a:t> – </a:t>
            </a:r>
            <a:r>
              <a:rPr lang="ar-SA" sz="3200" b="1" dirty="0" err="1" smtClean="0"/>
              <a:t>اثراء</a:t>
            </a:r>
            <a:r>
              <a:rPr lang="ar-SA" sz="3200" b="1" dirty="0" smtClean="0"/>
              <a:t> قدرة المعلم على تتبع الظاهرات التربوية ومحاولة ربط الماضي بالحاضر فيما يتعلق بقضايا التربية والتعليم .</a:t>
            </a:r>
          </a:p>
          <a:p>
            <a:pPr algn="r"/>
            <a:r>
              <a:rPr lang="ar-SA" sz="3200" b="1" dirty="0" smtClean="0"/>
              <a:t>2 – القدرة على اكتشاف العلاقة بين التربية وبين الجوانب الأخرى في تاريخ الحضارات مثل الجوانب الاقتصادية والسياسية والعسكرية .</a:t>
            </a:r>
          </a:p>
          <a:p>
            <a:pPr algn="r"/>
            <a:r>
              <a:rPr lang="ar-SA" sz="3200" b="1" dirty="0" smtClean="0"/>
              <a:t>3 – فهم الصلة بين التربية والإطار الثقافي الاجتماعي الذي تتواجد فيه وهذا مما ينعكس </a:t>
            </a:r>
            <a:r>
              <a:rPr lang="ar-SA" sz="3600" b="1" dirty="0" smtClean="0"/>
              <a:t>مباشرة على نجاح مهمة </a:t>
            </a:r>
            <a:r>
              <a:rPr lang="ar-SA" sz="4000" b="1" dirty="0" smtClean="0"/>
              <a:t>المعلم </a:t>
            </a:r>
            <a:r>
              <a:rPr lang="ar-SA" sz="2800" dirty="0" smtClean="0"/>
              <a:t>.</a:t>
            </a:r>
          </a:p>
        </p:txBody>
      </p:sp>
      <p:pic>
        <p:nvPicPr>
          <p:cNvPr id="5" name="صورة 4" descr="images (87).jpg"/>
          <p:cNvPicPr>
            <a:picLocks noChangeAspect="1"/>
          </p:cNvPicPr>
          <p:nvPr/>
        </p:nvPicPr>
        <p:blipFill>
          <a:blip r:embed="rId3"/>
          <a:stretch>
            <a:fillRect/>
          </a:stretch>
        </p:blipFill>
        <p:spPr>
          <a:xfrm>
            <a:off x="0" y="5257800"/>
            <a:ext cx="9144000" cy="1600200"/>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صورة 2" descr="259d381fc618bad6742c567da09a01d7.jpg"/>
          <p:cNvPicPr>
            <a:picLocks noChangeAspect="1"/>
          </p:cNvPicPr>
          <p:nvPr/>
        </p:nvPicPr>
        <p:blipFill>
          <a:blip r:embed="rId2">
            <a:lum bright="30000" contrast="-40000"/>
          </a:blip>
          <a:stretch>
            <a:fillRect/>
          </a:stretch>
        </p:blipFill>
        <p:spPr>
          <a:xfrm>
            <a:off x="0" y="0"/>
            <a:ext cx="9144000" cy="6858000"/>
          </a:xfrm>
          <a:prstGeom prst="rect">
            <a:avLst/>
          </a:prstGeom>
        </p:spPr>
      </p:pic>
      <p:sp>
        <p:nvSpPr>
          <p:cNvPr id="4" name="مستطيل 3"/>
          <p:cNvSpPr/>
          <p:nvPr/>
        </p:nvSpPr>
        <p:spPr>
          <a:xfrm>
            <a:off x="457200" y="685800"/>
            <a:ext cx="8229600" cy="5847755"/>
          </a:xfrm>
          <a:prstGeom prst="rect">
            <a:avLst/>
          </a:prstGeom>
        </p:spPr>
        <p:txBody>
          <a:bodyPr wrap="square">
            <a:spAutoFit/>
          </a:bodyPr>
          <a:lstStyle/>
          <a:p>
            <a:pPr algn="r"/>
            <a:r>
              <a:rPr lang="ar-SA" dirty="0" smtClean="0"/>
              <a:t> </a:t>
            </a:r>
          </a:p>
          <a:p>
            <a:pPr algn="r"/>
            <a:endParaRPr lang="ar-SA" sz="2400" b="1" dirty="0" smtClean="0">
              <a:solidFill>
                <a:srgbClr val="002060"/>
              </a:solidFill>
            </a:endParaRPr>
          </a:p>
          <a:p>
            <a:pPr algn="r"/>
            <a:endParaRPr lang="ar-SA" sz="2400" b="1" dirty="0" smtClean="0">
              <a:solidFill>
                <a:srgbClr val="002060"/>
              </a:solidFill>
            </a:endParaRPr>
          </a:p>
          <a:p>
            <a:pPr algn="r"/>
            <a:r>
              <a:rPr lang="ar-SA" sz="2400" b="1" dirty="0" smtClean="0">
                <a:solidFill>
                  <a:srgbClr val="002060"/>
                </a:solidFill>
              </a:rPr>
              <a:t>4</a:t>
            </a:r>
            <a:r>
              <a:rPr lang="ar-SA" sz="2800" b="1" dirty="0" smtClean="0">
                <a:solidFill>
                  <a:srgbClr val="002060"/>
                </a:solidFill>
              </a:rPr>
              <a:t>– محاولة تفسير بعض مسائل التعليم المعاصر في ضوء التطور التاريخي لها وذلك بالتزود بقدر كاف من الخبرات والتطبيقات التربوية .</a:t>
            </a:r>
          </a:p>
          <a:p>
            <a:pPr algn="r"/>
            <a:r>
              <a:rPr lang="ar-SA" sz="2800" b="1" dirty="0" smtClean="0">
                <a:solidFill>
                  <a:srgbClr val="002060"/>
                </a:solidFill>
              </a:rPr>
              <a:t>5 – تنمية القدرة على اكتشاف العلاقة بين النظريات التربوية المختلفة وبين التطبيقات العملية لها داخل المدرسة وإرجاع النظريات إلى إطارها الاجتماعي والثقافي الذي ولدت فيه .</a:t>
            </a:r>
          </a:p>
          <a:p>
            <a:pPr algn="r"/>
            <a:r>
              <a:rPr lang="ar-SA" sz="2800" b="1" dirty="0" smtClean="0">
                <a:solidFill>
                  <a:srgbClr val="002060"/>
                </a:solidFill>
              </a:rPr>
              <a:t>6 – تنمية الاحترام والتقدير لأفكار الآخرين أيا كان انتماؤهم وموطنهم فالفكر لا وطن له والفكر التربوي بالتحديد مرآة تعكس حضارات الأمم والشعوب</a:t>
            </a:r>
            <a:r>
              <a:rPr lang="ar-SA" sz="2000" b="1" dirty="0" smtClean="0">
                <a:solidFill>
                  <a:srgbClr val="002060"/>
                </a:solidFill>
              </a:rPr>
              <a:t> </a:t>
            </a:r>
            <a:endParaRPr lang="en-US" sz="2000"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3512891682.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274638"/>
            <a:ext cx="8229600" cy="6278562"/>
          </a:xfrm>
        </p:spPr>
        <p:txBody>
          <a:bodyPr/>
          <a:lstStyle/>
          <a:p>
            <a:pPr algn="r"/>
            <a:r>
              <a:rPr lang="ar-SA" dirty="0" smtClean="0"/>
              <a:t>والفكر بهذه الإحاطة الشاملة هو تعبير عن واقع اجتماعي معين ولذلك ليس غريبا أن يأتي </a:t>
            </a:r>
            <a:r>
              <a:rPr lang="ar-SA" b="1" dirty="0" smtClean="0">
                <a:solidFill>
                  <a:srgbClr val="C00000"/>
                </a:solidFill>
              </a:rPr>
              <a:t>انتساب الفكر إلى البيئة الاجتماعية التي نشا فيها </a:t>
            </a:r>
            <a:r>
              <a:rPr lang="ar-SA" dirty="0" smtClean="0"/>
              <a:t>كان نقول : الفكر العربي نسبة إلى ما أنتجه علماء العرب من فكر في مجال ما أو في تخصص ما أو الفكر الأوروبي في العصور الحديثة وهكذا ..</a:t>
            </a:r>
            <a:r>
              <a:rPr lang="en-US" dirty="0" smtClean="0"/>
              <a:t/>
            </a:r>
            <a:br>
              <a:rPr lang="en-US" dirty="0" smtClean="0"/>
            </a:br>
            <a:endParaRPr lang="en-US" dirty="0"/>
          </a:p>
        </p:txBody>
      </p:sp>
      <p:pic>
        <p:nvPicPr>
          <p:cNvPr id="5" name="صورة 4" descr="16.jpg"/>
          <p:cNvPicPr>
            <a:picLocks noChangeAspect="1"/>
          </p:cNvPicPr>
          <p:nvPr/>
        </p:nvPicPr>
        <p:blipFill>
          <a:blip r:embed="rId3"/>
          <a:stretch>
            <a:fillRect/>
          </a:stretch>
        </p:blipFill>
        <p:spPr>
          <a:xfrm>
            <a:off x="0" y="4800600"/>
            <a:ext cx="4876800"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mano\Pictures\خلفيات البور بوينت\images (22).jpg"/>
          <p:cNvPicPr>
            <a:picLocks noChangeAspect="1" noChangeArrowheads="1"/>
          </p:cNvPicPr>
          <p:nvPr/>
        </p:nvPicPr>
        <p:blipFill>
          <a:blip r:embed="rId2">
            <a:lum bright="30000" contrast="-40000"/>
          </a:blip>
          <a:srcRect/>
          <a:stretch>
            <a:fillRect/>
          </a:stretch>
        </p:blipFill>
        <p:spPr bwMode="auto">
          <a:xfrm>
            <a:off x="1" y="0"/>
            <a:ext cx="9144000" cy="6858000"/>
          </a:xfrm>
          <a:prstGeom prst="rect">
            <a:avLst/>
          </a:prstGeom>
          <a:noFill/>
        </p:spPr>
      </p:pic>
      <p:sp>
        <p:nvSpPr>
          <p:cNvPr id="4" name="عنوان 1"/>
          <p:cNvSpPr>
            <a:spLocks noGrp="1"/>
          </p:cNvSpPr>
          <p:nvPr>
            <p:ph type="title"/>
          </p:nvPr>
        </p:nvSpPr>
        <p:spPr>
          <a:xfrm>
            <a:off x="457200" y="304800"/>
            <a:ext cx="8229600" cy="6248400"/>
          </a:xfrm>
        </p:spPr>
        <p:txBody>
          <a:bodyPr>
            <a:normAutofit/>
          </a:bodyPr>
          <a:lstStyle/>
          <a:p>
            <a:pPr algn="r"/>
            <a:r>
              <a:rPr lang="ar-SA" sz="3200" dirty="0" smtClean="0"/>
              <a:t>7 – </a:t>
            </a:r>
            <a:r>
              <a:rPr lang="ar-SA" sz="3200" b="1" dirty="0" smtClean="0">
                <a:solidFill>
                  <a:srgbClr val="C00000"/>
                </a:solidFill>
              </a:rPr>
              <a:t>دراسة الفكر التربوي تساعد المعلم على تكوين وجهة نظر إزاء طبيعة التلميذ وطبيعة العملية التربوية والمغزى من التعلم الإنساني عموما .</a:t>
            </a:r>
            <a:br>
              <a:rPr lang="ar-SA" sz="3200" b="1" dirty="0" smtClean="0">
                <a:solidFill>
                  <a:srgbClr val="C00000"/>
                </a:solidFill>
              </a:rPr>
            </a:br>
            <a:r>
              <a:rPr lang="ar-SA" sz="3200" b="1" dirty="0" smtClean="0">
                <a:solidFill>
                  <a:srgbClr val="C00000"/>
                </a:solidFill>
              </a:rPr>
              <a:t>8 – دراسة الفكر التربوي تمنح المعلم رؤية نقدية تعينه في الحكم على ما يعرض عليه من رؤى التطوير وتكسبه بصيرة نافذة في الانتقاء من بينها لكي يستخدمها في عمله مع التلاميذ .</a:t>
            </a:r>
            <a:br>
              <a:rPr lang="ar-SA" sz="3200" b="1" dirty="0" smtClean="0">
                <a:solidFill>
                  <a:srgbClr val="C00000"/>
                </a:solidFill>
              </a:rPr>
            </a:br>
            <a:r>
              <a:rPr lang="ar-SA" sz="3200" b="1" dirty="0" smtClean="0">
                <a:solidFill>
                  <a:srgbClr val="C00000"/>
                </a:solidFill>
              </a:rPr>
              <a:t>9 – دراسة الفكر التربوي تعين المعلم على تكوين مفهوم سليم لمعنى التطور وما يرتبط به من عناصر البطء والسرعة في حركة التاريخ وقيمة الذكاء الإنساني في صنع التقدم ومكان التربية من هذا كله </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mano\Pictures\خلفيات البور بوينت\images (38).jpg"/>
          <p:cNvPicPr>
            <a:picLocks noChangeAspect="1" noChangeArrowheads="1"/>
          </p:cNvPicPr>
          <p:nvPr/>
        </p:nvPicPr>
        <p:blipFill>
          <a:blip r:embed="rId2">
            <a:lum bright="40000" contrast="-40000"/>
          </a:blip>
          <a:srcRect/>
          <a:stretch>
            <a:fillRect/>
          </a:stretch>
        </p:blipFill>
        <p:spPr bwMode="auto">
          <a:xfrm>
            <a:off x="1" y="0"/>
            <a:ext cx="9144000" cy="6858000"/>
          </a:xfrm>
          <a:prstGeom prst="rect">
            <a:avLst/>
          </a:prstGeom>
          <a:noFill/>
        </p:spPr>
      </p:pic>
      <p:sp>
        <p:nvSpPr>
          <p:cNvPr id="4" name="عنوان 1"/>
          <p:cNvSpPr>
            <a:spLocks noGrp="1"/>
          </p:cNvSpPr>
          <p:nvPr>
            <p:ph type="title"/>
          </p:nvPr>
        </p:nvSpPr>
        <p:spPr>
          <a:xfrm>
            <a:off x="152400" y="228600"/>
            <a:ext cx="5029200" cy="6248400"/>
          </a:xfrm>
        </p:spPr>
        <p:txBody>
          <a:bodyPr>
            <a:normAutofit fontScale="90000"/>
          </a:bodyPr>
          <a:lstStyle/>
          <a:p>
            <a:pPr algn="ctr"/>
            <a:r>
              <a:rPr lang="ar-SA" sz="4000" b="1" dirty="0" smtClean="0">
                <a:solidFill>
                  <a:srgbClr val="A40C87"/>
                </a:solidFill>
              </a:rPr>
              <a:t>كيف ندرس الفكر التربوي ؟</a:t>
            </a:r>
            <a:r>
              <a:rPr lang="ar-SA" sz="3200" dirty="0" smtClean="0"/>
              <a:t/>
            </a:r>
            <a:br>
              <a:rPr lang="ar-SA" sz="3200" dirty="0" smtClean="0"/>
            </a:br>
            <a:r>
              <a:rPr lang="ar-SA" sz="3200" dirty="0" smtClean="0"/>
              <a:t/>
            </a:r>
            <a:br>
              <a:rPr lang="ar-SA" sz="3200" dirty="0" smtClean="0"/>
            </a:br>
            <a:r>
              <a:rPr lang="ar-SA" sz="4000" b="1" dirty="0" smtClean="0"/>
              <a:t>1 – السير مع رحلة التربية </a:t>
            </a:r>
            <a:r>
              <a:rPr lang="ar-SA" sz="3200" b="1" dirty="0" smtClean="0"/>
              <a:t>والفكر التربوي عبر القرون بدءا من التربية في </a:t>
            </a:r>
            <a:r>
              <a:rPr lang="en-US" sz="3200" b="1" dirty="0" smtClean="0"/>
              <a:t/>
            </a:r>
            <a:br>
              <a:rPr lang="en-US" sz="3200" b="1" dirty="0" smtClean="0"/>
            </a:br>
            <a:r>
              <a:rPr lang="ar-SA" sz="3200" b="1" dirty="0" smtClean="0"/>
              <a:t>العصور القديمة وحتى التربية الحديثة .</a:t>
            </a:r>
            <a:r>
              <a:rPr lang="en-US" sz="3200" b="1" dirty="0" smtClean="0"/>
              <a:t/>
            </a:r>
            <a:br>
              <a:rPr lang="en-US" sz="3200" b="1" dirty="0" smtClean="0"/>
            </a:br>
            <a:r>
              <a:rPr lang="ar-SA" sz="3200" b="1" dirty="0" smtClean="0"/>
              <a:t/>
            </a:r>
            <a:br>
              <a:rPr lang="ar-SA" sz="3200" b="1" dirty="0" smtClean="0"/>
            </a:br>
            <a:r>
              <a:rPr lang="ar-SA" sz="3200" b="1" dirty="0" smtClean="0"/>
              <a:t>2 – سوف يكون لنا توقف عند مؤشرات التطور الحضاري وتطول وقفتنا </a:t>
            </a:r>
            <a:r>
              <a:rPr lang="ar-SA" sz="3200" b="1" dirty="0" err="1" smtClean="0"/>
              <a:t>او</a:t>
            </a:r>
            <a:r>
              <a:rPr lang="ar-SA" sz="3200" b="1" dirty="0" smtClean="0"/>
              <a:t> تقصر تبعا لأهمية المرحلة الحضارية التي نتأملها ومدى إسهامها في إثراء تاريخ التربية والفكر التربوي </a:t>
            </a:r>
            <a:r>
              <a:rPr lang="ar-SA" sz="2700" b="1" dirty="0" smtClean="0"/>
              <a:t>.</a:t>
            </a:r>
            <a:br>
              <a:rPr lang="ar-SA" sz="2700" b="1" dirty="0" smtClean="0"/>
            </a:b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Picture 2" descr="C:\Users\Emano\Pictures\خلفيات البور بوينت\images (38).jpg"/>
          <p:cNvPicPr>
            <a:picLocks noChangeAspect="1" noChangeArrowheads="1"/>
          </p:cNvPicPr>
          <p:nvPr/>
        </p:nvPicPr>
        <p:blipFill>
          <a:blip r:embed="rId2">
            <a:lum bright="40000" contrast="-40000"/>
          </a:blip>
          <a:srcRect/>
          <a:stretch>
            <a:fillRect/>
          </a:stretch>
        </p:blipFill>
        <p:spPr bwMode="auto">
          <a:xfrm>
            <a:off x="1" y="0"/>
            <a:ext cx="9144000" cy="6858000"/>
          </a:xfrm>
          <a:prstGeom prst="rect">
            <a:avLst/>
          </a:prstGeom>
          <a:noFill/>
        </p:spPr>
      </p:pic>
      <p:sp>
        <p:nvSpPr>
          <p:cNvPr id="5" name="مستطيل 4"/>
          <p:cNvSpPr/>
          <p:nvPr/>
        </p:nvSpPr>
        <p:spPr>
          <a:xfrm>
            <a:off x="0" y="0"/>
            <a:ext cx="4267200" cy="5632311"/>
          </a:xfrm>
          <a:prstGeom prst="rect">
            <a:avLst/>
          </a:prstGeom>
        </p:spPr>
        <p:txBody>
          <a:bodyPr wrap="square">
            <a:spAutoFit/>
          </a:bodyPr>
          <a:lstStyle/>
          <a:p>
            <a:pPr algn="r"/>
            <a:endParaRPr lang="ar-SA" sz="3200" b="1" dirty="0" smtClean="0"/>
          </a:p>
          <a:p>
            <a:pPr algn="r"/>
            <a:r>
              <a:rPr lang="ar-SA" sz="3200" b="1" dirty="0" smtClean="0"/>
              <a:t>3</a:t>
            </a:r>
            <a:r>
              <a:rPr lang="ar-SA" sz="3600" b="1" dirty="0" smtClean="0"/>
              <a:t> – وعند هذه الوقفات التاريخية نتخير نموذجا – أو أكثر – من مفكري التربية ونعرض لحياته ومجتمعه وآرائه وأفكاره التربوية فيمكن من ذلك استنباط الملامح الرئيسة التي تميز التربية في </a:t>
            </a:r>
            <a:r>
              <a:rPr lang="ar-SA" sz="4000" b="1" dirty="0" smtClean="0"/>
              <a:t>عصره</a:t>
            </a:r>
            <a:r>
              <a:rPr lang="ar-SA" sz="4000" dirty="0" smtClean="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mano\Pictures\خلفيات البور بوينت\images (51).jpg"/>
          <p:cNvPicPr>
            <a:picLocks noChangeAspect="1" noChangeArrowheads="1"/>
          </p:cNvPicPr>
          <p:nvPr/>
        </p:nvPicPr>
        <p:blipFill>
          <a:blip r:embed="rId2">
            <a:lum bright="20000" contrast="-40000"/>
          </a:blip>
          <a:srcRect/>
          <a:stretch>
            <a:fillRect/>
          </a:stretch>
        </p:blipFill>
        <p:spPr bwMode="auto">
          <a:xfrm>
            <a:off x="0" y="0"/>
            <a:ext cx="9143999" cy="6858000"/>
          </a:xfrm>
          <a:prstGeom prst="rect">
            <a:avLst/>
          </a:prstGeom>
          <a:noFill/>
        </p:spPr>
      </p:pic>
      <p:sp>
        <p:nvSpPr>
          <p:cNvPr id="4" name="عنوان 1"/>
          <p:cNvSpPr>
            <a:spLocks noGrp="1"/>
          </p:cNvSpPr>
          <p:nvPr>
            <p:ph type="title"/>
          </p:nvPr>
        </p:nvSpPr>
        <p:spPr>
          <a:xfrm>
            <a:off x="533400" y="381000"/>
            <a:ext cx="7848600" cy="4876800"/>
          </a:xfrm>
        </p:spPr>
        <p:txBody>
          <a:bodyPr>
            <a:normAutofit/>
          </a:bodyPr>
          <a:lstStyle/>
          <a:p>
            <a:pPr algn="r"/>
            <a:r>
              <a:rPr lang="ar-SA" sz="3200" b="1" dirty="0" smtClean="0"/>
              <a:t>4 – ومع التركيز على الآراء والأفكار التربوية التي سادت  عصرا معينا فسوف نعني كذلك بالصلة بينها وبين الظروف والأوضاع الاجتماعية والاقتصادية التي ساهمت في بزوغ تلك الآراء والأفكار التربوية .</a:t>
            </a:r>
            <a:br>
              <a:rPr lang="ar-SA" sz="3200" b="1" dirty="0" smtClean="0"/>
            </a:br>
            <a:r>
              <a:rPr lang="ar-SA" sz="3200" b="1" dirty="0" smtClean="0"/>
              <a:t>5 – وفي عرض الملامح الفكرية التربوية لعصر معين فسوف يكون تركيزنا على </a:t>
            </a:r>
            <a:r>
              <a:rPr lang="ar-SA" sz="3200" b="1" dirty="0" smtClean="0">
                <a:solidFill>
                  <a:srgbClr val="A40C87"/>
                </a:solidFill>
              </a:rPr>
              <a:t>مدى الصلة والرابطة بين الفكر التربوي السائد وبين نوعية الممارسات والنظم التعليمية التي </a:t>
            </a:r>
            <a:r>
              <a:rPr lang="ar-SA" sz="3200" b="1" dirty="0" err="1" smtClean="0">
                <a:solidFill>
                  <a:srgbClr val="A40C87"/>
                </a:solidFill>
              </a:rPr>
              <a:t>تاثرت</a:t>
            </a:r>
            <a:r>
              <a:rPr lang="ar-SA" sz="3200" b="1" dirty="0" smtClean="0">
                <a:solidFill>
                  <a:srgbClr val="A40C87"/>
                </a:solidFill>
              </a:rPr>
              <a:t> به </a:t>
            </a:r>
            <a:r>
              <a:rPr lang="ar-SA" sz="3200" dirty="0" smtClean="0"/>
              <a:t>.</a:t>
            </a:r>
            <a:endParaRPr lang="en-US" sz="3200" dirty="0"/>
          </a:p>
        </p:txBody>
      </p:sp>
      <p:pic>
        <p:nvPicPr>
          <p:cNvPr id="5" name="صورة 4" descr="china042[1].jpg"/>
          <p:cNvPicPr>
            <a:picLocks noChangeAspect="1"/>
          </p:cNvPicPr>
          <p:nvPr/>
        </p:nvPicPr>
        <p:blipFill>
          <a:blip r:embed="rId3"/>
          <a:stretch>
            <a:fillRect/>
          </a:stretch>
        </p:blipFill>
        <p:spPr>
          <a:xfrm>
            <a:off x="0" y="5029200"/>
            <a:ext cx="66294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158_1341395820[1].jpg"/>
          <p:cNvPicPr>
            <a:picLocks noChangeAspect="1"/>
          </p:cNvPicPr>
          <p:nvPr/>
        </p:nvPicPr>
        <p:blipFill>
          <a:blip r:embed="rId2"/>
          <a:stretch>
            <a:fillRect/>
          </a:stretch>
        </p:blipFill>
        <p:spPr>
          <a:xfrm>
            <a:off x="0" y="0"/>
            <a:ext cx="9144000" cy="6858000"/>
          </a:xfrm>
          <a:prstGeom prst="rect">
            <a:avLst/>
          </a:prstGeom>
        </p:spPr>
      </p:pic>
      <p:sp>
        <p:nvSpPr>
          <p:cNvPr id="7" name="مربع نص 6"/>
          <p:cNvSpPr txBox="1"/>
          <p:nvPr/>
        </p:nvSpPr>
        <p:spPr>
          <a:xfrm>
            <a:off x="304801" y="1447800"/>
            <a:ext cx="8153400" cy="4062651"/>
          </a:xfrm>
          <a:prstGeom prst="rect">
            <a:avLst/>
          </a:prstGeom>
          <a:noFill/>
        </p:spPr>
        <p:txBody>
          <a:bodyPr wrap="square" rtlCol="0">
            <a:spAutoFit/>
          </a:bodyPr>
          <a:lstStyle/>
          <a:p>
            <a:pPr algn="ctr"/>
            <a:r>
              <a:rPr lang="ar-SA" dirty="0" smtClean="0"/>
              <a:t>                           </a:t>
            </a:r>
          </a:p>
          <a:p>
            <a:pPr algn="ctr"/>
            <a:r>
              <a:rPr lang="ar-SA" sz="2800" dirty="0" smtClean="0"/>
              <a:t> </a:t>
            </a:r>
            <a:r>
              <a:rPr lang="ar-SA" sz="8000" dirty="0" smtClean="0">
                <a:solidFill>
                  <a:srgbClr val="FFC000"/>
                </a:solidFill>
              </a:rPr>
              <a:t>شكرا لحسن الاستماع</a:t>
            </a:r>
          </a:p>
          <a:p>
            <a:pPr algn="ctr"/>
            <a:r>
              <a:rPr lang="ar-SA" sz="8000" dirty="0" smtClean="0">
                <a:solidFill>
                  <a:srgbClr val="FFC000"/>
                </a:solidFill>
              </a:rPr>
              <a:t>  استودعكم الله    </a:t>
            </a:r>
            <a:endParaRPr lang="en-US" sz="80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3512890153.gif"/>
          <p:cNvPicPr>
            <a:picLocks noGrp="1" noChangeAspect="1"/>
          </p:cNvPicPr>
          <p:nvPr isPhoto="1"/>
        </p:nvPicPr>
        <p:blipFill>
          <a:blip r:embed="rId2">
            <a:lum/>
          </a:blip>
          <a:stretch>
            <a:fillRect/>
          </a:stretch>
        </p:blipFill>
        <p:spPr>
          <a:xfrm>
            <a:off x="0" y="0"/>
            <a:ext cx="9128125" cy="6858000"/>
          </a:xfrm>
          <a:prstGeom prst="rect">
            <a:avLst/>
          </a:prstGeom>
          <a:noFill/>
          <a:ln>
            <a:noFill/>
          </a:ln>
        </p:spPr>
      </p:pic>
      <p:sp>
        <p:nvSpPr>
          <p:cNvPr id="3" name="عنوان 2"/>
          <p:cNvSpPr>
            <a:spLocks noGrp="1"/>
          </p:cNvSpPr>
          <p:nvPr>
            <p:ph type="title"/>
          </p:nvPr>
        </p:nvSpPr>
        <p:spPr>
          <a:xfrm>
            <a:off x="1066800" y="274638"/>
            <a:ext cx="6858000" cy="6354762"/>
          </a:xfrm>
        </p:spPr>
        <p:txBody>
          <a:bodyPr>
            <a:normAutofit fontScale="90000"/>
          </a:bodyPr>
          <a:lstStyle/>
          <a:p>
            <a:r>
              <a:rPr lang="ar-SA" dirty="0" smtClean="0"/>
              <a:t/>
            </a:r>
            <a:br>
              <a:rPr lang="ar-SA" dirty="0" smtClean="0"/>
            </a:br>
            <a:r>
              <a:rPr lang="ar-SA" dirty="0" smtClean="0"/>
              <a:t/>
            </a:r>
            <a:br>
              <a:rPr lang="ar-SA" dirty="0" smtClean="0"/>
            </a:br>
            <a:r>
              <a:rPr lang="ar-SA" dirty="0" smtClean="0"/>
              <a:t>والفكر إذا كان تعبيرا عن واقع اجتماعي فانه في الوقت ذاته </a:t>
            </a:r>
            <a:r>
              <a:rPr lang="ar-SA" b="1" dirty="0" smtClean="0">
                <a:solidFill>
                  <a:srgbClr val="A40C87"/>
                </a:solidFill>
              </a:rPr>
              <a:t>أداة لتغيير هذا الواقع </a:t>
            </a:r>
            <a:r>
              <a:rPr lang="ar-SA" dirty="0" smtClean="0"/>
              <a:t>أيضا فالفلاسفة والمصلحون قد غيروا بأفكارهم الأوضاع الاجتماعية التي كانت تعاني منها مجتمعاتهم والرسل والأنبياء بما حملوه من أفكار مستمدة من الرسالات السماوية فقد تمكنوا من تغيير مجتمعاتهم إلى الأفضل والأرقى والاسمي .</a:t>
            </a:r>
            <a:endParaRPr lang="en-US" dirty="0"/>
          </a:p>
        </p:txBody>
      </p:sp>
      <p:pic>
        <p:nvPicPr>
          <p:cNvPr id="5" name="صورة 4" descr="4n.gif"/>
          <p:cNvPicPr>
            <a:picLocks noChangeAspect="1"/>
          </p:cNvPicPr>
          <p:nvPr/>
        </p:nvPicPr>
        <p:blipFill>
          <a:blip r:embed="rId3"/>
          <a:stretch>
            <a:fillRect/>
          </a:stretch>
        </p:blipFill>
        <p:spPr>
          <a:xfrm>
            <a:off x="0" y="0"/>
            <a:ext cx="3648075" cy="1752600"/>
          </a:xfrm>
          <a:prstGeom prst="rect">
            <a:avLst/>
          </a:prstGeom>
          <a:ln>
            <a:noFill/>
          </a:ln>
          <a:effectLst>
            <a:outerShdw blurRad="292100" dist="139700" dir="2700000" algn="tl" rotWithShape="0">
              <a:srgbClr val="333333">
                <a:alpha val="65000"/>
              </a:srgbClr>
            </a:outerShdw>
          </a:effectLst>
        </p:spPr>
      </p:pic>
      <p:pic>
        <p:nvPicPr>
          <p:cNvPr id="6" name="صورة 5" descr="4n.gif"/>
          <p:cNvPicPr>
            <a:picLocks noChangeAspect="1"/>
          </p:cNvPicPr>
          <p:nvPr/>
        </p:nvPicPr>
        <p:blipFill>
          <a:blip r:embed="rId3"/>
          <a:stretch>
            <a:fillRect/>
          </a:stretch>
        </p:blipFill>
        <p:spPr>
          <a:xfrm>
            <a:off x="2971800" y="228600"/>
            <a:ext cx="2286001" cy="1752600"/>
          </a:xfrm>
          <a:prstGeom prst="rect">
            <a:avLst/>
          </a:prstGeom>
        </p:spPr>
      </p:pic>
      <p:pic>
        <p:nvPicPr>
          <p:cNvPr id="7" name="صورة 6" descr="4n.gif"/>
          <p:cNvPicPr>
            <a:picLocks noChangeAspect="1"/>
          </p:cNvPicPr>
          <p:nvPr/>
        </p:nvPicPr>
        <p:blipFill>
          <a:blip r:embed="rId3"/>
          <a:stretch>
            <a:fillRect/>
          </a:stretch>
        </p:blipFill>
        <p:spPr>
          <a:xfrm>
            <a:off x="4800600" y="0"/>
            <a:ext cx="3648075" cy="175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0" fill="hold"/>
                                        <p:tgtEl>
                                          <p:spTgt spid="7"/>
                                        </p:tgtEl>
                                        <p:attrNameLst>
                                          <p:attrName>ppt_x</p:attrName>
                                        </p:attrNameLst>
                                      </p:cBhvr>
                                      <p:tavLst>
                                        <p:tav tm="0">
                                          <p:val>
                                            <p:strVal val="0-#ppt_w/2"/>
                                          </p:val>
                                        </p:tav>
                                        <p:tav tm="100000">
                                          <p:val>
                                            <p:strVal val="#ppt_x"/>
                                          </p:val>
                                        </p:tav>
                                      </p:tavLst>
                                    </p:anim>
                                    <p:anim calcmode="lin" valueType="num">
                                      <p:cBhvr additive="base">
                                        <p:cTn id="14" dur="5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1+#ppt_w/2"/>
                                          </p:val>
                                        </p:tav>
                                        <p:tav tm="100000">
                                          <p:val>
                                            <p:strVal val="#ppt_x"/>
                                          </p:val>
                                        </p:tav>
                                      </p:tavLst>
                                    </p:anim>
                                    <p:anim calcmode="lin" valueType="num">
                                      <p:cBhvr additive="base">
                                        <p:cTn id="20"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3512890151.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عنوان 2"/>
          <p:cNvSpPr>
            <a:spLocks noGrp="1"/>
          </p:cNvSpPr>
          <p:nvPr>
            <p:ph type="title"/>
          </p:nvPr>
        </p:nvSpPr>
        <p:spPr>
          <a:xfrm>
            <a:off x="457200" y="-609600"/>
            <a:ext cx="8229600" cy="7010400"/>
          </a:xfrm>
        </p:spPr>
        <p:txBody>
          <a:bodyPr>
            <a:noAutofit/>
          </a:bodyPr>
          <a:lstStyle/>
          <a:p>
            <a:r>
              <a:rPr lang="ar-SA" sz="3200" b="1" dirty="0" smtClean="0">
                <a:solidFill>
                  <a:schemeClr val="bg1"/>
                </a:solidFill>
              </a:rPr>
              <a:t>وترتيبا على ذلك </a:t>
            </a:r>
            <a:r>
              <a:rPr lang="ar-SA" sz="3200" b="1" dirty="0" smtClean="0">
                <a:solidFill>
                  <a:srgbClr val="92D050"/>
                </a:solidFill>
              </a:rPr>
              <a:t>فالفكر التربوي </a:t>
            </a:r>
            <a:r>
              <a:rPr lang="ar-SA" sz="3200" b="1" dirty="0" smtClean="0">
                <a:solidFill>
                  <a:schemeClr val="bg1"/>
                </a:solidFill>
              </a:rPr>
              <a:t>" هو ما أبدعته عقول الفلاسفة والمربين عبر التاريخ فيما يخص مجال التعلم الإنساني وتنمية الشخصية وشحذ قدراتها ويتضمن : النظريات والمفاهيم والآراء التي وجهت عملية تربية الإنسان عبر العصور " ومن الطبيعي أن يتأثر الفكر التربوي بمجموعة من القوى والعوامل التي أنتجته وأحاطت به وكذلك بشخصية المفكر ذاته من حيث تكوينه العقلي والنفسي وموقفه من الطبيعة الإنسانية ومن القيم ومن الدور الذي يمكن أن تقوم به التربية حيال التقدم الفردي والاجتماعي .</a:t>
            </a:r>
            <a:r>
              <a:rPr lang="en-US" sz="3200" b="1" dirty="0" smtClean="0">
                <a:solidFill>
                  <a:schemeClr val="bg1"/>
                </a:solidFill>
              </a:rPr>
              <a:t/>
            </a:r>
            <a:br>
              <a:rPr lang="en-US" sz="3200" b="1" dirty="0" smtClean="0">
                <a:solidFill>
                  <a:schemeClr val="bg1"/>
                </a:solidFill>
              </a:rPr>
            </a:br>
            <a:endParaRPr lang="en-US" sz="3200" b="1" dirty="0">
              <a:solidFill>
                <a:schemeClr val="bg1"/>
              </a:solidFill>
            </a:endParaRPr>
          </a:p>
        </p:txBody>
      </p:sp>
      <p:pic>
        <p:nvPicPr>
          <p:cNvPr id="5" name="صورة 4" descr="004Q0520Jfk.gif"/>
          <p:cNvPicPr>
            <a:picLocks noChangeAspect="1"/>
          </p:cNvPicPr>
          <p:nvPr/>
        </p:nvPicPr>
        <p:blipFill>
          <a:blip r:embed="rId3"/>
          <a:stretch>
            <a:fillRect/>
          </a:stretch>
        </p:blipFill>
        <p:spPr>
          <a:xfrm>
            <a:off x="-381000" y="4495800"/>
            <a:ext cx="4495800" cy="31242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3512891681.gif"/>
          <p:cNvPicPr>
            <a:picLocks noGrp="1" noChangeAspect="1"/>
          </p:cNvPicPr>
          <p:nvPr isPhoto="1"/>
        </p:nvPicPr>
        <p:blipFill>
          <a:blip r:embed="rId2">
            <a:lum/>
          </a:blip>
          <a:stretch>
            <a:fillRect/>
          </a:stretch>
        </p:blipFill>
        <p:spPr>
          <a:xfrm>
            <a:off x="7938" y="0"/>
            <a:ext cx="9128125" cy="6858000"/>
          </a:xfrm>
          <a:prstGeom prst="rect">
            <a:avLst/>
          </a:prstGeom>
          <a:noFill/>
          <a:ln>
            <a:noFill/>
          </a:ln>
        </p:spPr>
      </p:pic>
      <p:sp>
        <p:nvSpPr>
          <p:cNvPr id="3" name="عنوان 2"/>
          <p:cNvSpPr>
            <a:spLocks noGrp="1"/>
          </p:cNvSpPr>
          <p:nvPr>
            <p:ph type="title"/>
          </p:nvPr>
        </p:nvSpPr>
        <p:spPr>
          <a:xfrm>
            <a:off x="609600" y="457200"/>
            <a:ext cx="7924800" cy="5791200"/>
          </a:xfrm>
        </p:spPr>
        <p:txBody>
          <a:bodyPr/>
          <a:lstStyle/>
          <a:p>
            <a:endParaRPr lang="en-US" dirty="0"/>
          </a:p>
        </p:txBody>
      </p:sp>
      <p:sp>
        <p:nvSpPr>
          <p:cNvPr id="4" name="سحابة 3"/>
          <p:cNvSpPr/>
          <p:nvPr/>
        </p:nvSpPr>
        <p:spPr>
          <a:xfrm>
            <a:off x="1981200" y="381000"/>
            <a:ext cx="6324600" cy="5257800"/>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t>ونحن يمكننا أن نفهم طبيعة الفكر التربوي من تعقب الأنشطة والإجراءات المتبعة في مجال التربية والتعليم أي تلك العلاقة بين </a:t>
            </a:r>
            <a:r>
              <a:rPr lang="ar-SA" sz="3200" b="1" dirty="0" smtClean="0">
                <a:solidFill>
                  <a:srgbClr val="C00000"/>
                </a:solidFill>
              </a:rPr>
              <a:t>الفكر والواقع </a:t>
            </a:r>
            <a:r>
              <a:rPr lang="ar-SA" sz="3200" b="1" dirty="0" smtClean="0"/>
              <a:t>بين </a:t>
            </a:r>
            <a:r>
              <a:rPr lang="ar-SA" sz="3200" b="1" dirty="0" smtClean="0">
                <a:solidFill>
                  <a:srgbClr val="C00000"/>
                </a:solidFill>
              </a:rPr>
              <a:t>النظرية</a:t>
            </a:r>
            <a:r>
              <a:rPr lang="ar-SA" sz="3200" b="1" dirty="0" smtClean="0"/>
              <a:t> التربوية و</a:t>
            </a:r>
            <a:r>
              <a:rPr lang="ar-SA" sz="3200" b="1" dirty="0" smtClean="0">
                <a:solidFill>
                  <a:srgbClr val="C00000"/>
                </a:solidFill>
              </a:rPr>
              <a:t>التطبيق</a:t>
            </a:r>
            <a:r>
              <a:rPr lang="ar-SA" sz="3200" b="1" dirty="0" smtClean="0"/>
              <a:t> التربوي ..</a:t>
            </a:r>
            <a:r>
              <a:rPr lang="en-US" sz="3200" b="1" dirty="0" smtClean="0"/>
              <a:t/>
            </a:r>
            <a:br>
              <a:rPr lang="en-US" sz="3200" b="1" dirty="0" smtClean="0"/>
            </a:br>
            <a:endParaRPr lang="en-US" sz="3200" b="1" dirty="0"/>
          </a:p>
        </p:txBody>
      </p:sp>
      <p:pic>
        <p:nvPicPr>
          <p:cNvPr id="5" name="صورة 4" descr="022.gif"/>
          <p:cNvPicPr>
            <a:picLocks noChangeAspect="1"/>
          </p:cNvPicPr>
          <p:nvPr/>
        </p:nvPicPr>
        <p:blipFill>
          <a:blip r:embed="rId3"/>
          <a:stretch>
            <a:fillRect/>
          </a:stretch>
        </p:blipFill>
        <p:spPr>
          <a:xfrm rot="20675188">
            <a:off x="533400" y="4038600"/>
            <a:ext cx="38100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
                                        <p:tgtEl>
                                          <p:spTgt spid="5"/>
                                        </p:tgtEl>
                                      </p:cBhvr>
                                    </p:animEffect>
                                    <p:anim calcmode="lin" valueType="num">
                                      <p:cBhvr>
                                        <p:cTn id="14" dur="400" fill="hold"/>
                                        <p:tgtEl>
                                          <p:spTgt spid="5"/>
                                        </p:tgtEl>
                                        <p:attrNameLst>
                                          <p:attrName>ppt_x</p:attrName>
                                        </p:attrNameLst>
                                      </p:cBhvr>
                                      <p:tavLst>
                                        <p:tav tm="0">
                                          <p:val>
                                            <p:strVal val="#ppt_x"/>
                                          </p:val>
                                        </p:tav>
                                        <p:tav tm="100000">
                                          <p:val>
                                            <p:strVal val="#ppt_x"/>
                                          </p:val>
                                        </p:tav>
                                      </p:tavLst>
                                    </p:anim>
                                    <p:anim calcmode="lin" valueType="num">
                                      <p:cBhvr>
                                        <p:cTn id="15" dur="400" fill="hold"/>
                                        <p:tgtEl>
                                          <p:spTgt spid="5"/>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jpg"/>
          <p:cNvPicPr>
            <a:picLocks noGrp="1" noChangeAspect="1"/>
          </p:cNvPicPr>
          <p:nvPr isPhoto="1"/>
        </p:nvPicPr>
        <p:blipFill>
          <a:blip r:embed="rId2">
            <a:lum/>
          </a:blip>
          <a:stretch>
            <a:fillRect/>
          </a:stretch>
        </p:blipFill>
        <p:spPr>
          <a:xfrm>
            <a:off x="0" y="4763"/>
            <a:ext cx="9144000" cy="6848475"/>
          </a:xfrm>
          <a:prstGeom prst="rect">
            <a:avLst/>
          </a:prstGeom>
          <a:noFill/>
          <a:ln>
            <a:noFill/>
          </a:ln>
        </p:spPr>
      </p:pic>
      <p:sp>
        <p:nvSpPr>
          <p:cNvPr id="5" name="عنوان 4"/>
          <p:cNvSpPr>
            <a:spLocks noGrp="1"/>
          </p:cNvSpPr>
          <p:nvPr>
            <p:ph type="title"/>
          </p:nvPr>
        </p:nvSpPr>
        <p:spPr>
          <a:xfrm>
            <a:off x="457200" y="274638"/>
            <a:ext cx="8229600" cy="5364162"/>
          </a:xfrm>
        </p:spPr>
        <p:txBody>
          <a:bodyPr>
            <a:normAutofit/>
          </a:bodyPr>
          <a:lstStyle/>
          <a:p>
            <a:r>
              <a:rPr lang="ar-SA" sz="3200" b="1" dirty="0" smtClean="0"/>
              <a:t>وعلى ذلك فكون ( تطوير الفكر التربوي ) إنما هو رصد وتتبع لحركة الفكر الموجهة للتربية على مدى عصور التاريخ الإنساني فيفترض هذا أن هذه الحركة تحمل في طياتها سمات </a:t>
            </a:r>
            <a:r>
              <a:rPr lang="ar-SA" sz="3200" b="1" dirty="0" smtClean="0">
                <a:solidFill>
                  <a:srgbClr val="FF0000"/>
                </a:solidFill>
              </a:rPr>
              <a:t>التقدم والنضج والنماء </a:t>
            </a:r>
            <a:r>
              <a:rPr lang="ar-SA" sz="3200" b="1" dirty="0" smtClean="0"/>
              <a:t>فالمدرسة اليوم لن تكون هي مدرسة العصور الوسطى أو المدرسة في العصور القديمة ومعلم اليوم الذي يستخدم التقنيات الحديثة مغاير في أدواره وشخصيته لمعلم الكتاب الذي كان يعتمد طرق التلقين والتعليم من الخبرة المباشرة </a:t>
            </a:r>
            <a:r>
              <a:rPr lang="ar-SA" sz="3200" dirty="0" smtClean="0"/>
              <a:t>.</a:t>
            </a:r>
            <a:r>
              <a:rPr lang="en-US" sz="3200" dirty="0" smtClean="0"/>
              <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gh.jpg"/>
          <p:cNvPicPr>
            <a:picLocks noGrp="1" noChangeAspect="1"/>
          </p:cNvPicPr>
          <p:nvPr isPhoto="1"/>
        </p:nvPicPr>
        <p:blipFill>
          <a:blip r:embed="rId2">
            <a:lum/>
          </a:blip>
          <a:stretch>
            <a:fillRect/>
          </a:stretch>
        </p:blipFill>
        <p:spPr>
          <a:xfrm>
            <a:off x="0" y="47625"/>
            <a:ext cx="9144000" cy="6761163"/>
          </a:xfrm>
          <a:prstGeom prst="rect">
            <a:avLst/>
          </a:prstGeom>
          <a:noFill/>
          <a:ln>
            <a:noFill/>
          </a:ln>
        </p:spPr>
      </p:pic>
      <p:sp>
        <p:nvSpPr>
          <p:cNvPr id="3" name="عنوان 2"/>
          <p:cNvSpPr>
            <a:spLocks noGrp="1"/>
          </p:cNvSpPr>
          <p:nvPr>
            <p:ph type="title"/>
          </p:nvPr>
        </p:nvSpPr>
        <p:spPr>
          <a:xfrm>
            <a:off x="533400" y="1219200"/>
            <a:ext cx="8229600" cy="4953000"/>
          </a:xfrm>
        </p:spPr>
        <p:txBody>
          <a:bodyPr/>
          <a:lstStyle/>
          <a:p>
            <a:r>
              <a:rPr lang="ar-SA" dirty="0" smtClean="0"/>
              <a:t>قراءة ودراسة ( تطور الفكر التربوي ) تعد</a:t>
            </a:r>
            <a:br>
              <a:rPr lang="ar-SA" dirty="0" smtClean="0"/>
            </a:br>
            <a:r>
              <a:rPr lang="ar-SA" dirty="0" smtClean="0"/>
              <a:t> </a:t>
            </a:r>
            <a:r>
              <a:rPr lang="ar-SA" b="1" dirty="0" smtClean="0">
                <a:solidFill>
                  <a:srgbClr val="C00000"/>
                </a:solidFill>
              </a:rPr>
              <a:t>تخصصا قائما بذاته </a:t>
            </a:r>
            <a:r>
              <a:rPr lang="ar-SA" dirty="0" smtClean="0"/>
              <a:t>من تلك التخصصات التربوية التي تدخل في عملية إعداد المعلم وهي </a:t>
            </a:r>
            <a:r>
              <a:rPr lang="ar-SA" sz="4800" dirty="0" smtClean="0">
                <a:solidFill>
                  <a:srgbClr val="C00000"/>
                </a:solidFill>
              </a:rPr>
              <a:t>جزء </a:t>
            </a:r>
            <a:r>
              <a:rPr lang="ar-SA" dirty="0" smtClean="0"/>
              <a:t>من دراسة أكثر اتساعا تتناول ( التاريخ التربوي ) حيث دراسة التاريخ التربوي تشمل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2194</TotalTime>
  <Words>1547</Words>
  <Application>Microsoft Office PowerPoint</Application>
  <PresentationFormat>عرض على الشاشة (3:4)‏</PresentationFormat>
  <Paragraphs>81</Paragraphs>
  <Slides>44</Slides>
  <Notes>0</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سمة Office</vt:lpstr>
      <vt:lpstr>ألبوم صور فوتوغرافية</vt:lpstr>
      <vt:lpstr>الفصل الأول الفكر التربوي وعلاقته بالتطور الحضاري</vt:lpstr>
      <vt:lpstr>عرض تقديمي في PowerPoint</vt:lpstr>
      <vt:lpstr>والفكر بهذه الإحاطة الشاملة هو تعبير عن واقع اجتماعي معين ولذلك ليس غريبا أن يأتي انتساب الفكر إلى البيئة الاجتماعية التي نشا فيها كان نقول : الفكر العربي نسبة إلى ما أنتجه علماء العرب من فكر في مجال ما أو في تخصص ما أو الفكر الأوروبي في العصور الحديثة وهكذا .. </vt:lpstr>
      <vt:lpstr>  والفكر إذا كان تعبيرا عن واقع اجتماعي فانه في الوقت ذاته أداة لتغيير هذا الواقع أيضا فالفلاسفة والمصلحون قد غيروا بأفكارهم الأوضاع الاجتماعية التي كانت تعاني منها مجتمعاتهم والرسل والأنبياء بما حملوه من أفكار مستمدة من الرسالات السماوية فقد تمكنوا من تغيير مجتمعاتهم إلى الأفضل والأرقى والاسمي .</vt:lpstr>
      <vt:lpstr>وترتيبا على ذلك فالفكر التربوي " هو ما أبدعته عقول الفلاسفة والمربين عبر التاريخ فيما يخص مجال التعلم الإنساني وتنمية الشخصية وشحذ قدراتها ويتضمن : النظريات والمفاهيم والآراء التي وجهت عملية تربية الإنسان عبر العصور " ومن الطبيعي أن يتأثر الفكر التربوي بمجموعة من القوى والعوامل التي أنتجته وأحاطت به وكذلك بشخصية المفكر ذاته من حيث تكوينه العقلي والنفسي وموقفه من الطبيعة الإنسانية ومن القيم ومن الدور الذي يمكن أن تقوم به التربية حيال التقدم الفردي والاجتماعي . </vt:lpstr>
      <vt:lpstr>عرض تقديمي في PowerPoint</vt:lpstr>
      <vt:lpstr>وعلى ذلك فكون ( تطوير الفكر التربوي ) إنما هو رصد وتتبع لحركة الفكر الموجهة للتربية على مدى عصور التاريخ الإنساني فيفترض هذا أن هذه الحركة تحمل في طياتها سمات التقدم والنضج والنماء فالمدرسة اليوم لن تكون هي مدرسة العصور الوسطى أو المدرسة في العصور القديمة ومعلم اليوم الذي يستخدم التقنيات الحديثة مغاير في أدواره وشخصيته لمعلم الكتاب الذي كان يعتمد طرق التلقين والتعليم من الخبرة المباشرة . </vt:lpstr>
      <vt:lpstr>قراءة ودراسة ( تطور الفكر التربوي ) تعد  تخصصا قائما بذاته من تلك التخصصات التربوية التي تدخل في عملية إعداد المعلم وهي جزء من دراسة أكثر اتساعا تتناول ( التاريخ التربوي ) حيث دراسة التاريخ التربوي تشمل :</vt:lpstr>
      <vt:lpstr>تطور المؤسسات التربوية مثل المعاهد والمدارس والجامعات والمساجد والكتاتيب وغيرها من المؤسسات التي كانت تقدم التربية بطرق غير شكلية أو غير نظامية مثل الأسرة ودور العبادة والمؤسسات الثقافية </vt:lpstr>
      <vt:lpstr>  ولعل معنى " الفكر التربوي " يزداد وضوحا من خلال معرفة القوى والعوامل التي أنتجته ووجهت حركته وذلك فيما يلي :   أولا : القوى والعوامل المؤثرة في حركة الفكر التربوي :  </vt:lpstr>
      <vt:lpstr>سبق أن المحنا إلى أن الفكر التربوي يتأثر في حركته واتجاهه بمجموعة من القوى والعوامل والمؤثرات تباشر تأثيرها على المفكر وهناك من علماء الفكر التربوي والتربية المقارنة المحدثين من أمثال (كاندل , نيقولا هانز ) وغيرهم من يرى أن شخصية الأمة هي نتيجة تفاعل العوامل التاريخية والجغرافية والدينية واللغوية والسلالية ولا بد للنظم التعليمية أن تتأثر بهذه العوامل ولقد توصل هانز إلى ثلاث مجموعات من العوالم كان لها دور في تحديد نظم التربية والتعليم التي درسها .</vt:lpstr>
      <vt:lpstr>عرض تقديمي في PowerPoint</vt:lpstr>
      <vt:lpstr>العامل الديني : الدين من أهم العناصر التي تشكل ثقافة المجتمعات وتحدد قيم ومفاهيم الأفراد فيه أوانماط تفكيرهم وعاداتهم وتقاليدهم ووجهة نظرهم إزاء الحياة والكون والوجود </vt:lpstr>
      <vt:lpstr>وتوضح دراسة الفكر التربوي مدى تأثر آراء المفكرين والمربين وبالتالي النظم التربوية بالعامل الديني .. حدث هذا في أوروبا المسيحية وفي الشرق الإسلامي بل حتى الديانات والمذاهب الوضعية كالبوذية والكونفوشسية وغيرها كان لها تأثيرها في توجيه حركة الفكر التربوي في البلاد التي ظهرت فيها </vt:lpstr>
      <vt:lpstr>ويبدو تاثير الدين الاسلايمي التربية جليا في تشكيل أفكار علماء التربية في البلاد الإسلامية إذ أن العقيدة الإسلامية تعد ( الإطار المرجعي ) الذي يعتمده أي مفكر في التربية الإسلامية وإذا قلنا هذا فان أهم ما يترتب عليه هوالاقرار بذلك الترابط الوثيق بين العقيدة الدينية وبين التربية والعقيدة الدينية مردها إلى مصدري التشريع : الكتاب والسنة وعلى هدي هذين المصدرين جاءت اجتهادات المربين وأراء المفكرين في قضايا ومشكلات وتعليم </vt:lpstr>
      <vt:lpstr>العامل الجغرافي :  الأرض هي الإطار الطبيعي لحياة البشر ونشاط الجماعات وطبيعة الأرض لها تأثير كبير على طبائع الأفراد وخصائص الجماعات فالشعوب التي تقطن المناطق الجبلية الوعرة تتميز بصفات وخصائص تجعلها تختلف عن الشعوب التي تسكن المناطق الواطئة السهلة كذلك تختلف طبائع وخصائص البدو الذين يعيشون في الصحراء عن الفلاحين الذين يعملون بالزراعة ويسكنون جنب الماء كما يختلف سكان الحضر حيث يعيشون في ظروف حضارية متميزة بكثافة </vt:lpstr>
      <vt:lpstr>السكان وخصائص صناعية في الإنتاج والاستهلاك عن سكان الريف الذين يعيشون متفرقين تسودهم علاقات اجتماعية بسيطة ومباشرة ويعملون في الزراعة أو الحرف البسطة وهناك من يقول أن المناخ له أثره الكبير على صفات وخصائص الشعوب . </vt:lpstr>
      <vt:lpstr>وكما تؤثر الجغرافيا أو البيئة الطبيعية على طبائع الشعوب فهي تؤثر أيضا على أسلوب وطريقة التفكير التربوي وعلى صور وأنماط نظم التعليم , وعلى شكل وتصميم المباني المدرسية بل أن  حالة الجو والمناخ لها تأثيرها على دافعية التلاميذ وتعلقهم بقيمة التعليم والمثابرة على تحصيله . </vt:lpstr>
      <vt:lpstr>والذي يراجع الفكر التربوي عند فلاسفة اليونان القدامى وكذلك مفكري الشرق الإسلامي وغيرهم يجد صلة واضحة بين مضمون هذا الفكر وبين الطبيعة الجغرافية التي أحاطت به    </vt:lpstr>
      <vt:lpstr>العامل السياسي :  ليس التعليم عملا تربويا فحسب إنما هو عمل سياسي في المكان الأول ولذلك فليس غريبا أن تكون سياسة التعليم في مجتمع معين انعكاس لنظامه السياسي وما يتضمنه هذا النظام من قيم وتوجهات ومعتقدات ومهما كان إيماننا بالغايات النهائية للعملية التربوية التي تنبع من تصور معين للإنسان وقيمته ومكانه في المجتمع ومصيره فأننا يجب أن نؤمن أيضا بان التربية قوة اجتماعية خطيرة </vt:lpstr>
      <vt:lpstr>يستخدمها المجتمع او الدولة لتحقيق غايات أو أهداف سياسية خاصة يتبناها المجتمع وتدافع عنها الدولة .   وقد لا تختلف الغايات النهائية للتربية بين مجتمع وأخر أو بين دولة وأخرى إنما ينبع الخلاف وقد يشتد عند محاولة تفسير أو ترجمة هذه الأهداف إلى إجراءات ومناهج .</vt:lpstr>
      <vt:lpstr>ولعل التاريخ البعيد والوسيط والقريب يذخر بأمثلة توضح كيف أن التوجهات السياسية ونوعية السلطة الحاكمة كانت عاملا رئيسا في تشكيل الفكر التربوي وفي توجيه النظم التعليمية ولعل هذا التأثير قد وضح بصفة خاصة عند صياغة الأهداف التربوية والتعليمية وموقف الأهداف من قضايا أساسية مثل : </vt:lpstr>
      <vt:lpstr>عرض تقديمي في PowerPoint</vt:lpstr>
      <vt:lpstr>عرض تقديمي في PowerPoint</vt:lpstr>
      <vt:lpstr>وعلى ذلك فان وحدة اللغة توجد نوعا من الوحدة الفكرية والعاطفية لدى الأفراد في المجتمع ويصبح التعليم هو أداة المجتمع في بلوغ هذه الوحدة الفكرية وثمة تأثير لعامل اللغة في تشكيل مضمون الفكر التربوي وتوجهاته ويتضح هذا التأثير فيما يلي: </vt:lpstr>
      <vt:lpstr>1 - إن المفاهيم والأهداف التربوية التي نادى بها المفكرون والفلاسفة قد صيغت بلغة تلقى قبولا ورواجا من أبناء المجتمع .</vt:lpstr>
      <vt:lpstr>العامل الاقتصادي : يتعلق العامل الاقتصادي بنوعية الأنشطة التي يمارسها السكان في مجالات العمل والإنتاج والموارد المادية والبشرية التي يمتلكها المجتمع لتحقيق أهداف النظام الاقتصادي وثمة علاقة وثيقة بين النظام الاقتصادي والنظام التعليمي وهي العلاقة التي حركت تفكير فلاسفة التربية في إقرار مفاهيم وأنظمة تربوية تخدم النظام الاقتصادي في المجتمع ويمكن بيان قوة تأثير العامل الاقتصادي على تشكيل الفكر التربوي عبر مسيرة </vt:lpstr>
      <vt:lpstr>التاريخ فالمجتمعات البدائية التي يعيش أفرادها على الصيد أو القنص أو الرعي لا تحتاج إلى نظم متقدمة للتعليم بل لا توجد بها أي مؤسسات خاصة به حيث أن عمليات التربية والتنشئة الاجتماعية التي تتم داخل الأسرة أو المجتمع مباشرة تعد الفرد لمزاولة جميع الأعمال التي تتطلبها الحياة البدائية أما في المجتمعات الزراعية التقليدية فتحتاج إلى أنواع ومستويات معينة من التعليم موجهة ناحية النشاط الزراعي وفي المجتمعات الصناعية فتزداد حاجتها إلى التعليم المتخصص القائم على </vt:lpstr>
      <vt:lpstr>تعلم مهارات التقنية ولا شك انه عندما يزداد التقدم الصناعي نتيجة استخدام العلم والتكنولوجيا الحديثة فان الحاجة سوف تزداد إلى نوعيات من التعليم تفي بمطالب المجتمع الصناعي    وهكذا فان معدلات النمو الاقتصادي والتقني تعد عاملا مهما في تشكيل الفكر التربوي والذي يؤثر بدوره على طبيعة عمل المؤسسات التربوية </vt:lpstr>
      <vt:lpstr>الموقف من علاقة الفرد بالمجتمع : هذا الموقف الذي  يتأثر به المفكر وينعكس في آراءه التربوية فمفكرو اسبرطة في اليونان القديمة كانوا يمجدون الدولة ويرون أهمية أن يوجه الأفراد جل طاقاتهم لخدمة دولتهم وخاصة من حيث بناء قوتها الحربية وفي المقابل فان الفكر الأثيني في اليونان كذلك كان يؤمن بالديمقراطية التي تعطي الفرد احتراما لشخصيته واعتزازا بنفسه وليس مجرد كونه تابعا لسطوة النظام الاجتماعي وفي كتاب الجمهورية</vt:lpstr>
      <vt:lpstr>يقول أفلاطون :" إن المجتمع العالم هو المجتمع الذي يفعل أفراده بمواهبهم ومقدراتهم ما فيه إسعاد المجتمع كله "    وهكذا نجد أن الفكر التربوي يتلون بشكل العلاقة التي تقوم بين الفرد ومجتمعه فهناك من نادى من مفكري التربية بقصر نظام التعليم على الطبقة الاجتماعية العليا أو الصفوة المختارة وحدث هذا حينما احتكر </vt:lpstr>
      <vt:lpstr>النبلاء والبورجوازيون الأثرياء في أوروبا نظام التعليم .   هذا ويغلب بعض أساتذة الفكر التربوي العوامل الاقتصادية على غيرها من عوامل تشكل هذا الفكر منذ بداياته الأولى : وفي تقديرهم أن الاحتياجات الأولية جسمية وإذا كان الإنسان لا يحيا بالخبز وحده فهو بدون الخبز لن يقدر على الاستمرار في حياته ومن ثم فلن يتمكن من إنتاج </vt:lpstr>
      <vt:lpstr>  الفن والمبتكرات والفلسفات والآراء ويلوح أن العامل الديني هو من أهم القوى المؤثرة على حركة الفكر التربوي بعد استيفاء الحاجات الأولية الاقتصادية للمجتمعات الإنسانية حيث يشكل هذا العامل التفكير التربوي ويوجه عمل مؤسسات التربية في المجتمع ويأتي هذا استجابة لتوفير المجتمع وتقديسه للدين وللعاطفة الدينية القوية في نفوس أفراده .</vt:lpstr>
      <vt:lpstr>ولعل هذا العرض للقوى المؤثرة والمشكلة للفكر التربوي تلفتنا على حقيقة أن الفكر التربوي لا ينشا من فراغ وإنما من تربية وبيئة اجتماعية ثقافية تذخر بالعديد من المؤثرات التي تشحذ عقل المفكر لكي يدلي بوجهة نظرة فيما يخص الغاية من تربية الإنسان ونوعية المعارف والقيم والمعتقدات التي ينبغي تضمينها المنهج الدراسي وصورة أو نموذج " المثل الأعلى " الذي يقتفي أثره المربون ..</vt:lpstr>
      <vt:lpstr>وقد يتساءل البعض إذا كان الفكر التربوي الذي نسعى لدراسته هو نتاج الماضي البعيد أو الوسيط أو حتى القريب فما جدوى استعادته ونحن نعيش بدايات القرن ال 21 في ظروف اجتماعية وثقافية مغايرة تماما ؟ ولعلك تجد الإجابة في العروض التالية..</vt:lpstr>
      <vt:lpstr>عرض تقديمي في PowerPoint</vt:lpstr>
      <vt:lpstr>عرض تقديمي في PowerPoint</vt:lpstr>
      <vt:lpstr>عرض تقديمي في PowerPoint</vt:lpstr>
      <vt:lpstr>7 – دراسة الفكر التربوي تساعد المعلم على تكوين وجهة نظر إزاء طبيعة التلميذ وطبيعة العملية التربوية والمغزى من التعلم الإنساني عموما . 8 – دراسة الفكر التربوي تمنح المعلم رؤية نقدية تعينه في الحكم على ما يعرض عليه من رؤى التطوير وتكسبه بصيرة نافذة في الانتقاء من بينها لكي يستخدمها في عمله مع التلاميذ . 9 – دراسة الفكر التربوي تعين المعلم على تكوين مفهوم سليم لمعنى التطور وما يرتبط به من عناصر البطء والسرعة في حركة التاريخ وقيمة الذكاء الإنساني في صنع التقدم ومكان التربية من هذا كله </vt:lpstr>
      <vt:lpstr>كيف ندرس الفكر التربوي ؟  1 – السير مع رحلة التربية والفكر التربوي عبر القرون بدءا من التربية في  العصور القديمة وحتى التربية الحديثة .  2 – سوف يكون لنا توقف عند مؤشرات التطور الحضاري وتطول وقفتنا او تقصر تبعا لأهمية المرحلة الحضارية التي نتأملها ومدى إسهامها في إثراء تاريخ التربية والفكر التربوي . </vt:lpstr>
      <vt:lpstr>عرض تقديمي في PowerPoint</vt:lpstr>
      <vt:lpstr>4 – ومع التركيز على الآراء والأفكار التربوية التي سادت  عصرا معينا فسوف نعني كذلك بالصلة بينها وبين الظروف والأوضاع الاجتماعية والاقتصادية التي ساهمت في بزوغ تلك الآراء والأفكار التربوية . 5 – وفي عرض الملامح الفكرية التربوية لعصر معين فسوف يكون تركيزنا على مدى الصلة والرابطة بين الفكر التربوي السائد وبين نوعية الممارسات والنظم التعليمية التي تاثرت به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ألبوم صور فوتوغرافية</dc:title>
  <dc:creator>Emano hassan</dc:creator>
  <cp:lastModifiedBy>HP</cp:lastModifiedBy>
  <cp:revision>82</cp:revision>
  <dcterms:created xsi:type="dcterms:W3CDTF">2014-02-08T15:25:31Z</dcterms:created>
  <dcterms:modified xsi:type="dcterms:W3CDTF">2014-03-02T09:48:53Z</dcterms:modified>
</cp:coreProperties>
</file>