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2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36" d="100"/>
          <a:sy n="36" d="100"/>
        </p:scale>
        <p:origin x="-235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9E4BB20-3548-458D-955E-59D95BB75F60}" type="datetimeFigureOut">
              <a:rPr lang="ar-SA" smtClean="0"/>
              <a:pPr/>
              <a:t>27/05/36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9E4BB20-3548-458D-955E-59D95BB75F60}" type="datetimeFigureOut">
              <a:rPr lang="ar-SA" smtClean="0"/>
              <a:pPr/>
              <a:t>27/05/36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9E4BB20-3548-458D-955E-59D95BB75F60}" type="datetimeFigureOut">
              <a:rPr lang="ar-SA" smtClean="0"/>
              <a:pPr/>
              <a:t>27/05/36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9E4BB20-3548-458D-955E-59D95BB75F60}" type="datetimeFigureOut">
              <a:rPr lang="ar-SA" smtClean="0"/>
              <a:pPr/>
              <a:t>27/05/36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9E4BB20-3548-458D-955E-59D95BB75F60}" type="datetimeFigureOut">
              <a:rPr lang="ar-SA" smtClean="0"/>
              <a:pPr/>
              <a:t>27/05/36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9E4BB20-3548-458D-955E-59D95BB75F60}" type="datetimeFigureOut">
              <a:rPr lang="ar-SA" smtClean="0"/>
              <a:pPr/>
              <a:t>27/05/36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9E4BB20-3548-458D-955E-59D95BB75F60}" type="datetimeFigureOut">
              <a:rPr lang="ar-SA" smtClean="0"/>
              <a:pPr/>
              <a:t>27/05/36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9E4BB20-3548-458D-955E-59D95BB75F60}" type="datetimeFigureOut">
              <a:rPr lang="ar-SA" smtClean="0"/>
              <a:pPr/>
              <a:t>27/05/36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E4BB20-3548-458D-955E-59D95BB75F60}" type="datetimeFigureOut">
              <a:rPr lang="ar-SA" smtClean="0"/>
              <a:pPr/>
              <a:t>27/05/36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E4BB20-3548-458D-955E-59D95BB75F60}" type="datetimeFigureOut">
              <a:rPr lang="ar-SA" smtClean="0"/>
              <a:pPr/>
              <a:t>27/05/36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E4BB20-3548-458D-955E-59D95BB75F60}" type="datetimeFigureOut">
              <a:rPr lang="ar-SA" smtClean="0"/>
              <a:pPr/>
              <a:t>27/05/36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A7F7225-2584-4E78-896B-E7C09D9E103E}" type="slidenum">
              <a:rPr lang="ar-SA" smtClean="0"/>
              <a:pPr/>
              <a:t>‹#›</a:t>
            </a:fld>
            <a:endParaRPr lang="ar-SA"/>
          </a:p>
        </p:txBody>
      </p:sp>
    </p:spTree>
  </p:cSld>
  <p:clrMapOvr>
    <a:masterClrMapping/>
  </p:clrMapOvr>
  <p:transition spd="slow">
    <p:wedge/>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9E4BB20-3548-458D-955E-59D95BB75F60}" type="datetimeFigureOut">
              <a:rPr lang="ar-SA" smtClean="0"/>
              <a:pPr/>
              <a:t>27/05/36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A7F7225-2584-4E78-896B-E7C09D9E103E}"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spd="slow">
    <p:wedge/>
    <p:sndAc>
      <p:stSnd>
        <p:snd r:embed="rId13" name="chimes.wav"/>
      </p:stSnd>
    </p:sndAc>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txBody>
          <a:bodyPr>
            <a:normAutofit/>
          </a:bodyPr>
          <a:lstStyle/>
          <a:p>
            <a:r>
              <a:rPr lang="ar-SA" sz="8800" b="1" dirty="0" smtClean="0">
                <a:solidFill>
                  <a:srgbClr val="FF0000"/>
                </a:solidFill>
                <a:latin typeface="Simplified Arabic" pitchFamily="18" charset="-78"/>
                <a:cs typeface="Simplified Arabic" pitchFamily="18" charset="-78"/>
              </a:rPr>
              <a:t>التجويد</a:t>
            </a:r>
            <a:r>
              <a:rPr lang="ar-SA" sz="8000" b="1" dirty="0" smtClean="0">
                <a:latin typeface="Simplified Arabic" pitchFamily="18" charset="-78"/>
                <a:cs typeface="Simplified Arabic" pitchFamily="18" charset="-78"/>
              </a:rPr>
              <a:t> </a:t>
            </a:r>
            <a:br>
              <a:rPr lang="ar-SA" sz="8000" b="1" dirty="0" smtClean="0">
                <a:latin typeface="Simplified Arabic" pitchFamily="18" charset="-78"/>
                <a:cs typeface="Simplified Arabic" pitchFamily="18" charset="-78"/>
              </a:rPr>
            </a:br>
            <a:r>
              <a:rPr lang="ar-SA" sz="8000" b="1" dirty="0" smtClean="0">
                <a:solidFill>
                  <a:srgbClr val="FF0000"/>
                </a:solidFill>
                <a:latin typeface="Simplified Arabic" pitchFamily="18" charset="-78"/>
                <a:cs typeface="Simplified Arabic" pitchFamily="18" charset="-78"/>
              </a:rPr>
              <a:t>تعريفه، موضوعه،غايته، فضله وأهميته.</a:t>
            </a:r>
            <a:endParaRPr lang="ar-SA" sz="8000" b="1" dirty="0">
              <a:solidFill>
                <a:srgbClr val="FF0000"/>
              </a:solidFill>
              <a:latin typeface="Simplified Arabic" pitchFamily="18" charset="-78"/>
              <a:cs typeface="Simplified Arabic" pitchFamily="18" charset="-78"/>
            </a:endParaRPr>
          </a:p>
        </p:txBody>
      </p:sp>
    </p:spTree>
  </p:cSld>
  <p:clrMapOvr>
    <a:masterClrMapping/>
  </p:clrMapOvr>
  <p:transition spd="slow">
    <p:wedg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ppt_x"/>
                                          </p:val>
                                        </p:tav>
                                        <p:tav tm="100000">
                                          <p:val>
                                            <p:strVal val="#ppt_x"/>
                                          </p:val>
                                        </p:tav>
                                      </p:tavLst>
                                    </p:anim>
                                    <p:anim calcmode="lin" valueType="num">
                                      <p:cBhvr additive="base">
                                        <p:cTn id="8" dur="3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3000" fill="hold"/>
                                        <p:tgtEl>
                                          <p:spTgt spid="2"/>
                                        </p:tgtEl>
                                        <p:attrNameLst>
                                          <p:attrName>ppt_x</p:attrName>
                                        </p:attrNameLst>
                                      </p:cBhvr>
                                      <p:tavLst>
                                        <p:tav tm="0">
                                          <p:val>
                                            <p:strVal val="#ppt_x"/>
                                          </p:val>
                                        </p:tav>
                                        <p:tav tm="100000">
                                          <p:val>
                                            <p:strVal val="#ppt_x"/>
                                          </p:val>
                                        </p:tav>
                                      </p:tavLst>
                                    </p:anim>
                                    <p:anim calcmode="lin" valueType="num">
                                      <p:cBhvr additive="base">
                                        <p:cTn id="14" dur="3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2"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3000" fill="hold"/>
                                        <p:tgtEl>
                                          <p:spTgt spid="2"/>
                                        </p:tgtEl>
                                        <p:attrNameLst>
                                          <p:attrName>ppt_x</p:attrName>
                                        </p:attrNameLst>
                                      </p:cBhvr>
                                      <p:tavLst>
                                        <p:tav tm="0">
                                          <p:val>
                                            <p:strVal val="0-#ppt_w/2"/>
                                          </p:val>
                                        </p:tav>
                                        <p:tav tm="100000">
                                          <p:val>
                                            <p:strVal val="#ppt_x"/>
                                          </p:val>
                                        </p:tav>
                                      </p:tavLst>
                                    </p:anim>
                                    <p:anim calcmode="lin" valueType="num">
                                      <p:cBhvr additive="base">
                                        <p:cTn id="20" dur="3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r>
              <a:rPr lang="ar-SA" sz="6000" b="1" dirty="0" smtClean="0">
                <a:solidFill>
                  <a:srgbClr val="FF0000"/>
                </a:solidFill>
              </a:rPr>
              <a:t>للقراءة ثلاث مراتب: الترتيل، والتَّدْوير، </a:t>
            </a:r>
            <a:r>
              <a:rPr lang="ar-SA" sz="6000" b="1" dirty="0" err="1" smtClean="0">
                <a:solidFill>
                  <a:srgbClr val="FF0000"/>
                </a:solidFill>
              </a:rPr>
              <a:t>والْحَدْر:</a:t>
            </a:r>
            <a:r>
              <a:rPr lang="ar-SA" sz="5300" b="1" dirty="0" smtClean="0"/>
              <a:t/>
            </a:r>
            <a:br>
              <a:rPr lang="ar-SA" sz="5300" b="1" dirty="0" smtClean="0"/>
            </a:br>
            <a:r>
              <a:rPr lang="ar-SA" sz="5300" b="1" dirty="0" smtClean="0">
                <a:solidFill>
                  <a:srgbClr val="C00000"/>
                </a:solidFill>
              </a:rPr>
              <a:t>أما التَّرتيل: </a:t>
            </a:r>
            <a:r>
              <a:rPr lang="ar-SA" sz="5300" b="1" dirty="0" smtClean="0"/>
              <a:t>فهو قراءة القرآن الكريم بِتُؤَدَةٍ وطُمأنينة مع تدبر المعاني ومراعاة أحكام التجويد، وهذه المرتبة هي أفضل المراتب الثلاث حيث نزل </a:t>
            </a:r>
            <a:r>
              <a:rPr lang="ar-SA" sz="5300" b="1" dirty="0" err="1" smtClean="0"/>
              <a:t>بها</a:t>
            </a:r>
            <a:r>
              <a:rPr lang="ar-SA" sz="5300" b="1" dirty="0" smtClean="0"/>
              <a:t> القرآن الكريم، </a:t>
            </a:r>
            <a:r>
              <a:rPr lang="ar-SA" sz="5300" b="1" dirty="0" err="1" smtClean="0"/>
              <a:t>والله </a:t>
            </a:r>
            <a:r>
              <a:rPr lang="ar-SA" sz="5300" b="1" dirty="0" smtClean="0"/>
              <a:t>-سبحانه وتعالى- أمر نبيه </a:t>
            </a:r>
            <a:r>
              <a:rPr lang="ar-SA" sz="5300" b="1" dirty="0" err="1" smtClean="0"/>
              <a:t>بها</a:t>
            </a:r>
            <a:r>
              <a:rPr lang="ar-SA" sz="5300" b="1" dirty="0" smtClean="0"/>
              <a:t> </a:t>
            </a:r>
            <a:r>
              <a:rPr lang="ar-SA" sz="5300" b="1" dirty="0" err="1" smtClean="0"/>
              <a:t>فقال: </a:t>
            </a:r>
            <a:r>
              <a:rPr lang="ar-SA" sz="5300" b="1" dirty="0" smtClean="0"/>
              <a:t>{وَرَتِّلِ الْقُرْآنَ تَرْتِيلاً</a:t>
            </a:r>
            <a:r>
              <a:rPr lang="ar-SA" sz="5300" b="1" dirty="0" err="1" smtClean="0"/>
              <a:t>}</a:t>
            </a:r>
            <a:r>
              <a:rPr lang="ar-SA" dirty="0" err="1" smtClean="0"/>
              <a:t>.</a:t>
            </a:r>
            <a:r>
              <a:rPr lang="ar-SA" dirty="0" smtClean="0"/>
              <a:t/>
            </a:r>
            <a:br>
              <a:rPr lang="ar-SA" dirty="0" smtClean="0"/>
            </a:br>
            <a:endParaRPr lang="ar-SA" dirty="0"/>
          </a:p>
        </p:txBody>
      </p:sp>
    </p:spTree>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964488" cy="6322714"/>
          </a:xfrm>
        </p:spPr>
        <p:txBody>
          <a:bodyPr>
            <a:normAutofit/>
          </a:bodyPr>
          <a:lstStyle/>
          <a:p>
            <a:r>
              <a:rPr lang="ar-SA" sz="8800" b="1" dirty="0" smtClean="0">
                <a:solidFill>
                  <a:srgbClr val="C00000"/>
                </a:solidFill>
              </a:rPr>
              <a:t>التَّدْويرُ: </a:t>
            </a:r>
            <a:r>
              <a:rPr lang="ar-SA" sz="7200" b="1" dirty="0" smtClean="0"/>
              <a:t/>
            </a:r>
            <a:br>
              <a:rPr lang="ar-SA" sz="7200" b="1" dirty="0" smtClean="0"/>
            </a:br>
            <a:r>
              <a:rPr lang="ar-SA" sz="7200" b="1" dirty="0" smtClean="0"/>
              <a:t>هو قراءة القرآن الكريم بحالة متوسطة بين الاطمئنان والسرعة مع مراعاة الأحكام، وهي تلي الترتيل في الأفضلية.</a:t>
            </a:r>
            <a:endParaRPr lang="ar-SA" sz="7200" b="1" dirty="0"/>
          </a:p>
        </p:txBody>
      </p:sp>
    </p:spTree>
  </p:cSld>
  <p:clrMapOvr>
    <a:masterClrMapping/>
  </p:clrMapOvr>
  <p:transition spd="slow">
    <p:wipe dir="u"/>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txBody>
          <a:bodyPr>
            <a:noAutofit/>
          </a:bodyPr>
          <a:lstStyle/>
          <a:p>
            <a:r>
              <a:rPr lang="ar-SA" sz="7200" b="1" dirty="0" err="1" smtClean="0">
                <a:solidFill>
                  <a:srgbClr val="C00000"/>
                </a:solidFill>
              </a:rPr>
              <a:t>الْحَدْرُ</a:t>
            </a:r>
            <a:r>
              <a:rPr lang="ar-SA" sz="7200" b="1" dirty="0" smtClean="0">
                <a:solidFill>
                  <a:srgbClr val="C00000"/>
                </a:solidFill>
              </a:rPr>
              <a:t>: </a:t>
            </a:r>
            <a:r>
              <a:rPr lang="ar-SA" sz="7200" b="1" dirty="0" smtClean="0"/>
              <a:t/>
            </a:r>
            <a:br>
              <a:rPr lang="ar-SA" sz="7200" b="1" dirty="0" smtClean="0"/>
            </a:br>
            <a:r>
              <a:rPr lang="ar-SA" sz="7200" b="1" dirty="0" smtClean="0"/>
              <a:t>هو قراءة القرآن الكريم بسرعة مع المحافظة على أحكام </a:t>
            </a:r>
            <a:r>
              <a:rPr lang="ar-SA" sz="7200" b="1" dirty="0" err="1" smtClean="0"/>
              <a:t>التجويد.</a:t>
            </a:r>
            <a:r>
              <a:rPr lang="ar-SA" sz="7200" b="1" dirty="0" smtClean="0"/>
              <a:t/>
            </a:r>
            <a:br>
              <a:rPr lang="ar-SA" sz="7200" b="1" dirty="0" smtClean="0"/>
            </a:br>
            <a:r>
              <a:rPr lang="ar-SA" sz="7200" b="1" dirty="0" smtClean="0"/>
              <a:t>وهذه المراتب كلُّها جائزة.</a:t>
            </a:r>
            <a:endParaRPr lang="ar-SA" sz="7200" b="1" dirty="0"/>
          </a:p>
        </p:txBody>
      </p:sp>
    </p:spTree>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r>
              <a:rPr lang="ar-SA" sz="6000" b="1" dirty="0" smtClean="0"/>
              <a:t/>
            </a:r>
            <a:br>
              <a:rPr lang="ar-SA" sz="6000" b="1" dirty="0" smtClean="0"/>
            </a:br>
            <a:r>
              <a:rPr lang="ar-SA" sz="6000" b="1" dirty="0" smtClean="0"/>
              <a:t>وذكر بعض علماء التجويد مرتبة رابعة، وهي مرتبة </a:t>
            </a:r>
            <a:r>
              <a:rPr lang="ar-SA" sz="6000" b="1" dirty="0" smtClean="0">
                <a:solidFill>
                  <a:srgbClr val="C00000"/>
                </a:solidFill>
              </a:rPr>
              <a:t>التَّحْقيق</a:t>
            </a:r>
            <a:r>
              <a:rPr lang="ar-SA" sz="6000" b="1" dirty="0" smtClean="0"/>
              <a:t>، وقالوا بأنها أكثر تؤدة، وأشد اطمئنانًا من مرتبة الترتيل، وهي التي تستحسن في مقام التعليم، ولكن لا بد أن يحترز معها من التمطيط والإفراط في إشباع الحركات، حتى لا يتولد منها بعض الحروف، ومن المبالغة في </a:t>
            </a:r>
            <a:r>
              <a:rPr lang="ar-SA" sz="6000" b="1" dirty="0" err="1" smtClean="0"/>
              <a:t>الغنات</a:t>
            </a:r>
            <a:r>
              <a:rPr lang="ar-SA" sz="6000" b="1" dirty="0" smtClean="0"/>
              <a:t> إلى غير ذلك مما لا </a:t>
            </a:r>
            <a:r>
              <a:rPr lang="ar-SA" sz="6000" b="1" dirty="0" err="1" smtClean="0"/>
              <a:t>يصح.</a:t>
            </a:r>
            <a:r>
              <a:rPr lang="ar-SA" dirty="0" smtClean="0"/>
              <a:t/>
            </a:r>
            <a:br>
              <a:rPr lang="ar-SA" dirty="0" smtClean="0"/>
            </a:br>
            <a:endParaRPr lang="ar-SA" dirty="0"/>
          </a:p>
        </p:txBody>
      </p:sp>
    </p:spTree>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964488" cy="6322714"/>
          </a:xfrm>
        </p:spPr>
        <p:txBody>
          <a:bodyPr>
            <a:normAutofit/>
          </a:bodyPr>
          <a:lstStyle/>
          <a:p>
            <a:r>
              <a:rPr lang="ar-SA" sz="6000" b="1" dirty="0" err="1" smtClean="0">
                <a:solidFill>
                  <a:srgbClr val="C00000"/>
                </a:solidFill>
              </a:rPr>
              <a:t>التقويم:</a:t>
            </a:r>
            <a:r>
              <a:rPr lang="ar-SA" sz="6000" b="1" dirty="0" smtClean="0"/>
              <a:t/>
            </a:r>
            <a:br>
              <a:rPr lang="ar-SA" sz="6000" b="1" dirty="0" smtClean="0"/>
            </a:br>
            <a:r>
              <a:rPr lang="ar-SA" sz="6000" b="1" dirty="0" err="1" smtClean="0"/>
              <a:t>1.</a:t>
            </a:r>
            <a:r>
              <a:rPr lang="ar-SA" sz="6000" b="1" dirty="0" smtClean="0"/>
              <a:t> ما مراتب </a:t>
            </a:r>
            <a:r>
              <a:rPr lang="ar-SA" sz="6000" b="1" dirty="0" err="1" smtClean="0"/>
              <a:t>القراءة؟</a:t>
            </a:r>
            <a:r>
              <a:rPr lang="ar-SA" sz="6000" b="1" dirty="0" smtClean="0"/>
              <a:t/>
            </a:r>
            <a:br>
              <a:rPr lang="ar-SA" sz="6000" b="1" dirty="0" smtClean="0"/>
            </a:br>
            <a:r>
              <a:rPr lang="ar-SA" sz="6000" b="1" dirty="0" err="1" smtClean="0"/>
              <a:t>2.</a:t>
            </a:r>
            <a:r>
              <a:rPr lang="ar-SA" sz="6000" b="1" dirty="0" smtClean="0"/>
              <a:t>  عرِّف كل مرتبة </a:t>
            </a:r>
            <a:r>
              <a:rPr lang="ar-SA" sz="6000" b="1" dirty="0" err="1" smtClean="0"/>
              <a:t>منها.</a:t>
            </a:r>
            <a:r>
              <a:rPr lang="ar-SA" sz="6000" b="1" dirty="0" smtClean="0"/>
              <a:t/>
            </a:r>
            <a:br>
              <a:rPr lang="ar-SA" sz="6000" b="1" dirty="0" smtClean="0"/>
            </a:br>
            <a:r>
              <a:rPr lang="ar-SA" sz="6000" b="1" dirty="0" err="1" smtClean="0"/>
              <a:t>3.</a:t>
            </a:r>
            <a:r>
              <a:rPr lang="ar-SA" sz="6000" b="1" dirty="0" smtClean="0"/>
              <a:t>  بَيِّن الأفضلية في هذه </a:t>
            </a:r>
            <a:r>
              <a:rPr lang="ar-SA" sz="6000" b="1" dirty="0" err="1" smtClean="0"/>
              <a:t>المراتب.</a:t>
            </a:r>
            <a:r>
              <a:rPr lang="ar-SA" sz="6000" b="1" dirty="0" smtClean="0"/>
              <a:t/>
            </a:r>
            <a:br>
              <a:rPr lang="ar-SA" sz="6000" b="1" dirty="0" smtClean="0"/>
            </a:br>
            <a:r>
              <a:rPr lang="ar-SA" sz="6000" b="1" dirty="0" err="1" smtClean="0"/>
              <a:t>4.</a:t>
            </a:r>
            <a:r>
              <a:rPr lang="ar-SA" sz="6000" b="1" dirty="0" smtClean="0"/>
              <a:t>  اذكر المرتبة التي تستحب في مقام التعليم.</a:t>
            </a:r>
            <a:endParaRPr lang="ar-SA" sz="6000" b="1" dirty="0"/>
          </a:p>
        </p:txBody>
      </p:sp>
    </p:spTree>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12968" cy="6322714"/>
          </a:xfrm>
        </p:spPr>
        <p:txBody>
          <a:bodyPr/>
          <a:lstStyle/>
          <a:p>
            <a:r>
              <a:rPr lang="ar-SA" sz="11500" b="1" dirty="0" smtClean="0">
                <a:solidFill>
                  <a:srgbClr val="FF0000"/>
                </a:solidFill>
              </a:rPr>
              <a:t>الاستعاذة</a:t>
            </a:r>
            <a:br>
              <a:rPr lang="ar-SA" sz="11500" b="1" dirty="0" smtClean="0">
                <a:solidFill>
                  <a:srgbClr val="FF0000"/>
                </a:solidFill>
              </a:rPr>
            </a:br>
            <a:r>
              <a:rPr lang="ar-SA" sz="11500" b="1" dirty="0" smtClean="0">
                <a:solidFill>
                  <a:srgbClr val="FF0000"/>
                </a:solidFill>
              </a:rPr>
              <a:t>و</a:t>
            </a:r>
            <a:br>
              <a:rPr lang="ar-SA" sz="11500" b="1" dirty="0" smtClean="0">
                <a:solidFill>
                  <a:srgbClr val="FF0000"/>
                </a:solidFill>
              </a:rPr>
            </a:br>
            <a:r>
              <a:rPr lang="ar-SA" sz="11500" b="1" dirty="0" smtClean="0">
                <a:solidFill>
                  <a:srgbClr val="FF0000"/>
                </a:solidFill>
              </a:rPr>
              <a:t>البسملة</a:t>
            </a:r>
            <a:r>
              <a:rPr lang="ar-SA" dirty="0" smtClean="0"/>
              <a:t/>
            </a:r>
            <a:br>
              <a:rPr lang="ar-SA" dirty="0" smtClean="0"/>
            </a:br>
            <a:endParaRPr lang="ar-SA"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5300" b="1" dirty="0" smtClean="0">
                <a:solidFill>
                  <a:schemeClr val="accent2">
                    <a:lumMod val="60000"/>
                    <a:lumOff val="40000"/>
                  </a:schemeClr>
                </a:solidFill>
              </a:rPr>
              <a:t>الاستعاذة </a:t>
            </a:r>
            <a:r>
              <a:rPr lang="ar-SA" sz="5300" b="1" dirty="0" smtClean="0"/>
              <a:t/>
            </a:r>
            <a:br>
              <a:rPr lang="ar-SA" sz="5300" b="1" dirty="0" smtClean="0"/>
            </a:br>
            <a:r>
              <a:rPr lang="ar-SA" sz="5300" b="1" dirty="0" smtClean="0">
                <a:solidFill>
                  <a:srgbClr val="FFFF00"/>
                </a:solidFill>
              </a:rPr>
              <a:t>لغة: </a:t>
            </a:r>
            <a:r>
              <a:rPr lang="ar-SA" sz="5300" b="1" dirty="0" smtClean="0"/>
              <a:t>الالتجاء والاعتصام </a:t>
            </a:r>
            <a:r>
              <a:rPr lang="ar-SA" sz="5300" b="1" dirty="0" err="1" smtClean="0"/>
              <a:t>والتحصُّن</a:t>
            </a:r>
            <a:r>
              <a:rPr lang="ar-SA" sz="5300" b="1" dirty="0" smtClean="0"/>
              <a:t> </a:t>
            </a:r>
            <a:r>
              <a:rPr lang="ar-SA" sz="5300" b="1" dirty="0" err="1" smtClean="0"/>
              <a:t>.</a:t>
            </a:r>
            <a:r>
              <a:rPr lang="ar-SA" sz="5300" b="1" dirty="0" smtClean="0"/>
              <a:t/>
            </a:r>
            <a:br>
              <a:rPr lang="ar-SA" sz="5300" b="1" dirty="0" smtClean="0"/>
            </a:br>
            <a:r>
              <a:rPr lang="ar-SA" sz="5300" b="1" dirty="0" smtClean="0">
                <a:solidFill>
                  <a:srgbClr val="FFFF00"/>
                </a:solidFill>
              </a:rPr>
              <a:t>واصطلاحًا: </a:t>
            </a:r>
            <a:r>
              <a:rPr lang="ar-SA" sz="5300" b="1" dirty="0" smtClean="0"/>
              <a:t>لفظ يحصل </a:t>
            </a:r>
            <a:r>
              <a:rPr lang="ar-SA" sz="5300" b="1" dirty="0" err="1" smtClean="0"/>
              <a:t>به</a:t>
            </a:r>
            <a:r>
              <a:rPr lang="ar-SA" sz="5300" b="1" dirty="0" smtClean="0"/>
              <a:t> الالتجاء إلى الله تعالى، والاعتصام </a:t>
            </a:r>
            <a:r>
              <a:rPr lang="ar-SA" sz="5300" b="1" dirty="0" err="1" smtClean="0"/>
              <a:t>والتحصن</a:t>
            </a:r>
            <a:r>
              <a:rPr lang="ar-SA" sz="5300" b="1" dirty="0" smtClean="0"/>
              <a:t> </a:t>
            </a:r>
            <a:r>
              <a:rPr lang="ar-SA" sz="5300" b="1" dirty="0" err="1" smtClean="0"/>
              <a:t>به</a:t>
            </a:r>
            <a:r>
              <a:rPr lang="ar-SA" sz="5300" b="1" dirty="0" smtClean="0"/>
              <a:t> من الشيطان الرجيم، وهي ليست من القرآن بالإجماع، ولفظها لفظ الخبر، ومعناه الإنشاء، أي: اللهم أعذني من الشيطان </a:t>
            </a:r>
            <a:r>
              <a:rPr lang="ar-SA" sz="5300" b="1" dirty="0" err="1" smtClean="0"/>
              <a:t>الرجيم  .</a:t>
            </a:r>
            <a:r>
              <a:rPr lang="ar-SA" dirty="0" smtClean="0"/>
              <a:t/>
            </a:r>
            <a:br>
              <a:rPr lang="ar-SA" dirty="0" smtClean="0"/>
            </a:br>
            <a:endParaRPr lang="ar-SA"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4900" b="1" dirty="0" smtClean="0">
                <a:solidFill>
                  <a:srgbClr val="FFFF00"/>
                </a:solidFill>
              </a:rPr>
              <a:t>حُكْمُهَا: </a:t>
            </a:r>
            <a:r>
              <a:rPr lang="ar-SA" sz="4900" b="1" dirty="0" smtClean="0"/>
              <a:t>اتفق العلماء على أن الاستعاذة مطلوبة ممن يريد القراءة، واختلفوا هل هي واجبة أو مندوبة؟فذهب جمهور العلماء إلى أنها مندوبة عند ابتداء القراءة، وحملوا الأمر في قوله </a:t>
            </a:r>
            <a:r>
              <a:rPr lang="ar-SA" sz="4900" b="1" dirty="0" err="1" smtClean="0"/>
              <a:t>تعالى: </a:t>
            </a:r>
            <a:r>
              <a:rPr lang="ar-SA" sz="4900" b="1" dirty="0" smtClean="0"/>
              <a:t>{فَإِذَا قَرَأْتَ الْقُرْآنَ فَاسْتَعِذْ بِاللَّهِ مِنَ الشَّيْطَانِ الرَّجِيمِ} على النَّدب بحيث لو تركها القارئ لا يكون آثمًا.وذهب بعض العلماء إلى أنها واجبة عند ابتداء القراءة، وحملوا الأمر السابق على الوجوب، وعلى مذهبهم لو تركها القارئ يكون </a:t>
            </a:r>
            <a:r>
              <a:rPr lang="ar-SA" sz="4900" b="1" dirty="0" err="1" smtClean="0"/>
              <a:t>آثمًا.</a:t>
            </a:r>
            <a:r>
              <a:rPr lang="ar-SA" dirty="0" smtClean="0"/>
              <a:t/>
            </a:r>
            <a:br>
              <a:rPr lang="ar-SA" dirty="0" smtClean="0"/>
            </a:br>
            <a:endParaRPr lang="ar-SA"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5400" b="1" dirty="0" err="1" smtClean="0">
                <a:solidFill>
                  <a:srgbClr val="FFFF00"/>
                </a:solidFill>
              </a:rPr>
              <a:t>صيغَتُهَا:</a:t>
            </a:r>
            <a:r>
              <a:rPr lang="ar-SA" sz="4800" b="1" dirty="0" smtClean="0"/>
              <a:t/>
            </a:r>
            <a:br>
              <a:rPr lang="ar-SA" sz="4800" b="1" dirty="0" smtClean="0"/>
            </a:br>
            <a:r>
              <a:rPr lang="ar-SA" sz="4800" b="1" dirty="0" smtClean="0"/>
              <a:t>المختار لجميع القراء في </a:t>
            </a:r>
            <a:r>
              <a:rPr lang="ar-SA" sz="4800" b="1" dirty="0" err="1" smtClean="0"/>
              <a:t>صيغتها </a:t>
            </a:r>
            <a:r>
              <a:rPr lang="ar-SA" sz="4800" b="1" dirty="0" smtClean="0"/>
              <a:t>{</a:t>
            </a:r>
            <a:r>
              <a:rPr lang="ar-SA" sz="4800" b="1" dirty="0" smtClean="0">
                <a:solidFill>
                  <a:schemeClr val="accent6">
                    <a:lumMod val="40000"/>
                    <a:lumOff val="60000"/>
                  </a:schemeClr>
                </a:solidFill>
              </a:rPr>
              <a:t>أعوذ بالله من الشيطان الرجيم</a:t>
            </a:r>
            <a:r>
              <a:rPr lang="ar-SA" sz="4800" b="1" dirty="0" smtClean="0"/>
              <a:t>} لأن هذه الصيغة أقرب مطابقة للآية الكريمة الواردة في سورة النَّحل.ويجوز التعوذ بغير هذه الصيغة مما ورد </a:t>
            </a:r>
            <a:r>
              <a:rPr lang="ar-SA" sz="4800" b="1" dirty="0" err="1" smtClean="0"/>
              <a:t>به</a:t>
            </a:r>
            <a:r>
              <a:rPr lang="ar-SA" sz="4800" b="1" dirty="0" smtClean="0"/>
              <a:t> نص </a:t>
            </a:r>
            <a:r>
              <a:rPr lang="ar-SA" sz="4800" b="1" dirty="0" err="1" smtClean="0"/>
              <a:t>نحو : </a:t>
            </a:r>
            <a:r>
              <a:rPr lang="ar-SA" sz="4800" b="1" dirty="0" smtClean="0"/>
              <a:t>"أعوذ بالله من الشيطان" </a:t>
            </a:r>
            <a:r>
              <a:rPr lang="ar-SA" sz="4800" b="1" dirty="0" err="1" smtClean="0"/>
              <a:t>ونحو : </a:t>
            </a:r>
            <a:r>
              <a:rPr lang="ar-SA" sz="4800" b="1" dirty="0" smtClean="0"/>
              <a:t>"أعوذ بالله السميع العليم من الشيطان </a:t>
            </a:r>
            <a:r>
              <a:rPr lang="ar-SA" sz="4800" b="1" dirty="0" err="1" smtClean="0"/>
              <a:t>الرجيم” .</a:t>
            </a:r>
            <a:endParaRPr lang="ar-SA" sz="4800" b="1"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6000" b="1" dirty="0" smtClean="0">
                <a:solidFill>
                  <a:schemeClr val="accent6">
                    <a:lumMod val="40000"/>
                    <a:lumOff val="60000"/>
                  </a:schemeClr>
                </a:solidFill>
              </a:rPr>
              <a:t>أَحْوَالُهَا :</a:t>
            </a:r>
            <a:r>
              <a:rPr lang="ar-SA" sz="6000" b="1" dirty="0" smtClean="0"/>
              <a:t/>
            </a:r>
            <a:br>
              <a:rPr lang="ar-SA" sz="6000" b="1" dirty="0" smtClean="0"/>
            </a:br>
            <a:r>
              <a:rPr lang="ar-SA" sz="6000" b="1" dirty="0" smtClean="0"/>
              <a:t>للاستعاذة عند بدء القراءة حالتان، هما: </a:t>
            </a:r>
            <a:r>
              <a:rPr lang="ar-SA" sz="6000" b="1" dirty="0" smtClean="0">
                <a:solidFill>
                  <a:schemeClr val="accent3">
                    <a:lumMod val="40000"/>
                    <a:lumOff val="60000"/>
                  </a:schemeClr>
                </a:solidFill>
              </a:rPr>
              <a:t>الجهر</a:t>
            </a:r>
            <a:r>
              <a:rPr lang="ar-SA" sz="6000" b="1" dirty="0" smtClean="0"/>
              <a:t> أو </a:t>
            </a:r>
            <a:r>
              <a:rPr lang="ar-SA" sz="6000" b="1" dirty="0" smtClean="0">
                <a:solidFill>
                  <a:srgbClr val="92D050"/>
                </a:solidFill>
              </a:rPr>
              <a:t>الإخفاء </a:t>
            </a:r>
            <a:r>
              <a:rPr lang="ar-SA" sz="6000" b="1" dirty="0" smtClean="0"/>
              <a:t>. </a:t>
            </a:r>
            <a:r>
              <a:rPr lang="ar-SA" sz="6000" b="1" dirty="0" smtClean="0"/>
              <a:t>أما الجهر </a:t>
            </a:r>
            <a:r>
              <a:rPr lang="ar-SA" sz="6000" b="1" dirty="0" err="1" smtClean="0"/>
              <a:t>بها</a:t>
            </a:r>
            <a:r>
              <a:rPr lang="ar-SA" sz="6000" b="1" dirty="0" smtClean="0"/>
              <a:t>: فيُستحب عند بدء القراءة في </a:t>
            </a:r>
            <a:r>
              <a:rPr lang="ar-SA" sz="6000" b="1" dirty="0" smtClean="0"/>
              <a:t>موضعين :</a:t>
            </a:r>
            <a:r>
              <a:rPr lang="ar-SA" sz="6000" b="1" dirty="0" smtClean="0"/>
              <a:t/>
            </a:r>
            <a:br>
              <a:rPr lang="ar-SA" sz="6000" b="1" dirty="0" smtClean="0"/>
            </a:br>
            <a:r>
              <a:rPr lang="ar-SA" sz="6000" b="1" dirty="0" smtClean="0"/>
              <a:t>1- إذا كان القارئ يقرأ جهرًا، وكان هناك من يستمع </a:t>
            </a:r>
            <a:r>
              <a:rPr lang="ar-SA" sz="6000" b="1" dirty="0" smtClean="0"/>
              <a:t>لقراءته.</a:t>
            </a:r>
            <a:r>
              <a:rPr lang="ar-SA" sz="6000" b="1" dirty="0" smtClean="0"/>
              <a:t/>
            </a:r>
            <a:br>
              <a:rPr lang="ar-SA" sz="6000" b="1" dirty="0" smtClean="0"/>
            </a:br>
            <a:r>
              <a:rPr lang="ar-SA" sz="4900" b="1" dirty="0" smtClean="0"/>
              <a:t> </a:t>
            </a:r>
            <a:r>
              <a:rPr lang="ar-SA" sz="5300" b="1" dirty="0" smtClean="0"/>
              <a:t>2- إذا كان القارئ وسط جماعة يقرءون القرآن، وكان هو المبتدئ </a:t>
            </a:r>
            <a:r>
              <a:rPr lang="ar-SA" sz="5300" b="1" dirty="0" smtClean="0"/>
              <a:t>بالقراءة. </a:t>
            </a:r>
            <a:r>
              <a:rPr lang="ar-SA" dirty="0" smtClean="0"/>
              <a:t/>
            </a:r>
            <a:br>
              <a:rPr lang="ar-SA" dirty="0" smtClean="0"/>
            </a:br>
            <a:endParaRPr lang="ar-SA"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r>
              <a:rPr lang="ar-SA" sz="4900" b="1" dirty="0" smtClean="0">
                <a:solidFill>
                  <a:srgbClr val="FF0000"/>
                </a:solidFill>
              </a:rPr>
              <a:t>تعريفه</a:t>
            </a:r>
            <a:r>
              <a:rPr lang="ar-SA" b="1" dirty="0" smtClean="0"/>
              <a:t/>
            </a:r>
            <a:br>
              <a:rPr lang="ar-SA" b="1" dirty="0" smtClean="0"/>
            </a:br>
            <a:r>
              <a:rPr lang="ar-SA" sz="4900" b="1" dirty="0" smtClean="0"/>
              <a:t>لغة:التحسين </a:t>
            </a:r>
            <a:r>
              <a:rPr lang="ar-SA" sz="4900" b="1" dirty="0"/>
              <a:t>والإتقان، يقال: جوَّدت الشيء تجويدًا أي حسنته تحسينًا، وأتقنته إتقانًا.</a:t>
            </a:r>
            <a:r>
              <a:rPr lang="en-US" sz="4900" b="1" dirty="0"/>
              <a:t/>
            </a:r>
            <a:br>
              <a:rPr lang="en-US" sz="4900" b="1" dirty="0"/>
            </a:br>
            <a:r>
              <a:rPr lang="ar-SA" sz="4900" b="1" dirty="0" smtClean="0"/>
              <a:t>واصطلاحاً: </a:t>
            </a:r>
            <a:r>
              <a:rPr lang="ar-SA" sz="4900" b="1" dirty="0"/>
              <a:t>علم يبحث في الكلمات القرآنية من حيث إعطاء الحروف حقَّها من الصفات اللازمة التي لا تفارقها كالاستعلاء </a:t>
            </a:r>
            <a:r>
              <a:rPr lang="ar-SA" sz="4900" b="1" dirty="0" err="1"/>
              <a:t>والاسْتِفَال</a:t>
            </a:r>
            <a:r>
              <a:rPr lang="ar-SA" sz="4900" b="1" dirty="0"/>
              <a:t>، أو مُسْتَحَقها من الأحكام الناشئة عن تلك الصفات: كالتفخيم والترقيق، والإدغام والإظهار وغير ذلك.</a:t>
            </a:r>
            <a:endParaRPr lang="ar-SA" b="1" dirty="0"/>
          </a:p>
        </p:txBody>
      </p:sp>
    </p:spTree>
  </p:cSld>
  <p:clrMapOvr>
    <a:masterClrMapping/>
  </p:clrMapOvr>
  <p:transition spd="slow">
    <p:wedg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5300" b="1" dirty="0" smtClean="0"/>
              <a:t/>
            </a:r>
            <a:br>
              <a:rPr lang="ar-SA" sz="5300" b="1" dirty="0" smtClean="0"/>
            </a:br>
            <a:r>
              <a:rPr lang="ar-SA" sz="5300" b="1" dirty="0" smtClean="0">
                <a:solidFill>
                  <a:srgbClr val="FFFF00"/>
                </a:solidFill>
              </a:rPr>
              <a:t>وأما إخفاؤها: </a:t>
            </a:r>
            <a:r>
              <a:rPr lang="ar-SA" sz="5300" b="1" dirty="0" smtClean="0"/>
              <a:t>فيُستحب في أربعة </a:t>
            </a:r>
            <a:r>
              <a:rPr lang="ar-SA" sz="5300" b="1" dirty="0" err="1" smtClean="0"/>
              <a:t>مواضع :</a:t>
            </a:r>
            <a:r>
              <a:rPr lang="ar-SA" sz="5300" b="1" dirty="0" smtClean="0"/>
              <a:t/>
            </a:r>
            <a:br>
              <a:rPr lang="ar-SA" sz="5300" b="1" dirty="0" smtClean="0"/>
            </a:br>
            <a:r>
              <a:rPr lang="ar-SA" sz="5300" b="1" dirty="0" smtClean="0"/>
              <a:t>1- إذا كان القارئ يقرأ </a:t>
            </a:r>
            <a:r>
              <a:rPr lang="ar-SA" sz="5300" b="1" dirty="0" err="1" smtClean="0"/>
              <a:t>سرًّا .</a:t>
            </a:r>
            <a:r>
              <a:rPr lang="ar-SA" sz="5300" b="1" dirty="0" smtClean="0"/>
              <a:t/>
            </a:r>
            <a:br>
              <a:rPr lang="ar-SA" sz="5300" b="1" dirty="0" smtClean="0"/>
            </a:br>
            <a:r>
              <a:rPr lang="ar-SA" sz="5300" b="1" dirty="0" smtClean="0"/>
              <a:t>2- إذا كان القارئ يقرأ جهرًا، وليس معه أحد يستمع </a:t>
            </a:r>
            <a:r>
              <a:rPr lang="ar-SA" sz="5300" b="1" dirty="0" err="1" smtClean="0"/>
              <a:t>لقراءته .</a:t>
            </a:r>
            <a:r>
              <a:rPr lang="ar-SA" sz="5300" b="1" dirty="0" smtClean="0"/>
              <a:t/>
            </a:r>
            <a:br>
              <a:rPr lang="ar-SA" sz="5300" b="1" dirty="0" smtClean="0"/>
            </a:br>
            <a:r>
              <a:rPr lang="ar-SA" sz="5300" b="1" dirty="0" smtClean="0"/>
              <a:t>3- إذا كان يقرأ في الصلاة سواء كان إمامًا أم مأمومًا أم منفردًا، ولا </a:t>
            </a:r>
            <a:r>
              <a:rPr lang="ar-SA" sz="5300" b="1" dirty="0" err="1" smtClean="0"/>
              <a:t>سيما</a:t>
            </a:r>
            <a:r>
              <a:rPr lang="ar-SA" sz="5300" b="1" dirty="0" smtClean="0"/>
              <a:t> إذا كانت الصلاة </a:t>
            </a:r>
            <a:r>
              <a:rPr lang="ar-SA" sz="5300" b="1" dirty="0" err="1" smtClean="0"/>
              <a:t>جهرية.</a:t>
            </a:r>
            <a:r>
              <a:rPr lang="ar-SA" sz="5300" b="1" dirty="0" smtClean="0"/>
              <a:t/>
            </a:r>
            <a:br>
              <a:rPr lang="ar-SA" sz="5300" b="1" dirty="0" smtClean="0"/>
            </a:br>
            <a:r>
              <a:rPr lang="ar-SA" sz="5300" b="1" dirty="0" smtClean="0"/>
              <a:t>4- إذا كان يقرأ وسط جماعة وليس هو المبتدئ </a:t>
            </a:r>
            <a:r>
              <a:rPr lang="ar-SA" sz="5300" b="1" dirty="0" err="1" smtClean="0"/>
              <a:t>بالقراءة .</a:t>
            </a:r>
            <a:r>
              <a:rPr lang="ar-SA" dirty="0" smtClean="0"/>
              <a:t/>
            </a:r>
            <a:br>
              <a:rPr lang="ar-SA" dirty="0" smtClean="0"/>
            </a:br>
            <a:endParaRPr lang="ar-SA"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4900" b="1" dirty="0" smtClean="0"/>
              <a:t/>
            </a:r>
            <a:br>
              <a:rPr lang="ar-SA" sz="4900" b="1" dirty="0" smtClean="0"/>
            </a:br>
            <a:r>
              <a:rPr lang="ar-SA" sz="5300" b="1" dirty="0" err="1" smtClean="0">
                <a:solidFill>
                  <a:srgbClr val="FF0000"/>
                </a:solidFill>
              </a:rPr>
              <a:t>أسئلة:</a:t>
            </a:r>
            <a:r>
              <a:rPr lang="ar-SA" sz="5300" b="1" dirty="0" smtClean="0"/>
              <a:t/>
            </a:r>
            <a:br>
              <a:rPr lang="ar-SA" sz="5300" b="1" dirty="0" smtClean="0"/>
            </a:br>
            <a:r>
              <a:rPr lang="ar-SA" sz="5300" b="1" dirty="0" smtClean="0">
                <a:solidFill>
                  <a:srgbClr val="FFFF00"/>
                </a:solidFill>
              </a:rPr>
              <a:t>1</a:t>
            </a:r>
            <a:r>
              <a:rPr lang="ar-SA" sz="5300" b="1" dirty="0" smtClean="0"/>
              <a:t>- ما معنى </a:t>
            </a:r>
            <a:r>
              <a:rPr lang="ar-SA" sz="5300" b="1" dirty="0" err="1" smtClean="0"/>
              <a:t>الاستعاذة؟</a:t>
            </a:r>
            <a:r>
              <a:rPr lang="ar-SA" sz="5300" b="1" dirty="0" smtClean="0"/>
              <a:t> وهل هي من القرآن أم </a:t>
            </a:r>
            <a:r>
              <a:rPr lang="ar-SA" sz="5300" b="1" dirty="0" err="1" smtClean="0"/>
              <a:t>لا؟</a:t>
            </a:r>
            <a:r>
              <a:rPr lang="ar-SA" sz="5300" b="1" dirty="0" smtClean="0"/>
              <a:t> وما المراد </a:t>
            </a:r>
            <a:r>
              <a:rPr lang="ar-SA" sz="5300" b="1" dirty="0" err="1" smtClean="0"/>
              <a:t>بلفظها؟</a:t>
            </a:r>
            <a:r>
              <a:rPr lang="ar-SA" sz="5300" b="1" dirty="0" smtClean="0"/>
              <a:t> </a:t>
            </a:r>
            <a:r>
              <a:rPr lang="ar-SA" sz="5300" b="1" dirty="0" smtClean="0">
                <a:solidFill>
                  <a:srgbClr val="FFFF00"/>
                </a:solidFill>
              </a:rPr>
              <a:t>2</a:t>
            </a:r>
            <a:r>
              <a:rPr lang="ar-SA" sz="5300" b="1" dirty="0" smtClean="0"/>
              <a:t>- الاستعاذة عند بدء القراءة هل هي مطلوبة أم </a:t>
            </a:r>
            <a:r>
              <a:rPr lang="ar-SA" sz="5300" b="1" dirty="0" err="1" smtClean="0"/>
              <a:t>لا؟</a:t>
            </a:r>
            <a:r>
              <a:rPr lang="ar-SA" sz="5300" b="1" dirty="0" smtClean="0"/>
              <a:t> بَيِّن </a:t>
            </a:r>
            <a:r>
              <a:rPr lang="ar-SA" sz="5300" b="1" dirty="0" err="1" smtClean="0"/>
              <a:t>حكمها.</a:t>
            </a:r>
            <a:r>
              <a:rPr lang="ar-SA" sz="5300" b="1" dirty="0" smtClean="0"/>
              <a:t/>
            </a:r>
            <a:br>
              <a:rPr lang="ar-SA" sz="5300" b="1" dirty="0" smtClean="0"/>
            </a:br>
            <a:r>
              <a:rPr lang="ar-SA" sz="5300" b="1" dirty="0" smtClean="0">
                <a:solidFill>
                  <a:srgbClr val="FFFF00"/>
                </a:solidFill>
              </a:rPr>
              <a:t>3</a:t>
            </a:r>
            <a:r>
              <a:rPr lang="ar-SA" sz="5300" b="1" dirty="0" smtClean="0"/>
              <a:t>- اذكر صيغتها المختارة مبينًا سبب هذا الاختيار، ثم اذكر ما يجوز من </a:t>
            </a:r>
            <a:r>
              <a:rPr lang="ar-SA" sz="5300" b="1" dirty="0" err="1" smtClean="0"/>
              <a:t>صيغتها.</a:t>
            </a:r>
            <a:r>
              <a:rPr lang="ar-SA" sz="5300" b="1" dirty="0" smtClean="0"/>
              <a:t> </a:t>
            </a:r>
            <a:r>
              <a:rPr lang="ar-SA" sz="5300" b="1" dirty="0" smtClean="0">
                <a:solidFill>
                  <a:srgbClr val="FFFF00"/>
                </a:solidFill>
              </a:rPr>
              <a:t>4</a:t>
            </a:r>
            <a:r>
              <a:rPr lang="ar-SA" sz="5300" b="1" dirty="0" smtClean="0"/>
              <a:t>- بين حالاتها عند بدء </a:t>
            </a:r>
            <a:r>
              <a:rPr lang="ar-SA" sz="5300" b="1" dirty="0" err="1" smtClean="0"/>
              <a:t>القراءة.</a:t>
            </a:r>
            <a:r>
              <a:rPr lang="ar-SA" sz="5300" b="1" dirty="0" smtClean="0"/>
              <a:t> </a:t>
            </a:r>
            <a:r>
              <a:rPr lang="ar-SA" sz="5300" b="1" dirty="0" smtClean="0">
                <a:solidFill>
                  <a:srgbClr val="FFFF00"/>
                </a:solidFill>
              </a:rPr>
              <a:t>5</a:t>
            </a:r>
            <a:r>
              <a:rPr lang="ar-SA" sz="5300" b="1" dirty="0" smtClean="0"/>
              <a:t>- إذا قطع القارئ لعذر طارئ فهل يعيد </a:t>
            </a:r>
            <a:r>
              <a:rPr lang="ar-SA" sz="5300" b="1" dirty="0" err="1" smtClean="0"/>
              <a:t>الاستعاذة؟</a:t>
            </a:r>
            <a:r>
              <a:rPr lang="ar-SA" sz="4900" b="1" dirty="0" smtClean="0"/>
              <a:t/>
            </a:r>
            <a:br>
              <a:rPr lang="ar-SA" sz="4900" b="1" dirty="0" smtClean="0"/>
            </a:br>
            <a:r>
              <a:rPr lang="en-US" dirty="0" smtClean="0"/>
              <a:t/>
            </a:r>
            <a:br>
              <a:rPr lang="en-US" dirty="0" smtClean="0"/>
            </a:br>
            <a:endParaRPr lang="ar-SA"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5400" b="1" dirty="0" err="1" smtClean="0">
                <a:solidFill>
                  <a:srgbClr val="FF0000"/>
                </a:solidFill>
              </a:rPr>
              <a:t>البَسْمَلَةُ:</a:t>
            </a:r>
            <a:r>
              <a:rPr lang="ar-SA" sz="5400" b="1" dirty="0" smtClean="0"/>
              <a:t/>
            </a:r>
            <a:br>
              <a:rPr lang="ar-SA" sz="5400" b="1" dirty="0" smtClean="0"/>
            </a:br>
            <a:r>
              <a:rPr lang="ar-SA" sz="5400" b="1" dirty="0" smtClean="0"/>
              <a:t>البسملة مصدر بَسْمَلَ، أي: إذا قال بسم الله الرحمن الرحيم، نحو </a:t>
            </a:r>
            <a:r>
              <a:rPr lang="ar-SA" sz="5400" b="1" dirty="0" err="1" smtClean="0"/>
              <a:t>حَسْبَلَ</a:t>
            </a:r>
            <a:r>
              <a:rPr lang="ar-SA" sz="5400" b="1" dirty="0" smtClean="0"/>
              <a:t> إذا قال حسبي الله، وحَوقَلَ: إذا قال لا حول ولا قوة إلا </a:t>
            </a:r>
            <a:r>
              <a:rPr lang="ar-SA" sz="5400" b="1" dirty="0" err="1" smtClean="0"/>
              <a:t>بالله .</a:t>
            </a:r>
            <a:r>
              <a:rPr lang="ar-SA" sz="5400" b="1" dirty="0" smtClean="0"/>
              <a:t/>
            </a:r>
            <a:br>
              <a:rPr lang="ar-SA" sz="5400" b="1" dirty="0" smtClean="0"/>
            </a:br>
            <a:r>
              <a:rPr lang="ar-SA" sz="5400" b="1" dirty="0" smtClean="0">
                <a:solidFill>
                  <a:srgbClr val="FF0000"/>
                </a:solidFill>
              </a:rPr>
              <a:t>حكمُ </a:t>
            </a:r>
            <a:r>
              <a:rPr lang="ar-SA" sz="5400" b="1" dirty="0" err="1" smtClean="0">
                <a:solidFill>
                  <a:srgbClr val="FF0000"/>
                </a:solidFill>
              </a:rPr>
              <a:t>البسملةِ:</a:t>
            </a:r>
            <a:r>
              <a:rPr lang="ar-SA" sz="5400" b="1" dirty="0" smtClean="0"/>
              <a:t/>
            </a:r>
            <a:br>
              <a:rPr lang="ar-SA" sz="5400" b="1" dirty="0" smtClean="0"/>
            </a:br>
            <a:r>
              <a:rPr lang="ar-SA" sz="5400" b="1" dirty="0" smtClean="0"/>
              <a:t>لا خلاف بين العلماء في أنها بعض آية من سورة النَّمل، كما أنه لا خلاف بين القراء في إثباتها في أول </a:t>
            </a:r>
            <a:r>
              <a:rPr lang="ar-SA" sz="5400" b="1" dirty="0" err="1" smtClean="0"/>
              <a:t>الفاتحة .</a:t>
            </a:r>
            <a:r>
              <a:rPr lang="ar-SA" dirty="0" smtClean="0"/>
              <a:t/>
            </a:r>
            <a:br>
              <a:rPr lang="ar-SA" dirty="0" smtClean="0"/>
            </a:br>
            <a:endParaRPr lang="ar-SA"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4800" b="1" dirty="0" smtClean="0"/>
              <a:t>وقد أجمع القراء السبعة أيضًا على الإتيان </a:t>
            </a:r>
            <a:r>
              <a:rPr lang="ar-SA" sz="4800" b="1" dirty="0" err="1" smtClean="0"/>
              <a:t>بها</a:t>
            </a:r>
            <a:r>
              <a:rPr lang="ar-SA" sz="4800" b="1" dirty="0" smtClean="0"/>
              <a:t> عند ابتداء القراءة بأول أي سورة من القرآن سوى سورة براءة؛ وذلك لكتابتها في المصحف، ولما ثبت من الأحاديث الصحيحة أن رسول </a:t>
            </a:r>
            <a:r>
              <a:rPr lang="ar-SA" sz="4800" b="1" dirty="0" err="1" smtClean="0"/>
              <a:t>الله </a:t>
            </a:r>
            <a:r>
              <a:rPr lang="ar-SA" sz="4800" b="1" dirty="0" smtClean="0"/>
              <a:t>-صلى الله عليه وآله وسلم- كان لا يعلم انقضاء السورة حتى تنزل </a:t>
            </a:r>
            <a:r>
              <a:rPr lang="ar-SA" sz="4800" b="1" dirty="0" err="1" smtClean="0"/>
              <a:t>عليه </a:t>
            </a:r>
            <a:r>
              <a:rPr lang="ar-SA" sz="4800" b="1" dirty="0" smtClean="0"/>
              <a:t>"بسم الله الرحمن </a:t>
            </a:r>
            <a:r>
              <a:rPr lang="ar-SA" sz="4800" b="1" dirty="0" err="1" smtClean="0"/>
              <a:t>الرحيم".</a:t>
            </a:r>
            <a:r>
              <a:rPr lang="ar-SA" sz="4800" b="1" dirty="0" smtClean="0"/>
              <a:t/>
            </a:r>
            <a:br>
              <a:rPr lang="ar-SA" sz="4800" b="1" dirty="0" smtClean="0"/>
            </a:br>
            <a:r>
              <a:rPr lang="ar-SA" sz="4800" b="1" dirty="0" smtClean="0"/>
              <a:t>وأما في أجزاء السور فالقارئ مُخَيَّر بين الإتيان بالبسملة أو عدمه.</a:t>
            </a:r>
            <a:endParaRPr lang="ar-SA" sz="4800" b="1"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0"/>
            <a:ext cx="8784976" cy="6597352"/>
          </a:xfrm>
        </p:spPr>
        <p:txBody>
          <a:bodyPr>
            <a:normAutofit fontScale="90000"/>
          </a:bodyPr>
          <a:lstStyle/>
          <a:p>
            <a:r>
              <a:rPr lang="ar-SA" sz="5400" b="1" dirty="0" smtClean="0">
                <a:solidFill>
                  <a:srgbClr val="FF0000"/>
                </a:solidFill>
              </a:rPr>
              <a:t>حالات </a:t>
            </a:r>
            <a:r>
              <a:rPr lang="ar-SA" sz="5400" b="1" dirty="0" err="1" smtClean="0">
                <a:solidFill>
                  <a:srgbClr val="FF0000"/>
                </a:solidFill>
              </a:rPr>
              <a:t>الإستعاذة</a:t>
            </a:r>
            <a:r>
              <a:rPr lang="ar-SA" sz="5400" b="1" dirty="0" smtClean="0">
                <a:solidFill>
                  <a:srgbClr val="FF0000"/>
                </a:solidFill>
              </a:rPr>
              <a:t> مع البسملة</a:t>
            </a:r>
            <a:r>
              <a:rPr lang="ar-SA" sz="5400" b="1" dirty="0" smtClean="0"/>
              <a:t/>
            </a:r>
            <a:br>
              <a:rPr lang="ar-SA" sz="5400" b="1" dirty="0" smtClean="0"/>
            </a:br>
            <a:r>
              <a:rPr lang="ar-SA" sz="6600" b="1" dirty="0" smtClean="0"/>
              <a:t>إذا ابتدأ القارئ قراءته بأول أي سورة من سور القرآن سوى براءة، فله أن يجمع بين الاستعاذة والبسملة وأول السورة، ويجوز له حينئذ أربعة </a:t>
            </a:r>
            <a:r>
              <a:rPr lang="ar-SA" sz="6600" b="1" dirty="0" err="1" smtClean="0"/>
              <a:t>أوجه:</a:t>
            </a:r>
            <a:endParaRPr lang="ar-SA" sz="5400" b="1"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5400" b="1" dirty="0" smtClean="0">
                <a:solidFill>
                  <a:srgbClr val="FF0000"/>
                </a:solidFill>
              </a:rPr>
              <a:t>1- قطع الجميع: </a:t>
            </a:r>
            <a:r>
              <a:rPr lang="ar-SA" sz="5400" b="1" dirty="0" smtClean="0"/>
              <a:t>أي فَصْلِ الاستعاذة عن البسملة عن أول السورة، بالوقف على كل منها، وهذا الوجه </a:t>
            </a:r>
            <a:r>
              <a:rPr lang="ar-SA" sz="5400" b="1" dirty="0" err="1" smtClean="0"/>
              <a:t>أفضلها.</a:t>
            </a:r>
            <a:r>
              <a:rPr lang="ar-SA" sz="5400" b="1" dirty="0" smtClean="0"/>
              <a:t/>
            </a:r>
            <a:br>
              <a:rPr lang="ar-SA" sz="5400" b="1" dirty="0" smtClean="0"/>
            </a:br>
            <a:r>
              <a:rPr lang="ar-SA" sz="5400" b="1" dirty="0" smtClean="0">
                <a:solidFill>
                  <a:srgbClr val="FF0000"/>
                </a:solidFill>
              </a:rPr>
              <a:t>2- قطع الأول ووصل الثاني بالثالث: </a:t>
            </a:r>
            <a:r>
              <a:rPr lang="ar-SA" sz="5400" b="1" dirty="0" smtClean="0"/>
              <a:t>أي الوقف على الاستعاذة ووصل البسملة بأول السورة، وهو يلي الوجه الأول في الأفضلية.</a:t>
            </a:r>
            <a:endParaRPr lang="ar-SA" sz="5400" b="1"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4800" b="1" dirty="0" smtClean="0">
                <a:solidFill>
                  <a:srgbClr val="FFFF00"/>
                </a:solidFill>
              </a:rPr>
              <a:t>3- وصل الأول بالثاني وقطع الثالث: </a:t>
            </a:r>
            <a:r>
              <a:rPr lang="ar-SA" sz="4800" b="1" dirty="0" smtClean="0"/>
              <a:t>أي وصل الاستعاذة بالبسملة والوقف عليها، وهو أفضل من </a:t>
            </a:r>
            <a:r>
              <a:rPr lang="ar-SA" sz="4800" b="1" dirty="0" err="1" smtClean="0"/>
              <a:t>الأخير.</a:t>
            </a:r>
            <a:r>
              <a:rPr lang="ar-SA" sz="4800" b="1" dirty="0" smtClean="0"/>
              <a:t/>
            </a:r>
            <a:br>
              <a:rPr lang="ar-SA" sz="4800" b="1" dirty="0" smtClean="0"/>
            </a:br>
            <a:r>
              <a:rPr lang="ar-SA" sz="4800" b="1" dirty="0" smtClean="0">
                <a:solidFill>
                  <a:srgbClr val="FFFF00"/>
                </a:solidFill>
              </a:rPr>
              <a:t>4- وصل الجميع: </a:t>
            </a:r>
            <a:r>
              <a:rPr lang="ar-SA" sz="4800" b="1" dirty="0" smtClean="0"/>
              <a:t>أي وصل الاستعاذة بالبسملة بأول </a:t>
            </a:r>
            <a:r>
              <a:rPr lang="ar-SA" sz="4800" b="1" dirty="0" err="1" smtClean="0"/>
              <a:t>السورة.</a:t>
            </a:r>
            <a:r>
              <a:rPr lang="ar-SA" sz="4800" b="1" dirty="0" smtClean="0"/>
              <a:t> أما إذا كان القارئ مبتدئًا بأول سورة براءة، فله فيها </a:t>
            </a:r>
            <a:r>
              <a:rPr lang="ar-SA" sz="4800" b="1" dirty="0" err="1" smtClean="0"/>
              <a:t>وجهان:</a:t>
            </a:r>
            <a:r>
              <a:rPr lang="ar-SA" sz="4800" b="1" dirty="0" smtClean="0"/>
              <a:t/>
            </a:r>
            <a:br>
              <a:rPr lang="ar-SA" sz="4800" b="1" dirty="0" smtClean="0"/>
            </a:br>
            <a:r>
              <a:rPr lang="ar-SA" sz="4800" b="1" dirty="0" smtClean="0"/>
              <a:t>1- الوقف على الاستعاذة وفصلها عن أول السورة بدون </a:t>
            </a:r>
            <a:r>
              <a:rPr lang="ar-SA" sz="4800" b="1" dirty="0" err="1" smtClean="0"/>
              <a:t>بسملة.</a:t>
            </a:r>
            <a:r>
              <a:rPr lang="ar-SA" sz="4800" b="1" dirty="0" smtClean="0"/>
              <a:t> 2- وصل الاستعاذة بأول السورة بدون بسملة أيضًا.</a:t>
            </a:r>
            <a:endParaRPr lang="ar-SA" sz="4800" b="1"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5300" b="1" dirty="0" smtClean="0"/>
              <a:t>أما إذا كان القارئ مبتدئًا تلاوتَه بآية من وسط سورة غير سورة براءة، فله </a:t>
            </a:r>
            <a:r>
              <a:rPr lang="ar-SA" sz="5300" b="1" dirty="0" err="1" smtClean="0"/>
              <a:t>حالتان.</a:t>
            </a:r>
            <a:r>
              <a:rPr lang="ar-SA" sz="5300" b="1" dirty="0" smtClean="0"/>
              <a:t> </a:t>
            </a:r>
            <a:r>
              <a:rPr lang="ar-SA" sz="5300" b="1" dirty="0" smtClean="0">
                <a:solidFill>
                  <a:srgbClr val="FF0000"/>
                </a:solidFill>
              </a:rPr>
              <a:t>الأولى: </a:t>
            </a:r>
            <a:r>
              <a:rPr lang="ar-SA" sz="5300" b="1" dirty="0" smtClean="0"/>
              <a:t>أن يأتي بالبسملة، ويجوز له حينئذ الأوجه الأربعة التي ذكرناها في ابتداء أول كل </a:t>
            </a:r>
            <a:r>
              <a:rPr lang="ar-SA" sz="5300" b="1" dirty="0" err="1" smtClean="0"/>
              <a:t>سورة .</a:t>
            </a:r>
            <a:r>
              <a:rPr lang="ar-SA" sz="5300" b="1" dirty="0" smtClean="0"/>
              <a:t> </a:t>
            </a:r>
            <a:r>
              <a:rPr lang="ar-SA" sz="5300" b="1" dirty="0" smtClean="0">
                <a:solidFill>
                  <a:srgbClr val="FF0000"/>
                </a:solidFill>
              </a:rPr>
              <a:t>الثانية: </a:t>
            </a:r>
            <a:r>
              <a:rPr lang="ar-SA" sz="5300" b="1" dirty="0" smtClean="0"/>
              <a:t>أن يترك البسملة، ويجوز له حينئذ وجهان </a:t>
            </a:r>
            <a:r>
              <a:rPr lang="ar-SA" sz="5300" b="1" dirty="0" err="1" smtClean="0"/>
              <a:t>فقط.</a:t>
            </a:r>
            <a:r>
              <a:rPr lang="ar-SA" sz="5300" b="1" dirty="0" smtClean="0"/>
              <a:t> </a:t>
            </a:r>
            <a:r>
              <a:rPr lang="ar-SA" sz="5300" b="1" dirty="0" smtClean="0">
                <a:solidFill>
                  <a:srgbClr val="FF0000"/>
                </a:solidFill>
              </a:rPr>
              <a:t>1</a:t>
            </a:r>
            <a:r>
              <a:rPr lang="ar-SA" sz="5300" b="1" dirty="0" smtClean="0"/>
              <a:t>- الوقف على الاستعاذة وفصلها عن أول الآية الْمُبْتَدَأِ </a:t>
            </a:r>
            <a:r>
              <a:rPr lang="ar-SA" sz="5300" b="1" dirty="0" err="1" smtClean="0"/>
              <a:t>بها.</a:t>
            </a:r>
            <a:r>
              <a:rPr lang="ar-SA" sz="5300" b="1" dirty="0" smtClean="0"/>
              <a:t/>
            </a:r>
            <a:br>
              <a:rPr lang="ar-SA" sz="5300" b="1" dirty="0" smtClean="0"/>
            </a:br>
            <a:r>
              <a:rPr lang="ar-SA" sz="5300" b="1" dirty="0" smtClean="0">
                <a:solidFill>
                  <a:srgbClr val="FF0000"/>
                </a:solidFill>
              </a:rPr>
              <a:t>2</a:t>
            </a:r>
            <a:r>
              <a:rPr lang="ar-SA" sz="5300" b="1" dirty="0" smtClean="0"/>
              <a:t>- وصل الاستعاذة بالآية المبتدأ </a:t>
            </a:r>
            <a:r>
              <a:rPr lang="ar-SA" sz="5300" b="1" dirty="0" err="1" smtClean="0"/>
              <a:t>بها</a:t>
            </a:r>
            <a:r>
              <a:rPr lang="ar-SA" sz="5300" b="1" dirty="0" smtClean="0"/>
              <a:t> </a:t>
            </a:r>
            <a:r>
              <a:rPr lang="ar-SA" sz="5300" b="1" dirty="0" err="1" smtClean="0"/>
              <a:t>.</a:t>
            </a:r>
            <a:r>
              <a:rPr lang="ar-SA" dirty="0" smtClean="0"/>
              <a:t/>
            </a:r>
            <a:br>
              <a:rPr lang="ar-SA" dirty="0" smtClean="0"/>
            </a:br>
            <a:endParaRPr lang="ar-SA"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22714"/>
          </a:xfrm>
        </p:spPr>
        <p:txBody>
          <a:bodyPr>
            <a:noAutofit/>
          </a:bodyPr>
          <a:lstStyle/>
          <a:p>
            <a:r>
              <a:rPr lang="ar-SA" sz="8000" b="1" dirty="0" smtClean="0"/>
              <a:t>وعرّف </a:t>
            </a:r>
            <a:r>
              <a:rPr lang="ar-SA" sz="8000" b="1" dirty="0" err="1" smtClean="0"/>
              <a:t>التجويد </a:t>
            </a:r>
            <a:r>
              <a:rPr lang="ar-SA" sz="8000" b="1" dirty="0" smtClean="0"/>
              <a:t>– </a:t>
            </a:r>
            <a:r>
              <a:rPr lang="ar-SA" sz="8000" b="1" dirty="0" err="1" smtClean="0"/>
              <a:t>أيضاً </a:t>
            </a:r>
            <a:r>
              <a:rPr lang="ar-SA" sz="8000" b="1" dirty="0" smtClean="0"/>
              <a:t>– </a:t>
            </a:r>
            <a:r>
              <a:rPr lang="ar-SA" sz="8000" b="1" dirty="0" smtClean="0">
                <a:solidFill>
                  <a:srgbClr val="FF0000"/>
                </a:solidFill>
              </a:rPr>
              <a:t>بأنه</a:t>
            </a:r>
            <a:r>
              <a:rPr lang="ar-SA" sz="8000" b="1" dirty="0" smtClean="0"/>
              <a:t>: إخراج كل حرف من مخرجه مع إعطائه حقه ومستحقه.</a:t>
            </a:r>
            <a:endParaRPr lang="ar-SA" sz="8000" b="1" dirty="0"/>
          </a:p>
        </p:txBody>
      </p:sp>
    </p:spTree>
  </p:cSld>
  <p:clrMapOvr>
    <a:masterClrMapping/>
  </p:clrMapOvr>
  <p:transition spd="slow">
    <p:wipe dir="r"/>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88640"/>
            <a:ext cx="8820472" cy="6669360"/>
          </a:xfrm>
        </p:spPr>
        <p:txBody>
          <a:bodyPr>
            <a:noAutofit/>
          </a:bodyPr>
          <a:lstStyle/>
          <a:p>
            <a:r>
              <a:rPr lang="ar-SA" sz="7200" b="1" dirty="0" smtClean="0">
                <a:solidFill>
                  <a:srgbClr val="FF0000"/>
                </a:solidFill>
              </a:rPr>
              <a:t>موضوعه: </a:t>
            </a:r>
            <a:r>
              <a:rPr lang="ar-SA" sz="7200" b="1" dirty="0" smtClean="0"/>
              <a:t/>
            </a:r>
            <a:br>
              <a:rPr lang="ar-SA" sz="7200" b="1" dirty="0" smtClean="0"/>
            </a:br>
            <a:r>
              <a:rPr lang="ar-SA" sz="7200" b="1" dirty="0" smtClean="0"/>
              <a:t>الكلمات </a:t>
            </a:r>
            <a:r>
              <a:rPr lang="ar-SA" sz="7200" b="1" dirty="0"/>
              <a:t>القرآنية على المشهور من حيث إعطاء الحروف حقها ومستحقها وأن لا تخرج عما قُرِّر من أحكامه بإجماع الأمة.</a:t>
            </a:r>
          </a:p>
        </p:txBody>
      </p:sp>
    </p:spTree>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txBody>
          <a:bodyPr>
            <a:noAutofit/>
          </a:bodyPr>
          <a:lstStyle/>
          <a:p>
            <a:r>
              <a:rPr lang="ar-SA" sz="6000" b="1" dirty="0" err="1">
                <a:solidFill>
                  <a:srgbClr val="FF0000"/>
                </a:solidFill>
              </a:rPr>
              <a:t>غَايَتُهُ:</a:t>
            </a:r>
            <a:r>
              <a:rPr lang="ar-SA" sz="6000" b="1" dirty="0"/>
              <a:t/>
            </a:r>
            <a:br>
              <a:rPr lang="ar-SA" sz="6000" b="1" dirty="0"/>
            </a:br>
            <a:r>
              <a:rPr lang="ar-SA" sz="6000" b="1" dirty="0"/>
              <a:t>الغاية من التجويد هي تمكين القارئ من جودة القراءة، وحسن الأداء، وعصمة لسانه من اللحن عند تلاوة القرآن الكريم لكي ينال رضا ربه وتتحقق له السعادة في الدنيا والآخرة.</a:t>
            </a:r>
          </a:p>
        </p:txBody>
      </p:sp>
    </p:spTree>
  </p:cSld>
  <p:clrMapOvr>
    <a:masterClrMapping/>
  </p:clrMapOvr>
  <p:transition spd="slow">
    <p:cut thruBlk="1"/>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74638"/>
            <a:ext cx="8435280" cy="6394722"/>
          </a:xfrm>
        </p:spPr>
        <p:txBody>
          <a:bodyPr>
            <a:noAutofit/>
          </a:bodyPr>
          <a:lstStyle/>
          <a:p>
            <a:r>
              <a:rPr lang="ar-SA" sz="6000" b="1" dirty="0">
                <a:solidFill>
                  <a:srgbClr val="FF0000"/>
                </a:solidFill>
              </a:rPr>
              <a:t>فضلُهُ </a:t>
            </a:r>
            <a:r>
              <a:rPr lang="ar-SA" sz="6000" b="1" dirty="0" err="1">
                <a:solidFill>
                  <a:srgbClr val="FF0000"/>
                </a:solidFill>
              </a:rPr>
              <a:t>وأهميتُهُ:</a:t>
            </a:r>
            <a:r>
              <a:rPr lang="ar-SA" sz="6000" b="1" dirty="0"/>
              <a:t/>
            </a:r>
            <a:br>
              <a:rPr lang="ar-SA" sz="6000" b="1" dirty="0"/>
            </a:br>
            <a:r>
              <a:rPr lang="ar-SA" sz="6000" b="1" dirty="0"/>
              <a:t>هو من أجلِّ العلوم وأشرفها؛ لتعلقه بكلام </a:t>
            </a:r>
            <a:r>
              <a:rPr lang="ar-SA" sz="6000" b="1" dirty="0" err="1"/>
              <a:t>الله </a:t>
            </a:r>
            <a:r>
              <a:rPr lang="ar-SA" sz="6000" b="1" dirty="0"/>
              <a:t>-سبحانه وتعالى- كما أن تعلمه له أهمية كبرى حيث يعين المسلم على تلاوة القرآن الكريم حق التلاوة.</a:t>
            </a:r>
          </a:p>
        </p:txBody>
      </p:sp>
    </p:spTree>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ppt_x"/>
                                          </p:val>
                                        </p:tav>
                                        <p:tav tm="100000">
                                          <p:val>
                                            <p:strVal val="#ppt_x"/>
                                          </p:val>
                                        </p:tav>
                                      </p:tavLst>
                                    </p:anim>
                                    <p:anim calcmode="lin" valueType="num">
                                      <p:cBhvr additive="base">
                                        <p:cTn id="8" dur="3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r>
              <a:rPr lang="ar-SA" dirty="0" smtClean="0"/>
              <a:t/>
            </a:r>
            <a:br>
              <a:rPr lang="ar-SA" dirty="0" smtClean="0"/>
            </a:br>
            <a:r>
              <a:rPr lang="ar-SA" sz="4900" b="1" dirty="0" smtClean="0">
                <a:solidFill>
                  <a:srgbClr val="FF0000"/>
                </a:solidFill>
              </a:rPr>
              <a:t>كيفيةُ قراءةِ القرآنِ </a:t>
            </a:r>
            <a:r>
              <a:rPr lang="ar-SA" sz="4900" b="1" dirty="0" err="1" smtClean="0">
                <a:solidFill>
                  <a:srgbClr val="FF0000"/>
                </a:solidFill>
              </a:rPr>
              <a:t>الكريمِ:</a:t>
            </a:r>
            <a:r>
              <a:rPr lang="ar-SA" sz="4900" b="1" dirty="0" smtClean="0"/>
              <a:t/>
            </a:r>
            <a:br>
              <a:rPr lang="ar-SA" sz="4900" b="1" dirty="0" smtClean="0"/>
            </a:br>
            <a:r>
              <a:rPr lang="ar-SA" sz="4900" b="1" dirty="0" smtClean="0"/>
              <a:t>لقد شرع </a:t>
            </a:r>
            <a:r>
              <a:rPr lang="ar-SA" sz="4900" b="1" dirty="0" err="1" smtClean="0"/>
              <a:t>الله </a:t>
            </a:r>
            <a:r>
              <a:rPr lang="ar-SA" sz="4900" b="1" dirty="0" smtClean="0"/>
              <a:t>-سبحانه وتعالى- لقراءة القرآن صفة معينة وكيفية ثابتة، قد أمر </a:t>
            </a:r>
            <a:r>
              <a:rPr lang="ar-SA" sz="4900" b="1" dirty="0" err="1" smtClean="0"/>
              <a:t>بها</a:t>
            </a:r>
            <a:r>
              <a:rPr lang="ar-SA" sz="4900" b="1" dirty="0" smtClean="0"/>
              <a:t> نبيه عليه الصلاة والسلام </a:t>
            </a:r>
            <a:r>
              <a:rPr lang="ar-SA" sz="4900" b="1" dirty="0" err="1" smtClean="0"/>
              <a:t>فقال: </a:t>
            </a:r>
            <a:r>
              <a:rPr lang="ar-SA" sz="4900" b="1" dirty="0" smtClean="0"/>
              <a:t>{وَرَتِّلِ الْقُرْآنَ تَرْتِيلاً}، أي اقرأه بتؤدة وطمأنينة وتدبر، وذلك برياضة اللسان والمداومة على القراءة بترقيق المرقق وتفخيم المفخم وقَصْرِ </a:t>
            </a:r>
            <a:r>
              <a:rPr lang="ar-SA" sz="4900" b="1" dirty="0" err="1" smtClean="0"/>
              <a:t>المقصور..</a:t>
            </a:r>
            <a:r>
              <a:rPr lang="ar-SA" sz="4900" b="1" dirty="0" smtClean="0"/>
              <a:t> وإخراج الحروف من مخارجها، وعدم الخلط بينها، كل ذلك دون تكلُّف أو تمطيط.</a:t>
            </a:r>
            <a:endParaRPr lang="ar-SA" b="1" dirty="0"/>
          </a:p>
        </p:txBody>
      </p:sp>
    </p:spTree>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12968" cy="6322714"/>
          </a:xfrm>
        </p:spPr>
        <p:txBody>
          <a:bodyPr>
            <a:noAutofit/>
          </a:bodyPr>
          <a:lstStyle/>
          <a:p>
            <a:r>
              <a:rPr lang="ar-SA" b="1" dirty="0" smtClean="0"/>
              <a:t>ولقد أكد </a:t>
            </a:r>
            <a:r>
              <a:rPr lang="ar-SA" b="1" dirty="0" err="1" smtClean="0"/>
              <a:t>الله </a:t>
            </a:r>
            <a:r>
              <a:rPr lang="ar-SA" b="1" dirty="0" smtClean="0"/>
              <a:t>-عز وجل- الفعل </a:t>
            </a:r>
            <a:r>
              <a:rPr lang="ar-SA" b="1" dirty="0" err="1" smtClean="0"/>
              <a:t>وهو </a:t>
            </a:r>
            <a:r>
              <a:rPr lang="ar-SA" b="1" dirty="0" smtClean="0"/>
              <a:t>"رتِّل" بالمصدر </a:t>
            </a:r>
            <a:r>
              <a:rPr lang="ar-SA" b="1" dirty="0" err="1" smtClean="0"/>
              <a:t>وهو </a:t>
            </a:r>
            <a:r>
              <a:rPr lang="ar-SA" b="1" dirty="0" smtClean="0"/>
              <a:t>"ترتيلا" تعظيمًا </a:t>
            </a:r>
            <a:r>
              <a:rPr lang="ar-SA" b="1" dirty="0" err="1" smtClean="0"/>
              <a:t>لشأنه.</a:t>
            </a:r>
            <a:r>
              <a:rPr lang="ar-SA" b="1" dirty="0" smtClean="0"/>
              <a:t/>
            </a:r>
            <a:br>
              <a:rPr lang="ar-SA" b="1" dirty="0" smtClean="0"/>
            </a:br>
            <a:r>
              <a:rPr lang="ar-SA" b="1" dirty="0" smtClean="0"/>
              <a:t>كما قال </a:t>
            </a:r>
            <a:r>
              <a:rPr lang="ar-SA" b="1" dirty="0" err="1" smtClean="0"/>
              <a:t>سبحانه: </a:t>
            </a:r>
            <a:r>
              <a:rPr lang="ar-SA" b="1" dirty="0" smtClean="0"/>
              <a:t>{وَقُرْآنًا فَرَقْنَاهُ لِتَقْرَأَهُ عَلَى النَّاسِ عَلَى مُكْثٍ وَنَزَّلْنَاهُ تَنْزِيلاً} أي لتقرأه على الناس بترَسُّلٍ وتمهُّل فإن ذلك أقرب إلى الفَهمِ وأسهل للحفظ، والواقع أن هذه الصفة لا تتحقق إلا بالمحافظة على أحكام التجويد المستمدة من قراءة رسول </a:t>
            </a:r>
            <a:r>
              <a:rPr lang="ar-SA" b="1" dirty="0" err="1" smtClean="0"/>
              <a:t>الله </a:t>
            </a:r>
            <a:r>
              <a:rPr lang="ar-SA" b="1" dirty="0" smtClean="0"/>
              <a:t>-صلى الله عليه وآله وسلم- والتي ثبتت عنه بالتواتر والأحاديث.</a:t>
            </a:r>
            <a:endParaRPr lang="ar-SA" b="1" dirty="0"/>
          </a:p>
        </p:txBody>
      </p:sp>
    </p:spTree>
  </p:cSld>
  <p:clrMapOvr>
    <a:masterClrMapping/>
  </p:clrMapOvr>
  <p:transition spd="slow">
    <p:wip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ppt_x"/>
                                          </p:val>
                                        </p:tav>
                                        <p:tav tm="100000">
                                          <p:val>
                                            <p:strVal val="#ppt_x"/>
                                          </p:val>
                                        </p:tav>
                                      </p:tavLst>
                                    </p:anim>
                                    <p:anim calcmode="lin" valueType="num">
                                      <p:cBhvr additive="base">
                                        <p:cTn id="8" dur="3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12968" cy="6394722"/>
          </a:xfrm>
        </p:spPr>
        <p:txBody>
          <a:bodyPr>
            <a:normAutofit/>
          </a:bodyPr>
          <a:lstStyle/>
          <a:p>
            <a:r>
              <a:rPr lang="ar-SA" sz="9600" b="1" dirty="0" smtClean="0">
                <a:solidFill>
                  <a:srgbClr val="FF0000"/>
                </a:solidFill>
              </a:rPr>
              <a:t>مراتب القراءة</a:t>
            </a:r>
            <a:endParaRPr lang="ar-SA" sz="9600" b="1" dirty="0">
              <a:solidFill>
                <a:srgbClr val="FF0000"/>
              </a:solidFill>
            </a:endParaRPr>
          </a:p>
        </p:txBody>
      </p:sp>
    </p:spTree>
  </p:cSld>
  <p:clrMapOvr>
    <a:masterClrMapping/>
  </p:clrMapOvr>
  <p:transition spd="slow">
    <p:wedg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TotalTime>
  <Words>303</Words>
  <Application>Microsoft Office PowerPoint</Application>
  <PresentationFormat>عرض على الشاشة (3:4)‏</PresentationFormat>
  <Paragraphs>27</Paragraphs>
  <Slides>27</Slides>
  <Notes>0</Notes>
  <HiddenSlides>0</HiddenSlides>
  <MMClips>0</MMClips>
  <ScaleCrop>false</ScaleCrop>
  <HeadingPairs>
    <vt:vector size="4" baseType="variant">
      <vt:variant>
        <vt:lpstr>سمة</vt:lpstr>
      </vt:variant>
      <vt:variant>
        <vt:i4>1</vt:i4>
      </vt:variant>
      <vt:variant>
        <vt:lpstr>عناوين الشرائح</vt:lpstr>
      </vt:variant>
      <vt:variant>
        <vt:i4>27</vt:i4>
      </vt:variant>
    </vt:vector>
  </HeadingPairs>
  <TitlesOfParts>
    <vt:vector size="28" baseType="lpstr">
      <vt:lpstr>سمة Office</vt:lpstr>
      <vt:lpstr>التجويد  تعريفه، موضوعه،غايته، فضله وأهميته.</vt:lpstr>
      <vt:lpstr>تعريفه لغة:التحسين والإتقان، يقال: جوَّدت الشيء تجويدًا أي حسنته تحسينًا، وأتقنته إتقانًا. واصطلاحاً: علم يبحث في الكلمات القرآنية من حيث إعطاء الحروف حقَّها من الصفات اللازمة التي لا تفارقها كالاستعلاء والاسْتِفَال، أو مُسْتَحَقها من الأحكام الناشئة عن تلك الصفات: كالتفخيم والترقيق، والإدغام والإظهار وغير ذلك.</vt:lpstr>
      <vt:lpstr>وعرّف التجويد – أيضاً – بأنه: إخراج كل حرف من مخرجه مع إعطائه حقه ومستحقه.</vt:lpstr>
      <vt:lpstr>موضوعه:  الكلمات القرآنية على المشهور من حيث إعطاء الحروف حقها ومستحقها وأن لا تخرج عما قُرِّر من أحكامه بإجماع الأمة.</vt:lpstr>
      <vt:lpstr>غَايَتُهُ: الغاية من التجويد هي تمكين القارئ من جودة القراءة، وحسن الأداء، وعصمة لسانه من اللحن عند تلاوة القرآن الكريم لكي ينال رضا ربه وتتحقق له السعادة في الدنيا والآخرة.</vt:lpstr>
      <vt:lpstr>فضلُهُ وأهميتُهُ: هو من أجلِّ العلوم وأشرفها؛ لتعلقه بكلام الله -سبحانه وتعالى- كما أن تعلمه له أهمية كبرى حيث يعين المسلم على تلاوة القرآن الكريم حق التلاوة.</vt:lpstr>
      <vt:lpstr> كيفيةُ قراءةِ القرآنِ الكريمِ: لقد شرع الله -سبحانه وتعالى- لقراءة القرآن صفة معينة وكيفية ثابتة، قد أمر بها نبيه عليه الصلاة والسلام فقال: {وَرَتِّلِ الْقُرْآنَ تَرْتِيلاً}، أي اقرأه بتؤدة وطمأنينة وتدبر، وذلك برياضة اللسان والمداومة على القراءة بترقيق المرقق وتفخيم المفخم وقَصْرِ المقصور.. وإخراج الحروف من مخارجها، وعدم الخلط بينها، كل ذلك دون تكلُّف أو تمطيط.</vt:lpstr>
      <vt:lpstr>ولقد أكد الله -عز وجل- الفعل وهو "رتِّل" بالمصدر وهو "ترتيلا" تعظيمًا لشأنه. كما قال سبحانه: {وَقُرْآنًا فَرَقْنَاهُ لِتَقْرَأَهُ عَلَى النَّاسِ عَلَى مُكْثٍ وَنَزَّلْنَاهُ تَنْزِيلاً} أي لتقرأه على الناس بترَسُّلٍ وتمهُّل فإن ذلك أقرب إلى الفَهمِ وأسهل للحفظ، والواقع أن هذه الصفة لا تتحقق إلا بالمحافظة على أحكام التجويد المستمدة من قراءة رسول الله -صلى الله عليه وآله وسلم- والتي ثبتت عنه بالتواتر والأحاديث.</vt:lpstr>
      <vt:lpstr>مراتب القراءة</vt:lpstr>
      <vt:lpstr>للقراءة ثلاث مراتب: الترتيل، والتَّدْوير، والْحَدْر: أما التَّرتيل: فهو قراءة القرآن الكريم بِتُؤَدَةٍ وطُمأنينة مع تدبر المعاني ومراعاة أحكام التجويد، وهذه المرتبة هي أفضل المراتب الثلاث حيث نزل بها القرآن الكريم، والله -سبحانه وتعالى- أمر نبيه بها فقال: {وَرَتِّلِ الْقُرْآنَ تَرْتِيلاً}. </vt:lpstr>
      <vt:lpstr>التَّدْويرُ:  هو قراءة القرآن الكريم بحالة متوسطة بين الاطمئنان والسرعة مع مراعاة الأحكام، وهي تلي الترتيل في الأفضلية.</vt:lpstr>
      <vt:lpstr>الْحَدْرُ:  هو قراءة القرآن الكريم بسرعة مع المحافظة على أحكام التجويد. وهذه المراتب كلُّها جائزة.</vt:lpstr>
      <vt:lpstr> وذكر بعض علماء التجويد مرتبة رابعة، وهي مرتبة التَّحْقيق، وقالوا بأنها أكثر تؤدة، وأشد اطمئنانًا من مرتبة الترتيل، وهي التي تستحسن في مقام التعليم، ولكن لا بد أن يحترز معها من التمطيط والإفراط في إشباع الحركات، حتى لا يتولد منها بعض الحروف، ومن المبالغة في الغنات إلى غير ذلك مما لا يصح. </vt:lpstr>
      <vt:lpstr>التقويم: 1. ما مراتب القراءة؟ 2.  عرِّف كل مرتبة منها. 3.  بَيِّن الأفضلية في هذه المراتب. 4.  اذكر المرتبة التي تستحب في مقام التعليم.</vt:lpstr>
      <vt:lpstr>الاستعاذة و البسملة </vt:lpstr>
      <vt:lpstr>الاستعاذة  لغة: الالتجاء والاعتصام والتحصُّن . واصطلاحًا: لفظ يحصل به الالتجاء إلى الله تعالى، والاعتصام والتحصن به من الشيطان الرجيم، وهي ليست من القرآن بالإجماع، ولفظها لفظ الخبر، ومعناه الإنشاء، أي: اللهم أعذني من الشيطان الرجيم  . </vt:lpstr>
      <vt:lpstr>حُكْمُهَا: اتفق العلماء على أن الاستعاذة مطلوبة ممن يريد القراءة، واختلفوا هل هي واجبة أو مندوبة؟فذهب جمهور العلماء إلى أنها مندوبة عند ابتداء القراءة، وحملوا الأمر في قوله تعالى: {فَإِذَا قَرَأْتَ الْقُرْآنَ فَاسْتَعِذْ بِاللَّهِ مِنَ الشَّيْطَانِ الرَّجِيمِ} على النَّدب بحيث لو تركها القارئ لا يكون آثمًا.وذهب بعض العلماء إلى أنها واجبة عند ابتداء القراءة، وحملوا الأمر السابق على الوجوب، وعلى مذهبهم لو تركها القارئ يكون آثمًا. </vt:lpstr>
      <vt:lpstr>صيغَتُهَا: المختار لجميع القراء في صيغتها {أعوذ بالله من الشيطان الرجيم} لأن هذه الصيغة أقرب مطابقة للآية الكريمة الواردة في سورة النَّحل.ويجوز التعوذ بغير هذه الصيغة مما ورد به نص نحو : "أعوذ بالله من الشيطان" ونحو : "أعوذ بالله السميع العليم من الشيطان الرجيم” .</vt:lpstr>
      <vt:lpstr>أَحْوَالُهَا : للاستعاذة عند بدء القراءة حالتان، هما: الجهر أو الإخفاء . أما الجهر بها: فيُستحب عند بدء القراءة في موضعين : 1- إذا كان القارئ يقرأ جهرًا، وكان هناك من يستمع لقراءته.  2- إذا كان القارئ وسط جماعة يقرءون القرآن، وكان هو المبتدئ بالقراءة.  </vt:lpstr>
      <vt:lpstr> وأما إخفاؤها: فيُستحب في أربعة مواضع : 1- إذا كان القارئ يقرأ سرًّا . 2- إذا كان القارئ يقرأ جهرًا، وليس معه أحد يستمع لقراءته . 3- إذا كان يقرأ في الصلاة سواء كان إمامًا أم مأمومًا أم منفردًا، ولا سيما إذا كانت الصلاة جهرية. 4- إذا كان يقرأ وسط جماعة وليس هو المبتدئ بالقراءة . </vt:lpstr>
      <vt:lpstr> أسئلة: 1- ما معنى الاستعاذة؟ وهل هي من القرآن أم لا؟ وما المراد بلفظها؟ 2- الاستعاذة عند بدء القراءة هل هي مطلوبة أم لا؟ بَيِّن حكمها. 3- اذكر صيغتها المختارة مبينًا سبب هذا الاختيار، ثم اذكر ما يجوز من صيغتها. 4- بين حالاتها عند بدء القراءة. 5- إذا قطع القارئ لعذر طارئ فهل يعيد الاستعاذة؟  </vt:lpstr>
      <vt:lpstr>البَسْمَلَةُ: البسملة مصدر بَسْمَلَ، أي: إذا قال بسم الله الرحمن الرحيم، نحو حَسْبَلَ إذا قال حسبي الله، وحَوقَلَ: إذا قال لا حول ولا قوة إلا بالله . حكمُ البسملةِ: لا خلاف بين العلماء في أنها بعض آية من سورة النَّمل، كما أنه لا خلاف بين القراء في إثباتها في أول الفاتحة . </vt:lpstr>
      <vt:lpstr>وقد أجمع القراء السبعة أيضًا على الإتيان بها عند ابتداء القراءة بأول أي سورة من القرآن سوى سورة براءة؛ وذلك لكتابتها في المصحف، ولما ثبت من الأحاديث الصحيحة أن رسول الله -صلى الله عليه وآله وسلم- كان لا يعلم انقضاء السورة حتى تنزل عليه "بسم الله الرحمن الرحيم". وأما في أجزاء السور فالقارئ مُخَيَّر بين الإتيان بالبسملة أو عدمه.</vt:lpstr>
      <vt:lpstr>حالات الإستعاذة مع البسملة إذا ابتدأ القارئ قراءته بأول أي سورة من سور القرآن سوى براءة، فله أن يجمع بين الاستعاذة والبسملة وأول السورة، ويجوز له حينئذ أربعة أوجه:</vt:lpstr>
      <vt:lpstr>1- قطع الجميع: أي فَصْلِ الاستعاذة عن البسملة عن أول السورة، بالوقف على كل منها، وهذا الوجه أفضلها. 2- قطع الأول ووصل الثاني بالثالث: أي الوقف على الاستعاذة ووصل البسملة بأول السورة، وهو يلي الوجه الأول في الأفضلية.</vt:lpstr>
      <vt:lpstr>3- وصل الأول بالثاني وقطع الثالث: أي وصل الاستعاذة بالبسملة والوقف عليها، وهو أفضل من الأخير. 4- وصل الجميع: أي وصل الاستعاذة بالبسملة بأول السورة. أما إذا كان القارئ مبتدئًا بأول سورة براءة، فله فيها وجهان: 1- الوقف على الاستعاذة وفصلها عن أول السورة بدون بسملة. 2- وصل الاستعاذة بأول السورة بدون بسملة أيضًا.</vt:lpstr>
      <vt:lpstr>أما إذا كان القارئ مبتدئًا تلاوتَه بآية من وسط سورة غير سورة براءة، فله حالتان. الأولى: أن يأتي بالبسملة، ويجوز له حينئذ الأوجه الأربعة التي ذكرناها في ابتداء أول كل سورة . الثانية: أن يترك البسملة، ويجوز له حينئذ وجهان فقط. 1- الوقف على الاستعاذة وفصلها عن أول الآية الْمُبْتَدَأِ بها. 2- وصل الاستعاذة بالآية المبتدأ بها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blackberry</dc:creator>
  <cp:lastModifiedBy>blackberry</cp:lastModifiedBy>
  <cp:revision>78</cp:revision>
  <dcterms:created xsi:type="dcterms:W3CDTF">2015-01-29T09:09:21Z</dcterms:created>
  <dcterms:modified xsi:type="dcterms:W3CDTF">2015-03-17T08:13:45Z</dcterms:modified>
</cp:coreProperties>
</file>