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47" d="100"/>
          <a:sy n="47" d="100"/>
        </p:scale>
        <p:origin x="78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F95ABD-4001-481F-8DE8-E2DE42F6C7D6}" type="doc">
      <dgm:prSet loTypeId="urn:microsoft.com/office/officeart/2005/8/layout/cycle5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E1D34953-4676-43A3-A742-FF8F864C6AC6}">
      <dgm:prSet phldrT="[نص]"/>
      <dgm:spPr/>
      <dgm:t>
        <a:bodyPr/>
        <a:lstStyle/>
        <a:p>
          <a:pPr rtl="1"/>
          <a:r>
            <a:rPr lang="ar-SA" b="1" smtClean="0"/>
            <a:t>1- وجود ضغط للتغيير</a:t>
          </a:r>
          <a:endParaRPr lang="ar-SA" dirty="0"/>
        </a:p>
      </dgm:t>
    </dgm:pt>
    <dgm:pt modelId="{CE2116E7-CC41-42F8-93BA-41A024B377D1}" type="parTrans" cxnId="{43753DFE-9F9F-496B-8D40-96E414D9E2CD}">
      <dgm:prSet/>
      <dgm:spPr/>
      <dgm:t>
        <a:bodyPr/>
        <a:lstStyle/>
        <a:p>
          <a:pPr rtl="1"/>
          <a:endParaRPr lang="ar-SA"/>
        </a:p>
      </dgm:t>
    </dgm:pt>
    <dgm:pt modelId="{89A47A30-270B-4FFA-997F-5345BA1C6C46}" type="sibTrans" cxnId="{43753DFE-9F9F-496B-8D40-96E414D9E2CD}">
      <dgm:prSet/>
      <dgm:spPr/>
      <dgm:t>
        <a:bodyPr/>
        <a:lstStyle/>
        <a:p>
          <a:pPr rtl="1"/>
          <a:endParaRPr lang="ar-SA"/>
        </a:p>
      </dgm:t>
    </dgm:pt>
    <dgm:pt modelId="{E175E41A-2746-4AFA-ADC5-2997E3A3B0B5}">
      <dgm:prSet phldrT="[نص]"/>
      <dgm:spPr/>
      <dgm:t>
        <a:bodyPr/>
        <a:lstStyle/>
        <a:p>
          <a:pPr rtl="1"/>
          <a:r>
            <a:rPr lang="ar-SA" b="1" smtClean="0"/>
            <a:t>2- تحديد المشكلة والتعرف عليها</a:t>
          </a:r>
          <a:endParaRPr lang="ar-SA" dirty="0"/>
        </a:p>
      </dgm:t>
    </dgm:pt>
    <dgm:pt modelId="{ECE820BA-2236-47FD-ACE0-3C040E1F5547}" type="parTrans" cxnId="{E427BABA-69D7-4E3B-9234-2D2F3EC4B8C7}">
      <dgm:prSet/>
      <dgm:spPr/>
      <dgm:t>
        <a:bodyPr/>
        <a:lstStyle/>
        <a:p>
          <a:pPr rtl="1"/>
          <a:endParaRPr lang="ar-SA"/>
        </a:p>
      </dgm:t>
    </dgm:pt>
    <dgm:pt modelId="{5AB73B6F-D88B-4731-881A-90AE55D6799B}" type="sibTrans" cxnId="{E427BABA-69D7-4E3B-9234-2D2F3EC4B8C7}">
      <dgm:prSet/>
      <dgm:spPr/>
      <dgm:t>
        <a:bodyPr/>
        <a:lstStyle/>
        <a:p>
          <a:pPr rtl="1"/>
          <a:endParaRPr lang="ar-SA"/>
        </a:p>
      </dgm:t>
    </dgm:pt>
    <dgm:pt modelId="{FF6D04F8-F84B-4E25-9C22-068C64E1CB01}">
      <dgm:prSet phldrT="[نص]"/>
      <dgm:spPr/>
      <dgm:t>
        <a:bodyPr/>
        <a:lstStyle/>
        <a:p>
          <a:pPr rtl="1"/>
          <a:r>
            <a:rPr lang="ar-SA" b="1" smtClean="0"/>
            <a:t>3- ابتكار الحلول والالتزام بها</a:t>
          </a:r>
          <a:endParaRPr lang="ar-SA" dirty="0"/>
        </a:p>
      </dgm:t>
    </dgm:pt>
    <dgm:pt modelId="{2F2B9E5A-B158-4E17-A10A-F297080A74F6}" type="parTrans" cxnId="{85493405-8AF2-4E55-863F-F3ED5AA73DE2}">
      <dgm:prSet/>
      <dgm:spPr/>
      <dgm:t>
        <a:bodyPr/>
        <a:lstStyle/>
        <a:p>
          <a:pPr rtl="1"/>
          <a:endParaRPr lang="ar-SA"/>
        </a:p>
      </dgm:t>
    </dgm:pt>
    <dgm:pt modelId="{5DE4F89D-4CD9-46B8-8995-0B622E953B1B}" type="sibTrans" cxnId="{85493405-8AF2-4E55-863F-F3ED5AA73DE2}">
      <dgm:prSet/>
      <dgm:spPr/>
      <dgm:t>
        <a:bodyPr/>
        <a:lstStyle/>
        <a:p>
          <a:pPr rtl="1"/>
          <a:endParaRPr lang="ar-SA"/>
        </a:p>
      </dgm:t>
    </dgm:pt>
    <dgm:pt modelId="{2F65929C-3242-44EC-8547-1395A36705FB}">
      <dgm:prSet phldrT="[نص]"/>
      <dgm:spPr/>
      <dgm:t>
        <a:bodyPr/>
        <a:lstStyle/>
        <a:p>
          <a:pPr rtl="1"/>
          <a:r>
            <a:rPr lang="ar-SA" b="1" smtClean="0"/>
            <a:t>4- استمرارية مجال التغيير</a:t>
          </a:r>
          <a:endParaRPr lang="ar-SA" dirty="0"/>
        </a:p>
      </dgm:t>
    </dgm:pt>
    <dgm:pt modelId="{169FB544-5311-408E-8556-6A598801B9CE}" type="parTrans" cxnId="{89D7ACC6-802E-4C98-847D-5FC32504655D}">
      <dgm:prSet/>
      <dgm:spPr/>
      <dgm:t>
        <a:bodyPr/>
        <a:lstStyle/>
        <a:p>
          <a:pPr rtl="1"/>
          <a:endParaRPr lang="ar-SA"/>
        </a:p>
      </dgm:t>
    </dgm:pt>
    <dgm:pt modelId="{F4145043-F1E0-4707-8CDB-E01DE2AF7043}" type="sibTrans" cxnId="{89D7ACC6-802E-4C98-847D-5FC32504655D}">
      <dgm:prSet/>
      <dgm:spPr/>
      <dgm:t>
        <a:bodyPr/>
        <a:lstStyle/>
        <a:p>
          <a:pPr rtl="1"/>
          <a:endParaRPr lang="ar-SA"/>
        </a:p>
      </dgm:t>
    </dgm:pt>
    <dgm:pt modelId="{218B817E-C104-4CCF-94EB-FD1222DAE807}" type="pres">
      <dgm:prSet presAssocID="{70F95ABD-4001-481F-8DE8-E2DE42F6C7D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ACD6DBE5-9694-47E5-ACF0-6BCF5A8EF475}" type="pres">
      <dgm:prSet presAssocID="{E1D34953-4676-43A3-A742-FF8F864C6AC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6DA3710-5D46-495A-A9CD-21507F250463}" type="pres">
      <dgm:prSet presAssocID="{E1D34953-4676-43A3-A742-FF8F864C6AC6}" presName="spNode" presStyleCnt="0"/>
      <dgm:spPr/>
    </dgm:pt>
    <dgm:pt modelId="{2969C9FE-13F2-4454-9540-F9E4FF7B0FD7}" type="pres">
      <dgm:prSet presAssocID="{89A47A30-270B-4FFA-997F-5345BA1C6C46}" presName="sibTrans" presStyleLbl="sibTrans1D1" presStyleIdx="0" presStyleCnt="4"/>
      <dgm:spPr/>
      <dgm:t>
        <a:bodyPr/>
        <a:lstStyle/>
        <a:p>
          <a:pPr rtl="1"/>
          <a:endParaRPr lang="ar-SA"/>
        </a:p>
      </dgm:t>
    </dgm:pt>
    <dgm:pt modelId="{C965678C-95B6-45F4-8DE8-C6C745D8C254}" type="pres">
      <dgm:prSet presAssocID="{E175E41A-2746-4AFA-ADC5-2997E3A3B0B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B515200-B97C-4CCB-9111-90CC79DBF84B}" type="pres">
      <dgm:prSet presAssocID="{E175E41A-2746-4AFA-ADC5-2997E3A3B0B5}" presName="spNode" presStyleCnt="0"/>
      <dgm:spPr/>
    </dgm:pt>
    <dgm:pt modelId="{0A6B84AF-7C6E-400D-82E5-0680B084A4D5}" type="pres">
      <dgm:prSet presAssocID="{5AB73B6F-D88B-4731-881A-90AE55D6799B}" presName="sibTrans" presStyleLbl="sibTrans1D1" presStyleIdx="1" presStyleCnt="4"/>
      <dgm:spPr/>
      <dgm:t>
        <a:bodyPr/>
        <a:lstStyle/>
        <a:p>
          <a:pPr rtl="1"/>
          <a:endParaRPr lang="ar-SA"/>
        </a:p>
      </dgm:t>
    </dgm:pt>
    <dgm:pt modelId="{38B75D5C-224B-41DD-A271-1A564525918A}" type="pres">
      <dgm:prSet presAssocID="{FF6D04F8-F84B-4E25-9C22-068C64E1CB0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364E130-2CDB-4751-92F0-24F2D6F08DC7}" type="pres">
      <dgm:prSet presAssocID="{FF6D04F8-F84B-4E25-9C22-068C64E1CB01}" presName="spNode" presStyleCnt="0"/>
      <dgm:spPr/>
    </dgm:pt>
    <dgm:pt modelId="{BE314E5E-F4C1-4F26-A01A-B2C58FB3B868}" type="pres">
      <dgm:prSet presAssocID="{5DE4F89D-4CD9-46B8-8995-0B622E953B1B}" presName="sibTrans" presStyleLbl="sibTrans1D1" presStyleIdx="2" presStyleCnt="4"/>
      <dgm:spPr/>
      <dgm:t>
        <a:bodyPr/>
        <a:lstStyle/>
        <a:p>
          <a:pPr rtl="1"/>
          <a:endParaRPr lang="ar-SA"/>
        </a:p>
      </dgm:t>
    </dgm:pt>
    <dgm:pt modelId="{88E32A61-9771-4427-8E4B-F4CC004CE70F}" type="pres">
      <dgm:prSet presAssocID="{2F65929C-3242-44EC-8547-1395A36705F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5636EA9-AA87-4C58-B680-2842CD972E91}" type="pres">
      <dgm:prSet presAssocID="{2F65929C-3242-44EC-8547-1395A36705FB}" presName="spNode" presStyleCnt="0"/>
      <dgm:spPr/>
    </dgm:pt>
    <dgm:pt modelId="{FFB6BAA0-B29C-4AE5-A976-564D592C56C7}" type="pres">
      <dgm:prSet presAssocID="{F4145043-F1E0-4707-8CDB-E01DE2AF7043}" presName="sibTrans" presStyleLbl="sibTrans1D1" presStyleIdx="3" presStyleCnt="4"/>
      <dgm:spPr/>
      <dgm:t>
        <a:bodyPr/>
        <a:lstStyle/>
        <a:p>
          <a:pPr rtl="1"/>
          <a:endParaRPr lang="ar-SA"/>
        </a:p>
      </dgm:t>
    </dgm:pt>
  </dgm:ptLst>
  <dgm:cxnLst>
    <dgm:cxn modelId="{A75B0A2F-4509-4D6F-98C4-DF78EBCAE0A2}" type="presOf" srcId="{5AB73B6F-D88B-4731-881A-90AE55D6799B}" destId="{0A6B84AF-7C6E-400D-82E5-0680B084A4D5}" srcOrd="0" destOrd="0" presId="urn:microsoft.com/office/officeart/2005/8/layout/cycle5"/>
    <dgm:cxn modelId="{367075B3-D0D9-4404-A173-92768F64A057}" type="presOf" srcId="{FF6D04F8-F84B-4E25-9C22-068C64E1CB01}" destId="{38B75D5C-224B-41DD-A271-1A564525918A}" srcOrd="0" destOrd="0" presId="urn:microsoft.com/office/officeart/2005/8/layout/cycle5"/>
    <dgm:cxn modelId="{89D7ACC6-802E-4C98-847D-5FC32504655D}" srcId="{70F95ABD-4001-481F-8DE8-E2DE42F6C7D6}" destId="{2F65929C-3242-44EC-8547-1395A36705FB}" srcOrd="3" destOrd="0" parTransId="{169FB544-5311-408E-8556-6A598801B9CE}" sibTransId="{F4145043-F1E0-4707-8CDB-E01DE2AF7043}"/>
    <dgm:cxn modelId="{20C601FC-6A20-49B0-A7CB-52D49EC0BC0B}" type="presOf" srcId="{5DE4F89D-4CD9-46B8-8995-0B622E953B1B}" destId="{BE314E5E-F4C1-4F26-A01A-B2C58FB3B868}" srcOrd="0" destOrd="0" presId="urn:microsoft.com/office/officeart/2005/8/layout/cycle5"/>
    <dgm:cxn modelId="{9FA63E3B-045B-4321-B48A-0C79E90DE50A}" type="presOf" srcId="{E175E41A-2746-4AFA-ADC5-2997E3A3B0B5}" destId="{C965678C-95B6-45F4-8DE8-C6C745D8C254}" srcOrd="0" destOrd="0" presId="urn:microsoft.com/office/officeart/2005/8/layout/cycle5"/>
    <dgm:cxn modelId="{32131F10-901A-4F8B-AE98-41FF6B58EA5B}" type="presOf" srcId="{F4145043-F1E0-4707-8CDB-E01DE2AF7043}" destId="{FFB6BAA0-B29C-4AE5-A976-564D592C56C7}" srcOrd="0" destOrd="0" presId="urn:microsoft.com/office/officeart/2005/8/layout/cycle5"/>
    <dgm:cxn modelId="{780E2AE9-B49C-47DE-BFBF-CD4F76CF925F}" type="presOf" srcId="{70F95ABD-4001-481F-8DE8-E2DE42F6C7D6}" destId="{218B817E-C104-4CCF-94EB-FD1222DAE807}" srcOrd="0" destOrd="0" presId="urn:microsoft.com/office/officeart/2005/8/layout/cycle5"/>
    <dgm:cxn modelId="{43753DFE-9F9F-496B-8D40-96E414D9E2CD}" srcId="{70F95ABD-4001-481F-8DE8-E2DE42F6C7D6}" destId="{E1D34953-4676-43A3-A742-FF8F864C6AC6}" srcOrd="0" destOrd="0" parTransId="{CE2116E7-CC41-42F8-93BA-41A024B377D1}" sibTransId="{89A47A30-270B-4FFA-997F-5345BA1C6C46}"/>
    <dgm:cxn modelId="{85493405-8AF2-4E55-863F-F3ED5AA73DE2}" srcId="{70F95ABD-4001-481F-8DE8-E2DE42F6C7D6}" destId="{FF6D04F8-F84B-4E25-9C22-068C64E1CB01}" srcOrd="2" destOrd="0" parTransId="{2F2B9E5A-B158-4E17-A10A-F297080A74F6}" sibTransId="{5DE4F89D-4CD9-46B8-8995-0B622E953B1B}"/>
    <dgm:cxn modelId="{EC6AFE9E-1C74-449C-BF3D-CED4C0E69A9F}" type="presOf" srcId="{2F65929C-3242-44EC-8547-1395A36705FB}" destId="{88E32A61-9771-4427-8E4B-F4CC004CE70F}" srcOrd="0" destOrd="0" presId="urn:microsoft.com/office/officeart/2005/8/layout/cycle5"/>
    <dgm:cxn modelId="{E427BABA-69D7-4E3B-9234-2D2F3EC4B8C7}" srcId="{70F95ABD-4001-481F-8DE8-E2DE42F6C7D6}" destId="{E175E41A-2746-4AFA-ADC5-2997E3A3B0B5}" srcOrd="1" destOrd="0" parTransId="{ECE820BA-2236-47FD-ACE0-3C040E1F5547}" sibTransId="{5AB73B6F-D88B-4731-881A-90AE55D6799B}"/>
    <dgm:cxn modelId="{AE47F80A-BAB9-4B05-8B90-F3A629D786A9}" type="presOf" srcId="{E1D34953-4676-43A3-A742-FF8F864C6AC6}" destId="{ACD6DBE5-9694-47E5-ACF0-6BCF5A8EF475}" srcOrd="0" destOrd="0" presId="urn:microsoft.com/office/officeart/2005/8/layout/cycle5"/>
    <dgm:cxn modelId="{8B1E8F48-2F51-47F3-8401-18EFC21CEBDD}" type="presOf" srcId="{89A47A30-270B-4FFA-997F-5345BA1C6C46}" destId="{2969C9FE-13F2-4454-9540-F9E4FF7B0FD7}" srcOrd="0" destOrd="0" presId="urn:microsoft.com/office/officeart/2005/8/layout/cycle5"/>
    <dgm:cxn modelId="{DB08A79A-FF62-466C-AFE0-ACEFCDCB7943}" type="presParOf" srcId="{218B817E-C104-4CCF-94EB-FD1222DAE807}" destId="{ACD6DBE5-9694-47E5-ACF0-6BCF5A8EF475}" srcOrd="0" destOrd="0" presId="urn:microsoft.com/office/officeart/2005/8/layout/cycle5"/>
    <dgm:cxn modelId="{2300349B-D8AD-4FA9-8B09-473492ECC14E}" type="presParOf" srcId="{218B817E-C104-4CCF-94EB-FD1222DAE807}" destId="{E6DA3710-5D46-495A-A9CD-21507F250463}" srcOrd="1" destOrd="0" presId="urn:microsoft.com/office/officeart/2005/8/layout/cycle5"/>
    <dgm:cxn modelId="{56076A00-95A3-4712-906A-96858AA50225}" type="presParOf" srcId="{218B817E-C104-4CCF-94EB-FD1222DAE807}" destId="{2969C9FE-13F2-4454-9540-F9E4FF7B0FD7}" srcOrd="2" destOrd="0" presId="urn:microsoft.com/office/officeart/2005/8/layout/cycle5"/>
    <dgm:cxn modelId="{5A714497-4914-4A86-8C20-557D94CAAB88}" type="presParOf" srcId="{218B817E-C104-4CCF-94EB-FD1222DAE807}" destId="{C965678C-95B6-45F4-8DE8-C6C745D8C254}" srcOrd="3" destOrd="0" presId="urn:microsoft.com/office/officeart/2005/8/layout/cycle5"/>
    <dgm:cxn modelId="{E397AA63-2214-491C-8823-948AC08DBF85}" type="presParOf" srcId="{218B817E-C104-4CCF-94EB-FD1222DAE807}" destId="{EB515200-B97C-4CCB-9111-90CC79DBF84B}" srcOrd="4" destOrd="0" presId="urn:microsoft.com/office/officeart/2005/8/layout/cycle5"/>
    <dgm:cxn modelId="{C493D547-FBA6-428B-95A2-4F3722E332A1}" type="presParOf" srcId="{218B817E-C104-4CCF-94EB-FD1222DAE807}" destId="{0A6B84AF-7C6E-400D-82E5-0680B084A4D5}" srcOrd="5" destOrd="0" presId="urn:microsoft.com/office/officeart/2005/8/layout/cycle5"/>
    <dgm:cxn modelId="{F6285449-697F-426F-86EF-C78C4FB57F1A}" type="presParOf" srcId="{218B817E-C104-4CCF-94EB-FD1222DAE807}" destId="{38B75D5C-224B-41DD-A271-1A564525918A}" srcOrd="6" destOrd="0" presId="urn:microsoft.com/office/officeart/2005/8/layout/cycle5"/>
    <dgm:cxn modelId="{C2D202CA-E2A2-408E-B77A-17DDEF0F1BB6}" type="presParOf" srcId="{218B817E-C104-4CCF-94EB-FD1222DAE807}" destId="{3364E130-2CDB-4751-92F0-24F2D6F08DC7}" srcOrd="7" destOrd="0" presId="urn:microsoft.com/office/officeart/2005/8/layout/cycle5"/>
    <dgm:cxn modelId="{5305E4D0-1E6D-4506-B11C-A43FD85DFE0F}" type="presParOf" srcId="{218B817E-C104-4CCF-94EB-FD1222DAE807}" destId="{BE314E5E-F4C1-4F26-A01A-B2C58FB3B868}" srcOrd="8" destOrd="0" presId="urn:microsoft.com/office/officeart/2005/8/layout/cycle5"/>
    <dgm:cxn modelId="{68202F63-A7DE-4A32-B474-0A0DEFAC6B45}" type="presParOf" srcId="{218B817E-C104-4CCF-94EB-FD1222DAE807}" destId="{88E32A61-9771-4427-8E4B-F4CC004CE70F}" srcOrd="9" destOrd="0" presId="urn:microsoft.com/office/officeart/2005/8/layout/cycle5"/>
    <dgm:cxn modelId="{A6F25744-E353-4FF7-8334-D72FA6694B36}" type="presParOf" srcId="{218B817E-C104-4CCF-94EB-FD1222DAE807}" destId="{E5636EA9-AA87-4C58-B680-2842CD972E91}" srcOrd="10" destOrd="0" presId="urn:microsoft.com/office/officeart/2005/8/layout/cycle5"/>
    <dgm:cxn modelId="{9015DDDF-0098-4AAF-8FCC-1695BE1EE118}" type="presParOf" srcId="{218B817E-C104-4CCF-94EB-FD1222DAE807}" destId="{FFB6BAA0-B29C-4AE5-A976-564D592C56C7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6DBE5-9694-47E5-ACF0-6BCF5A8EF475}">
      <dsp:nvSpPr>
        <dsp:cNvPr id="0" name=""/>
        <dsp:cNvSpPr/>
      </dsp:nvSpPr>
      <dsp:spPr>
        <a:xfrm>
          <a:off x="3577976" y="589"/>
          <a:ext cx="1683246" cy="10941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1- وجود ضغط للتغيير</a:t>
          </a:r>
          <a:endParaRPr lang="ar-SA" sz="2000" kern="1200" dirty="0"/>
        </a:p>
      </dsp:txBody>
      <dsp:txXfrm>
        <a:off x="3631386" y="53999"/>
        <a:ext cx="1576426" cy="987289"/>
      </dsp:txXfrm>
    </dsp:sp>
    <dsp:sp modelId="{2969C9FE-13F2-4454-9540-F9E4FF7B0FD7}">
      <dsp:nvSpPr>
        <dsp:cNvPr id="0" name=""/>
        <dsp:cNvSpPr/>
      </dsp:nvSpPr>
      <dsp:spPr>
        <a:xfrm>
          <a:off x="2610124" y="547644"/>
          <a:ext cx="3618950" cy="3618950"/>
        </a:xfrm>
        <a:custGeom>
          <a:avLst/>
          <a:gdLst/>
          <a:ahLst/>
          <a:cxnLst/>
          <a:rect l="0" t="0" r="0" b="0"/>
          <a:pathLst>
            <a:path>
              <a:moveTo>
                <a:pt x="2884017" y="353604"/>
              </a:moveTo>
              <a:arcTo wR="1809475" hR="1809475" stAng="18385807" swAng="163561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65678C-95B6-45F4-8DE8-C6C745D8C254}">
      <dsp:nvSpPr>
        <dsp:cNvPr id="0" name=""/>
        <dsp:cNvSpPr/>
      </dsp:nvSpPr>
      <dsp:spPr>
        <a:xfrm>
          <a:off x="5387452" y="1810065"/>
          <a:ext cx="1683246" cy="10941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2- تحديد المشكلة والتعرف عليها</a:t>
          </a:r>
          <a:endParaRPr lang="ar-SA" sz="2000" kern="1200" dirty="0"/>
        </a:p>
      </dsp:txBody>
      <dsp:txXfrm>
        <a:off x="5440862" y="1863475"/>
        <a:ext cx="1576426" cy="987289"/>
      </dsp:txXfrm>
    </dsp:sp>
    <dsp:sp modelId="{0A6B84AF-7C6E-400D-82E5-0680B084A4D5}">
      <dsp:nvSpPr>
        <dsp:cNvPr id="0" name=""/>
        <dsp:cNvSpPr/>
      </dsp:nvSpPr>
      <dsp:spPr>
        <a:xfrm>
          <a:off x="2610124" y="547644"/>
          <a:ext cx="3618950" cy="3618950"/>
        </a:xfrm>
        <a:custGeom>
          <a:avLst/>
          <a:gdLst/>
          <a:ahLst/>
          <a:cxnLst/>
          <a:rect l="0" t="0" r="0" b="0"/>
          <a:pathLst>
            <a:path>
              <a:moveTo>
                <a:pt x="3431510" y="2611473"/>
              </a:moveTo>
              <a:arcTo wR="1809475" hR="1809475" stAng="1578577" swAng="163561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B75D5C-224B-41DD-A271-1A564525918A}">
      <dsp:nvSpPr>
        <dsp:cNvPr id="0" name=""/>
        <dsp:cNvSpPr/>
      </dsp:nvSpPr>
      <dsp:spPr>
        <a:xfrm>
          <a:off x="3577976" y="3619540"/>
          <a:ext cx="1683246" cy="10941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3- ابتكار الحلول والالتزام بها</a:t>
          </a:r>
          <a:endParaRPr lang="ar-SA" sz="2000" kern="1200" dirty="0"/>
        </a:p>
      </dsp:txBody>
      <dsp:txXfrm>
        <a:off x="3631386" y="3672950"/>
        <a:ext cx="1576426" cy="987289"/>
      </dsp:txXfrm>
    </dsp:sp>
    <dsp:sp modelId="{BE314E5E-F4C1-4F26-A01A-B2C58FB3B868}">
      <dsp:nvSpPr>
        <dsp:cNvPr id="0" name=""/>
        <dsp:cNvSpPr/>
      </dsp:nvSpPr>
      <dsp:spPr>
        <a:xfrm>
          <a:off x="2610124" y="547644"/>
          <a:ext cx="3618950" cy="3618950"/>
        </a:xfrm>
        <a:custGeom>
          <a:avLst/>
          <a:gdLst/>
          <a:ahLst/>
          <a:cxnLst/>
          <a:rect l="0" t="0" r="0" b="0"/>
          <a:pathLst>
            <a:path>
              <a:moveTo>
                <a:pt x="734932" y="3265345"/>
              </a:moveTo>
              <a:arcTo wR="1809475" hR="1809475" stAng="7585807" swAng="163561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E32A61-9771-4427-8E4B-F4CC004CE70F}">
      <dsp:nvSpPr>
        <dsp:cNvPr id="0" name=""/>
        <dsp:cNvSpPr/>
      </dsp:nvSpPr>
      <dsp:spPr>
        <a:xfrm>
          <a:off x="1768501" y="1810065"/>
          <a:ext cx="1683246" cy="10941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smtClean="0"/>
            <a:t>4- استمرارية مجال التغيير</a:t>
          </a:r>
          <a:endParaRPr lang="ar-SA" sz="2000" kern="1200" dirty="0"/>
        </a:p>
      </dsp:txBody>
      <dsp:txXfrm>
        <a:off x="1821911" y="1863475"/>
        <a:ext cx="1576426" cy="987289"/>
      </dsp:txXfrm>
    </dsp:sp>
    <dsp:sp modelId="{FFB6BAA0-B29C-4AE5-A976-564D592C56C7}">
      <dsp:nvSpPr>
        <dsp:cNvPr id="0" name=""/>
        <dsp:cNvSpPr/>
      </dsp:nvSpPr>
      <dsp:spPr>
        <a:xfrm>
          <a:off x="2610124" y="547644"/>
          <a:ext cx="3618950" cy="3618950"/>
        </a:xfrm>
        <a:custGeom>
          <a:avLst/>
          <a:gdLst/>
          <a:ahLst/>
          <a:cxnLst/>
          <a:rect l="0" t="0" r="0" b="0"/>
          <a:pathLst>
            <a:path>
              <a:moveTo>
                <a:pt x="187439" y="1007476"/>
              </a:moveTo>
              <a:arcTo wR="1809475" hR="1809475" stAng="12378577" swAng="163561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D6220-B457-4736-BFC8-03A1FBADFC7F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59CB-8FE7-4199-87F2-F7B00077B6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3134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D6220-B457-4736-BFC8-03A1FBADFC7F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59CB-8FE7-4199-87F2-F7B00077B6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67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D6220-B457-4736-BFC8-03A1FBADFC7F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59CB-8FE7-4199-87F2-F7B00077B6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2650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D6220-B457-4736-BFC8-03A1FBADFC7F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59CB-8FE7-4199-87F2-F7B00077B64C}" type="slidenum">
              <a:rPr lang="ar-SA" smtClean="0"/>
              <a:t>‹#›</a:t>
            </a:fld>
            <a:endParaRPr lang="ar-S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9372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D6220-B457-4736-BFC8-03A1FBADFC7F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59CB-8FE7-4199-87F2-F7B00077B6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2829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D6220-B457-4736-BFC8-03A1FBADFC7F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59CB-8FE7-4199-87F2-F7B00077B6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7118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D6220-B457-4736-BFC8-03A1FBADFC7F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59CB-8FE7-4199-87F2-F7B00077B6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3135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D6220-B457-4736-BFC8-03A1FBADFC7F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59CB-8FE7-4199-87F2-F7B00077B6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321293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D6220-B457-4736-BFC8-03A1FBADFC7F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59CB-8FE7-4199-87F2-F7B00077B6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02612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D6220-B457-4736-BFC8-03A1FBADFC7F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59CB-8FE7-4199-87F2-F7B00077B6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64713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D6220-B457-4736-BFC8-03A1FBADFC7F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59CB-8FE7-4199-87F2-F7B00077B6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5459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D6220-B457-4736-BFC8-03A1FBADFC7F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59CB-8FE7-4199-87F2-F7B00077B6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67582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D6220-B457-4736-BFC8-03A1FBADFC7F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59CB-8FE7-4199-87F2-F7B00077B6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8447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D6220-B457-4736-BFC8-03A1FBADFC7F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59CB-8FE7-4199-87F2-F7B00077B6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78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D6220-B457-4736-BFC8-03A1FBADFC7F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59CB-8FE7-4199-87F2-F7B00077B6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31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D6220-B457-4736-BFC8-03A1FBADFC7F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59CB-8FE7-4199-87F2-F7B00077B6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39107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D6220-B457-4736-BFC8-03A1FBADFC7F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59CB-8FE7-4199-87F2-F7B00077B6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87311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29D6220-B457-4736-BFC8-03A1FBADFC7F}" type="datetimeFigureOut">
              <a:rPr lang="ar-SA" smtClean="0"/>
              <a:t>28/04/1436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77159CB-8FE7-4199-87F2-F7B00077B64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8243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ar-SA" sz="3900" dirty="0">
                <a:solidFill>
                  <a:srgbClr val="000000"/>
                </a:solidFill>
                <a:cs typeface="AL-Mohanad" pitchFamily="2" charset="-78"/>
              </a:rPr>
              <a:t>المحاضرة الرابعة</a:t>
            </a:r>
            <a:br>
              <a:rPr lang="ar-SA" sz="3900" dirty="0">
                <a:solidFill>
                  <a:srgbClr val="000000"/>
                </a:solidFill>
                <a:cs typeface="AL-Mohanad" pitchFamily="2" charset="-78"/>
              </a:rPr>
            </a:br>
            <a:r>
              <a:rPr lang="ar-SA" sz="3900" dirty="0">
                <a:solidFill>
                  <a:srgbClr val="000000"/>
                </a:solidFill>
                <a:cs typeface="AL-Mohanad" pitchFamily="2" charset="-78"/>
              </a:rPr>
              <a:t>مجالات </a:t>
            </a:r>
            <a:r>
              <a:rPr lang="ar-SA" sz="3900" dirty="0" smtClean="0">
                <a:solidFill>
                  <a:srgbClr val="000000"/>
                </a:solidFill>
                <a:cs typeface="AL-Mohanad" pitchFamily="2" charset="-78"/>
              </a:rPr>
              <a:t>التغيير</a:t>
            </a:r>
            <a:endParaRPr lang="ar-SA" sz="39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817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03883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ar-SA" sz="3500" dirty="0">
                <a:cs typeface="AL-Mohanad" pitchFamily="2" charset="-78"/>
              </a:rPr>
              <a:t>4- اسس التغيير الايجابي</a:t>
            </a:r>
            <a:endParaRPr lang="ar-SA" sz="3500" dirty="0">
              <a:cs typeface="AL-Mohana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777812"/>
            <a:ext cx="10363826" cy="3424107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ان تكون عملية التغيير ضمن خطة مدروسة ومتوازنة وان  تنفذ بشكل جيد.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ان يكون التغيير ضمن الضوابط والتوجيه الصحيح لكي لا يخرج عن السيطرة. 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ان يحقق طموحات جديدة للمنظمة والعاملين ويزيد من حماسهم وتعاونهم.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ان يأتي بفرص عمل جديدة  تسمح بالتطور والتقدم.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ان يزيل الضغط والاختلال الموجود ويعالج السلبيات.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ان يكسب الادارة مهارات جديدة تساعدها على تحقيق اهدافها بكفاءة </a:t>
            </a:r>
            <a:r>
              <a:rPr lang="ar-SA" sz="2500" dirty="0" smtClean="0">
                <a:cs typeface="AL-Mohanad" pitchFamily="2" charset="-78"/>
              </a:rPr>
              <a:t>وفاعلية</a:t>
            </a:r>
            <a:r>
              <a:rPr lang="ar-SA" sz="2500" dirty="0">
                <a:cs typeface="AL-Mohanad" pitchFamily="2" charset="-78"/>
              </a:rPr>
              <a:t>.</a:t>
            </a:r>
            <a:endParaRPr lang="en-US" sz="25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070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25803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ar-SA" sz="3500" dirty="0">
                <a:cs typeface="AL-Mohanad" pitchFamily="2" charset="-78"/>
              </a:rPr>
              <a:t>5- مداخل التغيير </a:t>
            </a:r>
            <a:endParaRPr lang="ar-SA" sz="3500" dirty="0">
              <a:cs typeface="AL-Mohana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940372"/>
            <a:ext cx="10363826" cy="3424107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عدم قبول الوضع الحالي.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التخلي عن الوضع الحالي الواقعي.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العمل على احياء المنظمة.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الصحوة واليقظة والتنبيه.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التقدم نحو التغيير.</a:t>
            </a:r>
            <a:endParaRPr lang="en-US" sz="2500" dirty="0">
              <a:cs typeface="AL-Mohanad" pitchFamily="2" charset="-78"/>
            </a:endParaRPr>
          </a:p>
          <a:p>
            <a:pPr marL="0" indent="0">
              <a:buNone/>
            </a:pPr>
            <a:endParaRPr lang="ar-SA" sz="25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159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230603"/>
          </a:xfrm>
        </p:spPr>
        <p:txBody>
          <a:bodyPr>
            <a:normAutofit/>
          </a:bodyPr>
          <a:lstStyle/>
          <a:p>
            <a:r>
              <a:rPr lang="ar-SA" sz="3500" dirty="0">
                <a:cs typeface="AL-Mohanad" pitchFamily="2" charset="-78"/>
              </a:rPr>
              <a:t>محاور </a:t>
            </a:r>
            <a:r>
              <a:rPr lang="ar-SA" sz="3500" dirty="0" smtClean="0">
                <a:cs typeface="AL-Mohanad" pitchFamily="2" charset="-78"/>
              </a:rPr>
              <a:t>المحاضرة</a:t>
            </a:r>
            <a:endParaRPr lang="ar-SA" sz="3500" dirty="0">
              <a:cs typeface="AL-Mohana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412052"/>
            <a:ext cx="10363826" cy="5212268"/>
          </a:xfrm>
        </p:spPr>
        <p:txBody>
          <a:bodyPr>
            <a:noAutofit/>
          </a:bodyPr>
          <a:lstStyle/>
          <a:p>
            <a:pPr marL="514350" indent="-514350">
              <a:defRPr/>
            </a:pPr>
            <a:r>
              <a:rPr lang="ar-SA" sz="2500" b="1" dirty="0" smtClean="0">
                <a:cs typeface="AL-Mohanad" pitchFamily="2" charset="-78"/>
              </a:rPr>
              <a:t>1- </a:t>
            </a:r>
            <a:r>
              <a:rPr lang="ar-SA" sz="2500" b="1" dirty="0">
                <a:cs typeface="AL-Mohanad" pitchFamily="2" charset="-78"/>
              </a:rPr>
              <a:t>مجالات التغيير.</a:t>
            </a:r>
          </a:p>
          <a:p>
            <a:pPr marL="1611313" indent="-239713">
              <a:buFontTx/>
              <a:buChar char="-"/>
              <a:defRPr/>
            </a:pPr>
            <a:r>
              <a:rPr lang="ar-SA" sz="2500" b="1" dirty="0">
                <a:cs typeface="AL-Mohanad" pitchFamily="2" charset="-78"/>
              </a:rPr>
              <a:t>المجال التكنولوجي</a:t>
            </a:r>
          </a:p>
          <a:p>
            <a:pPr marL="1611313" indent="-239713">
              <a:buFontTx/>
              <a:buChar char="-"/>
              <a:defRPr/>
            </a:pPr>
            <a:r>
              <a:rPr lang="ar-SA" sz="2500" b="1" dirty="0">
                <a:cs typeface="AL-Mohanad" pitchFamily="2" charset="-78"/>
              </a:rPr>
              <a:t>المجال التنظيمي.</a:t>
            </a:r>
          </a:p>
          <a:p>
            <a:pPr marL="1611313" indent="-239713">
              <a:buFontTx/>
              <a:buChar char="-"/>
              <a:defRPr/>
            </a:pPr>
            <a:r>
              <a:rPr lang="ar-SA" sz="2500" b="1" dirty="0">
                <a:cs typeface="AL-Mohanad" pitchFamily="2" charset="-78"/>
              </a:rPr>
              <a:t>المجال الانساني.</a:t>
            </a:r>
          </a:p>
          <a:p>
            <a:pPr marL="1611313" indent="-239713">
              <a:buFontTx/>
              <a:buChar char="-"/>
              <a:defRPr/>
            </a:pPr>
            <a:r>
              <a:rPr lang="ar-SA" sz="2500" b="1" dirty="0">
                <a:cs typeface="AL-Mohanad" pitchFamily="2" charset="-78"/>
              </a:rPr>
              <a:t>مجال طرق العمل.</a:t>
            </a:r>
          </a:p>
          <a:p>
            <a:pPr marL="514350" indent="-514350">
              <a:defRPr/>
            </a:pPr>
            <a:r>
              <a:rPr lang="ar-SA" sz="2500" b="1" dirty="0">
                <a:cs typeface="AL-Mohanad" pitchFamily="2" charset="-78"/>
              </a:rPr>
              <a:t>2- الخطوات الادارية لتحديد مجال التغيير.</a:t>
            </a:r>
          </a:p>
          <a:p>
            <a:pPr marL="514350" indent="-514350">
              <a:defRPr/>
            </a:pPr>
            <a:r>
              <a:rPr lang="ar-SA" sz="2500" b="1" dirty="0">
                <a:cs typeface="AL-Mohanad" pitchFamily="2" charset="-78"/>
              </a:rPr>
              <a:t>3- العناصر المساعدة على التغيير.</a:t>
            </a:r>
          </a:p>
          <a:p>
            <a:pPr marL="514350" indent="-514350">
              <a:defRPr/>
            </a:pPr>
            <a:r>
              <a:rPr lang="ar-SA" sz="2500" b="1" dirty="0">
                <a:cs typeface="AL-Mohanad" pitchFamily="2" charset="-78"/>
              </a:rPr>
              <a:t>4- اسس التغيير الايجابي.</a:t>
            </a:r>
          </a:p>
          <a:p>
            <a:pPr marL="514350" indent="-514350">
              <a:defRPr/>
            </a:pPr>
            <a:r>
              <a:rPr lang="ar-SA" sz="2500" b="1" dirty="0">
                <a:cs typeface="AL-Mohanad" pitchFamily="2" charset="-78"/>
              </a:rPr>
              <a:t>5- مداخل التغيير.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ar-SA" sz="2500" b="1" dirty="0">
              <a:cs typeface="AL-Mohanad" pitchFamily="2" charset="-78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ar-SA" sz="2500" b="1" dirty="0">
              <a:cs typeface="AL-Mohanad" pitchFamily="2" charset="-78"/>
            </a:endParaRPr>
          </a:p>
          <a:p>
            <a:pPr marL="0" indent="0">
              <a:buNone/>
            </a:pPr>
            <a:endParaRPr lang="ar-SA" sz="25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632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63243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ar-SA" sz="3500" dirty="0">
                <a:cs typeface="AL-Mohanad" pitchFamily="2" charset="-78"/>
              </a:rPr>
              <a:t>1- مجالات التغيير</a:t>
            </a:r>
            <a:endParaRPr lang="ar-SA" sz="3500" dirty="0">
              <a:cs typeface="AL-Mohana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655892"/>
            <a:ext cx="10363826" cy="34241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2500" dirty="0">
                <a:cs typeface="AL-Mohanad" pitchFamily="2" charset="-78"/>
              </a:rPr>
              <a:t>ا- المجال التكنولوجي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" pitchFamily="2" charset="-78"/>
              </a:rPr>
              <a:t>يتضمن </a:t>
            </a:r>
            <a:r>
              <a:rPr lang="ar-SA" sz="2500" dirty="0">
                <a:cs typeface="AL-Mohanad" pitchFamily="2" charset="-78"/>
              </a:rPr>
              <a:t>هذا المجال من التغيير كل ما يتعلق بالمعدات والآلات والحوسبة الالكترونية، </a:t>
            </a:r>
            <a:r>
              <a:rPr lang="ar-SA" sz="2500" dirty="0" err="1" smtClean="0">
                <a:cs typeface="AL-Mohanad" pitchFamily="2" charset="-78"/>
              </a:rPr>
              <a:t>والاتمتمة</a:t>
            </a:r>
            <a:r>
              <a:rPr lang="ar-SA" sz="2500" dirty="0">
                <a:cs typeface="AL-Mohanad" pitchFamily="2" charset="-78"/>
              </a:rPr>
              <a:t>. لان المنظمات تحتاج الى نظم المعلومات الادارية للربط بين الافراد في مختلف المستويات التنظيمية او الجغرافية.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تستخدم المنظمات الحواسيب ذات المواصفات العالية في مجال معالجة وتخزين المعلومات الهائلة التي يتم الحصول عليها من البيئتين الداخلية والخارجية. </a:t>
            </a:r>
            <a:endParaRPr lang="en-US" sz="2500" dirty="0">
              <a:cs typeface="AL-Mohanad" pitchFamily="2" charset="-78"/>
            </a:endParaRPr>
          </a:p>
          <a:p>
            <a:pPr marL="0" indent="0">
              <a:buNone/>
            </a:pPr>
            <a:endParaRPr lang="ar-SA" sz="25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6404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95054" y="1330772"/>
            <a:ext cx="10363826" cy="34241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2500" dirty="0">
                <a:cs typeface="AL-Mohanad" pitchFamily="2" charset="-78"/>
              </a:rPr>
              <a:t>ب- المجال التنظيمي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endParaRPr lang="ar-SA" sz="2500" dirty="0">
              <a:cs typeface="AL-Mohanad" pitchFamily="2" charset="-78"/>
            </a:endParaRP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ينصب على العلاقات الوظيفية والبناء الهيكلي للمنظمة وأقسامها.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يتضمن تقسيم الاعمال وتوزيع المهام وتحديد المسؤوليات.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قد يشمل هذا التغيير الدمج بين الوحدات او ازالة مستوى تنظيمي عمودي او توسيع نطاق الاشراف في المنظمة.   </a:t>
            </a:r>
            <a:endParaRPr lang="en-US" sz="2500" dirty="0">
              <a:cs typeface="AL-Mohanad" pitchFamily="2" charset="-78"/>
            </a:endParaRPr>
          </a:p>
          <a:p>
            <a:pPr marL="0" indent="0">
              <a:buNone/>
            </a:pPr>
            <a:endParaRPr lang="ar-SA" sz="25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67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822772"/>
            <a:ext cx="10363826" cy="50090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SA" sz="2500" dirty="0">
                <a:cs typeface="AL-Mohanad" pitchFamily="2" charset="-78"/>
              </a:rPr>
              <a:t>ج- المجال </a:t>
            </a:r>
            <a:r>
              <a:rPr lang="ar-SA" sz="2500" dirty="0" smtClean="0">
                <a:cs typeface="AL-Mohanad" pitchFamily="2" charset="-78"/>
              </a:rPr>
              <a:t>الانساني</a:t>
            </a:r>
            <a:endParaRPr lang="ar-SA" sz="2500" dirty="0">
              <a:cs typeface="AL-Mohanad" pitchFamily="2" charset="-78"/>
            </a:endParaRP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يتضمن هذا المجال تغيير الافراد من خلال تغيير افكارهم واتجاهاتهم وقيمهم ودوافعهم وطموحاتهم وبالتالي سلوكياتهم بالاعتماد على عمليات الاتصال او اتخاذ القرار او حل المشكلات.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يتم الاعتماد على مفاهيم التطوير التنظيمي في تغيير الافراد، او تغيير طبيعة علاقات العمل وجودتها. 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يركز مجال تغيير الافراد على:</a:t>
            </a:r>
          </a:p>
          <a:p>
            <a:pPr marL="1074738" indent="-457200" algn="just">
              <a:buFont typeface="Wingdings" pitchFamily="2" charset="2"/>
              <a:buChar char="ü"/>
              <a:defRPr/>
            </a:pPr>
            <a:r>
              <a:rPr lang="ar-SA" sz="2500" b="1" dirty="0">
                <a:cs typeface="AL-Mohanad" pitchFamily="2" charset="-78"/>
              </a:rPr>
              <a:t>تغيير قدرة الفرد</a:t>
            </a:r>
            <a:r>
              <a:rPr lang="ar-SA" sz="2500" dirty="0">
                <a:cs typeface="AL-Mohanad" pitchFamily="2" charset="-78"/>
              </a:rPr>
              <a:t>: التي تشير الى الامكانات الجسدية والعقلية كالأفكار، المواهب، الابداعات.</a:t>
            </a:r>
          </a:p>
          <a:p>
            <a:pPr marL="1074738" indent="-457200" algn="just">
              <a:buFont typeface="Wingdings" pitchFamily="2" charset="2"/>
              <a:buChar char="ü"/>
              <a:defRPr/>
            </a:pPr>
            <a:r>
              <a:rPr lang="ar-SA" sz="2500" b="1" dirty="0">
                <a:cs typeface="AL-Mohanad" pitchFamily="2" charset="-78"/>
              </a:rPr>
              <a:t>تغيير رغبة الفرد: </a:t>
            </a:r>
            <a:r>
              <a:rPr lang="ar-SA" sz="2500" dirty="0">
                <a:cs typeface="AL-Mohanad" pitchFamily="2" charset="-78"/>
              </a:rPr>
              <a:t>الذي يمثل استعداد الفرد للقيام بالعمل وتأديته بشكل أفضل   </a:t>
            </a:r>
            <a:endParaRPr lang="en-US" sz="2500" dirty="0">
              <a:cs typeface="AL-Mohanad" pitchFamily="2" charset="-78"/>
            </a:endParaRPr>
          </a:p>
          <a:p>
            <a:pPr marL="0" indent="0">
              <a:buNone/>
            </a:pPr>
            <a:endParaRPr lang="ar-SA" sz="25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3205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15374" y="1574612"/>
            <a:ext cx="10363826" cy="34241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2500" dirty="0">
                <a:cs typeface="AL-Mohanad" pitchFamily="2" charset="-78"/>
              </a:rPr>
              <a:t>د- مجال طرق العمل</a:t>
            </a:r>
          </a:p>
          <a:p>
            <a:pPr marL="457200" indent="-457200" algn="just">
              <a:defRPr/>
            </a:pPr>
            <a:r>
              <a:rPr lang="ar-SA" sz="2500" dirty="0">
                <a:cs typeface="AL-Mohanad" pitchFamily="2" charset="-78"/>
              </a:rPr>
              <a:t>يتضمن هذا المجال:</a:t>
            </a:r>
          </a:p>
          <a:p>
            <a:pPr marL="457200" indent="-457200" algn="just">
              <a:defRPr/>
            </a:pPr>
            <a:endParaRPr lang="ar-SA" sz="2500" dirty="0">
              <a:cs typeface="AL-Mohanad" pitchFamily="2" charset="-78"/>
            </a:endParaRP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تغيير اساليب العمل وطرق ادائه، والواجبات الوظيفية من الناحية الكمية، او من الناحية النوعية اوكليهما.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طرح اعمال وأنشطة جديدة او دمج بعضها وإلغائها</a:t>
            </a:r>
            <a:r>
              <a:rPr lang="ar-SA" sz="2500" dirty="0" smtClean="0">
                <a:cs typeface="AL-Mohanad" pitchFamily="2" charset="-78"/>
              </a:rPr>
              <a:t>.</a:t>
            </a:r>
            <a:endParaRPr lang="ar-SA" sz="25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5693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68043"/>
          </a:xfrm>
        </p:spPr>
        <p:txBody>
          <a:bodyPr>
            <a:normAutofit/>
          </a:bodyPr>
          <a:lstStyle/>
          <a:p>
            <a:r>
              <a:rPr lang="ar-SA" sz="3500" dirty="0">
                <a:cs typeface="AL-Mohanad" pitchFamily="2" charset="-78"/>
              </a:rPr>
              <a:t>شكل </a:t>
            </a:r>
            <a:r>
              <a:rPr lang="ar-SA" sz="3500" dirty="0" smtClean="0">
                <a:cs typeface="AL-Mohanad" pitchFamily="2" charset="-78"/>
              </a:rPr>
              <a:t>التغييرات</a:t>
            </a:r>
            <a:endParaRPr lang="ar-SA" sz="3500" dirty="0">
              <a:cs typeface="AL-Mohanad" pitchFamily="2" charset="-78"/>
            </a:endParaRPr>
          </a:p>
        </p:txBody>
      </p:sp>
      <p:pic>
        <p:nvPicPr>
          <p:cNvPr id="4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585" y="1686560"/>
            <a:ext cx="11622830" cy="455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3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4612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ar-SA" sz="3500" dirty="0">
                <a:cs typeface="AL-Mohanad" pitchFamily="2" charset="-78"/>
              </a:rPr>
              <a:t>2- الخطوات الادارية لتحديد مجال التغيير</a:t>
            </a:r>
            <a:endParaRPr lang="ar-SA" sz="3500" dirty="0">
              <a:cs typeface="AL-Mohanad" pitchFamily="2" charset="-78"/>
            </a:endParaRPr>
          </a:p>
        </p:txBody>
      </p:sp>
      <p:graphicFrame>
        <p:nvGraphicFramePr>
          <p:cNvPr id="4" name="رسم تخطيطي 10"/>
          <p:cNvGraphicFramePr/>
          <p:nvPr>
            <p:extLst>
              <p:ext uri="{D42A27DB-BD31-4B8C-83A1-F6EECF244321}">
                <p14:modId xmlns:p14="http://schemas.microsoft.com/office/powerpoint/2010/main" val="977633040"/>
              </p:ext>
            </p:extLst>
          </p:nvPr>
        </p:nvGraphicFramePr>
        <p:xfrm>
          <a:off x="1676400" y="1706880"/>
          <a:ext cx="8839200" cy="4714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08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44523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ar-SA" sz="3500" dirty="0">
                <a:cs typeface="AL-Mohanad" pitchFamily="2" charset="-78"/>
              </a:rPr>
              <a:t>3- العناصر المساعدة على التغيير</a:t>
            </a:r>
            <a:endParaRPr lang="ar-SA" sz="3500" dirty="0">
              <a:cs typeface="AL-Mohana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879412"/>
            <a:ext cx="10363826" cy="3424107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 smtClean="0">
                <a:cs typeface="AL-Mohanad" pitchFamily="2" charset="-78"/>
              </a:rPr>
              <a:t>تحديد </a:t>
            </a:r>
            <a:r>
              <a:rPr lang="ar-SA" sz="2500" dirty="0">
                <a:cs typeface="AL-Mohanad" pitchFamily="2" charset="-78"/>
              </a:rPr>
              <a:t>الهدف من التغيير.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التجديد المستمر للتنظيم.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الاهتمام بالبعد الانساني.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استخدام مفهوم النظم.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تبني استراتيجيات التطوير.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الاهتمام بالتعلم من خلال الخبرة</a:t>
            </a:r>
            <a:r>
              <a:rPr lang="ar-SA" sz="2500" dirty="0" smtClean="0">
                <a:cs typeface="AL-Mohanad" pitchFamily="2" charset="-78"/>
              </a:rPr>
              <a:t>.</a:t>
            </a:r>
            <a:endParaRPr lang="ar-SA" sz="25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8866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7</TotalTime>
  <Words>411</Words>
  <Application>Microsoft Office PowerPoint</Application>
  <PresentationFormat>Widescreen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AL-Mohanad</vt:lpstr>
      <vt:lpstr>Arial</vt:lpstr>
      <vt:lpstr>Tw Cen MT</vt:lpstr>
      <vt:lpstr>Wingdings</vt:lpstr>
      <vt:lpstr>Droplet</vt:lpstr>
      <vt:lpstr>المحاضرة الرابعة مجالات التغيير</vt:lpstr>
      <vt:lpstr>محاور المحاضرة</vt:lpstr>
      <vt:lpstr>1- مجالات التغيير</vt:lpstr>
      <vt:lpstr>PowerPoint Presentation</vt:lpstr>
      <vt:lpstr>PowerPoint Presentation</vt:lpstr>
      <vt:lpstr>PowerPoint Presentation</vt:lpstr>
      <vt:lpstr>شكل التغييرات</vt:lpstr>
      <vt:lpstr>2- الخطوات الادارية لتحديد مجال التغيير</vt:lpstr>
      <vt:lpstr>3- العناصر المساعدة على التغيير</vt:lpstr>
      <vt:lpstr>4- اسس التغيير الايجابي</vt:lpstr>
      <vt:lpstr>5- مداخل التغيير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الرابعة مجالات التغيير</dc:title>
  <dc:creator>sharshabeil _</dc:creator>
  <cp:lastModifiedBy>sharshabeil _</cp:lastModifiedBy>
  <cp:revision>5</cp:revision>
  <dcterms:created xsi:type="dcterms:W3CDTF">2015-02-17T20:40:53Z</dcterms:created>
  <dcterms:modified xsi:type="dcterms:W3CDTF">2015-02-17T20:48:25Z</dcterms:modified>
</cp:coreProperties>
</file>