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sldIdLst>
    <p:sldId id="343" r:id="rId3"/>
    <p:sldId id="344" r:id="rId4"/>
    <p:sldId id="341" r:id="rId5"/>
    <p:sldId id="256" r:id="rId6"/>
    <p:sldId id="257" r:id="rId7"/>
    <p:sldId id="259" r:id="rId8"/>
    <p:sldId id="260" r:id="rId9"/>
    <p:sldId id="258" r:id="rId10"/>
    <p:sldId id="279" r:id="rId11"/>
    <p:sldId id="280" r:id="rId12"/>
    <p:sldId id="281" r:id="rId13"/>
    <p:sldId id="282" r:id="rId14"/>
    <p:sldId id="283" r:id="rId15"/>
    <p:sldId id="284" r:id="rId16"/>
    <p:sldId id="285" r:id="rId17"/>
    <p:sldId id="286" r:id="rId18"/>
    <p:sldId id="287" r:id="rId19"/>
    <p:sldId id="288" r:id="rId20"/>
    <p:sldId id="289" r:id="rId21"/>
    <p:sldId id="290" r:id="rId22"/>
    <p:sldId id="291" r:id="rId23"/>
    <p:sldId id="292" r:id="rId24"/>
    <p:sldId id="293" r:id="rId25"/>
    <p:sldId id="294" r:id="rId26"/>
    <p:sldId id="295" r:id="rId27"/>
    <p:sldId id="296" r:id="rId28"/>
    <p:sldId id="297" r:id="rId29"/>
    <p:sldId id="298" r:id="rId30"/>
    <p:sldId id="299" r:id="rId31"/>
    <p:sldId id="300" r:id="rId32"/>
    <p:sldId id="301" r:id="rId33"/>
    <p:sldId id="302" r:id="rId34"/>
    <p:sldId id="303" r:id="rId35"/>
    <p:sldId id="304" r:id="rId36"/>
    <p:sldId id="306" r:id="rId37"/>
    <p:sldId id="307" r:id="rId38"/>
    <p:sldId id="308" r:id="rId39"/>
    <p:sldId id="309" r:id="rId40"/>
    <p:sldId id="310" r:id="rId41"/>
    <p:sldId id="311" r:id="rId42"/>
    <p:sldId id="312" r:id="rId43"/>
    <p:sldId id="313" r:id="rId44"/>
    <p:sldId id="314" r:id="rId45"/>
    <p:sldId id="315" r:id="rId46"/>
    <p:sldId id="316" r:id="rId47"/>
    <p:sldId id="317" r:id="rId48"/>
    <p:sldId id="318" r:id="rId49"/>
    <p:sldId id="319" r:id="rId50"/>
    <p:sldId id="320" r:id="rId51"/>
    <p:sldId id="321" r:id="rId52"/>
    <p:sldId id="322" r:id="rId53"/>
    <p:sldId id="323" r:id="rId54"/>
    <p:sldId id="324" r:id="rId55"/>
    <p:sldId id="325" r:id="rId56"/>
    <p:sldId id="326" r:id="rId57"/>
    <p:sldId id="327" r:id="rId58"/>
    <p:sldId id="328" r:id="rId59"/>
    <p:sldId id="329" r:id="rId60"/>
    <p:sldId id="330" r:id="rId61"/>
    <p:sldId id="331" r:id="rId62"/>
    <p:sldId id="332" r:id="rId63"/>
    <p:sldId id="333" r:id="rId64"/>
    <p:sldId id="334" r:id="rId65"/>
    <p:sldId id="335" r:id="rId66"/>
    <p:sldId id="336" r:id="rId67"/>
    <p:sldId id="337" r:id="rId68"/>
    <p:sldId id="338" r:id="rId69"/>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60" d="100"/>
          <a:sy n="60" d="100"/>
        </p:scale>
        <p:origin x="-1572" y="-1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774D6E-28DC-4AB7-8C56-94B6CD7E8474}" type="doc">
      <dgm:prSet loTypeId="urn:microsoft.com/office/officeart/2005/8/layout/list1" loCatId="list" qsTypeId="urn:microsoft.com/office/officeart/2005/8/quickstyle/simple1" qsCatId="simple" csTypeId="urn:microsoft.com/office/officeart/2005/8/colors/colorful1#1" csCatId="colorful" phldr="1"/>
      <dgm:spPr/>
      <dgm:t>
        <a:bodyPr/>
        <a:lstStyle/>
        <a:p>
          <a:pPr rtl="1"/>
          <a:endParaRPr lang="ar-SA"/>
        </a:p>
      </dgm:t>
    </dgm:pt>
    <dgm:pt modelId="{80556031-67DF-40A3-9EEA-FF3404275AFD}">
      <dgm:prSet phldrT="[نص]"/>
      <dgm:spPr/>
      <dgm:t>
        <a:bodyPr/>
        <a:lstStyle/>
        <a:p>
          <a:pPr rtl="1"/>
          <a:r>
            <a:rPr lang="ar-SA" dirty="0" smtClean="0">
              <a:cs typeface="PT Bold Heading" pitchFamily="2" charset="-78"/>
            </a:rPr>
            <a:t>مرحلة التخطيط للتقويم</a:t>
          </a:r>
          <a:endParaRPr lang="ar-SA" dirty="0">
            <a:cs typeface="PT Bold Heading" pitchFamily="2" charset="-78"/>
          </a:endParaRPr>
        </a:p>
      </dgm:t>
    </dgm:pt>
    <dgm:pt modelId="{CD6EBF28-7E1E-4114-A5F0-211358B26AE1}" type="parTrans" cxnId="{B65845BB-6D8B-4726-B2D5-203F6DF01223}">
      <dgm:prSet/>
      <dgm:spPr/>
      <dgm:t>
        <a:bodyPr/>
        <a:lstStyle/>
        <a:p>
          <a:pPr rtl="1"/>
          <a:endParaRPr lang="ar-SA"/>
        </a:p>
      </dgm:t>
    </dgm:pt>
    <dgm:pt modelId="{D1B81B51-AF44-4667-865A-BB6741B4AC27}" type="sibTrans" cxnId="{B65845BB-6D8B-4726-B2D5-203F6DF01223}">
      <dgm:prSet/>
      <dgm:spPr/>
      <dgm:t>
        <a:bodyPr/>
        <a:lstStyle/>
        <a:p>
          <a:pPr rtl="1"/>
          <a:endParaRPr lang="ar-SA"/>
        </a:p>
      </dgm:t>
    </dgm:pt>
    <dgm:pt modelId="{B25EEC32-0BC4-45EE-97F0-F8749D68A41B}">
      <dgm:prSet phldrT="[نص]"/>
      <dgm:spPr/>
      <dgm:t>
        <a:bodyPr/>
        <a:lstStyle/>
        <a:p>
          <a:pPr rtl="1"/>
          <a:r>
            <a:rPr lang="ar-SA" dirty="0" smtClean="0">
              <a:cs typeface="PT Bold Heading" pitchFamily="2" charset="-78"/>
            </a:rPr>
            <a:t>مرحلة تنفيذ التقويم</a:t>
          </a:r>
          <a:endParaRPr lang="ar-SA" dirty="0">
            <a:cs typeface="PT Bold Heading" pitchFamily="2" charset="-78"/>
          </a:endParaRPr>
        </a:p>
      </dgm:t>
    </dgm:pt>
    <dgm:pt modelId="{A0362806-4F14-420F-B656-6B50A4A01058}" type="parTrans" cxnId="{9B8A42E0-9D7A-40CF-9F12-9138E2CA091E}">
      <dgm:prSet/>
      <dgm:spPr/>
      <dgm:t>
        <a:bodyPr/>
        <a:lstStyle/>
        <a:p>
          <a:pPr rtl="1"/>
          <a:endParaRPr lang="ar-SA"/>
        </a:p>
      </dgm:t>
    </dgm:pt>
    <dgm:pt modelId="{87D8C009-AE94-4A3B-B573-E2BFF6F84335}" type="sibTrans" cxnId="{9B8A42E0-9D7A-40CF-9F12-9138E2CA091E}">
      <dgm:prSet/>
      <dgm:spPr/>
      <dgm:t>
        <a:bodyPr/>
        <a:lstStyle/>
        <a:p>
          <a:pPr rtl="1"/>
          <a:endParaRPr lang="ar-SA"/>
        </a:p>
      </dgm:t>
    </dgm:pt>
    <dgm:pt modelId="{841189E4-554D-4DB4-892C-5F4FB90E9032}">
      <dgm:prSet phldrT="[نص]"/>
      <dgm:spPr/>
      <dgm:t>
        <a:bodyPr/>
        <a:lstStyle/>
        <a:p>
          <a:pPr rtl="1"/>
          <a:r>
            <a:rPr lang="ar-SA" dirty="0" smtClean="0">
              <a:cs typeface="PT Bold Heading" pitchFamily="2" charset="-78"/>
            </a:rPr>
            <a:t>مرحلة إصدار الحكم واتخاذ القرار</a:t>
          </a:r>
          <a:endParaRPr lang="ar-SA" dirty="0">
            <a:cs typeface="PT Bold Heading" pitchFamily="2" charset="-78"/>
          </a:endParaRPr>
        </a:p>
      </dgm:t>
    </dgm:pt>
    <dgm:pt modelId="{68B17B8E-93E3-4CAB-A61F-59E374916119}" type="parTrans" cxnId="{54CC28F0-D459-4A3C-8195-CA0A7CE8A6C6}">
      <dgm:prSet/>
      <dgm:spPr/>
      <dgm:t>
        <a:bodyPr/>
        <a:lstStyle/>
        <a:p>
          <a:pPr rtl="1"/>
          <a:endParaRPr lang="ar-SA"/>
        </a:p>
      </dgm:t>
    </dgm:pt>
    <dgm:pt modelId="{3EF78454-CCEA-40E7-BB01-1E66DB8794E1}" type="sibTrans" cxnId="{54CC28F0-D459-4A3C-8195-CA0A7CE8A6C6}">
      <dgm:prSet/>
      <dgm:spPr/>
      <dgm:t>
        <a:bodyPr/>
        <a:lstStyle/>
        <a:p>
          <a:pPr rtl="1"/>
          <a:endParaRPr lang="ar-SA"/>
        </a:p>
      </dgm:t>
    </dgm:pt>
    <dgm:pt modelId="{116C19D5-306C-43B6-A0E8-A453FDA3848B}" type="pres">
      <dgm:prSet presAssocID="{63774D6E-28DC-4AB7-8C56-94B6CD7E8474}" presName="linear" presStyleCnt="0">
        <dgm:presLayoutVars>
          <dgm:dir/>
          <dgm:animLvl val="lvl"/>
          <dgm:resizeHandles val="exact"/>
        </dgm:presLayoutVars>
      </dgm:prSet>
      <dgm:spPr/>
      <dgm:t>
        <a:bodyPr/>
        <a:lstStyle/>
        <a:p>
          <a:pPr rtl="1"/>
          <a:endParaRPr lang="ar-SA"/>
        </a:p>
      </dgm:t>
    </dgm:pt>
    <dgm:pt modelId="{B2EFB473-ECF8-4780-898C-692BF3936D4D}" type="pres">
      <dgm:prSet presAssocID="{80556031-67DF-40A3-9EEA-FF3404275AFD}" presName="parentLin" presStyleCnt="0"/>
      <dgm:spPr/>
    </dgm:pt>
    <dgm:pt modelId="{2A39719C-52A3-478A-98D2-800FBA4808F1}" type="pres">
      <dgm:prSet presAssocID="{80556031-67DF-40A3-9EEA-FF3404275AFD}" presName="parentLeftMargin" presStyleLbl="node1" presStyleIdx="0" presStyleCnt="3"/>
      <dgm:spPr/>
      <dgm:t>
        <a:bodyPr/>
        <a:lstStyle/>
        <a:p>
          <a:pPr rtl="1"/>
          <a:endParaRPr lang="ar-SA"/>
        </a:p>
      </dgm:t>
    </dgm:pt>
    <dgm:pt modelId="{D42FFA97-D0FE-40A3-8116-A34B476A03A5}" type="pres">
      <dgm:prSet presAssocID="{80556031-67DF-40A3-9EEA-FF3404275AFD}" presName="parentText" presStyleLbl="node1" presStyleIdx="0" presStyleCnt="3" custLinFactNeighborX="-6249" custLinFactNeighborY="-8512">
        <dgm:presLayoutVars>
          <dgm:chMax val="0"/>
          <dgm:bulletEnabled val="1"/>
        </dgm:presLayoutVars>
      </dgm:prSet>
      <dgm:spPr/>
      <dgm:t>
        <a:bodyPr/>
        <a:lstStyle/>
        <a:p>
          <a:pPr rtl="1"/>
          <a:endParaRPr lang="ar-SA"/>
        </a:p>
      </dgm:t>
    </dgm:pt>
    <dgm:pt modelId="{531A17E2-37D1-45B5-B2B7-B6DAC8C5C5BC}" type="pres">
      <dgm:prSet presAssocID="{80556031-67DF-40A3-9EEA-FF3404275AFD}" presName="negativeSpace" presStyleCnt="0"/>
      <dgm:spPr/>
    </dgm:pt>
    <dgm:pt modelId="{6580F457-09A1-49C9-BEEE-0646252FE0A2}" type="pres">
      <dgm:prSet presAssocID="{80556031-67DF-40A3-9EEA-FF3404275AFD}" presName="childText" presStyleLbl="conFgAcc1" presStyleIdx="0" presStyleCnt="3">
        <dgm:presLayoutVars>
          <dgm:bulletEnabled val="1"/>
        </dgm:presLayoutVars>
      </dgm:prSet>
      <dgm:spPr/>
    </dgm:pt>
    <dgm:pt modelId="{A97A85B7-0E89-42FA-8FB7-AAD05D7152C5}" type="pres">
      <dgm:prSet presAssocID="{D1B81B51-AF44-4667-865A-BB6741B4AC27}" presName="spaceBetweenRectangles" presStyleCnt="0"/>
      <dgm:spPr/>
    </dgm:pt>
    <dgm:pt modelId="{E0D45602-2121-447F-A425-C79CB69EF6BA}" type="pres">
      <dgm:prSet presAssocID="{B25EEC32-0BC4-45EE-97F0-F8749D68A41B}" presName="parentLin" presStyleCnt="0"/>
      <dgm:spPr/>
    </dgm:pt>
    <dgm:pt modelId="{DB4E860E-BBED-4351-841D-E9F6EBEBABDC}" type="pres">
      <dgm:prSet presAssocID="{B25EEC32-0BC4-45EE-97F0-F8749D68A41B}" presName="parentLeftMargin" presStyleLbl="node1" presStyleIdx="0" presStyleCnt="3"/>
      <dgm:spPr/>
      <dgm:t>
        <a:bodyPr/>
        <a:lstStyle/>
        <a:p>
          <a:pPr rtl="1"/>
          <a:endParaRPr lang="ar-SA"/>
        </a:p>
      </dgm:t>
    </dgm:pt>
    <dgm:pt modelId="{3CA5A742-1C9A-47EF-BEAC-332A4D5AD697}" type="pres">
      <dgm:prSet presAssocID="{B25EEC32-0BC4-45EE-97F0-F8749D68A41B}" presName="parentText" presStyleLbl="node1" presStyleIdx="1" presStyleCnt="3">
        <dgm:presLayoutVars>
          <dgm:chMax val="0"/>
          <dgm:bulletEnabled val="1"/>
        </dgm:presLayoutVars>
      </dgm:prSet>
      <dgm:spPr/>
      <dgm:t>
        <a:bodyPr/>
        <a:lstStyle/>
        <a:p>
          <a:pPr rtl="1"/>
          <a:endParaRPr lang="ar-SA"/>
        </a:p>
      </dgm:t>
    </dgm:pt>
    <dgm:pt modelId="{BD055515-EA11-41AF-8BA9-B04A0420A9A2}" type="pres">
      <dgm:prSet presAssocID="{B25EEC32-0BC4-45EE-97F0-F8749D68A41B}" presName="negativeSpace" presStyleCnt="0"/>
      <dgm:spPr/>
    </dgm:pt>
    <dgm:pt modelId="{8EE40677-8442-41CE-BF6F-57E596F84530}" type="pres">
      <dgm:prSet presAssocID="{B25EEC32-0BC4-45EE-97F0-F8749D68A41B}" presName="childText" presStyleLbl="conFgAcc1" presStyleIdx="1" presStyleCnt="3">
        <dgm:presLayoutVars>
          <dgm:bulletEnabled val="1"/>
        </dgm:presLayoutVars>
      </dgm:prSet>
      <dgm:spPr/>
    </dgm:pt>
    <dgm:pt modelId="{344AC32B-7827-46ED-8327-4642E91D2532}" type="pres">
      <dgm:prSet presAssocID="{87D8C009-AE94-4A3B-B573-E2BFF6F84335}" presName="spaceBetweenRectangles" presStyleCnt="0"/>
      <dgm:spPr/>
    </dgm:pt>
    <dgm:pt modelId="{0577A37C-A771-42AF-BB0B-A14E4B800439}" type="pres">
      <dgm:prSet presAssocID="{841189E4-554D-4DB4-892C-5F4FB90E9032}" presName="parentLin" presStyleCnt="0"/>
      <dgm:spPr/>
    </dgm:pt>
    <dgm:pt modelId="{0BCB48F2-B1F7-44D5-B57B-9C26544323B3}" type="pres">
      <dgm:prSet presAssocID="{841189E4-554D-4DB4-892C-5F4FB90E9032}" presName="parentLeftMargin" presStyleLbl="node1" presStyleIdx="1" presStyleCnt="3"/>
      <dgm:spPr/>
      <dgm:t>
        <a:bodyPr/>
        <a:lstStyle/>
        <a:p>
          <a:pPr rtl="1"/>
          <a:endParaRPr lang="ar-SA"/>
        </a:p>
      </dgm:t>
    </dgm:pt>
    <dgm:pt modelId="{75DBE0CE-486C-479F-945E-766E2372BE4D}" type="pres">
      <dgm:prSet presAssocID="{841189E4-554D-4DB4-892C-5F4FB90E9032}" presName="parentText" presStyleLbl="node1" presStyleIdx="2" presStyleCnt="3">
        <dgm:presLayoutVars>
          <dgm:chMax val="0"/>
          <dgm:bulletEnabled val="1"/>
        </dgm:presLayoutVars>
      </dgm:prSet>
      <dgm:spPr/>
      <dgm:t>
        <a:bodyPr/>
        <a:lstStyle/>
        <a:p>
          <a:pPr rtl="1"/>
          <a:endParaRPr lang="ar-SA"/>
        </a:p>
      </dgm:t>
    </dgm:pt>
    <dgm:pt modelId="{54FBBCE9-4C87-4204-9CFA-EA3B5928973B}" type="pres">
      <dgm:prSet presAssocID="{841189E4-554D-4DB4-892C-5F4FB90E9032}" presName="negativeSpace" presStyleCnt="0"/>
      <dgm:spPr/>
    </dgm:pt>
    <dgm:pt modelId="{252E7156-93B1-4E84-A376-9F147A81DE11}" type="pres">
      <dgm:prSet presAssocID="{841189E4-554D-4DB4-892C-5F4FB90E9032}" presName="childText" presStyleLbl="conFgAcc1" presStyleIdx="2" presStyleCnt="3">
        <dgm:presLayoutVars>
          <dgm:bulletEnabled val="1"/>
        </dgm:presLayoutVars>
      </dgm:prSet>
      <dgm:spPr/>
    </dgm:pt>
  </dgm:ptLst>
  <dgm:cxnLst>
    <dgm:cxn modelId="{54CC28F0-D459-4A3C-8195-CA0A7CE8A6C6}" srcId="{63774D6E-28DC-4AB7-8C56-94B6CD7E8474}" destId="{841189E4-554D-4DB4-892C-5F4FB90E9032}" srcOrd="2" destOrd="0" parTransId="{68B17B8E-93E3-4CAB-A61F-59E374916119}" sibTransId="{3EF78454-CCEA-40E7-BB01-1E66DB8794E1}"/>
    <dgm:cxn modelId="{9B8A42E0-9D7A-40CF-9F12-9138E2CA091E}" srcId="{63774D6E-28DC-4AB7-8C56-94B6CD7E8474}" destId="{B25EEC32-0BC4-45EE-97F0-F8749D68A41B}" srcOrd="1" destOrd="0" parTransId="{A0362806-4F14-420F-B656-6B50A4A01058}" sibTransId="{87D8C009-AE94-4A3B-B573-E2BFF6F84335}"/>
    <dgm:cxn modelId="{3CF8282F-5F83-4F04-8DFF-05CB9F3DC1C6}" type="presOf" srcId="{B25EEC32-0BC4-45EE-97F0-F8749D68A41B}" destId="{3CA5A742-1C9A-47EF-BEAC-332A4D5AD697}" srcOrd="1" destOrd="0" presId="urn:microsoft.com/office/officeart/2005/8/layout/list1"/>
    <dgm:cxn modelId="{DF5F32E2-D54D-4A9E-80B1-FEC204B151FF}" type="presOf" srcId="{80556031-67DF-40A3-9EEA-FF3404275AFD}" destId="{2A39719C-52A3-478A-98D2-800FBA4808F1}" srcOrd="0" destOrd="0" presId="urn:microsoft.com/office/officeart/2005/8/layout/list1"/>
    <dgm:cxn modelId="{4DFF8358-5EC2-4DE4-B5FD-EE3F2A7BC340}" type="presOf" srcId="{80556031-67DF-40A3-9EEA-FF3404275AFD}" destId="{D42FFA97-D0FE-40A3-8116-A34B476A03A5}" srcOrd="1" destOrd="0" presId="urn:microsoft.com/office/officeart/2005/8/layout/list1"/>
    <dgm:cxn modelId="{B65845BB-6D8B-4726-B2D5-203F6DF01223}" srcId="{63774D6E-28DC-4AB7-8C56-94B6CD7E8474}" destId="{80556031-67DF-40A3-9EEA-FF3404275AFD}" srcOrd="0" destOrd="0" parTransId="{CD6EBF28-7E1E-4114-A5F0-211358B26AE1}" sibTransId="{D1B81B51-AF44-4667-865A-BB6741B4AC27}"/>
    <dgm:cxn modelId="{E7AC65E6-7563-43B9-9C24-CFFE61A8F7D9}" type="presOf" srcId="{B25EEC32-0BC4-45EE-97F0-F8749D68A41B}" destId="{DB4E860E-BBED-4351-841D-E9F6EBEBABDC}" srcOrd="0" destOrd="0" presId="urn:microsoft.com/office/officeart/2005/8/layout/list1"/>
    <dgm:cxn modelId="{F3F4A888-8197-407D-B52C-3B0F9A84E9D8}" type="presOf" srcId="{841189E4-554D-4DB4-892C-5F4FB90E9032}" destId="{0BCB48F2-B1F7-44D5-B57B-9C26544323B3}" srcOrd="0" destOrd="0" presId="urn:microsoft.com/office/officeart/2005/8/layout/list1"/>
    <dgm:cxn modelId="{2E9A9732-69D3-406D-81D9-66D922C6333B}" type="presOf" srcId="{841189E4-554D-4DB4-892C-5F4FB90E9032}" destId="{75DBE0CE-486C-479F-945E-766E2372BE4D}" srcOrd="1" destOrd="0" presId="urn:microsoft.com/office/officeart/2005/8/layout/list1"/>
    <dgm:cxn modelId="{969454D6-14A9-4062-A02C-180B62AAC302}" type="presOf" srcId="{63774D6E-28DC-4AB7-8C56-94B6CD7E8474}" destId="{116C19D5-306C-43B6-A0E8-A453FDA3848B}" srcOrd="0" destOrd="0" presId="urn:microsoft.com/office/officeart/2005/8/layout/list1"/>
    <dgm:cxn modelId="{BE37B4E1-CD2E-4A7B-ADD8-25FE3878A4C4}" type="presParOf" srcId="{116C19D5-306C-43B6-A0E8-A453FDA3848B}" destId="{B2EFB473-ECF8-4780-898C-692BF3936D4D}" srcOrd="0" destOrd="0" presId="urn:microsoft.com/office/officeart/2005/8/layout/list1"/>
    <dgm:cxn modelId="{73DADC72-040C-4B69-9FA8-6F92F1C26603}" type="presParOf" srcId="{B2EFB473-ECF8-4780-898C-692BF3936D4D}" destId="{2A39719C-52A3-478A-98D2-800FBA4808F1}" srcOrd="0" destOrd="0" presId="urn:microsoft.com/office/officeart/2005/8/layout/list1"/>
    <dgm:cxn modelId="{ED386E5A-4B50-4889-8F5C-F70E736B9941}" type="presParOf" srcId="{B2EFB473-ECF8-4780-898C-692BF3936D4D}" destId="{D42FFA97-D0FE-40A3-8116-A34B476A03A5}" srcOrd="1" destOrd="0" presId="urn:microsoft.com/office/officeart/2005/8/layout/list1"/>
    <dgm:cxn modelId="{757156F2-82F8-4B4E-A696-432BB0CE61A0}" type="presParOf" srcId="{116C19D5-306C-43B6-A0E8-A453FDA3848B}" destId="{531A17E2-37D1-45B5-B2B7-B6DAC8C5C5BC}" srcOrd="1" destOrd="0" presId="urn:microsoft.com/office/officeart/2005/8/layout/list1"/>
    <dgm:cxn modelId="{587278E7-9EDE-4DBA-9B6A-50226D284408}" type="presParOf" srcId="{116C19D5-306C-43B6-A0E8-A453FDA3848B}" destId="{6580F457-09A1-49C9-BEEE-0646252FE0A2}" srcOrd="2" destOrd="0" presId="urn:microsoft.com/office/officeart/2005/8/layout/list1"/>
    <dgm:cxn modelId="{178043DB-F3D5-4D06-B75C-9E7DE48657AE}" type="presParOf" srcId="{116C19D5-306C-43B6-A0E8-A453FDA3848B}" destId="{A97A85B7-0E89-42FA-8FB7-AAD05D7152C5}" srcOrd="3" destOrd="0" presId="urn:microsoft.com/office/officeart/2005/8/layout/list1"/>
    <dgm:cxn modelId="{D4587BE6-EF45-4B28-8102-25DFFAA5B993}" type="presParOf" srcId="{116C19D5-306C-43B6-A0E8-A453FDA3848B}" destId="{E0D45602-2121-447F-A425-C79CB69EF6BA}" srcOrd="4" destOrd="0" presId="urn:microsoft.com/office/officeart/2005/8/layout/list1"/>
    <dgm:cxn modelId="{6B7C5A59-838D-4868-AF7C-D1AFBEC758E1}" type="presParOf" srcId="{E0D45602-2121-447F-A425-C79CB69EF6BA}" destId="{DB4E860E-BBED-4351-841D-E9F6EBEBABDC}" srcOrd="0" destOrd="0" presId="urn:microsoft.com/office/officeart/2005/8/layout/list1"/>
    <dgm:cxn modelId="{849EDDDD-57CC-4C89-A83C-C1A80EDA2159}" type="presParOf" srcId="{E0D45602-2121-447F-A425-C79CB69EF6BA}" destId="{3CA5A742-1C9A-47EF-BEAC-332A4D5AD697}" srcOrd="1" destOrd="0" presId="urn:microsoft.com/office/officeart/2005/8/layout/list1"/>
    <dgm:cxn modelId="{15342F11-1837-4090-AD00-57FC2C644EB7}" type="presParOf" srcId="{116C19D5-306C-43B6-A0E8-A453FDA3848B}" destId="{BD055515-EA11-41AF-8BA9-B04A0420A9A2}" srcOrd="5" destOrd="0" presId="urn:microsoft.com/office/officeart/2005/8/layout/list1"/>
    <dgm:cxn modelId="{503F87F0-3301-48E0-B6D6-2F1113E061C3}" type="presParOf" srcId="{116C19D5-306C-43B6-A0E8-A453FDA3848B}" destId="{8EE40677-8442-41CE-BF6F-57E596F84530}" srcOrd="6" destOrd="0" presId="urn:microsoft.com/office/officeart/2005/8/layout/list1"/>
    <dgm:cxn modelId="{4198929A-6916-47FC-BE17-67BF826422D9}" type="presParOf" srcId="{116C19D5-306C-43B6-A0E8-A453FDA3848B}" destId="{344AC32B-7827-46ED-8327-4642E91D2532}" srcOrd="7" destOrd="0" presId="urn:microsoft.com/office/officeart/2005/8/layout/list1"/>
    <dgm:cxn modelId="{D40FE45A-E7F1-4279-B53A-1E65CD3FDF2B}" type="presParOf" srcId="{116C19D5-306C-43B6-A0E8-A453FDA3848B}" destId="{0577A37C-A771-42AF-BB0B-A14E4B800439}" srcOrd="8" destOrd="0" presId="urn:microsoft.com/office/officeart/2005/8/layout/list1"/>
    <dgm:cxn modelId="{9824BA14-91E1-42E0-86E3-BA6457B3AF23}" type="presParOf" srcId="{0577A37C-A771-42AF-BB0B-A14E4B800439}" destId="{0BCB48F2-B1F7-44D5-B57B-9C26544323B3}" srcOrd="0" destOrd="0" presId="urn:microsoft.com/office/officeart/2005/8/layout/list1"/>
    <dgm:cxn modelId="{CA16E267-D802-4E57-ACF3-EBAF8D9CECF3}" type="presParOf" srcId="{0577A37C-A771-42AF-BB0B-A14E4B800439}" destId="{75DBE0CE-486C-479F-945E-766E2372BE4D}" srcOrd="1" destOrd="0" presId="urn:microsoft.com/office/officeart/2005/8/layout/list1"/>
    <dgm:cxn modelId="{01E0D08C-371B-464F-92F8-D900D673FE9E}" type="presParOf" srcId="{116C19D5-306C-43B6-A0E8-A453FDA3848B}" destId="{54FBBCE9-4C87-4204-9CFA-EA3B5928973B}" srcOrd="9" destOrd="0" presId="urn:microsoft.com/office/officeart/2005/8/layout/list1"/>
    <dgm:cxn modelId="{744FCB68-FEE4-4F18-9B3E-F1E0C21153AA}" type="presParOf" srcId="{116C19D5-306C-43B6-A0E8-A453FDA3848B}" destId="{252E7156-93B1-4E84-A376-9F147A81DE11}"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C0BE04-E362-4AFB-AB21-FAC700A8E35C}" type="doc">
      <dgm:prSet loTypeId="urn:microsoft.com/office/officeart/2005/8/layout/radial4" loCatId="relationship" qsTypeId="urn:microsoft.com/office/officeart/2005/8/quickstyle/simple1" qsCatId="simple" csTypeId="urn:microsoft.com/office/officeart/2005/8/colors/colorful1#2" csCatId="colorful" phldr="1"/>
      <dgm:spPr/>
      <dgm:t>
        <a:bodyPr/>
        <a:lstStyle/>
        <a:p>
          <a:pPr rtl="1"/>
          <a:endParaRPr lang="ar-SA"/>
        </a:p>
      </dgm:t>
    </dgm:pt>
    <dgm:pt modelId="{8553B9F4-F7EA-4DED-AA63-576379990835}">
      <dgm:prSet phldrT="[نص]"/>
      <dgm:spPr/>
      <dgm:t>
        <a:bodyPr/>
        <a:lstStyle/>
        <a:p>
          <a:pPr rtl="1"/>
          <a:r>
            <a:rPr lang="ar-SA" dirty="0" smtClean="0">
              <a:cs typeface="PT Bold Heading" pitchFamily="2" charset="-78"/>
            </a:rPr>
            <a:t>أنواع الصدق</a:t>
          </a:r>
          <a:endParaRPr lang="ar-SA" dirty="0">
            <a:cs typeface="PT Bold Heading" pitchFamily="2" charset="-78"/>
          </a:endParaRPr>
        </a:p>
      </dgm:t>
    </dgm:pt>
    <dgm:pt modelId="{E39B68A5-9AE6-4AF2-8512-D1A2A929FF3D}" type="parTrans" cxnId="{82069962-AEFF-4587-B481-B966D975CB47}">
      <dgm:prSet/>
      <dgm:spPr/>
      <dgm:t>
        <a:bodyPr/>
        <a:lstStyle/>
        <a:p>
          <a:pPr rtl="1"/>
          <a:endParaRPr lang="ar-SA"/>
        </a:p>
      </dgm:t>
    </dgm:pt>
    <dgm:pt modelId="{6BA8EAF4-B329-4A90-A505-A195FE3F3929}" type="sibTrans" cxnId="{82069962-AEFF-4587-B481-B966D975CB47}">
      <dgm:prSet/>
      <dgm:spPr/>
      <dgm:t>
        <a:bodyPr/>
        <a:lstStyle/>
        <a:p>
          <a:pPr rtl="1"/>
          <a:endParaRPr lang="ar-SA"/>
        </a:p>
      </dgm:t>
    </dgm:pt>
    <dgm:pt modelId="{97AAE5E1-3782-47B5-BD0B-62AB399A48CD}">
      <dgm:prSet phldrT="[نص]"/>
      <dgm:spPr/>
      <dgm:t>
        <a:bodyPr/>
        <a:lstStyle/>
        <a:p>
          <a:pPr rtl="1"/>
          <a:r>
            <a:rPr lang="ar-SA" dirty="0" smtClean="0">
              <a:cs typeface="PT Bold Heading" pitchFamily="2" charset="-78"/>
            </a:rPr>
            <a:t>صدق التكوين الفرضي</a:t>
          </a:r>
          <a:endParaRPr lang="ar-SA" dirty="0">
            <a:cs typeface="PT Bold Heading" pitchFamily="2" charset="-78"/>
          </a:endParaRPr>
        </a:p>
      </dgm:t>
    </dgm:pt>
    <dgm:pt modelId="{7151F726-6E5B-409A-B585-400042225F5A}" type="parTrans" cxnId="{825D8E5B-D885-461C-896A-A63788F5CEA3}">
      <dgm:prSet/>
      <dgm:spPr/>
      <dgm:t>
        <a:bodyPr/>
        <a:lstStyle/>
        <a:p>
          <a:pPr rtl="1"/>
          <a:endParaRPr lang="ar-SA"/>
        </a:p>
      </dgm:t>
    </dgm:pt>
    <dgm:pt modelId="{DD103798-AA7A-4B43-A706-3BF5314D12AB}" type="sibTrans" cxnId="{825D8E5B-D885-461C-896A-A63788F5CEA3}">
      <dgm:prSet/>
      <dgm:spPr/>
      <dgm:t>
        <a:bodyPr/>
        <a:lstStyle/>
        <a:p>
          <a:pPr rtl="1"/>
          <a:endParaRPr lang="ar-SA"/>
        </a:p>
      </dgm:t>
    </dgm:pt>
    <dgm:pt modelId="{982E8C02-ADB3-4AC1-BC43-14644D9686CD}">
      <dgm:prSet phldrT="[نص]"/>
      <dgm:spPr/>
      <dgm:t>
        <a:bodyPr/>
        <a:lstStyle/>
        <a:p>
          <a:pPr rtl="1"/>
          <a:r>
            <a:rPr lang="ar-SA" dirty="0" smtClean="0">
              <a:cs typeface="PT Bold Heading" pitchFamily="2" charset="-78"/>
            </a:rPr>
            <a:t>الصدق المرتبط بمحك</a:t>
          </a:r>
          <a:endParaRPr lang="ar-SA" dirty="0">
            <a:cs typeface="PT Bold Heading" pitchFamily="2" charset="-78"/>
          </a:endParaRPr>
        </a:p>
      </dgm:t>
    </dgm:pt>
    <dgm:pt modelId="{B63E3E08-3A37-4B3D-BFE8-BE9A859B5E46}" type="parTrans" cxnId="{AEC0AB70-9230-424A-A525-FB23C21323F7}">
      <dgm:prSet/>
      <dgm:spPr/>
      <dgm:t>
        <a:bodyPr/>
        <a:lstStyle/>
        <a:p>
          <a:pPr rtl="1"/>
          <a:endParaRPr lang="ar-SA"/>
        </a:p>
      </dgm:t>
    </dgm:pt>
    <dgm:pt modelId="{994EAA7C-EFAD-4DDA-9D23-80D9D53F00BF}" type="sibTrans" cxnId="{AEC0AB70-9230-424A-A525-FB23C21323F7}">
      <dgm:prSet/>
      <dgm:spPr/>
      <dgm:t>
        <a:bodyPr/>
        <a:lstStyle/>
        <a:p>
          <a:pPr rtl="1"/>
          <a:endParaRPr lang="ar-SA"/>
        </a:p>
      </dgm:t>
    </dgm:pt>
    <dgm:pt modelId="{3B4DBB13-C668-42C6-ADDF-D41038132DEB}">
      <dgm:prSet phldrT="[نص]"/>
      <dgm:spPr/>
      <dgm:t>
        <a:bodyPr/>
        <a:lstStyle/>
        <a:p>
          <a:pPr rtl="1"/>
          <a:r>
            <a:rPr lang="ar-SA" dirty="0" smtClean="0">
              <a:cs typeface="PT Bold Heading" pitchFamily="2" charset="-78"/>
            </a:rPr>
            <a:t>صدق المحتوى</a:t>
          </a:r>
          <a:endParaRPr lang="ar-SA" dirty="0">
            <a:cs typeface="PT Bold Heading" pitchFamily="2" charset="-78"/>
          </a:endParaRPr>
        </a:p>
      </dgm:t>
    </dgm:pt>
    <dgm:pt modelId="{A80BB713-CF48-475D-94FF-A41C6F0C03A7}" type="parTrans" cxnId="{7F696C60-2A70-42DE-85BA-7E41B86514E2}">
      <dgm:prSet/>
      <dgm:spPr/>
      <dgm:t>
        <a:bodyPr/>
        <a:lstStyle/>
        <a:p>
          <a:pPr rtl="1"/>
          <a:endParaRPr lang="ar-SA"/>
        </a:p>
      </dgm:t>
    </dgm:pt>
    <dgm:pt modelId="{B9DDEBF6-EA65-480E-9C6C-BAB3443C7935}" type="sibTrans" cxnId="{7F696C60-2A70-42DE-85BA-7E41B86514E2}">
      <dgm:prSet/>
      <dgm:spPr/>
      <dgm:t>
        <a:bodyPr/>
        <a:lstStyle/>
        <a:p>
          <a:pPr rtl="1"/>
          <a:endParaRPr lang="ar-SA"/>
        </a:p>
      </dgm:t>
    </dgm:pt>
    <dgm:pt modelId="{9EF8E92F-EB10-4D0E-BB34-DB0832E3B4A7}" type="pres">
      <dgm:prSet presAssocID="{E2C0BE04-E362-4AFB-AB21-FAC700A8E35C}" presName="cycle" presStyleCnt="0">
        <dgm:presLayoutVars>
          <dgm:chMax val="1"/>
          <dgm:dir/>
          <dgm:animLvl val="ctr"/>
          <dgm:resizeHandles val="exact"/>
        </dgm:presLayoutVars>
      </dgm:prSet>
      <dgm:spPr/>
      <dgm:t>
        <a:bodyPr/>
        <a:lstStyle/>
        <a:p>
          <a:pPr rtl="1"/>
          <a:endParaRPr lang="ar-SA"/>
        </a:p>
      </dgm:t>
    </dgm:pt>
    <dgm:pt modelId="{1E4D165F-B374-4347-8505-5ECD4CDF7D98}" type="pres">
      <dgm:prSet presAssocID="{8553B9F4-F7EA-4DED-AA63-576379990835}" presName="centerShape" presStyleLbl="node0" presStyleIdx="0" presStyleCnt="1"/>
      <dgm:spPr/>
      <dgm:t>
        <a:bodyPr/>
        <a:lstStyle/>
        <a:p>
          <a:pPr rtl="1"/>
          <a:endParaRPr lang="ar-SA"/>
        </a:p>
      </dgm:t>
    </dgm:pt>
    <dgm:pt modelId="{5C26CBAB-EA4A-4779-939E-B17324D3B689}" type="pres">
      <dgm:prSet presAssocID="{7151F726-6E5B-409A-B585-400042225F5A}" presName="parTrans" presStyleLbl="bgSibTrans2D1" presStyleIdx="0" presStyleCnt="3"/>
      <dgm:spPr/>
      <dgm:t>
        <a:bodyPr/>
        <a:lstStyle/>
        <a:p>
          <a:pPr rtl="1"/>
          <a:endParaRPr lang="ar-SA"/>
        </a:p>
      </dgm:t>
    </dgm:pt>
    <dgm:pt modelId="{2560FF4B-63E6-4477-935F-B47A7ACFBE2C}" type="pres">
      <dgm:prSet presAssocID="{97AAE5E1-3782-47B5-BD0B-62AB399A48CD}" presName="node" presStyleLbl="node1" presStyleIdx="0" presStyleCnt="3">
        <dgm:presLayoutVars>
          <dgm:bulletEnabled val="1"/>
        </dgm:presLayoutVars>
      </dgm:prSet>
      <dgm:spPr/>
      <dgm:t>
        <a:bodyPr/>
        <a:lstStyle/>
        <a:p>
          <a:pPr rtl="1"/>
          <a:endParaRPr lang="ar-SA"/>
        </a:p>
      </dgm:t>
    </dgm:pt>
    <dgm:pt modelId="{CFE86FCD-8792-41F0-8ED4-2B9896E42E00}" type="pres">
      <dgm:prSet presAssocID="{B63E3E08-3A37-4B3D-BFE8-BE9A859B5E46}" presName="parTrans" presStyleLbl="bgSibTrans2D1" presStyleIdx="1" presStyleCnt="3"/>
      <dgm:spPr/>
      <dgm:t>
        <a:bodyPr/>
        <a:lstStyle/>
        <a:p>
          <a:pPr rtl="1"/>
          <a:endParaRPr lang="ar-SA"/>
        </a:p>
      </dgm:t>
    </dgm:pt>
    <dgm:pt modelId="{625FB0BE-CFD7-4400-8804-ECADF346DAD2}" type="pres">
      <dgm:prSet presAssocID="{982E8C02-ADB3-4AC1-BC43-14644D9686CD}" presName="node" presStyleLbl="node1" presStyleIdx="1" presStyleCnt="3">
        <dgm:presLayoutVars>
          <dgm:bulletEnabled val="1"/>
        </dgm:presLayoutVars>
      </dgm:prSet>
      <dgm:spPr/>
      <dgm:t>
        <a:bodyPr/>
        <a:lstStyle/>
        <a:p>
          <a:pPr rtl="1"/>
          <a:endParaRPr lang="ar-SA"/>
        </a:p>
      </dgm:t>
    </dgm:pt>
    <dgm:pt modelId="{2FE0D5D4-107A-4B95-928A-B92D144DC462}" type="pres">
      <dgm:prSet presAssocID="{A80BB713-CF48-475D-94FF-A41C6F0C03A7}" presName="parTrans" presStyleLbl="bgSibTrans2D1" presStyleIdx="2" presStyleCnt="3"/>
      <dgm:spPr/>
      <dgm:t>
        <a:bodyPr/>
        <a:lstStyle/>
        <a:p>
          <a:pPr rtl="1"/>
          <a:endParaRPr lang="ar-SA"/>
        </a:p>
      </dgm:t>
    </dgm:pt>
    <dgm:pt modelId="{865726E6-AD7F-40B5-849C-3CEC463CF47A}" type="pres">
      <dgm:prSet presAssocID="{3B4DBB13-C668-42C6-ADDF-D41038132DEB}" presName="node" presStyleLbl="node1" presStyleIdx="2" presStyleCnt="3">
        <dgm:presLayoutVars>
          <dgm:bulletEnabled val="1"/>
        </dgm:presLayoutVars>
      </dgm:prSet>
      <dgm:spPr/>
      <dgm:t>
        <a:bodyPr/>
        <a:lstStyle/>
        <a:p>
          <a:pPr rtl="1"/>
          <a:endParaRPr lang="ar-SA"/>
        </a:p>
      </dgm:t>
    </dgm:pt>
  </dgm:ptLst>
  <dgm:cxnLst>
    <dgm:cxn modelId="{4A180F0B-621C-4071-BC18-AF7E9036C38F}" type="presOf" srcId="{97AAE5E1-3782-47B5-BD0B-62AB399A48CD}" destId="{2560FF4B-63E6-4477-935F-B47A7ACFBE2C}" srcOrd="0" destOrd="0" presId="urn:microsoft.com/office/officeart/2005/8/layout/radial4"/>
    <dgm:cxn modelId="{AEC0AB70-9230-424A-A525-FB23C21323F7}" srcId="{8553B9F4-F7EA-4DED-AA63-576379990835}" destId="{982E8C02-ADB3-4AC1-BC43-14644D9686CD}" srcOrd="1" destOrd="0" parTransId="{B63E3E08-3A37-4B3D-BFE8-BE9A859B5E46}" sibTransId="{994EAA7C-EFAD-4DDA-9D23-80D9D53F00BF}"/>
    <dgm:cxn modelId="{6E8D3026-9A5C-45D5-B90F-A50DED766700}" type="presOf" srcId="{A80BB713-CF48-475D-94FF-A41C6F0C03A7}" destId="{2FE0D5D4-107A-4B95-928A-B92D144DC462}" srcOrd="0" destOrd="0" presId="urn:microsoft.com/office/officeart/2005/8/layout/radial4"/>
    <dgm:cxn modelId="{E9BD7DD3-B638-4B67-8E4B-2D9F43876FEE}" type="presOf" srcId="{8553B9F4-F7EA-4DED-AA63-576379990835}" destId="{1E4D165F-B374-4347-8505-5ECD4CDF7D98}" srcOrd="0" destOrd="0" presId="urn:microsoft.com/office/officeart/2005/8/layout/radial4"/>
    <dgm:cxn modelId="{7F696C60-2A70-42DE-85BA-7E41B86514E2}" srcId="{8553B9F4-F7EA-4DED-AA63-576379990835}" destId="{3B4DBB13-C668-42C6-ADDF-D41038132DEB}" srcOrd="2" destOrd="0" parTransId="{A80BB713-CF48-475D-94FF-A41C6F0C03A7}" sibTransId="{B9DDEBF6-EA65-480E-9C6C-BAB3443C7935}"/>
    <dgm:cxn modelId="{82069962-AEFF-4587-B481-B966D975CB47}" srcId="{E2C0BE04-E362-4AFB-AB21-FAC700A8E35C}" destId="{8553B9F4-F7EA-4DED-AA63-576379990835}" srcOrd="0" destOrd="0" parTransId="{E39B68A5-9AE6-4AF2-8512-D1A2A929FF3D}" sibTransId="{6BA8EAF4-B329-4A90-A505-A195FE3F3929}"/>
    <dgm:cxn modelId="{6D03E6E1-5F26-47C5-A665-F8203AD50B27}" type="presOf" srcId="{B63E3E08-3A37-4B3D-BFE8-BE9A859B5E46}" destId="{CFE86FCD-8792-41F0-8ED4-2B9896E42E00}" srcOrd="0" destOrd="0" presId="urn:microsoft.com/office/officeart/2005/8/layout/radial4"/>
    <dgm:cxn modelId="{A241C905-AA94-44CB-B0FC-56A5EE95FDEE}" type="presOf" srcId="{3B4DBB13-C668-42C6-ADDF-D41038132DEB}" destId="{865726E6-AD7F-40B5-849C-3CEC463CF47A}" srcOrd="0" destOrd="0" presId="urn:microsoft.com/office/officeart/2005/8/layout/radial4"/>
    <dgm:cxn modelId="{F653B78D-9E30-4DE8-8F61-199F20465409}" type="presOf" srcId="{982E8C02-ADB3-4AC1-BC43-14644D9686CD}" destId="{625FB0BE-CFD7-4400-8804-ECADF346DAD2}" srcOrd="0" destOrd="0" presId="urn:microsoft.com/office/officeart/2005/8/layout/radial4"/>
    <dgm:cxn modelId="{C7C7C034-ED89-4A6F-B892-F5D9C4C6BFDC}" type="presOf" srcId="{E2C0BE04-E362-4AFB-AB21-FAC700A8E35C}" destId="{9EF8E92F-EB10-4D0E-BB34-DB0832E3B4A7}" srcOrd="0" destOrd="0" presId="urn:microsoft.com/office/officeart/2005/8/layout/radial4"/>
    <dgm:cxn modelId="{302A2DD7-D302-4ABE-B51B-9599B8D8FA96}" type="presOf" srcId="{7151F726-6E5B-409A-B585-400042225F5A}" destId="{5C26CBAB-EA4A-4779-939E-B17324D3B689}" srcOrd="0" destOrd="0" presId="urn:microsoft.com/office/officeart/2005/8/layout/radial4"/>
    <dgm:cxn modelId="{825D8E5B-D885-461C-896A-A63788F5CEA3}" srcId="{8553B9F4-F7EA-4DED-AA63-576379990835}" destId="{97AAE5E1-3782-47B5-BD0B-62AB399A48CD}" srcOrd="0" destOrd="0" parTransId="{7151F726-6E5B-409A-B585-400042225F5A}" sibTransId="{DD103798-AA7A-4B43-A706-3BF5314D12AB}"/>
    <dgm:cxn modelId="{F9E10B28-8F30-4973-A952-B7B92183A3D7}" type="presParOf" srcId="{9EF8E92F-EB10-4D0E-BB34-DB0832E3B4A7}" destId="{1E4D165F-B374-4347-8505-5ECD4CDF7D98}" srcOrd="0" destOrd="0" presId="urn:microsoft.com/office/officeart/2005/8/layout/radial4"/>
    <dgm:cxn modelId="{DAB450C8-251D-4599-96ED-51A795E08FA8}" type="presParOf" srcId="{9EF8E92F-EB10-4D0E-BB34-DB0832E3B4A7}" destId="{5C26CBAB-EA4A-4779-939E-B17324D3B689}" srcOrd="1" destOrd="0" presId="urn:microsoft.com/office/officeart/2005/8/layout/radial4"/>
    <dgm:cxn modelId="{DB7DBB47-C4B5-41AE-A52B-EC9E152CAC7F}" type="presParOf" srcId="{9EF8E92F-EB10-4D0E-BB34-DB0832E3B4A7}" destId="{2560FF4B-63E6-4477-935F-B47A7ACFBE2C}" srcOrd="2" destOrd="0" presId="urn:microsoft.com/office/officeart/2005/8/layout/radial4"/>
    <dgm:cxn modelId="{2E95A885-4EC7-4145-9A17-ABD4F904877A}" type="presParOf" srcId="{9EF8E92F-EB10-4D0E-BB34-DB0832E3B4A7}" destId="{CFE86FCD-8792-41F0-8ED4-2B9896E42E00}" srcOrd="3" destOrd="0" presId="urn:microsoft.com/office/officeart/2005/8/layout/radial4"/>
    <dgm:cxn modelId="{FD12FB91-797E-4904-8E3F-6098B5C7F45A}" type="presParOf" srcId="{9EF8E92F-EB10-4D0E-BB34-DB0832E3B4A7}" destId="{625FB0BE-CFD7-4400-8804-ECADF346DAD2}" srcOrd="4" destOrd="0" presId="urn:microsoft.com/office/officeart/2005/8/layout/radial4"/>
    <dgm:cxn modelId="{78BB3281-587D-452B-92A3-078D5A44D23D}" type="presParOf" srcId="{9EF8E92F-EB10-4D0E-BB34-DB0832E3B4A7}" destId="{2FE0D5D4-107A-4B95-928A-B92D144DC462}" srcOrd="5" destOrd="0" presId="urn:microsoft.com/office/officeart/2005/8/layout/radial4"/>
    <dgm:cxn modelId="{F44F452A-F8A1-43A3-A10B-49C704FC6FA0}" type="presParOf" srcId="{9EF8E92F-EB10-4D0E-BB34-DB0832E3B4A7}" destId="{865726E6-AD7F-40B5-849C-3CEC463CF47A}"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F837F4-589D-4D1A-B6D4-455D5BDFA356}"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pPr rtl="1"/>
          <a:endParaRPr lang="ar-SA"/>
        </a:p>
      </dgm:t>
    </dgm:pt>
    <dgm:pt modelId="{300589F1-E05E-4E81-92BB-E676C5A9ACCB}">
      <dgm:prSet phldrT="[نص]"/>
      <dgm:spPr/>
      <dgm:t>
        <a:bodyPr/>
        <a:lstStyle/>
        <a:p>
          <a:pPr rtl="1"/>
          <a:r>
            <a:rPr lang="ar-SA" dirty="0" smtClean="0">
              <a:solidFill>
                <a:sysClr val="windowText" lastClr="000000"/>
              </a:solidFill>
            </a:rPr>
            <a:t>التغذية الراجعة (التقويم)</a:t>
          </a:r>
        </a:p>
        <a:p>
          <a:pPr rtl="1"/>
          <a:r>
            <a:rPr lang="ar-SA" dirty="0" smtClean="0">
              <a:solidFill>
                <a:sysClr val="windowText" lastClr="000000"/>
              </a:solidFill>
            </a:rPr>
            <a:t>تشخيص وعلاج</a:t>
          </a:r>
          <a:endParaRPr lang="ar-SA" dirty="0">
            <a:solidFill>
              <a:sysClr val="windowText" lastClr="000000"/>
            </a:solidFill>
          </a:endParaRPr>
        </a:p>
      </dgm:t>
    </dgm:pt>
    <dgm:pt modelId="{40A6D13B-17E9-4B65-B9CC-2F39E6B2280A}" type="parTrans" cxnId="{A9C7F366-DE90-4CA9-B000-1B9A45F2DF31}">
      <dgm:prSet/>
      <dgm:spPr/>
      <dgm:t>
        <a:bodyPr/>
        <a:lstStyle/>
        <a:p>
          <a:pPr rtl="1"/>
          <a:endParaRPr lang="ar-SA">
            <a:solidFill>
              <a:sysClr val="windowText" lastClr="000000"/>
            </a:solidFill>
          </a:endParaRPr>
        </a:p>
      </dgm:t>
    </dgm:pt>
    <dgm:pt modelId="{F6A61D76-9BB4-41E6-8C02-8C29EA9A55D3}" type="sibTrans" cxnId="{A9C7F366-DE90-4CA9-B000-1B9A45F2DF31}">
      <dgm:prSet/>
      <dgm:spPr/>
      <dgm:t>
        <a:bodyPr/>
        <a:lstStyle/>
        <a:p>
          <a:pPr rtl="1"/>
          <a:endParaRPr lang="ar-SA">
            <a:solidFill>
              <a:sysClr val="windowText" lastClr="000000"/>
            </a:solidFill>
          </a:endParaRPr>
        </a:p>
      </dgm:t>
    </dgm:pt>
    <dgm:pt modelId="{042A120B-4549-4444-8C54-D5EBC3E8D93D}">
      <dgm:prSet phldrT="[نص]"/>
      <dgm:spPr/>
      <dgm:t>
        <a:bodyPr/>
        <a:lstStyle/>
        <a:p>
          <a:pPr rtl="1"/>
          <a:r>
            <a:rPr lang="ar-SA" dirty="0" smtClean="0">
              <a:solidFill>
                <a:sysClr val="windowText" lastClr="000000"/>
              </a:solidFill>
            </a:rPr>
            <a:t>المخرجات مدى تحقيق الأهداف العلمية ونمو التلاميذ وتعديل سلوكهم  </a:t>
          </a:r>
          <a:endParaRPr lang="ar-SA" dirty="0">
            <a:solidFill>
              <a:sysClr val="windowText" lastClr="000000"/>
            </a:solidFill>
          </a:endParaRPr>
        </a:p>
      </dgm:t>
    </dgm:pt>
    <dgm:pt modelId="{FE6A7C60-6FA7-4073-8198-26EC655F3083}" type="parTrans" cxnId="{32DB4798-1D24-42BC-9C45-753F42B26380}">
      <dgm:prSet/>
      <dgm:spPr/>
      <dgm:t>
        <a:bodyPr/>
        <a:lstStyle/>
        <a:p>
          <a:pPr rtl="1"/>
          <a:endParaRPr lang="ar-SA">
            <a:solidFill>
              <a:sysClr val="windowText" lastClr="000000"/>
            </a:solidFill>
          </a:endParaRPr>
        </a:p>
      </dgm:t>
    </dgm:pt>
    <dgm:pt modelId="{8BC57E78-A691-4D09-8AFC-3101A7A7ED4B}" type="sibTrans" cxnId="{32DB4798-1D24-42BC-9C45-753F42B26380}">
      <dgm:prSet/>
      <dgm:spPr/>
      <dgm:t>
        <a:bodyPr/>
        <a:lstStyle/>
        <a:p>
          <a:pPr rtl="1"/>
          <a:endParaRPr lang="ar-SA">
            <a:solidFill>
              <a:sysClr val="windowText" lastClr="000000"/>
            </a:solidFill>
          </a:endParaRPr>
        </a:p>
      </dgm:t>
    </dgm:pt>
    <dgm:pt modelId="{45401CE5-54EE-4EF7-A07D-02554ABC91B4}">
      <dgm:prSet phldrT="[نص]"/>
      <dgm:spPr/>
      <dgm:t>
        <a:bodyPr/>
        <a:lstStyle/>
        <a:p>
          <a:pPr rtl="1"/>
          <a:r>
            <a:rPr lang="ar-SA" dirty="0" smtClean="0">
              <a:solidFill>
                <a:sysClr val="windowText" lastClr="000000"/>
              </a:solidFill>
            </a:rPr>
            <a:t>العمليات استراتيجيات تدريسية وأساليب وأنشطة ووسائل </a:t>
          </a:r>
          <a:endParaRPr lang="ar-SA" dirty="0">
            <a:solidFill>
              <a:sysClr val="windowText" lastClr="000000"/>
            </a:solidFill>
          </a:endParaRPr>
        </a:p>
      </dgm:t>
    </dgm:pt>
    <dgm:pt modelId="{E0826BB4-29DD-4980-A0A9-27A2C39A5EF7}" type="parTrans" cxnId="{1A56E436-89EA-4CAE-8128-A0527AE0A7AC}">
      <dgm:prSet/>
      <dgm:spPr/>
      <dgm:t>
        <a:bodyPr/>
        <a:lstStyle/>
        <a:p>
          <a:pPr rtl="1"/>
          <a:endParaRPr lang="ar-SA">
            <a:solidFill>
              <a:sysClr val="windowText" lastClr="000000"/>
            </a:solidFill>
          </a:endParaRPr>
        </a:p>
      </dgm:t>
    </dgm:pt>
    <dgm:pt modelId="{74C1FF0B-63E8-4BCF-BE73-D1708ABB1BE5}" type="sibTrans" cxnId="{1A56E436-89EA-4CAE-8128-A0527AE0A7AC}">
      <dgm:prSet/>
      <dgm:spPr/>
      <dgm:t>
        <a:bodyPr/>
        <a:lstStyle/>
        <a:p>
          <a:pPr rtl="1"/>
          <a:endParaRPr lang="ar-SA">
            <a:solidFill>
              <a:sysClr val="windowText" lastClr="000000"/>
            </a:solidFill>
          </a:endParaRPr>
        </a:p>
      </dgm:t>
    </dgm:pt>
    <dgm:pt modelId="{89D9AB46-E02D-4C2D-82DE-762881F5DDCD}">
      <dgm:prSet phldrT="[نص]"/>
      <dgm:spPr/>
      <dgm:t>
        <a:bodyPr/>
        <a:lstStyle/>
        <a:p>
          <a:pPr rtl="1"/>
          <a:r>
            <a:rPr lang="ar-SA" dirty="0" smtClean="0">
              <a:solidFill>
                <a:sysClr val="windowText" lastClr="000000"/>
              </a:solidFill>
            </a:rPr>
            <a:t>المدخلات مكونات بشرية ومادية ومعنوية </a:t>
          </a:r>
          <a:endParaRPr lang="ar-SA" dirty="0">
            <a:solidFill>
              <a:sysClr val="windowText" lastClr="000000"/>
            </a:solidFill>
          </a:endParaRPr>
        </a:p>
      </dgm:t>
    </dgm:pt>
    <dgm:pt modelId="{85F48459-267B-4408-987D-10198E22B04D}" type="parTrans" cxnId="{908C1764-72C8-4847-A57C-4F8421399774}">
      <dgm:prSet/>
      <dgm:spPr/>
      <dgm:t>
        <a:bodyPr/>
        <a:lstStyle/>
        <a:p>
          <a:pPr rtl="1"/>
          <a:endParaRPr lang="ar-SA">
            <a:solidFill>
              <a:sysClr val="windowText" lastClr="000000"/>
            </a:solidFill>
          </a:endParaRPr>
        </a:p>
      </dgm:t>
    </dgm:pt>
    <dgm:pt modelId="{7DAAB07B-264E-42F1-896E-EFC830C9A7B1}" type="sibTrans" cxnId="{908C1764-72C8-4847-A57C-4F8421399774}">
      <dgm:prSet/>
      <dgm:spPr/>
      <dgm:t>
        <a:bodyPr/>
        <a:lstStyle/>
        <a:p>
          <a:pPr rtl="1"/>
          <a:endParaRPr lang="ar-SA">
            <a:solidFill>
              <a:sysClr val="windowText" lastClr="000000"/>
            </a:solidFill>
          </a:endParaRPr>
        </a:p>
      </dgm:t>
    </dgm:pt>
    <dgm:pt modelId="{586D6601-9067-47E5-B27D-7C2126FAE063}" type="pres">
      <dgm:prSet presAssocID="{31F837F4-589D-4D1A-B6D4-455D5BDFA356}" presName="Name0" presStyleCnt="0">
        <dgm:presLayoutVars>
          <dgm:chPref val="1"/>
          <dgm:dir/>
          <dgm:animOne val="branch"/>
          <dgm:animLvl val="lvl"/>
          <dgm:resizeHandles/>
        </dgm:presLayoutVars>
      </dgm:prSet>
      <dgm:spPr/>
      <dgm:t>
        <a:bodyPr/>
        <a:lstStyle/>
        <a:p>
          <a:pPr rtl="1"/>
          <a:endParaRPr lang="ar-SA"/>
        </a:p>
      </dgm:t>
    </dgm:pt>
    <dgm:pt modelId="{0DE3D21B-8382-4860-AE3F-5C66214E6808}" type="pres">
      <dgm:prSet presAssocID="{300589F1-E05E-4E81-92BB-E676C5A9ACCB}" presName="vertOne" presStyleCnt="0"/>
      <dgm:spPr/>
    </dgm:pt>
    <dgm:pt modelId="{6D0C3F81-B7E2-4A81-AEB4-C2D1B20CDED6}" type="pres">
      <dgm:prSet presAssocID="{300589F1-E05E-4E81-92BB-E676C5A9ACCB}" presName="txOne" presStyleLbl="node0" presStyleIdx="0" presStyleCnt="1" custScaleX="30589" custScaleY="20711">
        <dgm:presLayoutVars>
          <dgm:chPref val="3"/>
        </dgm:presLayoutVars>
      </dgm:prSet>
      <dgm:spPr/>
      <dgm:t>
        <a:bodyPr/>
        <a:lstStyle/>
        <a:p>
          <a:pPr rtl="1"/>
          <a:endParaRPr lang="ar-SA"/>
        </a:p>
      </dgm:t>
    </dgm:pt>
    <dgm:pt modelId="{28156948-70BE-4E58-9A0E-E9721E9242F2}" type="pres">
      <dgm:prSet presAssocID="{300589F1-E05E-4E81-92BB-E676C5A9ACCB}" presName="parTransOne" presStyleCnt="0"/>
      <dgm:spPr/>
    </dgm:pt>
    <dgm:pt modelId="{9D1FBC50-C204-4068-B33D-B630FA7F915C}" type="pres">
      <dgm:prSet presAssocID="{300589F1-E05E-4E81-92BB-E676C5A9ACCB}" presName="horzOne" presStyleCnt="0"/>
      <dgm:spPr/>
    </dgm:pt>
    <dgm:pt modelId="{805A5FF6-9F5A-4A21-BD69-685E060E13B8}" type="pres">
      <dgm:prSet presAssocID="{042A120B-4549-4444-8C54-D5EBC3E8D93D}" presName="vertTwo" presStyleCnt="0"/>
      <dgm:spPr/>
    </dgm:pt>
    <dgm:pt modelId="{4651EF91-4517-436D-B685-23B6B7E440D2}" type="pres">
      <dgm:prSet presAssocID="{042A120B-4549-4444-8C54-D5EBC3E8D93D}" presName="txTwo" presStyleLbl="node2" presStyleIdx="0" presStyleCnt="3" custScaleX="56636" custScaleY="23164" custLinFactNeighborX="7015" custLinFactNeighborY="22533">
        <dgm:presLayoutVars>
          <dgm:chPref val="3"/>
        </dgm:presLayoutVars>
      </dgm:prSet>
      <dgm:spPr/>
      <dgm:t>
        <a:bodyPr/>
        <a:lstStyle/>
        <a:p>
          <a:pPr rtl="1"/>
          <a:endParaRPr lang="ar-SA"/>
        </a:p>
      </dgm:t>
    </dgm:pt>
    <dgm:pt modelId="{2693E032-8642-4B7C-B5E4-5818BA29D46E}" type="pres">
      <dgm:prSet presAssocID="{042A120B-4549-4444-8C54-D5EBC3E8D93D}" presName="horzTwo" presStyleCnt="0"/>
      <dgm:spPr/>
    </dgm:pt>
    <dgm:pt modelId="{905538D8-C2AD-427E-BE70-ACA93F8C8D15}" type="pres">
      <dgm:prSet presAssocID="{8BC57E78-A691-4D09-8AFC-3101A7A7ED4B}" presName="sibSpaceTwo" presStyleCnt="0"/>
      <dgm:spPr/>
    </dgm:pt>
    <dgm:pt modelId="{590F3D79-7753-4808-83B3-FB6DE6F40D49}" type="pres">
      <dgm:prSet presAssocID="{45401CE5-54EE-4EF7-A07D-02554ABC91B4}" presName="vertTwo" presStyleCnt="0"/>
      <dgm:spPr/>
    </dgm:pt>
    <dgm:pt modelId="{236B077D-0E4A-4512-9FC5-9FF3EC1C4287}" type="pres">
      <dgm:prSet presAssocID="{45401CE5-54EE-4EF7-A07D-02554ABC91B4}" presName="txTwo" presStyleLbl="node2" presStyleIdx="1" presStyleCnt="3" custScaleX="64779" custScaleY="22926" custLinFactNeighborX="4238" custLinFactNeighborY="22533">
        <dgm:presLayoutVars>
          <dgm:chPref val="3"/>
        </dgm:presLayoutVars>
      </dgm:prSet>
      <dgm:spPr/>
      <dgm:t>
        <a:bodyPr/>
        <a:lstStyle/>
        <a:p>
          <a:pPr rtl="1"/>
          <a:endParaRPr lang="ar-SA"/>
        </a:p>
      </dgm:t>
    </dgm:pt>
    <dgm:pt modelId="{C22DB8AF-067D-42EB-BDB8-C3CE64928F91}" type="pres">
      <dgm:prSet presAssocID="{45401CE5-54EE-4EF7-A07D-02554ABC91B4}" presName="horzTwo" presStyleCnt="0"/>
      <dgm:spPr/>
    </dgm:pt>
    <dgm:pt modelId="{E8E21FEF-5165-462C-A385-6197DFB06FE6}" type="pres">
      <dgm:prSet presAssocID="{74C1FF0B-63E8-4BCF-BE73-D1708ABB1BE5}" presName="sibSpaceTwo" presStyleCnt="0"/>
      <dgm:spPr/>
    </dgm:pt>
    <dgm:pt modelId="{921AA2D9-8FB6-4745-863C-1C07D9238DF9}" type="pres">
      <dgm:prSet presAssocID="{89D9AB46-E02D-4C2D-82DE-762881F5DDCD}" presName="vertTwo" presStyleCnt="0"/>
      <dgm:spPr/>
    </dgm:pt>
    <dgm:pt modelId="{FA7FCA77-CFE2-451C-8050-22EF5060ED51}" type="pres">
      <dgm:prSet presAssocID="{89D9AB46-E02D-4C2D-82DE-762881F5DDCD}" presName="txTwo" presStyleLbl="node2" presStyleIdx="2" presStyleCnt="3" custScaleX="66408" custScaleY="22411" custLinFactNeighborX="1030" custLinFactNeighborY="22192">
        <dgm:presLayoutVars>
          <dgm:chPref val="3"/>
        </dgm:presLayoutVars>
      </dgm:prSet>
      <dgm:spPr/>
      <dgm:t>
        <a:bodyPr/>
        <a:lstStyle/>
        <a:p>
          <a:pPr rtl="1"/>
          <a:endParaRPr lang="ar-SA"/>
        </a:p>
      </dgm:t>
    </dgm:pt>
    <dgm:pt modelId="{07EA4BC9-615C-4D97-BF18-6BC7C9F07995}" type="pres">
      <dgm:prSet presAssocID="{89D9AB46-E02D-4C2D-82DE-762881F5DDCD}" presName="horzTwo" presStyleCnt="0"/>
      <dgm:spPr/>
    </dgm:pt>
  </dgm:ptLst>
  <dgm:cxnLst>
    <dgm:cxn modelId="{A9C7F366-DE90-4CA9-B000-1B9A45F2DF31}" srcId="{31F837F4-589D-4D1A-B6D4-455D5BDFA356}" destId="{300589F1-E05E-4E81-92BB-E676C5A9ACCB}" srcOrd="0" destOrd="0" parTransId="{40A6D13B-17E9-4B65-B9CC-2F39E6B2280A}" sibTransId="{F6A61D76-9BB4-41E6-8C02-8C29EA9A55D3}"/>
    <dgm:cxn modelId="{9A030D60-B023-487C-BED5-BF979098B246}" type="presOf" srcId="{300589F1-E05E-4E81-92BB-E676C5A9ACCB}" destId="{6D0C3F81-B7E2-4A81-AEB4-C2D1B20CDED6}" srcOrd="0" destOrd="0" presId="urn:microsoft.com/office/officeart/2005/8/layout/hierarchy4"/>
    <dgm:cxn modelId="{32DB4798-1D24-42BC-9C45-753F42B26380}" srcId="{300589F1-E05E-4E81-92BB-E676C5A9ACCB}" destId="{042A120B-4549-4444-8C54-D5EBC3E8D93D}" srcOrd="0" destOrd="0" parTransId="{FE6A7C60-6FA7-4073-8198-26EC655F3083}" sibTransId="{8BC57E78-A691-4D09-8AFC-3101A7A7ED4B}"/>
    <dgm:cxn modelId="{4AC64C8B-6268-4A28-B0F7-EAB34153FF53}" type="presOf" srcId="{45401CE5-54EE-4EF7-A07D-02554ABC91B4}" destId="{236B077D-0E4A-4512-9FC5-9FF3EC1C4287}" srcOrd="0" destOrd="0" presId="urn:microsoft.com/office/officeart/2005/8/layout/hierarchy4"/>
    <dgm:cxn modelId="{908C1764-72C8-4847-A57C-4F8421399774}" srcId="{300589F1-E05E-4E81-92BB-E676C5A9ACCB}" destId="{89D9AB46-E02D-4C2D-82DE-762881F5DDCD}" srcOrd="2" destOrd="0" parTransId="{85F48459-267B-4408-987D-10198E22B04D}" sibTransId="{7DAAB07B-264E-42F1-896E-EFC830C9A7B1}"/>
    <dgm:cxn modelId="{3C1EFA6F-C127-4977-874C-A78F2621B4B5}" type="presOf" srcId="{042A120B-4549-4444-8C54-D5EBC3E8D93D}" destId="{4651EF91-4517-436D-B685-23B6B7E440D2}" srcOrd="0" destOrd="0" presId="urn:microsoft.com/office/officeart/2005/8/layout/hierarchy4"/>
    <dgm:cxn modelId="{C3DAE7E7-E2AF-48A1-B6DF-21C455DCEACF}" type="presOf" srcId="{89D9AB46-E02D-4C2D-82DE-762881F5DDCD}" destId="{FA7FCA77-CFE2-451C-8050-22EF5060ED51}" srcOrd="0" destOrd="0" presId="urn:microsoft.com/office/officeart/2005/8/layout/hierarchy4"/>
    <dgm:cxn modelId="{6456E27A-680D-446B-AE33-6EBD6BB94832}" type="presOf" srcId="{31F837F4-589D-4D1A-B6D4-455D5BDFA356}" destId="{586D6601-9067-47E5-B27D-7C2126FAE063}" srcOrd="0" destOrd="0" presId="urn:microsoft.com/office/officeart/2005/8/layout/hierarchy4"/>
    <dgm:cxn modelId="{1A56E436-89EA-4CAE-8128-A0527AE0A7AC}" srcId="{300589F1-E05E-4E81-92BB-E676C5A9ACCB}" destId="{45401CE5-54EE-4EF7-A07D-02554ABC91B4}" srcOrd="1" destOrd="0" parTransId="{E0826BB4-29DD-4980-A0A9-27A2C39A5EF7}" sibTransId="{74C1FF0B-63E8-4BCF-BE73-D1708ABB1BE5}"/>
    <dgm:cxn modelId="{E01B5F62-7464-4CBC-B531-B8F80CE92011}" type="presParOf" srcId="{586D6601-9067-47E5-B27D-7C2126FAE063}" destId="{0DE3D21B-8382-4860-AE3F-5C66214E6808}" srcOrd="0" destOrd="0" presId="urn:microsoft.com/office/officeart/2005/8/layout/hierarchy4"/>
    <dgm:cxn modelId="{F7807EE8-4757-4753-BC99-4E90D25F3E04}" type="presParOf" srcId="{0DE3D21B-8382-4860-AE3F-5C66214E6808}" destId="{6D0C3F81-B7E2-4A81-AEB4-C2D1B20CDED6}" srcOrd="0" destOrd="0" presId="urn:microsoft.com/office/officeart/2005/8/layout/hierarchy4"/>
    <dgm:cxn modelId="{58785015-F8BC-4377-8ABD-FA9C6FF94538}" type="presParOf" srcId="{0DE3D21B-8382-4860-AE3F-5C66214E6808}" destId="{28156948-70BE-4E58-9A0E-E9721E9242F2}" srcOrd="1" destOrd="0" presId="urn:microsoft.com/office/officeart/2005/8/layout/hierarchy4"/>
    <dgm:cxn modelId="{8874F461-19C8-4E94-B3B6-AB2AC0CC6D99}" type="presParOf" srcId="{0DE3D21B-8382-4860-AE3F-5C66214E6808}" destId="{9D1FBC50-C204-4068-B33D-B630FA7F915C}" srcOrd="2" destOrd="0" presId="urn:microsoft.com/office/officeart/2005/8/layout/hierarchy4"/>
    <dgm:cxn modelId="{BB0F26C5-3C40-48F3-926E-C63331FD4858}" type="presParOf" srcId="{9D1FBC50-C204-4068-B33D-B630FA7F915C}" destId="{805A5FF6-9F5A-4A21-BD69-685E060E13B8}" srcOrd="0" destOrd="0" presId="urn:microsoft.com/office/officeart/2005/8/layout/hierarchy4"/>
    <dgm:cxn modelId="{DCE760A3-98F6-408E-B49C-EDDE950F7349}" type="presParOf" srcId="{805A5FF6-9F5A-4A21-BD69-685E060E13B8}" destId="{4651EF91-4517-436D-B685-23B6B7E440D2}" srcOrd="0" destOrd="0" presId="urn:microsoft.com/office/officeart/2005/8/layout/hierarchy4"/>
    <dgm:cxn modelId="{22BD121A-DA72-4ECF-883B-C4AA8CDF801A}" type="presParOf" srcId="{805A5FF6-9F5A-4A21-BD69-685E060E13B8}" destId="{2693E032-8642-4B7C-B5E4-5818BA29D46E}" srcOrd="1" destOrd="0" presId="urn:microsoft.com/office/officeart/2005/8/layout/hierarchy4"/>
    <dgm:cxn modelId="{3C9E5BD6-4311-46E7-9BD5-B837425D6163}" type="presParOf" srcId="{9D1FBC50-C204-4068-B33D-B630FA7F915C}" destId="{905538D8-C2AD-427E-BE70-ACA93F8C8D15}" srcOrd="1" destOrd="0" presId="urn:microsoft.com/office/officeart/2005/8/layout/hierarchy4"/>
    <dgm:cxn modelId="{2A869842-0FE7-4B4C-A3D5-9F29542ED288}" type="presParOf" srcId="{9D1FBC50-C204-4068-B33D-B630FA7F915C}" destId="{590F3D79-7753-4808-83B3-FB6DE6F40D49}" srcOrd="2" destOrd="0" presId="urn:microsoft.com/office/officeart/2005/8/layout/hierarchy4"/>
    <dgm:cxn modelId="{FCD30957-569B-47F8-82ED-51ACE41F35C0}" type="presParOf" srcId="{590F3D79-7753-4808-83B3-FB6DE6F40D49}" destId="{236B077D-0E4A-4512-9FC5-9FF3EC1C4287}" srcOrd="0" destOrd="0" presId="urn:microsoft.com/office/officeart/2005/8/layout/hierarchy4"/>
    <dgm:cxn modelId="{3DC4FE8A-7F16-4A75-B6AE-B903EE6ADE03}" type="presParOf" srcId="{590F3D79-7753-4808-83B3-FB6DE6F40D49}" destId="{C22DB8AF-067D-42EB-BDB8-C3CE64928F91}" srcOrd="1" destOrd="0" presId="urn:microsoft.com/office/officeart/2005/8/layout/hierarchy4"/>
    <dgm:cxn modelId="{F2F19A78-E91F-4B2E-A054-840C8916D6BB}" type="presParOf" srcId="{9D1FBC50-C204-4068-B33D-B630FA7F915C}" destId="{E8E21FEF-5165-462C-A385-6197DFB06FE6}" srcOrd="3" destOrd="0" presId="urn:microsoft.com/office/officeart/2005/8/layout/hierarchy4"/>
    <dgm:cxn modelId="{2E9CDA24-840B-4270-89F8-58440E7D6B95}" type="presParOf" srcId="{9D1FBC50-C204-4068-B33D-B630FA7F915C}" destId="{921AA2D9-8FB6-4745-863C-1C07D9238DF9}" srcOrd="4" destOrd="0" presId="urn:microsoft.com/office/officeart/2005/8/layout/hierarchy4"/>
    <dgm:cxn modelId="{7BCECE83-C453-4637-814C-B6C31B2ED95B}" type="presParOf" srcId="{921AA2D9-8FB6-4745-863C-1C07D9238DF9}" destId="{FA7FCA77-CFE2-451C-8050-22EF5060ED51}" srcOrd="0" destOrd="0" presId="urn:microsoft.com/office/officeart/2005/8/layout/hierarchy4"/>
    <dgm:cxn modelId="{8D1651FD-4C2C-4136-8B7A-7D674901EC90}" type="presParOf" srcId="{921AA2D9-8FB6-4745-863C-1C07D9238DF9}" destId="{07EA4BC9-615C-4D97-BF18-6BC7C9F07995}" srcOrd="1" destOrd="0" presId="urn:microsoft.com/office/officeart/2005/8/layout/hierarchy4"/>
  </dgm:cxnLst>
  <dgm:bg>
    <a:solidFill>
      <a:schemeClr val="bg1">
        <a:lumMod val="95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5656267-35F2-4A75-9EE6-B04A48064A40}"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pPr rtl="1"/>
          <a:endParaRPr lang="ar-SA"/>
        </a:p>
      </dgm:t>
    </dgm:pt>
    <dgm:pt modelId="{81AB6F58-52E5-4C60-A10A-8AFC5D79CF99}">
      <dgm:prSet phldrT="[نص]"/>
      <dgm:spPr>
        <a:solidFill>
          <a:schemeClr val="bg1">
            <a:alpha val="50000"/>
          </a:schemeClr>
        </a:solidFill>
        <a:ln>
          <a:solidFill>
            <a:schemeClr val="accent1"/>
          </a:solidFill>
        </a:ln>
      </dgm:spPr>
      <dgm:t>
        <a:bodyPr/>
        <a:lstStyle/>
        <a:p>
          <a:pPr rtl="1"/>
          <a:r>
            <a:rPr lang="ar-SA" dirty="0" smtClean="0"/>
            <a:t>المتعلم </a:t>
          </a:r>
          <a:endParaRPr lang="ar-SA" dirty="0"/>
        </a:p>
      </dgm:t>
    </dgm:pt>
    <dgm:pt modelId="{956F61A8-DB66-4F44-8B93-F24AFC57DC56}" type="sibTrans" cxnId="{0BB36F28-6342-49AB-89A6-9F91F0DD02CC}">
      <dgm:prSet/>
      <dgm:spPr/>
      <dgm:t>
        <a:bodyPr/>
        <a:lstStyle/>
        <a:p>
          <a:pPr rtl="1"/>
          <a:endParaRPr lang="ar-SA"/>
        </a:p>
      </dgm:t>
    </dgm:pt>
    <dgm:pt modelId="{A939389D-CF93-48DE-B359-85AF60C256D2}" type="parTrans" cxnId="{0BB36F28-6342-49AB-89A6-9F91F0DD02CC}">
      <dgm:prSet/>
      <dgm:spPr/>
      <dgm:t>
        <a:bodyPr/>
        <a:lstStyle/>
        <a:p>
          <a:pPr rtl="1"/>
          <a:endParaRPr lang="ar-SA"/>
        </a:p>
      </dgm:t>
    </dgm:pt>
    <dgm:pt modelId="{451F613B-AA19-42F9-88BF-66B2661C163C}">
      <dgm:prSet phldrT="[نص]"/>
      <dgm:spPr>
        <a:solidFill>
          <a:schemeClr val="bg1">
            <a:alpha val="50000"/>
          </a:schemeClr>
        </a:solidFill>
        <a:ln>
          <a:solidFill>
            <a:schemeClr val="accent1"/>
          </a:solidFill>
        </a:ln>
      </dgm:spPr>
      <dgm:t>
        <a:bodyPr/>
        <a:lstStyle/>
        <a:p>
          <a:pPr rtl="1"/>
          <a:r>
            <a:rPr lang="ar-SA" dirty="0" smtClean="0"/>
            <a:t> المعلم </a:t>
          </a:r>
          <a:endParaRPr lang="ar-SA" dirty="0"/>
        </a:p>
      </dgm:t>
    </dgm:pt>
    <dgm:pt modelId="{AA73DDA6-B757-4BB6-A148-B9B93FC12E2A}" type="sibTrans" cxnId="{BC4C3E3F-1E5A-42F4-90C1-3A37832ACDC7}">
      <dgm:prSet/>
      <dgm:spPr/>
      <dgm:t>
        <a:bodyPr/>
        <a:lstStyle/>
        <a:p>
          <a:pPr rtl="1"/>
          <a:endParaRPr lang="ar-SA"/>
        </a:p>
      </dgm:t>
    </dgm:pt>
    <dgm:pt modelId="{FF412644-6713-4E3E-A474-CEFE6A075749}" type="parTrans" cxnId="{BC4C3E3F-1E5A-42F4-90C1-3A37832ACDC7}">
      <dgm:prSet/>
      <dgm:spPr/>
      <dgm:t>
        <a:bodyPr/>
        <a:lstStyle/>
        <a:p>
          <a:pPr rtl="1"/>
          <a:endParaRPr lang="ar-SA"/>
        </a:p>
      </dgm:t>
    </dgm:pt>
    <dgm:pt modelId="{7DDBEB02-F2E9-4505-A219-44BFB9BC5426}">
      <dgm:prSet phldrT="[نص]"/>
      <dgm:spPr>
        <a:solidFill>
          <a:schemeClr val="bg1">
            <a:alpha val="50000"/>
          </a:schemeClr>
        </a:solidFill>
        <a:ln>
          <a:solidFill>
            <a:schemeClr val="accent1"/>
          </a:solidFill>
        </a:ln>
      </dgm:spPr>
      <dgm:t>
        <a:bodyPr/>
        <a:lstStyle/>
        <a:p>
          <a:pPr rtl="1"/>
          <a:r>
            <a:rPr lang="ar-SA" dirty="0" smtClean="0"/>
            <a:t>التقويم</a:t>
          </a:r>
          <a:endParaRPr lang="ar-SA" dirty="0"/>
        </a:p>
      </dgm:t>
    </dgm:pt>
    <dgm:pt modelId="{E3E81DFA-EDD4-49D6-A29B-4B1BF8100A71}" type="sibTrans" cxnId="{662DF5B4-E164-4E42-8C39-A6A58C475C5F}">
      <dgm:prSet/>
      <dgm:spPr/>
      <dgm:t>
        <a:bodyPr/>
        <a:lstStyle/>
        <a:p>
          <a:pPr rtl="1"/>
          <a:endParaRPr lang="ar-SA"/>
        </a:p>
      </dgm:t>
    </dgm:pt>
    <dgm:pt modelId="{B9F9DE0A-4B5A-4621-9009-3456B56F3D54}" type="parTrans" cxnId="{662DF5B4-E164-4E42-8C39-A6A58C475C5F}">
      <dgm:prSet/>
      <dgm:spPr/>
      <dgm:t>
        <a:bodyPr/>
        <a:lstStyle/>
        <a:p>
          <a:pPr rtl="1"/>
          <a:endParaRPr lang="ar-SA"/>
        </a:p>
      </dgm:t>
    </dgm:pt>
    <dgm:pt modelId="{6BB6DCDB-323E-4A00-B0AD-DCF516AAD2C9}" type="pres">
      <dgm:prSet presAssocID="{35656267-35F2-4A75-9EE6-B04A48064A40}" presName="compositeShape" presStyleCnt="0">
        <dgm:presLayoutVars>
          <dgm:chMax val="7"/>
          <dgm:dir/>
          <dgm:resizeHandles val="exact"/>
        </dgm:presLayoutVars>
      </dgm:prSet>
      <dgm:spPr/>
      <dgm:t>
        <a:bodyPr/>
        <a:lstStyle/>
        <a:p>
          <a:pPr rtl="1"/>
          <a:endParaRPr lang="ar-SA"/>
        </a:p>
      </dgm:t>
    </dgm:pt>
    <dgm:pt modelId="{C22DB003-D984-49B2-8C33-ECE7D131380C}" type="pres">
      <dgm:prSet presAssocID="{7DDBEB02-F2E9-4505-A219-44BFB9BC5426}" presName="circ1" presStyleLbl="vennNode1" presStyleIdx="0" presStyleCnt="3" custScaleX="81456" custScaleY="84147" custLinFactNeighborX="2648" custLinFactNeighborY="20540"/>
      <dgm:spPr/>
      <dgm:t>
        <a:bodyPr/>
        <a:lstStyle/>
        <a:p>
          <a:pPr rtl="1"/>
          <a:endParaRPr lang="ar-SA"/>
        </a:p>
      </dgm:t>
    </dgm:pt>
    <dgm:pt modelId="{426D697A-FAB3-420F-B381-F78DDD64C8AD}" type="pres">
      <dgm:prSet presAssocID="{7DDBEB02-F2E9-4505-A219-44BFB9BC5426}" presName="circ1Tx" presStyleLbl="revTx" presStyleIdx="0" presStyleCnt="0">
        <dgm:presLayoutVars>
          <dgm:chMax val="0"/>
          <dgm:chPref val="0"/>
          <dgm:bulletEnabled val="1"/>
        </dgm:presLayoutVars>
      </dgm:prSet>
      <dgm:spPr/>
      <dgm:t>
        <a:bodyPr/>
        <a:lstStyle/>
        <a:p>
          <a:pPr rtl="1"/>
          <a:endParaRPr lang="ar-SA"/>
        </a:p>
      </dgm:t>
    </dgm:pt>
    <dgm:pt modelId="{66756514-2ECE-49EA-B87A-4B1988C98405}" type="pres">
      <dgm:prSet presAssocID="{451F613B-AA19-42F9-88BF-66B2661C163C}" presName="circ2" presStyleLbl="vennNode1" presStyleIdx="1" presStyleCnt="3" custScaleX="84095" custScaleY="82860" custLinFactNeighborX="29627" custLinFactNeighborY="-16314"/>
      <dgm:spPr/>
      <dgm:t>
        <a:bodyPr/>
        <a:lstStyle/>
        <a:p>
          <a:pPr rtl="1"/>
          <a:endParaRPr lang="ar-SA"/>
        </a:p>
      </dgm:t>
    </dgm:pt>
    <dgm:pt modelId="{FC1AD1CC-9AF3-44A6-AED9-09741A384EC8}" type="pres">
      <dgm:prSet presAssocID="{451F613B-AA19-42F9-88BF-66B2661C163C}" presName="circ2Tx" presStyleLbl="revTx" presStyleIdx="0" presStyleCnt="0">
        <dgm:presLayoutVars>
          <dgm:chMax val="0"/>
          <dgm:chPref val="0"/>
          <dgm:bulletEnabled val="1"/>
        </dgm:presLayoutVars>
      </dgm:prSet>
      <dgm:spPr/>
      <dgm:t>
        <a:bodyPr/>
        <a:lstStyle/>
        <a:p>
          <a:pPr rtl="1"/>
          <a:endParaRPr lang="ar-SA"/>
        </a:p>
      </dgm:t>
    </dgm:pt>
    <dgm:pt modelId="{60CECB22-1562-4569-A8E3-A7DF8AC34F28}" type="pres">
      <dgm:prSet presAssocID="{81AB6F58-52E5-4C60-A10A-8AFC5D79CF99}" presName="circ3" presStyleLbl="vennNode1" presStyleIdx="2" presStyleCnt="3" custScaleX="84148" custScaleY="84215" custLinFactNeighborX="-21822" custLinFactNeighborY="-10375"/>
      <dgm:spPr/>
      <dgm:t>
        <a:bodyPr/>
        <a:lstStyle/>
        <a:p>
          <a:pPr rtl="1"/>
          <a:endParaRPr lang="ar-SA"/>
        </a:p>
      </dgm:t>
    </dgm:pt>
    <dgm:pt modelId="{D72EA9FD-3458-40EA-89AE-AEBB70EBB7AE}" type="pres">
      <dgm:prSet presAssocID="{81AB6F58-52E5-4C60-A10A-8AFC5D79CF99}" presName="circ3Tx" presStyleLbl="revTx" presStyleIdx="0" presStyleCnt="0">
        <dgm:presLayoutVars>
          <dgm:chMax val="0"/>
          <dgm:chPref val="0"/>
          <dgm:bulletEnabled val="1"/>
        </dgm:presLayoutVars>
      </dgm:prSet>
      <dgm:spPr/>
      <dgm:t>
        <a:bodyPr/>
        <a:lstStyle/>
        <a:p>
          <a:pPr rtl="1"/>
          <a:endParaRPr lang="ar-SA"/>
        </a:p>
      </dgm:t>
    </dgm:pt>
  </dgm:ptLst>
  <dgm:cxnLst>
    <dgm:cxn modelId="{D9BD9A92-A892-4AAC-9ABA-CB1832B19B9C}" type="presOf" srcId="{81AB6F58-52E5-4C60-A10A-8AFC5D79CF99}" destId="{60CECB22-1562-4569-A8E3-A7DF8AC34F28}" srcOrd="0" destOrd="0" presId="urn:microsoft.com/office/officeart/2005/8/layout/venn1"/>
    <dgm:cxn modelId="{662DF5B4-E164-4E42-8C39-A6A58C475C5F}" srcId="{35656267-35F2-4A75-9EE6-B04A48064A40}" destId="{7DDBEB02-F2E9-4505-A219-44BFB9BC5426}" srcOrd="0" destOrd="0" parTransId="{B9F9DE0A-4B5A-4621-9009-3456B56F3D54}" sibTransId="{E3E81DFA-EDD4-49D6-A29B-4B1BF8100A71}"/>
    <dgm:cxn modelId="{0BB36F28-6342-49AB-89A6-9F91F0DD02CC}" srcId="{35656267-35F2-4A75-9EE6-B04A48064A40}" destId="{81AB6F58-52E5-4C60-A10A-8AFC5D79CF99}" srcOrd="2" destOrd="0" parTransId="{A939389D-CF93-48DE-B359-85AF60C256D2}" sibTransId="{956F61A8-DB66-4F44-8B93-F24AFC57DC56}"/>
    <dgm:cxn modelId="{5462BDB8-DF87-40D5-92B8-E615EB5027F9}" type="presOf" srcId="{7DDBEB02-F2E9-4505-A219-44BFB9BC5426}" destId="{C22DB003-D984-49B2-8C33-ECE7D131380C}" srcOrd="0" destOrd="0" presId="urn:microsoft.com/office/officeart/2005/8/layout/venn1"/>
    <dgm:cxn modelId="{212278AA-0013-47B0-8AD3-F1EA438D642C}" type="presOf" srcId="{451F613B-AA19-42F9-88BF-66B2661C163C}" destId="{FC1AD1CC-9AF3-44A6-AED9-09741A384EC8}" srcOrd="1" destOrd="0" presId="urn:microsoft.com/office/officeart/2005/8/layout/venn1"/>
    <dgm:cxn modelId="{C38131CD-2743-47E4-82D7-540C7603D826}" type="presOf" srcId="{451F613B-AA19-42F9-88BF-66B2661C163C}" destId="{66756514-2ECE-49EA-B87A-4B1988C98405}" srcOrd="0" destOrd="0" presId="urn:microsoft.com/office/officeart/2005/8/layout/venn1"/>
    <dgm:cxn modelId="{6607E999-C7F9-44ED-938F-3FCCA8525BD0}" type="presOf" srcId="{35656267-35F2-4A75-9EE6-B04A48064A40}" destId="{6BB6DCDB-323E-4A00-B0AD-DCF516AAD2C9}" srcOrd="0" destOrd="0" presId="urn:microsoft.com/office/officeart/2005/8/layout/venn1"/>
    <dgm:cxn modelId="{BC4C3E3F-1E5A-42F4-90C1-3A37832ACDC7}" srcId="{35656267-35F2-4A75-9EE6-B04A48064A40}" destId="{451F613B-AA19-42F9-88BF-66B2661C163C}" srcOrd="1" destOrd="0" parTransId="{FF412644-6713-4E3E-A474-CEFE6A075749}" sibTransId="{AA73DDA6-B757-4BB6-A148-B9B93FC12E2A}"/>
    <dgm:cxn modelId="{2F79DE25-F881-4318-BB03-3B402DDB9BB1}" type="presOf" srcId="{7DDBEB02-F2E9-4505-A219-44BFB9BC5426}" destId="{426D697A-FAB3-420F-B381-F78DDD64C8AD}" srcOrd="1" destOrd="0" presId="urn:microsoft.com/office/officeart/2005/8/layout/venn1"/>
    <dgm:cxn modelId="{A7DD7B2A-0A4A-4285-BF26-987295279187}" type="presOf" srcId="{81AB6F58-52E5-4C60-A10A-8AFC5D79CF99}" destId="{D72EA9FD-3458-40EA-89AE-AEBB70EBB7AE}" srcOrd="1" destOrd="0" presId="urn:microsoft.com/office/officeart/2005/8/layout/venn1"/>
    <dgm:cxn modelId="{900B5EE6-1EA7-45E1-AC3B-41DCE3D43408}" type="presParOf" srcId="{6BB6DCDB-323E-4A00-B0AD-DCF516AAD2C9}" destId="{C22DB003-D984-49B2-8C33-ECE7D131380C}" srcOrd="0" destOrd="0" presId="urn:microsoft.com/office/officeart/2005/8/layout/venn1"/>
    <dgm:cxn modelId="{0DD216E4-5B93-4EEF-BA86-F14472F0C7AD}" type="presParOf" srcId="{6BB6DCDB-323E-4A00-B0AD-DCF516AAD2C9}" destId="{426D697A-FAB3-420F-B381-F78DDD64C8AD}" srcOrd="1" destOrd="0" presId="urn:microsoft.com/office/officeart/2005/8/layout/venn1"/>
    <dgm:cxn modelId="{BE0BEF82-44CB-4D45-9C09-A2592B54D88B}" type="presParOf" srcId="{6BB6DCDB-323E-4A00-B0AD-DCF516AAD2C9}" destId="{66756514-2ECE-49EA-B87A-4B1988C98405}" srcOrd="2" destOrd="0" presId="urn:microsoft.com/office/officeart/2005/8/layout/venn1"/>
    <dgm:cxn modelId="{ED61A5DA-23E2-4A41-AB21-FD4F91138E60}" type="presParOf" srcId="{6BB6DCDB-323E-4A00-B0AD-DCF516AAD2C9}" destId="{FC1AD1CC-9AF3-44A6-AED9-09741A384EC8}" srcOrd="3" destOrd="0" presId="urn:microsoft.com/office/officeart/2005/8/layout/venn1"/>
    <dgm:cxn modelId="{5267CAAF-9BE7-4321-A275-972D53D821BA}" type="presParOf" srcId="{6BB6DCDB-323E-4A00-B0AD-DCF516AAD2C9}" destId="{60CECB22-1562-4569-A8E3-A7DF8AC34F28}" srcOrd="4" destOrd="0" presId="urn:microsoft.com/office/officeart/2005/8/layout/venn1"/>
    <dgm:cxn modelId="{0083DB53-B8AF-4435-8078-73766A9A3672}" type="presParOf" srcId="{6BB6DCDB-323E-4A00-B0AD-DCF516AAD2C9}" destId="{D72EA9FD-3458-40EA-89AE-AEBB70EBB7AE}"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80F457-09A1-49C9-BEEE-0646252FE0A2}">
      <dsp:nvSpPr>
        <dsp:cNvPr id="0" name=""/>
        <dsp:cNvSpPr/>
      </dsp:nvSpPr>
      <dsp:spPr>
        <a:xfrm>
          <a:off x="0" y="716919"/>
          <a:ext cx="6096000" cy="655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2FFA97-D0FE-40A3-8116-A34B476A03A5}">
      <dsp:nvSpPr>
        <dsp:cNvPr id="0" name=""/>
        <dsp:cNvSpPr/>
      </dsp:nvSpPr>
      <dsp:spPr>
        <a:xfrm>
          <a:off x="285753" y="267828"/>
          <a:ext cx="4267200" cy="7675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155700" rtl="1">
            <a:lnSpc>
              <a:spcPct val="90000"/>
            </a:lnSpc>
            <a:spcBef>
              <a:spcPct val="0"/>
            </a:spcBef>
            <a:spcAft>
              <a:spcPct val="35000"/>
            </a:spcAft>
          </a:pPr>
          <a:r>
            <a:rPr lang="ar-SA" sz="2600" kern="1200" dirty="0" smtClean="0">
              <a:cs typeface="PT Bold Heading" pitchFamily="2" charset="-78"/>
            </a:rPr>
            <a:t>مرحلة التخطيط للتقويم</a:t>
          </a:r>
          <a:endParaRPr lang="ar-SA" sz="2600" kern="1200" dirty="0">
            <a:cs typeface="PT Bold Heading" pitchFamily="2" charset="-78"/>
          </a:endParaRPr>
        </a:p>
      </dsp:txBody>
      <dsp:txXfrm>
        <a:off x="323220" y="305295"/>
        <a:ext cx="4192266" cy="692586"/>
      </dsp:txXfrm>
    </dsp:sp>
    <dsp:sp modelId="{8EE40677-8442-41CE-BF6F-57E596F84530}">
      <dsp:nvSpPr>
        <dsp:cNvPr id="0" name=""/>
        <dsp:cNvSpPr/>
      </dsp:nvSpPr>
      <dsp:spPr>
        <a:xfrm>
          <a:off x="0" y="1896280"/>
          <a:ext cx="6096000" cy="6552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A5A742-1C9A-47EF-BEAC-332A4D5AD697}">
      <dsp:nvSpPr>
        <dsp:cNvPr id="0" name=""/>
        <dsp:cNvSpPr/>
      </dsp:nvSpPr>
      <dsp:spPr>
        <a:xfrm>
          <a:off x="304800" y="1512520"/>
          <a:ext cx="4267200" cy="7675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155700" rtl="1">
            <a:lnSpc>
              <a:spcPct val="90000"/>
            </a:lnSpc>
            <a:spcBef>
              <a:spcPct val="0"/>
            </a:spcBef>
            <a:spcAft>
              <a:spcPct val="35000"/>
            </a:spcAft>
          </a:pPr>
          <a:r>
            <a:rPr lang="ar-SA" sz="2600" kern="1200" dirty="0" smtClean="0">
              <a:cs typeface="PT Bold Heading" pitchFamily="2" charset="-78"/>
            </a:rPr>
            <a:t>مرحلة تنفيذ التقويم</a:t>
          </a:r>
          <a:endParaRPr lang="ar-SA" sz="2600" kern="1200" dirty="0">
            <a:cs typeface="PT Bold Heading" pitchFamily="2" charset="-78"/>
          </a:endParaRPr>
        </a:p>
      </dsp:txBody>
      <dsp:txXfrm>
        <a:off x="342267" y="1549987"/>
        <a:ext cx="4192266" cy="692586"/>
      </dsp:txXfrm>
    </dsp:sp>
    <dsp:sp modelId="{252E7156-93B1-4E84-A376-9F147A81DE11}">
      <dsp:nvSpPr>
        <dsp:cNvPr id="0" name=""/>
        <dsp:cNvSpPr/>
      </dsp:nvSpPr>
      <dsp:spPr>
        <a:xfrm>
          <a:off x="0" y="3075639"/>
          <a:ext cx="6096000" cy="6552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DBE0CE-486C-479F-945E-766E2372BE4D}">
      <dsp:nvSpPr>
        <dsp:cNvPr id="0" name=""/>
        <dsp:cNvSpPr/>
      </dsp:nvSpPr>
      <dsp:spPr>
        <a:xfrm>
          <a:off x="304800" y="2691880"/>
          <a:ext cx="4267200" cy="76752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155700" rtl="1">
            <a:lnSpc>
              <a:spcPct val="90000"/>
            </a:lnSpc>
            <a:spcBef>
              <a:spcPct val="0"/>
            </a:spcBef>
            <a:spcAft>
              <a:spcPct val="35000"/>
            </a:spcAft>
          </a:pPr>
          <a:r>
            <a:rPr lang="ar-SA" sz="2600" kern="1200" dirty="0" smtClean="0">
              <a:cs typeface="PT Bold Heading" pitchFamily="2" charset="-78"/>
            </a:rPr>
            <a:t>مرحلة إصدار الحكم واتخاذ القرار</a:t>
          </a:r>
          <a:endParaRPr lang="ar-SA" sz="2600" kern="1200" dirty="0">
            <a:cs typeface="PT Bold Heading" pitchFamily="2" charset="-78"/>
          </a:endParaRPr>
        </a:p>
      </dsp:txBody>
      <dsp:txXfrm>
        <a:off x="342267" y="2729347"/>
        <a:ext cx="4192266" cy="6925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4D165F-B374-4347-8505-5ECD4CDF7D98}">
      <dsp:nvSpPr>
        <dsp:cNvPr id="0" name=""/>
        <dsp:cNvSpPr/>
      </dsp:nvSpPr>
      <dsp:spPr>
        <a:xfrm>
          <a:off x="2155507" y="2277603"/>
          <a:ext cx="1784985" cy="178498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rtl="1">
            <a:lnSpc>
              <a:spcPct val="90000"/>
            </a:lnSpc>
            <a:spcBef>
              <a:spcPct val="0"/>
            </a:spcBef>
            <a:spcAft>
              <a:spcPct val="35000"/>
            </a:spcAft>
          </a:pPr>
          <a:r>
            <a:rPr lang="ar-SA" sz="2900" kern="1200" dirty="0" smtClean="0">
              <a:cs typeface="PT Bold Heading" pitchFamily="2" charset="-78"/>
            </a:rPr>
            <a:t>أنواع الصدق</a:t>
          </a:r>
          <a:endParaRPr lang="ar-SA" sz="2900" kern="1200" dirty="0">
            <a:cs typeface="PT Bold Heading" pitchFamily="2" charset="-78"/>
          </a:endParaRPr>
        </a:p>
      </dsp:txBody>
      <dsp:txXfrm>
        <a:off x="2416912" y="2539008"/>
        <a:ext cx="1262175" cy="1262175"/>
      </dsp:txXfrm>
    </dsp:sp>
    <dsp:sp modelId="{5C26CBAB-EA4A-4779-939E-B17324D3B689}">
      <dsp:nvSpPr>
        <dsp:cNvPr id="0" name=""/>
        <dsp:cNvSpPr/>
      </dsp:nvSpPr>
      <dsp:spPr>
        <a:xfrm rot="12900000">
          <a:off x="871449" y="1920360"/>
          <a:ext cx="1510013" cy="508720"/>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60FF4B-63E6-4477-935F-B47A7ACFBE2C}">
      <dsp:nvSpPr>
        <dsp:cNvPr id="0" name=""/>
        <dsp:cNvSpPr/>
      </dsp:nvSpPr>
      <dsp:spPr>
        <a:xfrm>
          <a:off x="160123" y="1063372"/>
          <a:ext cx="1695735" cy="13565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rtl="1">
            <a:lnSpc>
              <a:spcPct val="90000"/>
            </a:lnSpc>
            <a:spcBef>
              <a:spcPct val="0"/>
            </a:spcBef>
            <a:spcAft>
              <a:spcPct val="35000"/>
            </a:spcAft>
          </a:pPr>
          <a:r>
            <a:rPr lang="ar-SA" sz="2400" kern="1200" dirty="0" smtClean="0">
              <a:cs typeface="PT Bold Heading" pitchFamily="2" charset="-78"/>
            </a:rPr>
            <a:t>صدق التكوين الفرضي</a:t>
          </a:r>
          <a:endParaRPr lang="ar-SA" sz="2400" kern="1200" dirty="0">
            <a:cs typeface="PT Bold Heading" pitchFamily="2" charset="-78"/>
          </a:endParaRPr>
        </a:p>
      </dsp:txBody>
      <dsp:txXfrm>
        <a:off x="199856" y="1103105"/>
        <a:ext cx="1616269" cy="1277122"/>
      </dsp:txXfrm>
    </dsp:sp>
    <dsp:sp modelId="{CFE86FCD-8792-41F0-8ED4-2B9896E42E00}">
      <dsp:nvSpPr>
        <dsp:cNvPr id="0" name=""/>
        <dsp:cNvSpPr/>
      </dsp:nvSpPr>
      <dsp:spPr>
        <a:xfrm rot="16200000">
          <a:off x="2292993" y="1180352"/>
          <a:ext cx="1510013" cy="508720"/>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25FB0BE-CFD7-4400-8804-ECADF346DAD2}">
      <dsp:nvSpPr>
        <dsp:cNvPr id="0" name=""/>
        <dsp:cNvSpPr/>
      </dsp:nvSpPr>
      <dsp:spPr>
        <a:xfrm>
          <a:off x="2200132" y="1411"/>
          <a:ext cx="1695735" cy="135658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rtl="1">
            <a:lnSpc>
              <a:spcPct val="90000"/>
            </a:lnSpc>
            <a:spcBef>
              <a:spcPct val="0"/>
            </a:spcBef>
            <a:spcAft>
              <a:spcPct val="35000"/>
            </a:spcAft>
          </a:pPr>
          <a:r>
            <a:rPr lang="ar-SA" sz="2400" kern="1200" dirty="0" smtClean="0">
              <a:cs typeface="PT Bold Heading" pitchFamily="2" charset="-78"/>
            </a:rPr>
            <a:t>الصدق المرتبط بمحك</a:t>
          </a:r>
          <a:endParaRPr lang="ar-SA" sz="2400" kern="1200" dirty="0">
            <a:cs typeface="PT Bold Heading" pitchFamily="2" charset="-78"/>
          </a:endParaRPr>
        </a:p>
      </dsp:txBody>
      <dsp:txXfrm>
        <a:off x="2239865" y="41144"/>
        <a:ext cx="1616269" cy="1277122"/>
      </dsp:txXfrm>
    </dsp:sp>
    <dsp:sp modelId="{2FE0D5D4-107A-4B95-928A-B92D144DC462}">
      <dsp:nvSpPr>
        <dsp:cNvPr id="0" name=""/>
        <dsp:cNvSpPr/>
      </dsp:nvSpPr>
      <dsp:spPr>
        <a:xfrm rot="19500000">
          <a:off x="3714536" y="1920360"/>
          <a:ext cx="1510013" cy="508720"/>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5726E6-AD7F-40B5-849C-3CEC463CF47A}">
      <dsp:nvSpPr>
        <dsp:cNvPr id="0" name=""/>
        <dsp:cNvSpPr/>
      </dsp:nvSpPr>
      <dsp:spPr>
        <a:xfrm>
          <a:off x="4240140" y="1063372"/>
          <a:ext cx="1695735" cy="135658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rtl="1">
            <a:lnSpc>
              <a:spcPct val="90000"/>
            </a:lnSpc>
            <a:spcBef>
              <a:spcPct val="0"/>
            </a:spcBef>
            <a:spcAft>
              <a:spcPct val="35000"/>
            </a:spcAft>
          </a:pPr>
          <a:r>
            <a:rPr lang="ar-SA" sz="2400" kern="1200" dirty="0" smtClean="0">
              <a:cs typeface="PT Bold Heading" pitchFamily="2" charset="-78"/>
            </a:rPr>
            <a:t>صدق المحتوى</a:t>
          </a:r>
          <a:endParaRPr lang="ar-SA" sz="2400" kern="1200" dirty="0">
            <a:cs typeface="PT Bold Heading" pitchFamily="2" charset="-78"/>
          </a:endParaRPr>
        </a:p>
      </dsp:txBody>
      <dsp:txXfrm>
        <a:off x="4279873" y="1103105"/>
        <a:ext cx="1616269" cy="12771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0C3F81-B7E2-4A81-AEB4-C2D1B20CDED6}">
      <dsp:nvSpPr>
        <dsp:cNvPr id="0" name=""/>
        <dsp:cNvSpPr/>
      </dsp:nvSpPr>
      <dsp:spPr>
        <a:xfrm>
          <a:off x="3174679" y="1187372"/>
          <a:ext cx="2794640" cy="10652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1">
            <a:lnSpc>
              <a:spcPct val="90000"/>
            </a:lnSpc>
            <a:spcBef>
              <a:spcPct val="0"/>
            </a:spcBef>
            <a:spcAft>
              <a:spcPct val="35000"/>
            </a:spcAft>
          </a:pPr>
          <a:r>
            <a:rPr lang="ar-SA" sz="2500" kern="1200" dirty="0" smtClean="0">
              <a:solidFill>
                <a:sysClr val="windowText" lastClr="000000"/>
              </a:solidFill>
            </a:rPr>
            <a:t>التغذية الراجعة (التقويم)</a:t>
          </a:r>
        </a:p>
        <a:p>
          <a:pPr lvl="0" algn="ctr" defTabSz="1111250" rtl="1">
            <a:lnSpc>
              <a:spcPct val="90000"/>
            </a:lnSpc>
            <a:spcBef>
              <a:spcPct val="0"/>
            </a:spcBef>
            <a:spcAft>
              <a:spcPct val="35000"/>
            </a:spcAft>
          </a:pPr>
          <a:r>
            <a:rPr lang="ar-SA" sz="2500" kern="1200" dirty="0" smtClean="0">
              <a:solidFill>
                <a:sysClr val="windowText" lastClr="000000"/>
              </a:solidFill>
            </a:rPr>
            <a:t>تشخيص وعلاج</a:t>
          </a:r>
          <a:endParaRPr lang="ar-SA" sz="2500" kern="1200" dirty="0">
            <a:solidFill>
              <a:sysClr val="windowText" lastClr="000000"/>
            </a:solidFill>
          </a:endParaRPr>
        </a:p>
      </dsp:txBody>
      <dsp:txXfrm>
        <a:off x="3205880" y="1218573"/>
        <a:ext cx="2732238" cy="1002875"/>
      </dsp:txXfrm>
    </dsp:sp>
    <dsp:sp modelId="{4651EF91-4517-436D-B685-23B6B7E440D2}">
      <dsp:nvSpPr>
        <dsp:cNvPr id="0" name=""/>
        <dsp:cNvSpPr/>
      </dsp:nvSpPr>
      <dsp:spPr>
        <a:xfrm>
          <a:off x="317160" y="3923707"/>
          <a:ext cx="2528708" cy="11914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1">
            <a:lnSpc>
              <a:spcPct val="90000"/>
            </a:lnSpc>
            <a:spcBef>
              <a:spcPct val="0"/>
            </a:spcBef>
            <a:spcAft>
              <a:spcPct val="35000"/>
            </a:spcAft>
          </a:pPr>
          <a:r>
            <a:rPr lang="ar-SA" sz="2300" kern="1200" dirty="0" smtClean="0">
              <a:solidFill>
                <a:sysClr val="windowText" lastClr="000000"/>
              </a:solidFill>
            </a:rPr>
            <a:t>المخرجات مدى تحقيق الأهداف العلمية ونمو التلاميذ وتعديل سلوكهم  </a:t>
          </a:r>
          <a:endParaRPr lang="ar-SA" sz="2300" kern="1200" dirty="0">
            <a:solidFill>
              <a:sysClr val="windowText" lastClr="000000"/>
            </a:solidFill>
          </a:endParaRPr>
        </a:p>
      </dsp:txBody>
      <dsp:txXfrm>
        <a:off x="352056" y="3958603"/>
        <a:ext cx="2458916" cy="1121656"/>
      </dsp:txXfrm>
    </dsp:sp>
    <dsp:sp modelId="{236B077D-0E4A-4512-9FC5-9FF3EC1C4287}">
      <dsp:nvSpPr>
        <dsp:cNvPr id="0" name=""/>
        <dsp:cNvSpPr/>
      </dsp:nvSpPr>
      <dsp:spPr>
        <a:xfrm>
          <a:off x="3096927" y="3923707"/>
          <a:ext cx="2892281" cy="11792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1">
            <a:lnSpc>
              <a:spcPct val="90000"/>
            </a:lnSpc>
            <a:spcBef>
              <a:spcPct val="0"/>
            </a:spcBef>
            <a:spcAft>
              <a:spcPct val="35000"/>
            </a:spcAft>
          </a:pPr>
          <a:r>
            <a:rPr lang="ar-SA" sz="2300" kern="1200" dirty="0" smtClean="0">
              <a:solidFill>
                <a:sysClr val="windowText" lastClr="000000"/>
              </a:solidFill>
            </a:rPr>
            <a:t>العمليات استراتيجيات تدريسية وأساليب وأنشطة ووسائل </a:t>
          </a:r>
          <a:endParaRPr lang="ar-SA" sz="2300" kern="1200" dirty="0">
            <a:solidFill>
              <a:sysClr val="windowText" lastClr="000000"/>
            </a:solidFill>
          </a:endParaRPr>
        </a:p>
      </dsp:txBody>
      <dsp:txXfrm>
        <a:off x="3131465" y="3958245"/>
        <a:ext cx="2823205" cy="1110131"/>
      </dsp:txXfrm>
    </dsp:sp>
    <dsp:sp modelId="{FA7FCA77-CFE2-451C-8050-22EF5060ED51}">
      <dsp:nvSpPr>
        <dsp:cNvPr id="0" name=""/>
        <dsp:cNvSpPr/>
      </dsp:nvSpPr>
      <dsp:spPr>
        <a:xfrm>
          <a:off x="6178986" y="3906168"/>
          <a:ext cx="2965013" cy="11527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1">
            <a:lnSpc>
              <a:spcPct val="90000"/>
            </a:lnSpc>
            <a:spcBef>
              <a:spcPct val="0"/>
            </a:spcBef>
            <a:spcAft>
              <a:spcPct val="35000"/>
            </a:spcAft>
          </a:pPr>
          <a:r>
            <a:rPr lang="ar-SA" sz="2300" kern="1200" dirty="0" smtClean="0">
              <a:solidFill>
                <a:sysClr val="windowText" lastClr="000000"/>
              </a:solidFill>
            </a:rPr>
            <a:t>المدخلات مكونات بشرية ومادية ومعنوية </a:t>
          </a:r>
          <a:endParaRPr lang="ar-SA" sz="2300" kern="1200" dirty="0">
            <a:solidFill>
              <a:sysClr val="windowText" lastClr="000000"/>
            </a:solidFill>
          </a:endParaRPr>
        </a:p>
      </dsp:txBody>
      <dsp:txXfrm>
        <a:off x="6212748" y="3939930"/>
        <a:ext cx="2897489" cy="10851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2DB003-D984-49B2-8C33-ECE7D131380C}">
      <dsp:nvSpPr>
        <dsp:cNvPr id="0" name=""/>
        <dsp:cNvSpPr/>
      </dsp:nvSpPr>
      <dsp:spPr>
        <a:xfrm>
          <a:off x="3081067" y="829142"/>
          <a:ext cx="2212001" cy="2285077"/>
        </a:xfrm>
        <a:prstGeom prst="ellipse">
          <a:avLst/>
        </a:prstGeom>
        <a:solidFill>
          <a:schemeClr val="bg1">
            <a:alpha val="5000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355850" rtl="1">
            <a:lnSpc>
              <a:spcPct val="90000"/>
            </a:lnSpc>
            <a:spcBef>
              <a:spcPct val="0"/>
            </a:spcBef>
            <a:spcAft>
              <a:spcPct val="35000"/>
            </a:spcAft>
          </a:pPr>
          <a:r>
            <a:rPr lang="ar-SA" sz="5300" kern="1200" dirty="0" smtClean="0"/>
            <a:t>التقويم</a:t>
          </a:r>
          <a:endParaRPr lang="ar-SA" sz="5300" kern="1200" dirty="0"/>
        </a:p>
      </dsp:txBody>
      <dsp:txXfrm>
        <a:off x="3376001" y="1229031"/>
        <a:ext cx="1622134" cy="1028284"/>
      </dsp:txXfrm>
    </dsp:sp>
    <dsp:sp modelId="{66756514-2ECE-49EA-B87A-4B1988C98405}">
      <dsp:nvSpPr>
        <dsp:cNvPr id="0" name=""/>
        <dsp:cNvSpPr/>
      </dsp:nvSpPr>
      <dsp:spPr>
        <a:xfrm>
          <a:off x="4757742" y="1543054"/>
          <a:ext cx="2283665" cy="2250127"/>
        </a:xfrm>
        <a:prstGeom prst="ellipse">
          <a:avLst/>
        </a:prstGeom>
        <a:solidFill>
          <a:schemeClr val="bg1">
            <a:alpha val="5000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355850" rtl="1">
            <a:lnSpc>
              <a:spcPct val="90000"/>
            </a:lnSpc>
            <a:spcBef>
              <a:spcPct val="0"/>
            </a:spcBef>
            <a:spcAft>
              <a:spcPct val="35000"/>
            </a:spcAft>
          </a:pPr>
          <a:r>
            <a:rPr lang="ar-SA" sz="5300" kern="1200" dirty="0" smtClean="0"/>
            <a:t> المعلم </a:t>
          </a:r>
          <a:endParaRPr lang="ar-SA" sz="5300" kern="1200" dirty="0"/>
        </a:p>
      </dsp:txBody>
      <dsp:txXfrm>
        <a:off x="5456163" y="2124337"/>
        <a:ext cx="1370199" cy="1237570"/>
      </dsp:txXfrm>
    </dsp:sp>
    <dsp:sp modelId="{60CECB22-1562-4569-A8E3-A7DF8AC34F28}">
      <dsp:nvSpPr>
        <dsp:cNvPr id="0" name=""/>
        <dsp:cNvSpPr/>
      </dsp:nvSpPr>
      <dsp:spPr>
        <a:xfrm>
          <a:off x="1400143" y="1685934"/>
          <a:ext cx="2285104" cy="2286923"/>
        </a:xfrm>
        <a:prstGeom prst="ellipse">
          <a:avLst/>
        </a:prstGeom>
        <a:solidFill>
          <a:schemeClr val="bg1">
            <a:alpha val="5000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355850" rtl="1">
            <a:lnSpc>
              <a:spcPct val="90000"/>
            </a:lnSpc>
            <a:spcBef>
              <a:spcPct val="0"/>
            </a:spcBef>
            <a:spcAft>
              <a:spcPct val="35000"/>
            </a:spcAft>
          </a:pPr>
          <a:r>
            <a:rPr lang="ar-SA" sz="5300" kern="1200" dirty="0" smtClean="0"/>
            <a:t>المتعلم </a:t>
          </a:r>
          <a:endParaRPr lang="ar-SA" sz="5300" kern="1200" dirty="0"/>
        </a:p>
      </dsp:txBody>
      <dsp:txXfrm>
        <a:off x="1615323" y="2276723"/>
        <a:ext cx="1371062" cy="125780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06/06/1436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06/06/1436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06/06/1436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ctrTitle"/>
          </p:nvPr>
        </p:nvSpPr>
        <p:spPr>
          <a:xfrm>
            <a:off x="1028700" y="1803405"/>
            <a:ext cx="7086600" cy="1825096"/>
          </a:xfrm>
        </p:spPr>
        <p:txBody>
          <a:bodyPr anchor="b">
            <a:normAutofit/>
          </a:bodyPr>
          <a:lstStyle>
            <a:lvl1pPr algn="l">
              <a:defRPr sz="60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028700" y="3632201"/>
            <a:ext cx="70866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5932171" y="4314328"/>
            <a:ext cx="2183130" cy="374642"/>
          </a:xfrm>
        </p:spPr>
        <p:txBody>
          <a:bodyPr/>
          <a:lstStyle/>
          <a:p>
            <a:fld id="{1D8BD707-D9CF-40AE-B4C6-C98DA3205C09}" type="datetimeFigureOut">
              <a:rPr lang="en-US" smtClean="0">
                <a:solidFill>
                  <a:prstClr val="black">
                    <a:tint val="75000"/>
                  </a:prstClr>
                </a:solidFill>
              </a:rPr>
              <a:pPr/>
              <a:t>3/26/2015</a:t>
            </a:fld>
            <a:endParaRPr lang="en-US">
              <a:solidFill>
                <a:prstClr val="black">
                  <a:tint val="75000"/>
                </a:prstClr>
              </a:solidFill>
            </a:endParaRPr>
          </a:p>
        </p:txBody>
      </p:sp>
      <p:sp>
        <p:nvSpPr>
          <p:cNvPr id="5" name="Footer Placeholder 4"/>
          <p:cNvSpPr>
            <a:spLocks noGrp="1"/>
          </p:cNvSpPr>
          <p:nvPr>
            <p:ph type="ftr" sz="quarter" idx="11"/>
          </p:nvPr>
        </p:nvSpPr>
        <p:spPr>
          <a:xfrm>
            <a:off x="1028700" y="4323846"/>
            <a:ext cx="4800600" cy="365125"/>
          </a:xfr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057900" y="1430867"/>
            <a:ext cx="2057400" cy="365125"/>
          </a:xfr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814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3368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514351" y="753534"/>
            <a:ext cx="8115299" cy="2801935"/>
          </a:xfrm>
        </p:spPr>
        <p:txBody>
          <a:bodyPr anchor="b">
            <a:normAutofit/>
          </a:bodyPr>
          <a:lstStyle>
            <a:lvl1pPr algn="r">
              <a:defRPr sz="400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768350" y="3641726"/>
            <a:ext cx="786765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a:xfrm>
            <a:off x="5860839" y="381001"/>
            <a:ext cx="2183130" cy="365125"/>
          </a:xfrm>
        </p:spPr>
        <p:txBody>
          <a:bodyPr/>
          <a:lstStyle>
            <a:lvl1pPr algn="r">
              <a:defRPr/>
            </a:lvl1pPr>
          </a:lstStyle>
          <a:p>
            <a:fld id="{1D8BD707-D9CF-40AE-B4C6-C98DA3205C09}" type="datetimeFigureOut">
              <a:rPr lang="en-US" smtClean="0">
                <a:solidFill>
                  <a:prstClr val="black">
                    <a:tint val="75000"/>
                  </a:prstClr>
                </a:solidFill>
              </a:rPr>
              <a:pPr/>
              <a:t>3/26/2015</a:t>
            </a:fld>
            <a:endParaRPr lang="en-US">
              <a:solidFill>
                <a:prstClr val="black">
                  <a:tint val="75000"/>
                </a:prstClr>
              </a:solidFill>
            </a:endParaRPr>
          </a:p>
        </p:txBody>
      </p:sp>
      <p:sp>
        <p:nvSpPr>
          <p:cNvPr id="5" name="Footer Placeholder 4"/>
          <p:cNvSpPr>
            <a:spLocks noGrp="1"/>
          </p:cNvSpPr>
          <p:nvPr>
            <p:ph type="ftr" sz="quarter" idx="11"/>
          </p:nvPr>
        </p:nvSpPr>
        <p:spPr>
          <a:xfrm>
            <a:off x="514350" y="381002"/>
            <a:ext cx="5243619" cy="364065"/>
          </a:xfr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146839" y="381001"/>
            <a:ext cx="482811" cy="365125"/>
          </a:xfr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5735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514350" y="2194560"/>
            <a:ext cx="4000500" cy="402412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4629150" y="2194560"/>
            <a:ext cx="4000500" cy="402412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3/26/2015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1497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457950" cy="1295400"/>
          </a:xfrm>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85807" y="2183802"/>
            <a:ext cx="3809993"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514351" y="3132667"/>
            <a:ext cx="3983831" cy="3086019"/>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800600" y="2183802"/>
            <a:ext cx="382905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29150" y="3132667"/>
            <a:ext cx="4000500" cy="3086019"/>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3/26/2015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93233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3/26/2015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71374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3/26/2015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54055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14350" y="1524000"/>
            <a:ext cx="3086100" cy="1600200"/>
          </a:xfrm>
        </p:spPr>
        <p:txBody>
          <a:bodyPr anchor="b"/>
          <a:lstStyle>
            <a:lvl1pPr algn="l">
              <a:defRPr sz="320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3746686" y="746760"/>
            <a:ext cx="4882964" cy="5471925"/>
          </a:xfrm>
        </p:spPr>
        <p:txBody>
          <a:bodyPr anchor="ct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514350" y="3124200"/>
            <a:ext cx="30861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3/26/2015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7158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06/06/1436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14350" y="1524000"/>
            <a:ext cx="5154930" cy="1600200"/>
          </a:xfrm>
        </p:spPr>
        <p:txBody>
          <a:bodyPr anchor="b"/>
          <a:lstStyle>
            <a:lvl1pPr algn="l">
              <a:defRPr sz="320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5895928" y="751242"/>
            <a:ext cx="273372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514350" y="3124200"/>
            <a:ext cx="515493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3/26/2015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1443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33" y="4697361"/>
            <a:ext cx="8116526" cy="819355"/>
          </a:xfrm>
        </p:spPr>
        <p:txBody>
          <a:bodyPr anchor="b"/>
          <a:lstStyle>
            <a:lvl1pPr algn="l">
              <a:defRPr sz="320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511295" y="941440"/>
            <a:ext cx="811638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514350" y="5516716"/>
            <a:ext cx="81153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3/26/2015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16661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514350" y="753533"/>
            <a:ext cx="8115300" cy="2802467"/>
          </a:xfrm>
        </p:spPr>
        <p:txBody>
          <a:bodyPr anchor="ctr"/>
          <a:lstStyle>
            <a:lvl1pPr algn="l">
              <a:defRPr sz="320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768350" y="3649134"/>
            <a:ext cx="7597887"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a:xfrm>
            <a:off x="5860839" y="381001"/>
            <a:ext cx="2183130" cy="365125"/>
          </a:xfrm>
        </p:spPr>
        <p:txBody>
          <a:bodyPr/>
          <a:lstStyle>
            <a:lvl1pPr algn="r">
              <a:defRPr/>
            </a:lvl1pPr>
          </a:lstStyle>
          <a:p>
            <a:fld id="{1D8BD707-D9CF-40AE-B4C6-C98DA3205C09}" type="datetimeFigureOut">
              <a:rPr lang="en-US" smtClean="0">
                <a:solidFill>
                  <a:prstClr val="black">
                    <a:tint val="75000"/>
                  </a:prstClr>
                </a:solidFill>
              </a:rPr>
              <a:pPr/>
              <a:t>3/26/2015</a:t>
            </a:fld>
            <a:endParaRPr lang="en-US">
              <a:solidFill>
                <a:prstClr val="black">
                  <a:tint val="75000"/>
                </a:prstClr>
              </a:solidFill>
            </a:endParaRPr>
          </a:p>
        </p:txBody>
      </p:sp>
      <p:sp>
        <p:nvSpPr>
          <p:cNvPr id="6" name="Footer Placeholder 5"/>
          <p:cNvSpPr>
            <a:spLocks noGrp="1"/>
          </p:cNvSpPr>
          <p:nvPr>
            <p:ph type="ftr" sz="quarter" idx="11"/>
          </p:nvPr>
        </p:nvSpPr>
        <p:spPr>
          <a:xfrm>
            <a:off x="514350" y="379942"/>
            <a:ext cx="5243619" cy="365125"/>
          </a:xfr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146839" y="381001"/>
            <a:ext cx="482811" cy="365125"/>
          </a:xfr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4132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768351" y="753534"/>
            <a:ext cx="7613650" cy="2604495"/>
          </a:xfrm>
        </p:spPr>
        <p:txBody>
          <a:bodyPr anchor="ctr"/>
          <a:lstStyle>
            <a:lvl1pPr algn="l">
              <a:defRPr sz="3200"/>
            </a:lvl1pPr>
          </a:lstStyle>
          <a:p>
            <a:r>
              <a:rPr lang="ar-SA" smtClean="0"/>
              <a:t>انقر لتحرير نمط العنوان الرئيسي</a:t>
            </a:r>
            <a:endParaRPr lang="en-US" dirty="0"/>
          </a:p>
        </p:txBody>
      </p:sp>
      <p:sp>
        <p:nvSpPr>
          <p:cNvPr id="12" name="Text Placeholder 3"/>
          <p:cNvSpPr>
            <a:spLocks noGrp="1"/>
          </p:cNvSpPr>
          <p:nvPr>
            <p:ph type="body" sz="half" idx="13"/>
          </p:nvPr>
        </p:nvSpPr>
        <p:spPr>
          <a:xfrm>
            <a:off x="977899" y="3365557"/>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4" name="Text Placeholder 3"/>
          <p:cNvSpPr>
            <a:spLocks noGrp="1"/>
          </p:cNvSpPr>
          <p:nvPr>
            <p:ph type="body" sz="half" idx="2"/>
          </p:nvPr>
        </p:nvSpPr>
        <p:spPr>
          <a:xfrm>
            <a:off x="768351" y="3959863"/>
            <a:ext cx="7613650"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a:xfrm>
            <a:off x="5860839" y="381001"/>
            <a:ext cx="2183130" cy="365125"/>
          </a:xfrm>
        </p:spPr>
        <p:txBody>
          <a:bodyPr/>
          <a:lstStyle>
            <a:lvl1pPr algn="r">
              <a:defRPr/>
            </a:lvl1pPr>
          </a:lstStyle>
          <a:p>
            <a:fld id="{1D8BD707-D9CF-40AE-B4C6-C98DA3205C09}" type="datetimeFigureOut">
              <a:rPr lang="en-US" smtClean="0">
                <a:solidFill>
                  <a:prstClr val="black">
                    <a:tint val="75000"/>
                  </a:prstClr>
                </a:solidFill>
              </a:rPr>
              <a:pPr/>
              <a:t>3/26/2015</a:t>
            </a:fld>
            <a:endParaRPr lang="en-US">
              <a:solidFill>
                <a:prstClr val="black">
                  <a:tint val="75000"/>
                </a:prstClr>
              </a:solidFill>
            </a:endParaRPr>
          </a:p>
        </p:txBody>
      </p:sp>
      <p:sp>
        <p:nvSpPr>
          <p:cNvPr id="6" name="Footer Placeholder 5"/>
          <p:cNvSpPr>
            <a:spLocks noGrp="1"/>
          </p:cNvSpPr>
          <p:nvPr>
            <p:ph type="ftr" sz="quarter" idx="11"/>
          </p:nvPr>
        </p:nvSpPr>
        <p:spPr>
          <a:xfrm>
            <a:off x="514350" y="379942"/>
            <a:ext cx="5243619" cy="365125"/>
          </a:xfr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146839" y="381001"/>
            <a:ext cx="482811" cy="365125"/>
          </a:xfr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9" name="TextBox 8"/>
          <p:cNvSpPr txBox="1"/>
          <p:nvPr/>
        </p:nvSpPr>
        <p:spPr>
          <a:xfrm>
            <a:off x="357188" y="9334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l" rtl="0"/>
            <a:r>
              <a:rPr lang="en-US" sz="8000" dirty="0">
                <a:solidFill>
                  <a:prstClr val="black"/>
                </a:solidFill>
                <a:effectLst/>
              </a:rPr>
              <a:t>“</a:t>
            </a:r>
          </a:p>
        </p:txBody>
      </p:sp>
      <p:sp>
        <p:nvSpPr>
          <p:cNvPr id="10" name="TextBox 9"/>
          <p:cNvSpPr txBox="1"/>
          <p:nvPr/>
        </p:nvSpPr>
        <p:spPr>
          <a:xfrm>
            <a:off x="8238173" y="270129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rtl="0"/>
            <a:r>
              <a:rPr lang="en-US" sz="8000" dirty="0">
                <a:solidFill>
                  <a:prstClr val="black"/>
                </a:solidFill>
                <a:effectLst/>
              </a:rPr>
              <a:t>”</a:t>
            </a:r>
          </a:p>
        </p:txBody>
      </p:sp>
    </p:spTree>
    <p:extLst>
      <p:ext uri="{BB962C8B-B14F-4D97-AF65-F5344CB8AC3E}">
        <p14:creationId xmlns:p14="http://schemas.microsoft.com/office/powerpoint/2010/main" val="26556661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768371" y="1124702"/>
            <a:ext cx="7609640" cy="2511835"/>
          </a:xfrm>
        </p:spPr>
        <p:txBody>
          <a:bodyPr anchor="b"/>
          <a:lstStyle>
            <a:lvl1pPr algn="l">
              <a:defRPr sz="320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768350" y="3648316"/>
            <a:ext cx="7608491"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a:xfrm>
            <a:off x="5860839" y="378884"/>
            <a:ext cx="2183130" cy="365125"/>
          </a:xfrm>
        </p:spPr>
        <p:txBody>
          <a:bodyPr/>
          <a:lstStyle>
            <a:lvl1pPr algn="r">
              <a:defRPr/>
            </a:lvl1pPr>
          </a:lstStyle>
          <a:p>
            <a:fld id="{1D8BD707-D9CF-40AE-B4C6-C98DA3205C09}" type="datetimeFigureOut">
              <a:rPr lang="en-US" smtClean="0">
                <a:solidFill>
                  <a:prstClr val="black">
                    <a:tint val="75000"/>
                  </a:prstClr>
                </a:solidFill>
              </a:rPr>
              <a:pPr/>
              <a:t>3/26/2015</a:t>
            </a:fld>
            <a:endParaRPr lang="en-US">
              <a:solidFill>
                <a:prstClr val="black">
                  <a:tint val="75000"/>
                </a:prstClr>
              </a:solidFill>
            </a:endParaRPr>
          </a:p>
        </p:txBody>
      </p:sp>
      <p:sp>
        <p:nvSpPr>
          <p:cNvPr id="6" name="Footer Placeholder 5"/>
          <p:cNvSpPr>
            <a:spLocks noGrp="1"/>
          </p:cNvSpPr>
          <p:nvPr>
            <p:ph type="ftr" sz="quarter" idx="11"/>
          </p:nvPr>
        </p:nvSpPr>
        <p:spPr>
          <a:xfrm>
            <a:off x="514350" y="378884"/>
            <a:ext cx="5243619" cy="365125"/>
          </a:xfr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146839" y="381001"/>
            <a:ext cx="482811" cy="365125"/>
          </a:xfr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70849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457949" cy="1303867"/>
          </a:xfrm>
        </p:spPr>
        <p:txBody>
          <a:bodyPr/>
          <a:lstStyle/>
          <a:p>
            <a:r>
              <a:rPr lang="ar-SA" smtClean="0"/>
              <a:t>انقر لتحرير نمط العنوان الرئيسي</a:t>
            </a:r>
            <a:endParaRPr lang="en-US" dirty="0"/>
          </a:p>
        </p:txBody>
      </p:sp>
      <p:sp>
        <p:nvSpPr>
          <p:cNvPr id="7" name="Text Placeholder 2"/>
          <p:cNvSpPr>
            <a:spLocks noGrp="1"/>
          </p:cNvSpPr>
          <p:nvPr>
            <p:ph type="body" idx="1"/>
          </p:nvPr>
        </p:nvSpPr>
        <p:spPr>
          <a:xfrm>
            <a:off x="514350" y="2202080"/>
            <a:ext cx="2592324"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8" name="Text Placeholder 3"/>
          <p:cNvSpPr>
            <a:spLocks noGrp="1"/>
          </p:cNvSpPr>
          <p:nvPr>
            <p:ph type="body" sz="half" idx="15"/>
          </p:nvPr>
        </p:nvSpPr>
        <p:spPr>
          <a:xfrm>
            <a:off x="514349" y="2904565"/>
            <a:ext cx="2592324"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9" name="Text Placeholder 4"/>
          <p:cNvSpPr>
            <a:spLocks noGrp="1"/>
          </p:cNvSpPr>
          <p:nvPr>
            <p:ph type="body" sz="quarter" idx="3"/>
          </p:nvPr>
        </p:nvSpPr>
        <p:spPr>
          <a:xfrm>
            <a:off x="3276600" y="2201333"/>
            <a:ext cx="2592324"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10" name="Text Placeholder 3"/>
          <p:cNvSpPr>
            <a:spLocks noGrp="1"/>
          </p:cNvSpPr>
          <p:nvPr>
            <p:ph type="body" sz="half" idx="16"/>
          </p:nvPr>
        </p:nvSpPr>
        <p:spPr>
          <a:xfrm>
            <a:off x="3275144" y="2904067"/>
            <a:ext cx="2592324"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11" name="Text Placeholder 4"/>
          <p:cNvSpPr>
            <a:spLocks noGrp="1"/>
          </p:cNvSpPr>
          <p:nvPr>
            <p:ph type="body" sz="quarter" idx="13"/>
          </p:nvPr>
        </p:nvSpPr>
        <p:spPr>
          <a:xfrm>
            <a:off x="6038850" y="2192866"/>
            <a:ext cx="2592324"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12" name="Text Placeholder 3"/>
          <p:cNvSpPr>
            <a:spLocks noGrp="1"/>
          </p:cNvSpPr>
          <p:nvPr>
            <p:ph type="body" sz="half" idx="17"/>
          </p:nvPr>
        </p:nvSpPr>
        <p:spPr>
          <a:xfrm>
            <a:off x="6038851" y="2904565"/>
            <a:ext cx="2592324"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3/26/2015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87164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1" y="762000"/>
            <a:ext cx="6457949" cy="1295400"/>
          </a:xfrm>
        </p:spPr>
        <p:txBody>
          <a:bodyPr/>
          <a:lstStyle/>
          <a:p>
            <a:r>
              <a:rPr lang="ar-SA" smtClean="0"/>
              <a:t>انقر لتحرير نمط العنوان الرئيسي</a:t>
            </a:r>
            <a:endParaRPr lang="en-US" dirty="0"/>
          </a:p>
        </p:txBody>
      </p:sp>
      <p:sp>
        <p:nvSpPr>
          <p:cNvPr id="19" name="Text Placeholder 2"/>
          <p:cNvSpPr>
            <a:spLocks noGrp="1"/>
          </p:cNvSpPr>
          <p:nvPr>
            <p:ph type="body" idx="1"/>
          </p:nvPr>
        </p:nvSpPr>
        <p:spPr>
          <a:xfrm>
            <a:off x="516463" y="4191001"/>
            <a:ext cx="2588687"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20" name="Picture Placeholder 2"/>
          <p:cNvSpPr>
            <a:spLocks noGrp="1" noChangeAspect="1"/>
          </p:cNvSpPr>
          <p:nvPr>
            <p:ph type="pic" idx="15"/>
          </p:nvPr>
        </p:nvSpPr>
        <p:spPr>
          <a:xfrm>
            <a:off x="516463" y="2362200"/>
            <a:ext cx="258868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1" name="Text Placeholder 3"/>
          <p:cNvSpPr>
            <a:spLocks noGrp="1"/>
          </p:cNvSpPr>
          <p:nvPr>
            <p:ph type="body" sz="half" idx="18"/>
          </p:nvPr>
        </p:nvSpPr>
        <p:spPr>
          <a:xfrm>
            <a:off x="516463" y="4873765"/>
            <a:ext cx="2588687"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22" name="Text Placeholder 4"/>
          <p:cNvSpPr>
            <a:spLocks noGrp="1"/>
          </p:cNvSpPr>
          <p:nvPr>
            <p:ph type="body" sz="quarter" idx="3"/>
          </p:nvPr>
        </p:nvSpPr>
        <p:spPr>
          <a:xfrm>
            <a:off x="3280698" y="4191001"/>
            <a:ext cx="2586701"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23" name="Picture Placeholder 2"/>
          <p:cNvSpPr>
            <a:spLocks noGrp="1" noChangeAspect="1"/>
          </p:cNvSpPr>
          <p:nvPr>
            <p:ph type="pic" idx="21"/>
          </p:nvPr>
        </p:nvSpPr>
        <p:spPr>
          <a:xfrm>
            <a:off x="3280697" y="2362200"/>
            <a:ext cx="258670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4" name="Text Placeholder 3"/>
          <p:cNvSpPr>
            <a:spLocks noGrp="1"/>
          </p:cNvSpPr>
          <p:nvPr>
            <p:ph type="body" sz="half" idx="19"/>
          </p:nvPr>
        </p:nvSpPr>
        <p:spPr>
          <a:xfrm>
            <a:off x="3280699" y="4873764"/>
            <a:ext cx="2586701"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25" name="Text Placeholder 4"/>
          <p:cNvSpPr>
            <a:spLocks noGrp="1"/>
          </p:cNvSpPr>
          <p:nvPr>
            <p:ph type="body" sz="quarter" idx="13"/>
          </p:nvPr>
        </p:nvSpPr>
        <p:spPr>
          <a:xfrm>
            <a:off x="6037299" y="4191001"/>
            <a:ext cx="259235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26" name="Picture Placeholder 2"/>
          <p:cNvSpPr>
            <a:spLocks noGrp="1" noChangeAspect="1"/>
          </p:cNvSpPr>
          <p:nvPr>
            <p:ph type="pic" idx="22"/>
          </p:nvPr>
        </p:nvSpPr>
        <p:spPr>
          <a:xfrm>
            <a:off x="6037391" y="2362200"/>
            <a:ext cx="2585909"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7" name="Text Placeholder 3"/>
          <p:cNvSpPr>
            <a:spLocks noGrp="1"/>
          </p:cNvSpPr>
          <p:nvPr>
            <p:ph type="body" sz="half" idx="20"/>
          </p:nvPr>
        </p:nvSpPr>
        <p:spPr>
          <a:xfrm>
            <a:off x="6037299" y="4873762"/>
            <a:ext cx="2589334"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3/26/2015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50238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514350" y="2194560"/>
            <a:ext cx="8115300" cy="40241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3/26/2015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21116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Vertical Title 1"/>
          <p:cNvSpPr>
            <a:spLocks noGrp="1"/>
          </p:cNvSpPr>
          <p:nvPr>
            <p:ph type="title" orient="vert"/>
          </p:nvPr>
        </p:nvSpPr>
        <p:spPr>
          <a:xfrm>
            <a:off x="7086600" y="745067"/>
            <a:ext cx="1543050" cy="3903133"/>
          </a:xfrm>
        </p:spPr>
        <p:txBody>
          <a:bodyPr vert="eaVert"/>
          <a:lstStyle>
            <a:lvl1pPr algn="l">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768350" y="745068"/>
            <a:ext cx="6153151" cy="3903133"/>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a:xfrm>
            <a:off x="5860839" y="379942"/>
            <a:ext cx="2183130" cy="365125"/>
          </a:xfrm>
        </p:spPr>
        <p:txBody>
          <a:bodyPr/>
          <a:lstStyle>
            <a:lvl1pPr algn="r">
              <a:defRPr/>
            </a:lvl1pPr>
          </a:lstStyle>
          <a:p>
            <a:fld id="{1D8BD707-D9CF-40AE-B4C6-C98DA3205C09}" type="datetimeFigureOut">
              <a:rPr lang="en-US" smtClean="0">
                <a:solidFill>
                  <a:prstClr val="black">
                    <a:tint val="75000"/>
                  </a:prstClr>
                </a:solidFill>
              </a:rPr>
              <a:pPr/>
              <a:t>3/26/2015</a:t>
            </a:fld>
            <a:endParaRPr lang="en-US">
              <a:solidFill>
                <a:prstClr val="black">
                  <a:tint val="75000"/>
                </a:prstClr>
              </a:solidFill>
            </a:endParaRPr>
          </a:p>
        </p:txBody>
      </p:sp>
      <p:sp>
        <p:nvSpPr>
          <p:cNvPr id="5" name="Footer Placeholder 4"/>
          <p:cNvSpPr>
            <a:spLocks noGrp="1"/>
          </p:cNvSpPr>
          <p:nvPr>
            <p:ph type="ftr" sz="quarter" idx="11"/>
          </p:nvPr>
        </p:nvSpPr>
        <p:spPr>
          <a:xfrm>
            <a:off x="514350" y="381001"/>
            <a:ext cx="5243619" cy="365125"/>
          </a:xfr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146839" y="381001"/>
            <a:ext cx="482811" cy="365125"/>
          </a:xfr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180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06/06/1436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06/06/1436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06/06/1436</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06/06/1436</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06/06/1436</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06/06/1436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06/06/1436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06/06/1436</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le Placeholder 1"/>
          <p:cNvSpPr>
            <a:spLocks noGrp="1"/>
          </p:cNvSpPr>
          <p:nvPr>
            <p:ph type="title"/>
          </p:nvPr>
        </p:nvSpPr>
        <p:spPr>
          <a:xfrm>
            <a:off x="2171700" y="764373"/>
            <a:ext cx="6457950" cy="1293028"/>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514350" y="2194561"/>
            <a:ext cx="8115300" cy="4024125"/>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6446520" y="6356351"/>
            <a:ext cx="218313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rtl="0"/>
            <a:fld id="{1D8BD707-D9CF-40AE-B4C6-C98DA3205C09}" type="datetimeFigureOut">
              <a:rPr lang="en-US" smtClean="0">
                <a:solidFill>
                  <a:prstClr val="black">
                    <a:tint val="75000"/>
                  </a:prstClr>
                </a:solidFill>
              </a:rPr>
              <a:pPr rtl="0"/>
              <a:t>3/26/2015</a:t>
            </a:fld>
            <a:endParaRPr lang="en-US">
              <a:solidFill>
                <a:prstClr val="black">
                  <a:tint val="75000"/>
                </a:prstClr>
              </a:solidFill>
            </a:endParaRPr>
          </a:p>
        </p:txBody>
      </p:sp>
      <p:sp>
        <p:nvSpPr>
          <p:cNvPr id="5" name="Footer Placeholder 4"/>
          <p:cNvSpPr>
            <a:spLocks noGrp="1"/>
          </p:cNvSpPr>
          <p:nvPr>
            <p:ph type="ftr" sz="quarter" idx="3"/>
          </p:nvPr>
        </p:nvSpPr>
        <p:spPr>
          <a:xfrm>
            <a:off x="514350" y="6355846"/>
            <a:ext cx="58293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572250" y="381001"/>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rtl="0"/>
            <a:fld id="{B6F15528-21DE-4FAA-801E-634DDDAF4B2B}"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9956731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1"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jpe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140968"/>
            <a:ext cx="7762056" cy="1825096"/>
          </a:xfrm>
        </p:spPr>
        <p:txBody>
          <a:bodyPr>
            <a:normAutofit fontScale="90000"/>
          </a:bodyPr>
          <a:lstStyle/>
          <a:p>
            <a:pPr algn="ctr"/>
            <a:r>
              <a:rPr lang="ar-EG" sz="5300" b="1" dirty="0" smtClean="0">
                <a:solidFill>
                  <a:srgbClr val="002060"/>
                </a:solidFill>
                <a:cs typeface="SKR HEAD1" pitchFamily="2" charset="-78"/>
              </a:rPr>
              <a:t>أهمية التقويم التربوي فى العملية التعليمية </a:t>
            </a:r>
            <a:r>
              <a:rPr lang="ar-EG" sz="4400" b="1" dirty="0" smtClean="0">
                <a:solidFill>
                  <a:srgbClr val="002060"/>
                </a:solidFill>
                <a:cs typeface="SKR HEAD1" pitchFamily="2" charset="-78"/>
              </a:rPr>
              <a:t/>
            </a:r>
            <a:br>
              <a:rPr lang="ar-EG" sz="4400" b="1" dirty="0" smtClean="0">
                <a:solidFill>
                  <a:srgbClr val="002060"/>
                </a:solidFill>
                <a:cs typeface="SKR HEAD1" pitchFamily="2" charset="-78"/>
              </a:rPr>
            </a:br>
            <a:r>
              <a:rPr lang="ar-EG" sz="4400" b="1" dirty="0">
                <a:solidFill>
                  <a:srgbClr val="002060"/>
                </a:solidFill>
                <a:cs typeface="SKR HEAD1" pitchFamily="2" charset="-78"/>
              </a:rPr>
              <a:t/>
            </a:r>
            <a:br>
              <a:rPr lang="ar-EG" sz="4400" b="1" dirty="0">
                <a:solidFill>
                  <a:srgbClr val="002060"/>
                </a:solidFill>
                <a:cs typeface="SKR HEAD1" pitchFamily="2" charset="-78"/>
              </a:rPr>
            </a:br>
            <a:r>
              <a:rPr lang="ar-EG" sz="5300" b="1" dirty="0" smtClean="0">
                <a:solidFill>
                  <a:srgbClr val="002060"/>
                </a:solidFill>
                <a:cs typeface="SKR HEAD1" pitchFamily="2" charset="-78"/>
              </a:rPr>
              <a:t>إعداد </a:t>
            </a:r>
            <a:r>
              <a:rPr lang="ar-EG" sz="5300" b="1" dirty="0" smtClean="0">
                <a:solidFill>
                  <a:srgbClr val="002060"/>
                </a:solidFill>
                <a:cs typeface="SKR HEAD1" pitchFamily="2" charset="-78"/>
              </a:rPr>
              <a:t/>
            </a:r>
            <a:br>
              <a:rPr lang="ar-EG" sz="5300" b="1" dirty="0" smtClean="0">
                <a:solidFill>
                  <a:srgbClr val="002060"/>
                </a:solidFill>
                <a:cs typeface="SKR HEAD1" pitchFamily="2" charset="-78"/>
              </a:rPr>
            </a:br>
            <a:r>
              <a:rPr lang="ar-EG" sz="5300" b="1" dirty="0" smtClean="0">
                <a:solidFill>
                  <a:srgbClr val="002060"/>
                </a:solidFill>
                <a:cs typeface="SKR HEAD1" pitchFamily="2" charset="-78"/>
              </a:rPr>
              <a:t>الدكتورة/سمية عبد الرحيم  </a:t>
            </a:r>
            <a:endParaRPr lang="ar-EG" sz="5300" dirty="0">
              <a:solidFill>
                <a:srgbClr val="002060"/>
              </a:solidFill>
              <a:cs typeface="SKR HEAD1" pitchFamily="2" charset="-78"/>
            </a:endParaRPr>
          </a:p>
        </p:txBody>
      </p:sp>
      <p:sp>
        <p:nvSpPr>
          <p:cNvPr id="5" name="مربع نص 4"/>
          <p:cNvSpPr txBox="1"/>
          <p:nvPr/>
        </p:nvSpPr>
        <p:spPr>
          <a:xfrm>
            <a:off x="5257800" y="304800"/>
            <a:ext cx="2971800" cy="830997"/>
          </a:xfrm>
          <a:prstGeom prst="rect">
            <a:avLst/>
          </a:prstGeom>
          <a:noFill/>
        </p:spPr>
        <p:txBody>
          <a:bodyPr wrap="square" rtlCol="1">
            <a:spAutoFit/>
          </a:bodyPr>
          <a:lstStyle/>
          <a:p>
            <a:pPr algn="ctr" rtl="0"/>
            <a:r>
              <a:rPr lang="ar-EG" sz="2400" b="1" dirty="0" smtClean="0">
                <a:solidFill>
                  <a:prstClr val="black"/>
                </a:solidFill>
                <a:cs typeface="SKR HEAD1" pitchFamily="2" charset="-78"/>
              </a:rPr>
              <a:t>وكالة الكلية للجودة والتطوير </a:t>
            </a:r>
          </a:p>
          <a:p>
            <a:pPr algn="ctr" rtl="0"/>
            <a:r>
              <a:rPr lang="ar-EG" sz="2400" b="1" dirty="0" smtClean="0">
                <a:solidFill>
                  <a:prstClr val="black"/>
                </a:solidFill>
                <a:cs typeface="SKR HEAD1" pitchFamily="2" charset="-78"/>
              </a:rPr>
              <a:t>وحدة التدريب </a:t>
            </a:r>
            <a:endParaRPr lang="ar-EG" sz="2400" b="1" dirty="0">
              <a:solidFill>
                <a:prstClr val="black"/>
              </a:solidFill>
              <a:cs typeface="SKR HEAD1" pitchFamily="2" charset="-78"/>
            </a:endParaRPr>
          </a:p>
        </p:txBody>
      </p:sp>
    </p:spTree>
    <p:extLst>
      <p:ext uri="{BB962C8B-B14F-4D97-AF65-F5344CB8AC3E}">
        <p14:creationId xmlns:p14="http://schemas.microsoft.com/office/powerpoint/2010/main" val="23940943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Documents and Settings\1\My Documents\Bluetooth Exchange Folder\tumblr_mkydh7LusE1qjg6pgo3_400.jpeg"/>
          <p:cNvPicPr>
            <a:picLocks noChangeAspect="1" noChangeArrowheads="1"/>
          </p:cNvPicPr>
          <p:nvPr/>
        </p:nvPicPr>
        <p:blipFill>
          <a:blip r:embed="rId2"/>
          <a:srcRect/>
          <a:stretch>
            <a:fillRect/>
          </a:stretch>
        </p:blipFill>
        <p:spPr bwMode="auto">
          <a:xfrm>
            <a:off x="0" y="0"/>
            <a:ext cx="1357290" cy="6858000"/>
          </a:xfrm>
          <a:prstGeom prst="rect">
            <a:avLst/>
          </a:prstGeom>
          <a:noFill/>
        </p:spPr>
      </p:pic>
      <p:sp>
        <p:nvSpPr>
          <p:cNvPr id="14337" name="Rectangle 1"/>
          <p:cNvSpPr>
            <a:spLocks noChangeArrowheads="1"/>
          </p:cNvSpPr>
          <p:nvPr/>
        </p:nvSpPr>
        <p:spPr bwMode="auto">
          <a:xfrm>
            <a:off x="1357290" y="642918"/>
            <a:ext cx="7786710"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tabLst/>
            </a:pPr>
            <a:r>
              <a:rPr lang="ar-SA" sz="2000" dirty="0" smtClean="0">
                <a:solidFill>
                  <a:srgbClr val="92D050"/>
                </a:solidFill>
                <a:latin typeface="Calibri" pitchFamily="34" charset="0"/>
                <a:ea typeface="Calibri" pitchFamily="34" charset="0"/>
                <a:cs typeface="PT Bold Heading" pitchFamily="2" charset="-78"/>
              </a:rPr>
              <a:t>4/ ا</a:t>
            </a:r>
            <a:r>
              <a:rPr kumimoji="0" lang="ar-SA" sz="2000" i="0" u="none" strike="noStrike" cap="none" normalizeH="0" baseline="0" dirty="0" smtClean="0">
                <a:ln>
                  <a:noFill/>
                </a:ln>
                <a:solidFill>
                  <a:srgbClr val="92D050"/>
                </a:solidFill>
                <a:effectLst/>
                <a:latin typeface="Calibri" pitchFamily="34" charset="0"/>
                <a:ea typeface="Calibri" pitchFamily="34" charset="0"/>
                <a:cs typeface="PT Bold Heading" pitchFamily="2" charset="-78"/>
              </a:rPr>
              <a:t>لتعاون والمشاركة: </a:t>
            </a:r>
            <a:r>
              <a:rPr kumimoji="0" lang="ar-SA" sz="200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وليكون التقويم عميلة مشتركة, لابد من مشاركة المقوِّم, والمقوَّم, في عملية التقويم, وبمعني أن تكون أهداف التقويم واضحة للطرفين, ليعملا على تحقيقها, وأن يشتركا أيضاً في مناقشة نتائج التقويم. أما التعاون فينبغي ألا ينفرد طرف واحد من أطراف العملية التعليمية بعملية التقويم, ويجب </a:t>
            </a:r>
            <a:r>
              <a:rPr kumimoji="0" lang="ar-SA" sz="2000" i="0" u="none" strike="noStrike" cap="none" normalizeH="0" baseline="0" dirty="0" err="1" smtClean="0">
                <a:ln>
                  <a:noFill/>
                </a:ln>
                <a:solidFill>
                  <a:schemeClr val="tx1"/>
                </a:solidFill>
                <a:effectLst/>
                <a:latin typeface="Calibri" pitchFamily="34" charset="0"/>
                <a:ea typeface="Calibri" pitchFamily="34" charset="0"/>
                <a:cs typeface="PT Bold Heading" pitchFamily="2" charset="-78"/>
              </a:rPr>
              <a:t>ان</a:t>
            </a:r>
            <a:r>
              <a:rPr kumimoji="0" lang="ar-SA" sz="200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 تتعاون أطراف متعددة </a:t>
            </a:r>
          </a:p>
          <a:p>
            <a:pPr marL="0" marR="0" lvl="0" indent="0" algn="r" defTabSz="914400" rtl="1" eaLnBrk="1" fontAlgn="base" latinLnBrk="0" hangingPunct="1">
              <a:lnSpc>
                <a:spcPct val="100000"/>
              </a:lnSpc>
              <a:spcBef>
                <a:spcPct val="0"/>
              </a:spcBef>
              <a:spcAft>
                <a:spcPct val="0"/>
              </a:spcAft>
              <a:buClrTx/>
              <a:buSzTx/>
              <a:tabLst/>
            </a:pPr>
            <a:endParaRPr kumimoji="0" lang="en-US" sz="2000" i="0" u="none" strike="noStrike" cap="none" normalizeH="0" baseline="0" dirty="0" smtClean="0">
              <a:ln>
                <a:noFill/>
              </a:ln>
              <a:solidFill>
                <a:schemeClr val="tx1"/>
              </a:solidFill>
              <a:effectLst/>
              <a:latin typeface="Arial" pitchFamily="34" charset="0"/>
              <a:cs typeface="PT Bold Heading" pitchFamily="2" charset="-78"/>
            </a:endParaRPr>
          </a:p>
          <a:p>
            <a:pPr marL="0" marR="0" lvl="0" indent="0" algn="r" defTabSz="914400" rtl="1" eaLnBrk="0" fontAlgn="base" latinLnBrk="0" hangingPunct="0">
              <a:lnSpc>
                <a:spcPct val="100000"/>
              </a:lnSpc>
              <a:spcBef>
                <a:spcPct val="0"/>
              </a:spcBef>
              <a:spcAft>
                <a:spcPct val="0"/>
              </a:spcAft>
              <a:buClrTx/>
              <a:buSzTx/>
              <a:tabLst/>
            </a:pPr>
            <a:r>
              <a:rPr kumimoji="0" lang="ar-SA" sz="2000" i="0" u="none" strike="noStrike" cap="none" normalizeH="0" baseline="0" dirty="0" smtClean="0">
                <a:ln>
                  <a:noFill/>
                </a:ln>
                <a:solidFill>
                  <a:srgbClr val="92D050"/>
                </a:solidFill>
                <a:effectLst/>
                <a:latin typeface="Calibri" pitchFamily="34" charset="0"/>
                <a:ea typeface="Calibri" pitchFamily="34" charset="0"/>
                <a:cs typeface="PT Bold Heading" pitchFamily="2" charset="-78"/>
              </a:rPr>
              <a:t>5/ الاستمرارية: </a:t>
            </a:r>
            <a:r>
              <a:rPr kumimoji="0" lang="ar-SA" sz="200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يؤكد هذا المبدأ الارتباط الوثيق بين التقويم, والعملية التربوية, بحيث ينبغي أن يصاحب التقويم هذه العملية في جميع مراحلها, ويبدأ بالتقويم القبلي, ويستمر في </a:t>
            </a:r>
            <a:r>
              <a:rPr lang="ar-SA" sz="2000" dirty="0" smtClean="0">
                <a:latin typeface="Calibri" pitchFamily="34" charset="0"/>
                <a:ea typeface="Calibri" pitchFamily="34" charset="0"/>
                <a:cs typeface="PT Bold Heading" pitchFamily="2" charset="-78"/>
              </a:rPr>
              <a:t>أ</a:t>
            </a:r>
            <a:r>
              <a:rPr kumimoji="0" lang="ar-SA" sz="200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ثناء تنفيذ العملية التعليمية من خلال التقويم التكويني, وينتهي بإجراء التقويم الختامي, </a:t>
            </a:r>
            <a:r>
              <a:rPr kumimoji="0" lang="ar-SA" sz="2000" i="0" u="none" strike="noStrike" cap="none" normalizeH="0" baseline="0" dirty="0" err="1" smtClean="0">
                <a:ln>
                  <a:noFill/>
                </a:ln>
                <a:solidFill>
                  <a:schemeClr val="tx1"/>
                </a:solidFill>
                <a:effectLst/>
                <a:latin typeface="Calibri" pitchFamily="34" charset="0"/>
                <a:ea typeface="Calibri" pitchFamily="34" charset="0"/>
                <a:cs typeface="PT Bold Heading" pitchFamily="2" charset="-78"/>
              </a:rPr>
              <a:t>او</a:t>
            </a:r>
            <a:r>
              <a:rPr kumimoji="0" lang="ar-SA" sz="200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 التجميعي, وبذلك يمكن إعطاء صورة متكاملة عن سير العملية التعليمية, وكشف مواطن القوة, والضعف فيها, والعمل على تصحيح وتعديله المسار </a:t>
            </a:r>
            <a:r>
              <a:rPr kumimoji="0" lang="ar-SA" sz="2000" i="0" u="none" strike="noStrike" cap="none" normalizeH="0" baseline="0" dirty="0" err="1" smtClean="0">
                <a:ln>
                  <a:noFill/>
                </a:ln>
                <a:solidFill>
                  <a:schemeClr val="tx1"/>
                </a:solidFill>
                <a:effectLst/>
                <a:latin typeface="Calibri" pitchFamily="34" charset="0"/>
                <a:ea typeface="Calibri" pitchFamily="34" charset="0"/>
                <a:cs typeface="PT Bold Heading" pitchFamily="2" charset="-78"/>
              </a:rPr>
              <a:t>اولاً</a:t>
            </a:r>
            <a:r>
              <a:rPr kumimoji="0" lang="ar-SA" sz="200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 بأول</a:t>
            </a:r>
          </a:p>
          <a:p>
            <a:pPr marL="0" marR="0" lvl="0" indent="0" algn="r" defTabSz="914400" rtl="1" eaLnBrk="0" fontAlgn="base" latinLnBrk="0" hangingPunct="0">
              <a:lnSpc>
                <a:spcPct val="100000"/>
              </a:lnSpc>
              <a:spcBef>
                <a:spcPct val="0"/>
              </a:spcBef>
              <a:spcAft>
                <a:spcPct val="0"/>
              </a:spcAft>
              <a:buClrTx/>
              <a:buSzTx/>
              <a:tabLst/>
            </a:pPr>
            <a:endParaRPr kumimoji="0" lang="en-US" sz="2000" i="0" u="none" strike="noStrike" cap="none" normalizeH="0" baseline="0" dirty="0" smtClean="0">
              <a:ln>
                <a:noFill/>
              </a:ln>
              <a:solidFill>
                <a:srgbClr val="92D050"/>
              </a:solidFill>
              <a:effectLst/>
              <a:latin typeface="Arial" pitchFamily="34" charset="0"/>
              <a:cs typeface="PT Bold Heading" pitchFamily="2" charset="-78"/>
            </a:endParaRPr>
          </a:p>
          <a:p>
            <a:pPr marL="0" marR="0" lvl="0" indent="0" algn="r" defTabSz="914400" rtl="1" eaLnBrk="0" fontAlgn="base" latinLnBrk="0" hangingPunct="0">
              <a:lnSpc>
                <a:spcPct val="100000"/>
              </a:lnSpc>
              <a:spcBef>
                <a:spcPct val="0"/>
              </a:spcBef>
              <a:spcAft>
                <a:spcPct val="0"/>
              </a:spcAft>
              <a:buClrTx/>
              <a:buSzTx/>
              <a:tabLst/>
            </a:pPr>
            <a:r>
              <a:rPr kumimoji="0" lang="ar-SA" sz="2000" i="0" u="none" strike="noStrike" cap="none" normalizeH="0" baseline="0" dirty="0" smtClean="0">
                <a:ln>
                  <a:noFill/>
                </a:ln>
                <a:solidFill>
                  <a:srgbClr val="92D050"/>
                </a:solidFill>
                <a:effectLst/>
                <a:latin typeface="Calibri" pitchFamily="34" charset="0"/>
                <a:ea typeface="Calibri" pitchFamily="34" charset="0"/>
                <a:cs typeface="PT Bold Heading" pitchFamily="2" charset="-78"/>
              </a:rPr>
              <a:t>6/وسيله لغاية: </a:t>
            </a:r>
            <a:r>
              <a:rPr kumimoji="0" lang="ar-SA" sz="200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فالتقويم ليس غاية في حد ذاته, بل هو وسيلة للوصول </a:t>
            </a:r>
            <a:r>
              <a:rPr kumimoji="0" lang="ar-SA" sz="2000" i="0" u="none" strike="noStrike" cap="none" normalizeH="0" baseline="0" dirty="0" err="1" smtClean="0">
                <a:ln>
                  <a:noFill/>
                </a:ln>
                <a:solidFill>
                  <a:schemeClr val="tx1"/>
                </a:solidFill>
                <a:effectLst/>
                <a:latin typeface="Calibri" pitchFamily="34" charset="0"/>
                <a:ea typeface="Calibri" pitchFamily="34" charset="0"/>
                <a:cs typeface="PT Bold Heading" pitchFamily="2" charset="-78"/>
              </a:rPr>
              <a:t>الى</a:t>
            </a:r>
            <a:r>
              <a:rPr kumimoji="0" lang="ar-SA" sz="200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 غاية معينة, ولذلك ينبغي عدم الوقوف عند حد تطبيق أدوات التقويم, وجمع معلومات لإعطاء نتائج, بل لابد من الحكم على هذه النتائج, أو مخرجات العملية التربوية, وتحديد مدى جودتها أو ضعفها, ومن ثم العمل على تعزيز, وتعديل </a:t>
            </a:r>
            <a:r>
              <a:rPr kumimoji="0" lang="ar-SA" sz="2000" i="0" u="none" strike="noStrike" cap="none" normalizeH="0" baseline="0" dirty="0" err="1" smtClean="0">
                <a:ln>
                  <a:noFill/>
                </a:ln>
                <a:solidFill>
                  <a:schemeClr val="tx1"/>
                </a:solidFill>
                <a:effectLst/>
                <a:latin typeface="Calibri" pitchFamily="34" charset="0"/>
                <a:ea typeface="Calibri" pitchFamily="34" charset="0"/>
                <a:cs typeface="PT Bold Heading" pitchFamily="2" charset="-78"/>
              </a:rPr>
              <a:t>مدخلاتها</a:t>
            </a:r>
            <a:r>
              <a:rPr kumimoji="0" lang="ar-SA" sz="200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 وعملياتها, وفقاً لهذه النتائج, وصولاً </a:t>
            </a:r>
            <a:r>
              <a:rPr kumimoji="0" lang="ar-SA" sz="2000" i="0" u="none" strike="noStrike" cap="none" normalizeH="0" baseline="0" dirty="0" err="1" smtClean="0">
                <a:ln>
                  <a:noFill/>
                </a:ln>
                <a:solidFill>
                  <a:schemeClr val="tx1"/>
                </a:solidFill>
                <a:effectLst/>
                <a:latin typeface="Calibri" pitchFamily="34" charset="0"/>
                <a:ea typeface="Calibri" pitchFamily="34" charset="0"/>
                <a:cs typeface="PT Bold Heading" pitchFamily="2" charset="-78"/>
              </a:rPr>
              <a:t>الى</a:t>
            </a:r>
            <a:r>
              <a:rPr kumimoji="0" lang="ar-SA" sz="200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 الغاية المنشودة في عمليات التقويم, وهي تطوير مخرجات العملية التربوية..</a:t>
            </a:r>
            <a:endParaRPr kumimoji="0" lang="ar-SA" sz="2000" i="0" u="none" strike="noStrike" cap="none" normalizeH="0" baseline="0" dirty="0" smtClean="0">
              <a:ln>
                <a:noFill/>
              </a:ln>
              <a:solidFill>
                <a:schemeClr val="tx1"/>
              </a:solidFill>
              <a:effectLst/>
              <a:latin typeface="Arial" pitchFamily="34" charset="0"/>
              <a:cs typeface="PT Bold Heading" pitchFamily="2" charset="-78"/>
            </a:endParaRPr>
          </a:p>
        </p:txBody>
      </p:sp>
    </p:spTree>
    <p:extLst>
      <p:ext uri="{BB962C8B-B14F-4D97-AF65-F5344CB8AC3E}">
        <p14:creationId xmlns:p14="http://schemas.microsoft.com/office/powerpoint/2010/main" val="24887831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Documents and Settings\1\My Documents\Bluetooth Exchange Folder\tumblr_mkydh7LusE1qjg6pgo3_400.jpeg"/>
          <p:cNvPicPr>
            <a:picLocks noChangeAspect="1" noChangeArrowheads="1"/>
          </p:cNvPicPr>
          <p:nvPr/>
        </p:nvPicPr>
        <p:blipFill>
          <a:blip r:embed="rId2"/>
          <a:srcRect/>
          <a:stretch>
            <a:fillRect/>
          </a:stretch>
        </p:blipFill>
        <p:spPr bwMode="auto">
          <a:xfrm>
            <a:off x="0" y="0"/>
            <a:ext cx="1357290" cy="6858000"/>
          </a:xfrm>
          <a:prstGeom prst="rect">
            <a:avLst/>
          </a:prstGeom>
          <a:noFill/>
        </p:spPr>
      </p:pic>
      <p:sp>
        <p:nvSpPr>
          <p:cNvPr id="13313" name="Rectangle 1"/>
          <p:cNvSpPr>
            <a:spLocks noChangeArrowheads="1"/>
          </p:cNvSpPr>
          <p:nvPr/>
        </p:nvSpPr>
        <p:spPr bwMode="auto">
          <a:xfrm>
            <a:off x="1571604" y="571480"/>
            <a:ext cx="7572396"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000" b="0" i="0" u="none" strike="noStrike" cap="none" normalizeH="0" baseline="0" dirty="0" smtClean="0">
                <a:ln>
                  <a:noFill/>
                </a:ln>
                <a:solidFill>
                  <a:srgbClr val="92D050"/>
                </a:solidFill>
                <a:effectLst/>
                <a:latin typeface="Calibri" pitchFamily="34" charset="0"/>
                <a:ea typeface="Calibri" pitchFamily="34" charset="0"/>
                <a:cs typeface="PT Bold Heading" pitchFamily="2" charset="-78"/>
              </a:rPr>
              <a:t>7/الاقتصاد: </a:t>
            </a: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ويقصد </a:t>
            </a:r>
            <a:r>
              <a:rPr kumimoji="0" lang="ar-SA" sz="2000" b="0" i="0" u="none" strike="noStrike" cap="none" normalizeH="0" baseline="0" dirty="0" err="1" smtClean="0">
                <a:ln>
                  <a:noFill/>
                </a:ln>
                <a:solidFill>
                  <a:schemeClr val="tx1"/>
                </a:solidFill>
                <a:effectLst/>
                <a:latin typeface="Calibri" pitchFamily="34" charset="0"/>
                <a:ea typeface="Calibri" pitchFamily="34" charset="0"/>
                <a:cs typeface="PT Bold Heading" pitchFamily="2" charset="-78"/>
              </a:rPr>
              <a:t>به</a:t>
            </a: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 تقليل التكلفة في عملية التقويم سواء من حيث الجهد المبذول فيه </a:t>
            </a:r>
            <a:r>
              <a:rPr lang="ar-SA" sz="2000" dirty="0" smtClean="0">
                <a:latin typeface="Calibri" pitchFamily="34" charset="0"/>
                <a:ea typeface="Calibri" pitchFamily="34" charset="0"/>
                <a:cs typeface="PT Bold Heading" pitchFamily="2" charset="-78"/>
              </a:rPr>
              <a:t>أ</a:t>
            </a: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و الوقت </a:t>
            </a:r>
            <a:r>
              <a:rPr lang="ar-SA" sz="2000" dirty="0" smtClean="0">
                <a:latin typeface="Calibri" pitchFamily="34" charset="0"/>
                <a:ea typeface="Calibri" pitchFamily="34" charset="0"/>
                <a:cs typeface="PT Bold Heading" pitchFamily="2" charset="-78"/>
              </a:rPr>
              <a:t>أ</a:t>
            </a: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و المال وهذا يتيح الفرصة لتطبيق مبدأ </a:t>
            </a:r>
            <a:r>
              <a:rPr kumimoji="0" lang="ar-SA" sz="2000" b="0" i="0" u="none" strike="noStrike" cap="none" normalizeH="0" baseline="0" dirty="0" err="1" smtClean="0">
                <a:ln>
                  <a:noFill/>
                </a:ln>
                <a:solidFill>
                  <a:schemeClr val="tx1"/>
                </a:solidFill>
                <a:effectLst/>
                <a:latin typeface="Calibri" pitchFamily="34" charset="0"/>
                <a:ea typeface="Calibri" pitchFamily="34" charset="0"/>
                <a:cs typeface="PT Bold Heading" pitchFamily="2" charset="-78"/>
              </a:rPr>
              <a:t>الإستمرارية</a:t>
            </a: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 في التقويم وعدم الاكتفاء بتطبيق التقويم مره </a:t>
            </a:r>
            <a:r>
              <a:rPr kumimoji="0" lang="ar-SA" sz="2000" b="0" i="0" u="none" strike="noStrike" cap="none" normalizeH="0" baseline="0" dirty="0" err="1" smtClean="0">
                <a:ln>
                  <a:noFill/>
                </a:ln>
                <a:solidFill>
                  <a:schemeClr val="tx1"/>
                </a:solidFill>
                <a:effectLst/>
                <a:latin typeface="Calibri" pitchFamily="34" charset="0"/>
                <a:ea typeface="Calibri" pitchFamily="34" charset="0"/>
                <a:cs typeface="PT Bold Heading" pitchFamily="2" charset="-78"/>
              </a:rPr>
              <a:t>او</a:t>
            </a: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 مرات محدودة عندما يكون التقويم مكلفا .</a:t>
            </a:r>
          </a:p>
          <a:p>
            <a:pPr marL="0" marR="0" lvl="0" indent="0" algn="r" defTabSz="914400" rtl="1"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PT Bold Heading"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rgbClr val="92D050"/>
                </a:solidFill>
                <a:effectLst/>
                <a:latin typeface="Calibri" pitchFamily="34" charset="0"/>
                <a:ea typeface="Calibri" pitchFamily="34" charset="0"/>
                <a:cs typeface="PT Bold Heading" pitchFamily="2" charset="-78"/>
              </a:rPr>
              <a:t>8-الإنسانية:</a:t>
            </a: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يراعى في التقويم ضرورة </a:t>
            </a:r>
            <a:r>
              <a:rPr lang="ar-SA" sz="2000" dirty="0" smtClean="0">
                <a:latin typeface="Calibri" pitchFamily="34" charset="0"/>
                <a:ea typeface="Calibri" pitchFamily="34" charset="0"/>
                <a:cs typeface="PT Bold Heading" pitchFamily="2" charset="-78"/>
              </a:rPr>
              <a:t>أ</a:t>
            </a: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ن يترك </a:t>
            </a:r>
            <a:r>
              <a:rPr lang="ar-SA" sz="2000" dirty="0" smtClean="0">
                <a:latin typeface="Calibri" pitchFamily="34" charset="0"/>
                <a:ea typeface="Calibri" pitchFamily="34" charset="0"/>
                <a:cs typeface="PT Bold Heading" pitchFamily="2" charset="-78"/>
              </a:rPr>
              <a:t>أ</a:t>
            </a: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ثرا طيبا في نفوس التلاميذ وهذا يقتضي ألا</a:t>
            </a:r>
            <a:r>
              <a:rPr kumimoji="0" lang="ar-SA" sz="2000" b="0" i="0" u="none" strike="noStrike" cap="none" normalizeH="0" dirty="0" smtClean="0">
                <a:ln>
                  <a:noFill/>
                </a:ln>
                <a:solidFill>
                  <a:schemeClr val="tx1"/>
                </a:solidFill>
                <a:effectLst/>
                <a:latin typeface="Calibri" pitchFamily="34" charset="0"/>
                <a:ea typeface="Calibri" pitchFamily="34" charset="0"/>
                <a:cs typeface="PT Bold Heading" pitchFamily="2" charset="-78"/>
              </a:rPr>
              <a:t> </a:t>
            </a: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يكون التقويم محبطا للتلميذ </a:t>
            </a:r>
            <a:r>
              <a:rPr lang="ar-SA" sz="2000" dirty="0" smtClean="0">
                <a:latin typeface="Calibri" pitchFamily="34" charset="0"/>
                <a:ea typeface="Calibri" pitchFamily="34" charset="0"/>
                <a:cs typeface="PT Bold Heading" pitchFamily="2" charset="-78"/>
              </a:rPr>
              <a:t>أ</a:t>
            </a: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و مثبطا لهمته </a:t>
            </a:r>
            <a:r>
              <a:rPr kumimoji="0" lang="ar-SA" sz="2000" b="0" i="0" u="none" strike="noStrike" cap="none" normalizeH="0" baseline="0" dirty="0" err="1" smtClean="0">
                <a:ln>
                  <a:noFill/>
                </a:ln>
                <a:solidFill>
                  <a:schemeClr val="tx1"/>
                </a:solidFill>
                <a:effectLst/>
                <a:latin typeface="Calibri" pitchFamily="34" charset="0"/>
                <a:ea typeface="Calibri" pitchFamily="34" charset="0"/>
                <a:cs typeface="PT Bold Heading" pitchFamily="2" charset="-78"/>
              </a:rPr>
              <a:t>و</a:t>
            </a: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 </a:t>
            </a:r>
            <a:r>
              <a:rPr kumimoji="0" lang="ar-SA" sz="2000" b="0" i="0" u="none" strike="noStrike" cap="none" normalizeH="0" baseline="0" dirty="0" err="1" smtClean="0">
                <a:ln>
                  <a:noFill/>
                </a:ln>
                <a:solidFill>
                  <a:schemeClr val="tx1"/>
                </a:solidFill>
                <a:effectLst/>
                <a:latin typeface="Calibri" pitchFamily="34" charset="0"/>
                <a:ea typeface="Calibri" pitchFamily="34" charset="0"/>
                <a:cs typeface="PT Bold Heading" pitchFamily="2" charset="-78"/>
              </a:rPr>
              <a:t>دافعيته</a:t>
            </a: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 للتعلم ففلسفة التقويم ليست العقاب لتلميذ كما يظن التربويين فالتقويم ما هو  </a:t>
            </a:r>
            <a:r>
              <a:rPr kumimoji="0" lang="ar-SA" sz="2000" b="0" i="0" u="none" strike="noStrike" cap="none" normalizeH="0" baseline="0" dirty="0" err="1" smtClean="0">
                <a:ln>
                  <a:noFill/>
                </a:ln>
                <a:solidFill>
                  <a:schemeClr val="tx1"/>
                </a:solidFill>
                <a:effectLst/>
                <a:latin typeface="Calibri" pitchFamily="34" charset="0"/>
                <a:ea typeface="Calibri" pitchFamily="34" charset="0"/>
                <a:cs typeface="PT Bold Heading" pitchFamily="2" charset="-78"/>
              </a:rPr>
              <a:t>الا</a:t>
            </a: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 </a:t>
            </a:r>
            <a:r>
              <a:rPr lang="ar-SA" sz="2000" dirty="0" smtClean="0">
                <a:latin typeface="Calibri" pitchFamily="34" charset="0"/>
                <a:ea typeface="Calibri" pitchFamily="34" charset="0"/>
                <a:cs typeface="PT Bold Heading" pitchFamily="2" charset="-78"/>
              </a:rPr>
              <a:t>إ</a:t>
            </a: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ستراتيجية تعليمية</a:t>
            </a:r>
            <a:r>
              <a:rPr kumimoji="0" lang="ar-SA" sz="2000" b="0" i="0" u="none" strike="noStrike" cap="none" normalizeH="0" dirty="0" smtClean="0">
                <a:ln>
                  <a:noFill/>
                </a:ln>
                <a:solidFill>
                  <a:schemeClr val="tx1"/>
                </a:solidFill>
                <a:effectLst/>
                <a:latin typeface="Calibri" pitchFamily="34" charset="0"/>
                <a:ea typeface="Calibri" pitchFamily="34" charset="0"/>
                <a:cs typeface="PT Bold Heading" pitchFamily="2" charset="-78"/>
              </a:rPr>
              <a:t> </a:t>
            </a: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محددة الأهداف لمساعدة المتعلم في تحسين تعلمه وأدائه ومن ثم فهو بمثابة مرآه يعرف الفرد من خلالها نفسه ويكتشف نقاط قوته وضعفه حتى يتمكن من تعديل مساره وتحقيق ذاته </a:t>
            </a: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PT Bold Heading"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rgbClr val="92D050"/>
                </a:solidFill>
                <a:effectLst/>
                <a:latin typeface="Calibri" pitchFamily="34" charset="0"/>
                <a:ea typeface="Calibri" pitchFamily="34" charset="0"/>
                <a:cs typeface="PT Bold Heading" pitchFamily="2" charset="-78"/>
              </a:rPr>
              <a:t>9-العملية:</a:t>
            </a: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وتعني </a:t>
            </a:r>
            <a:r>
              <a:rPr lang="ar-SA" sz="2000" dirty="0" smtClean="0">
                <a:latin typeface="Calibri" pitchFamily="34" charset="0"/>
                <a:ea typeface="Calibri" pitchFamily="34" charset="0"/>
                <a:cs typeface="PT Bold Heading" pitchFamily="2" charset="-78"/>
              </a:rPr>
              <a:t>أ</a:t>
            </a: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ن ينطلق تقويم النظام التعليمي من </a:t>
            </a:r>
            <a:r>
              <a:rPr lang="ar-SA" sz="2000" dirty="0" smtClean="0">
                <a:latin typeface="Calibri" pitchFamily="34" charset="0"/>
                <a:ea typeface="Calibri" pitchFamily="34" charset="0"/>
                <a:cs typeface="PT Bold Heading" pitchFamily="2" charset="-78"/>
              </a:rPr>
              <a:t>أ</a:t>
            </a: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سس ومبادئ ونظريات تربويه سليمة</a:t>
            </a:r>
            <a:r>
              <a:rPr kumimoji="0" lang="ar-SA" sz="2000" b="0" i="0" u="none" strike="noStrike" cap="none" normalizeH="0" dirty="0" smtClean="0">
                <a:ln>
                  <a:noFill/>
                </a:ln>
                <a:solidFill>
                  <a:schemeClr val="tx1"/>
                </a:solidFill>
                <a:effectLst/>
                <a:latin typeface="Calibri" pitchFamily="34" charset="0"/>
                <a:ea typeface="Calibri" pitchFamily="34" charset="0"/>
                <a:cs typeface="PT Bold Heading" pitchFamily="2" charset="-78"/>
              </a:rPr>
              <a:t> </a:t>
            </a: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والا يكون تقويما عشوائيا </a:t>
            </a:r>
            <a:r>
              <a:rPr lang="ar-SA" sz="2000" dirty="0" smtClean="0">
                <a:latin typeface="Calibri" pitchFamily="34" charset="0"/>
                <a:ea typeface="Calibri" pitchFamily="34" charset="0"/>
                <a:cs typeface="PT Bold Heading" pitchFamily="2" charset="-78"/>
              </a:rPr>
              <a:t>أ</a:t>
            </a: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و ذاتيا </a:t>
            </a:r>
            <a:r>
              <a:rPr lang="ar-SA" sz="2000" dirty="0" smtClean="0">
                <a:latin typeface="Calibri" pitchFamily="34" charset="0"/>
                <a:ea typeface="Calibri" pitchFamily="34" charset="0"/>
                <a:cs typeface="PT Bold Heading" pitchFamily="2" charset="-78"/>
              </a:rPr>
              <a:t>أ</a:t>
            </a: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و عرضيا وان تستخدم فيه </a:t>
            </a:r>
            <a:r>
              <a:rPr lang="ar-SA" sz="2000" dirty="0" smtClean="0">
                <a:latin typeface="Calibri" pitchFamily="34" charset="0"/>
                <a:ea typeface="Calibri" pitchFamily="34" charset="0"/>
                <a:cs typeface="PT Bold Heading" pitchFamily="2" charset="-78"/>
              </a:rPr>
              <a:t>أ</a:t>
            </a: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دوات عمليه مضبوطة</a:t>
            </a:r>
            <a:endParaRPr kumimoji="0" lang="ar-SA" sz="2000" b="0" i="0" u="none" strike="noStrike" cap="none" normalizeH="0" baseline="0" dirty="0" smtClean="0">
              <a:ln>
                <a:noFill/>
              </a:ln>
              <a:solidFill>
                <a:schemeClr val="tx1"/>
              </a:solidFill>
              <a:effectLst/>
              <a:latin typeface="Arial" pitchFamily="34" charset="0"/>
              <a:cs typeface="PT Bold Heading" pitchFamily="2" charset="-78"/>
            </a:endParaRPr>
          </a:p>
        </p:txBody>
      </p:sp>
    </p:spTree>
    <p:extLst>
      <p:ext uri="{BB962C8B-B14F-4D97-AF65-F5344CB8AC3E}">
        <p14:creationId xmlns:p14="http://schemas.microsoft.com/office/powerpoint/2010/main" val="30344967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Documents and Settings\1\My Documents\Bluetooth Exchange Folder\tumblr_mkydh7LusE1qjg6pgo3_400.jpeg"/>
          <p:cNvPicPr>
            <a:picLocks noChangeAspect="1" noChangeArrowheads="1"/>
          </p:cNvPicPr>
          <p:nvPr/>
        </p:nvPicPr>
        <p:blipFill>
          <a:blip r:embed="rId2"/>
          <a:srcRect/>
          <a:stretch>
            <a:fillRect/>
          </a:stretch>
        </p:blipFill>
        <p:spPr bwMode="auto">
          <a:xfrm>
            <a:off x="0" y="0"/>
            <a:ext cx="1357290" cy="6858000"/>
          </a:xfrm>
          <a:prstGeom prst="rect">
            <a:avLst/>
          </a:prstGeom>
          <a:noFill/>
        </p:spPr>
      </p:pic>
      <p:sp>
        <p:nvSpPr>
          <p:cNvPr id="12289" name="Rectangle 1"/>
          <p:cNvSpPr>
            <a:spLocks noChangeArrowheads="1"/>
          </p:cNvSpPr>
          <p:nvPr/>
        </p:nvSpPr>
        <p:spPr bwMode="auto">
          <a:xfrm>
            <a:off x="2071670" y="214290"/>
            <a:ext cx="671514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000" b="0" i="0" u="none" strike="noStrike" cap="none" normalizeH="0" baseline="0" dirty="0" smtClean="0">
                <a:ln>
                  <a:noFill/>
                </a:ln>
                <a:solidFill>
                  <a:srgbClr val="92D050"/>
                </a:solidFill>
                <a:effectLst/>
                <a:latin typeface="Calibri" pitchFamily="34" charset="0"/>
                <a:ea typeface="Calibri" pitchFamily="34" charset="0"/>
                <a:cs typeface="PT Bold Heading" pitchFamily="2" charset="-78"/>
              </a:rPr>
              <a:t>ثانيا:</a:t>
            </a:r>
            <a:r>
              <a:rPr kumimoji="0" lang="ar-SA" sz="2000" b="0" i="0" u="none" strike="noStrike" cap="none" normalizeH="0" baseline="0" dirty="0" smtClean="0">
                <a:ln>
                  <a:noFill/>
                </a:ln>
                <a:solidFill>
                  <a:srgbClr val="C00000"/>
                </a:solidFill>
                <a:effectLst/>
                <a:latin typeface="Calibri" pitchFamily="34" charset="0"/>
                <a:ea typeface="Calibri" pitchFamily="34" charset="0"/>
                <a:cs typeface="PT Bold Heading" pitchFamily="2" charset="-78"/>
              </a:rPr>
              <a:t>مراحل التقويم التربوي:</a:t>
            </a:r>
          </a:p>
          <a:p>
            <a:pPr marL="0" marR="0" lvl="0" indent="0" algn="r" defTabSz="914400" rtl="1" eaLnBrk="1" fontAlgn="base" latinLnBrk="0" hangingPunct="1">
              <a:lnSpc>
                <a:spcPct val="100000"/>
              </a:lnSpc>
              <a:spcBef>
                <a:spcPct val="0"/>
              </a:spcBef>
              <a:spcAft>
                <a:spcPct val="0"/>
              </a:spcAft>
              <a:buClrTx/>
              <a:buSzTx/>
              <a:buFontTx/>
              <a:buNone/>
              <a:tabLst/>
            </a:pPr>
            <a:r>
              <a:rPr lang="ar-SA" sz="2000" dirty="0" smtClean="0">
                <a:latin typeface="Calibri" pitchFamily="34" charset="0"/>
                <a:ea typeface="Calibri" pitchFamily="34" charset="0"/>
                <a:cs typeface="PT Bold Heading" pitchFamily="2" charset="-78"/>
              </a:rPr>
              <a:t>إ</a:t>
            </a: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ن التقويم بمفهومه العلمي ليس نشاطا سهلا </a:t>
            </a:r>
            <a:r>
              <a:rPr lang="ar-SA" sz="2000" dirty="0" smtClean="0">
                <a:latin typeface="Calibri" pitchFamily="34" charset="0"/>
                <a:ea typeface="Calibri" pitchFamily="34" charset="0"/>
                <a:cs typeface="PT Bold Heading" pitchFamily="2" charset="-78"/>
              </a:rPr>
              <a:t>أ</a:t>
            </a: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و بسيطا بل هو عملية معقدة وصعبه تحتوي على الكثير من الأنشطة التي ينبغي القيام </a:t>
            </a:r>
            <a:r>
              <a:rPr kumimoji="0" lang="ar-SA" sz="2000" b="0" i="0" u="none" strike="noStrike" cap="none" normalizeH="0" baseline="0" dirty="0" err="1" smtClean="0">
                <a:ln>
                  <a:noFill/>
                </a:ln>
                <a:solidFill>
                  <a:schemeClr val="tx1"/>
                </a:solidFill>
                <a:effectLst/>
                <a:latin typeface="Calibri" pitchFamily="34" charset="0"/>
                <a:ea typeface="Calibri" pitchFamily="34" charset="0"/>
                <a:cs typeface="PT Bold Heading" pitchFamily="2" charset="-78"/>
              </a:rPr>
              <a:t>بها</a:t>
            </a: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 حتى يكون التقويم ناجحا ودقيقا.وهذا يقتضي </a:t>
            </a:r>
            <a:r>
              <a:rPr kumimoji="0" lang="ar-SA" sz="2000" b="0" i="0" u="none" strike="noStrike" cap="none" normalizeH="0" baseline="0" dirty="0" err="1" smtClean="0">
                <a:ln>
                  <a:noFill/>
                </a:ln>
                <a:solidFill>
                  <a:schemeClr val="tx1"/>
                </a:solidFill>
                <a:effectLst/>
                <a:latin typeface="Calibri" pitchFamily="34" charset="0"/>
                <a:ea typeface="Calibri" pitchFamily="34" charset="0"/>
                <a:cs typeface="PT Bold Heading" pitchFamily="2" charset="-78"/>
              </a:rPr>
              <a:t>ان</a:t>
            </a: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 يسير التقويم في مراحل ثلاث </a:t>
            </a:r>
            <a:r>
              <a:rPr lang="ar-SA" sz="2000" dirty="0" smtClean="0">
                <a:latin typeface="Calibri" pitchFamily="34" charset="0"/>
                <a:ea typeface="Calibri" pitchFamily="34" charset="0"/>
                <a:cs typeface="PT Bold Heading" pitchFamily="2" charset="-78"/>
              </a:rPr>
              <a:t>أ</a:t>
            </a: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ساسية يمكن </a:t>
            </a:r>
            <a:r>
              <a:rPr lang="ar-SA" sz="2000" dirty="0" smtClean="0">
                <a:latin typeface="Calibri" pitchFamily="34" charset="0"/>
                <a:ea typeface="Calibri" pitchFamily="34" charset="0"/>
                <a:cs typeface="PT Bold Heading" pitchFamily="2" charset="-78"/>
              </a:rPr>
              <a:t>إ</a:t>
            </a: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يجازها فيما يلي :</a:t>
            </a:r>
          </a:p>
          <a:p>
            <a:pPr marL="0" marR="0" lvl="0" indent="0" algn="r" defTabSz="914400" rtl="1" eaLnBrk="0" fontAlgn="base" latinLnBrk="0" hangingPunct="0">
              <a:lnSpc>
                <a:spcPct val="100000"/>
              </a:lnSpc>
              <a:spcBef>
                <a:spcPct val="0"/>
              </a:spcBef>
              <a:spcAft>
                <a:spcPct val="0"/>
              </a:spcAft>
              <a:buClrTx/>
              <a:buSzTx/>
              <a:buFontTx/>
              <a:buNone/>
              <a:tabLst/>
            </a:pPr>
            <a:endParaRPr lang="ar-SA" sz="2000" dirty="0" smtClean="0">
              <a:latin typeface="Calibri" pitchFamily="34" charset="0"/>
              <a:cs typeface="PT Bold Heading"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lang="ar-SA" sz="2000" dirty="0" smtClean="0">
              <a:latin typeface="Calibri" pitchFamily="34" charset="0"/>
              <a:cs typeface="PT Bold Heading"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lang="ar-SA" sz="2000" dirty="0" smtClean="0">
              <a:latin typeface="Calibri" pitchFamily="34" charset="0"/>
              <a:cs typeface="PT Bold Heading"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PT Bold Heading" pitchFamily="2" charset="-78"/>
            </a:endParaRPr>
          </a:p>
        </p:txBody>
      </p:sp>
      <p:graphicFrame>
        <p:nvGraphicFramePr>
          <p:cNvPr id="7" name="رسم تخطيطي 6"/>
          <p:cNvGraphicFramePr/>
          <p:nvPr/>
        </p:nvGraphicFramePr>
        <p:xfrm>
          <a:off x="2071670" y="228599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37464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000232" y="642918"/>
            <a:ext cx="6572296" cy="2215991"/>
          </a:xfrm>
          <a:prstGeom prst="rect">
            <a:avLst/>
          </a:prstGeom>
        </p:spPr>
        <p:txBody>
          <a:bodyPr wrap="square">
            <a:spAutoFit/>
          </a:bodyPr>
          <a:lstStyle/>
          <a:p>
            <a:pPr lvl="0" eaLnBrk="0" fontAlgn="base" hangingPunct="0">
              <a:spcBef>
                <a:spcPct val="0"/>
              </a:spcBef>
              <a:spcAft>
                <a:spcPct val="0"/>
              </a:spcAft>
            </a:pPr>
            <a:r>
              <a:rPr lang="ar-SA" sz="2000" dirty="0" smtClean="0">
                <a:solidFill>
                  <a:srgbClr val="92D050"/>
                </a:solidFill>
                <a:latin typeface="Calibri" pitchFamily="34" charset="0"/>
                <a:ea typeface="Calibri" pitchFamily="34" charset="0"/>
                <a:cs typeface="PT Bold Heading" pitchFamily="2" charset="-78"/>
              </a:rPr>
              <a:t>(أ)</a:t>
            </a:r>
            <a:r>
              <a:rPr lang="ar-SA" sz="2000" dirty="0" smtClean="0">
                <a:solidFill>
                  <a:srgbClr val="C00000"/>
                </a:solidFill>
                <a:latin typeface="Calibri" pitchFamily="34" charset="0"/>
                <a:ea typeface="Calibri" pitchFamily="34" charset="0"/>
                <a:cs typeface="PT Bold Heading" pitchFamily="2" charset="-78"/>
              </a:rPr>
              <a:t>مرحلة التخطيط للتقويم</a:t>
            </a:r>
            <a:r>
              <a:rPr lang="ar-SA" sz="2000" dirty="0" smtClean="0">
                <a:solidFill>
                  <a:srgbClr val="92D050"/>
                </a:solidFill>
                <a:latin typeface="Calibri" pitchFamily="34" charset="0"/>
                <a:ea typeface="Calibri" pitchFamily="34" charset="0"/>
                <a:cs typeface="PT Bold Heading" pitchFamily="2" charset="-78"/>
              </a:rPr>
              <a:t>:</a:t>
            </a:r>
            <a:r>
              <a:rPr lang="ar-SA" sz="2000" dirty="0" smtClean="0">
                <a:solidFill>
                  <a:schemeClr val="tx1">
                    <a:lumMod val="95000"/>
                    <a:lumOff val="5000"/>
                  </a:schemeClr>
                </a:solidFill>
                <a:latin typeface="Calibri" pitchFamily="34" charset="0"/>
                <a:ea typeface="Calibri" pitchFamily="34" charset="0"/>
                <a:cs typeface="PT Bold Heading" pitchFamily="2" charset="-78"/>
              </a:rPr>
              <a:t>وهي </a:t>
            </a:r>
            <a:r>
              <a:rPr lang="ar-SA" sz="2000" dirty="0" smtClean="0">
                <a:latin typeface="Calibri" pitchFamily="34" charset="0"/>
                <a:ea typeface="Calibri" pitchFamily="34" charset="0"/>
                <a:cs typeface="PT Bold Heading" pitchFamily="2" charset="-78"/>
              </a:rPr>
              <a:t>مرحله أساسية ومهمة </a:t>
            </a:r>
            <a:r>
              <a:rPr lang="ar-SA" sz="2000" dirty="0" err="1" smtClean="0">
                <a:latin typeface="Calibri" pitchFamily="34" charset="0"/>
                <a:ea typeface="Calibri" pitchFamily="34" charset="0"/>
                <a:cs typeface="PT Bold Heading" pitchFamily="2" charset="-78"/>
              </a:rPr>
              <a:t>ان</a:t>
            </a:r>
            <a:r>
              <a:rPr lang="ar-SA" sz="2000" dirty="0" smtClean="0">
                <a:latin typeface="Calibri" pitchFamily="34" charset="0"/>
                <a:ea typeface="Calibri" pitchFamily="34" charset="0"/>
                <a:cs typeface="PT Bold Heading" pitchFamily="2" charset="-78"/>
              </a:rPr>
              <a:t> لم تكن الأهم من بين مراحل التقويم حيث تبني عليها المراحل التالية ففي هذه المرحلة يتم تحديد الخطوات والإجراءات التي ينبغي إتباعها عند التنفيذ وفي هذه المرحلة تتم إثارة تساؤلات متعددة يتحدد في ضوء الإجابة عنها التصوير العام لعملية تخطيط التقويم ومن هذه </a:t>
            </a:r>
          </a:p>
          <a:p>
            <a:pPr lvl="0" eaLnBrk="0" fontAlgn="base" hangingPunct="0">
              <a:spcBef>
                <a:spcPct val="0"/>
              </a:spcBef>
              <a:spcAft>
                <a:spcPct val="0"/>
              </a:spcAft>
            </a:pPr>
            <a:r>
              <a:rPr lang="ar-SA" sz="2000" dirty="0" smtClean="0">
                <a:latin typeface="Calibri" pitchFamily="34" charset="0"/>
                <a:ea typeface="Calibri" pitchFamily="34" charset="0"/>
                <a:cs typeface="PT Bold Heading" pitchFamily="2" charset="-78"/>
              </a:rPr>
              <a:t>التساؤلات:</a:t>
            </a:r>
          </a:p>
          <a:p>
            <a:pPr lvl="0" eaLnBrk="0" fontAlgn="base" hangingPunct="0">
              <a:spcBef>
                <a:spcPct val="0"/>
              </a:spcBef>
              <a:spcAft>
                <a:spcPct val="0"/>
              </a:spcAft>
            </a:pPr>
            <a:endParaRPr lang="ar-SA" dirty="0" smtClean="0">
              <a:latin typeface="Calibri" pitchFamily="34" charset="0"/>
              <a:cs typeface="PT Bold Heading" pitchFamily="2" charset="-78"/>
            </a:endParaRPr>
          </a:p>
        </p:txBody>
      </p:sp>
      <p:pic>
        <p:nvPicPr>
          <p:cNvPr id="3" name="Picture 2" descr="D:\Documents and Settings\1\My Documents\Bluetooth Exchange Folder\SC20140222-145427-1.jpg"/>
          <p:cNvPicPr>
            <a:picLocks noChangeAspect="1" noChangeArrowheads="1"/>
          </p:cNvPicPr>
          <p:nvPr/>
        </p:nvPicPr>
        <p:blipFill>
          <a:blip r:embed="rId2"/>
          <a:srcRect/>
          <a:stretch>
            <a:fillRect/>
          </a:stretch>
        </p:blipFill>
        <p:spPr bwMode="auto">
          <a:xfrm>
            <a:off x="2857488" y="3071810"/>
            <a:ext cx="4833955" cy="3500438"/>
          </a:xfrm>
          <a:prstGeom prst="rect">
            <a:avLst/>
          </a:prstGeom>
          <a:noFill/>
        </p:spPr>
      </p:pic>
      <p:pic>
        <p:nvPicPr>
          <p:cNvPr id="4" name="Picture 3" descr="D:\Documents and Settings\1\My Documents\Bluetooth Exchange Folder\tumblr_mkydh7LusE1qjg6pgo3_400.jpeg"/>
          <p:cNvPicPr>
            <a:picLocks noChangeAspect="1" noChangeArrowheads="1"/>
          </p:cNvPicPr>
          <p:nvPr/>
        </p:nvPicPr>
        <p:blipFill>
          <a:blip r:embed="rId3"/>
          <a:srcRect/>
          <a:stretch>
            <a:fillRect/>
          </a:stretch>
        </p:blipFill>
        <p:spPr bwMode="auto">
          <a:xfrm>
            <a:off x="0" y="0"/>
            <a:ext cx="1357290" cy="6858000"/>
          </a:xfrm>
          <a:prstGeom prst="rect">
            <a:avLst/>
          </a:prstGeom>
          <a:noFill/>
        </p:spPr>
      </p:pic>
    </p:spTree>
    <p:extLst>
      <p:ext uri="{BB962C8B-B14F-4D97-AF65-F5344CB8AC3E}">
        <p14:creationId xmlns:p14="http://schemas.microsoft.com/office/powerpoint/2010/main" val="40120240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572000" y="357166"/>
            <a:ext cx="4143372" cy="6217087"/>
          </a:xfrm>
          <a:prstGeom prst="rect">
            <a:avLst/>
          </a:prstGeom>
        </p:spPr>
        <p:txBody>
          <a:bodyPr wrap="square">
            <a:spAutoFit/>
          </a:bodyPr>
          <a:lstStyle/>
          <a:p>
            <a:pPr lvl="0" eaLnBrk="0" fontAlgn="base" hangingPunct="0">
              <a:spcBef>
                <a:spcPct val="0"/>
              </a:spcBef>
              <a:spcAft>
                <a:spcPct val="0"/>
              </a:spcAft>
            </a:pPr>
            <a:endParaRPr lang="en-US" sz="2000" dirty="0" smtClean="0">
              <a:latin typeface="Arial" pitchFamily="34" charset="0"/>
              <a:cs typeface="PT Bold Heading" pitchFamily="2" charset="-78"/>
            </a:endParaRPr>
          </a:p>
          <a:p>
            <a:pPr lvl="0" eaLnBrk="0" fontAlgn="base" hangingPunct="0">
              <a:spcBef>
                <a:spcPct val="0"/>
              </a:spcBef>
              <a:spcAft>
                <a:spcPct val="0"/>
              </a:spcAft>
            </a:pPr>
            <a:r>
              <a:rPr lang="ar-SA" sz="2000" dirty="0" smtClean="0">
                <a:solidFill>
                  <a:srgbClr val="92D050"/>
                </a:solidFill>
                <a:latin typeface="Calibri" pitchFamily="34" charset="0"/>
                <a:ea typeface="Calibri" pitchFamily="34" charset="0"/>
                <a:cs typeface="PT Bold Heading" pitchFamily="2" charset="-78"/>
              </a:rPr>
              <a:t>1/ لماذا نجري التقويم أو </a:t>
            </a:r>
            <a:r>
              <a:rPr lang="ar-SA" sz="2000" dirty="0" err="1" smtClean="0">
                <a:solidFill>
                  <a:srgbClr val="92D050"/>
                </a:solidFill>
                <a:latin typeface="Calibri" pitchFamily="34" charset="0"/>
                <a:ea typeface="Calibri" pitchFamily="34" charset="0"/>
                <a:cs typeface="PT Bold Heading" pitchFamily="2" charset="-78"/>
              </a:rPr>
              <a:t>الى</a:t>
            </a:r>
            <a:r>
              <a:rPr lang="ar-SA" sz="2000" dirty="0" smtClean="0">
                <a:solidFill>
                  <a:srgbClr val="92D050"/>
                </a:solidFill>
                <a:latin typeface="Calibri" pitchFamily="34" charset="0"/>
                <a:ea typeface="Calibri" pitchFamily="34" charset="0"/>
                <a:cs typeface="PT Bold Heading" pitchFamily="2" charset="-78"/>
              </a:rPr>
              <a:t> أين نحن ذاهبون؟</a:t>
            </a:r>
            <a:endParaRPr lang="en-US" sz="2000" dirty="0" smtClean="0">
              <a:solidFill>
                <a:srgbClr val="92D050"/>
              </a:solidFill>
              <a:latin typeface="Arial" pitchFamily="34" charset="0"/>
              <a:cs typeface="PT Bold Heading" pitchFamily="2" charset="-78"/>
            </a:endParaRPr>
          </a:p>
          <a:p>
            <a:pPr lvl="0" eaLnBrk="0" fontAlgn="base" hangingPunct="0">
              <a:spcBef>
                <a:spcPct val="0"/>
              </a:spcBef>
              <a:spcAft>
                <a:spcPct val="0"/>
              </a:spcAft>
            </a:pPr>
            <a:r>
              <a:rPr lang="ar-SA" sz="2000" dirty="0" smtClean="0">
                <a:latin typeface="Calibri" pitchFamily="34" charset="0"/>
                <a:ea typeface="Calibri" pitchFamily="34" charset="0"/>
                <a:cs typeface="PT Bold Heading" pitchFamily="2" charset="-78"/>
              </a:rPr>
              <a:t> والإجابة عن أي من هذين السؤالين تعني ضرورة أن نحدد أولا أغراض أو أهداف ما سنقوم بإجرائه من تقويم وكذلك الجانب التربوي الذي سيتم فيه هذا التقويم هل هو المعلم؟أم المتعلم؟</a:t>
            </a:r>
            <a:r>
              <a:rPr lang="ar-SA" sz="2000" dirty="0" err="1" smtClean="0">
                <a:latin typeface="Calibri" pitchFamily="34" charset="0"/>
                <a:ea typeface="Calibri" pitchFamily="34" charset="0"/>
                <a:cs typeface="PT Bold Heading" pitchFamily="2" charset="-78"/>
              </a:rPr>
              <a:t>ام</a:t>
            </a:r>
            <a:r>
              <a:rPr lang="ar-SA" sz="2000" dirty="0" smtClean="0">
                <a:latin typeface="Calibri" pitchFamily="34" charset="0"/>
                <a:ea typeface="Calibri" pitchFamily="34" charset="0"/>
                <a:cs typeface="PT Bold Heading" pitchFamily="2" charset="-78"/>
              </a:rPr>
              <a:t> المنهج؟أم غيره من عناصر المجال التربوي الأخرى؟ومع </a:t>
            </a:r>
            <a:r>
              <a:rPr lang="ar-SA" sz="2000" dirty="0" err="1" smtClean="0">
                <a:latin typeface="Calibri" pitchFamily="34" charset="0"/>
                <a:ea typeface="Calibri" pitchFamily="34" charset="0"/>
                <a:cs typeface="PT Bold Heading" pitchFamily="2" charset="-78"/>
              </a:rPr>
              <a:t>الاجابة</a:t>
            </a:r>
            <a:r>
              <a:rPr lang="ar-SA" sz="2000" dirty="0" smtClean="0">
                <a:latin typeface="Calibri" pitchFamily="34" charset="0"/>
                <a:ea typeface="Calibri" pitchFamily="34" charset="0"/>
                <a:cs typeface="PT Bold Heading" pitchFamily="2" charset="-78"/>
              </a:rPr>
              <a:t> عن هذا السؤال بمثابة نقطة الانطلاق الصحيحة لعملية التقويم .</a:t>
            </a:r>
          </a:p>
          <a:p>
            <a:pPr lvl="0" eaLnBrk="0" fontAlgn="base" hangingPunct="0">
              <a:spcBef>
                <a:spcPct val="0"/>
              </a:spcBef>
              <a:spcAft>
                <a:spcPct val="0"/>
              </a:spcAft>
            </a:pPr>
            <a:endParaRPr lang="ar-SA" sz="2000" dirty="0" smtClean="0">
              <a:latin typeface="Calibri" pitchFamily="34" charset="0"/>
              <a:ea typeface="Calibri" pitchFamily="34" charset="0"/>
              <a:cs typeface="PT Bold Heading" pitchFamily="2" charset="-78"/>
            </a:endParaRPr>
          </a:p>
          <a:p>
            <a:pPr lvl="0" eaLnBrk="0" fontAlgn="base" hangingPunct="0">
              <a:spcBef>
                <a:spcPct val="0"/>
              </a:spcBef>
              <a:spcAft>
                <a:spcPct val="0"/>
              </a:spcAft>
            </a:pPr>
            <a:endParaRPr lang="ar-SA" sz="2000" dirty="0" smtClean="0">
              <a:latin typeface="Calibri" pitchFamily="34" charset="0"/>
              <a:ea typeface="Calibri" pitchFamily="34" charset="0"/>
              <a:cs typeface="PT Bold Heading" pitchFamily="2" charset="-78"/>
            </a:endParaRPr>
          </a:p>
          <a:p>
            <a:pPr lvl="0" fontAlgn="base">
              <a:spcBef>
                <a:spcPct val="0"/>
              </a:spcBef>
              <a:spcAft>
                <a:spcPct val="0"/>
              </a:spcAft>
            </a:pPr>
            <a:r>
              <a:rPr lang="ar-SA" sz="2000" dirty="0" smtClean="0">
                <a:solidFill>
                  <a:srgbClr val="92D050"/>
                </a:solidFill>
                <a:latin typeface="Calibri" pitchFamily="34" charset="0"/>
                <a:ea typeface="Calibri" pitchFamily="34" charset="0"/>
                <a:cs typeface="PT Bold Heading" pitchFamily="2" charset="-78"/>
              </a:rPr>
              <a:t>2/ماذا نقوم؟</a:t>
            </a:r>
            <a:endParaRPr lang="en-US" sz="2000" dirty="0" smtClean="0">
              <a:solidFill>
                <a:srgbClr val="92D050"/>
              </a:solidFill>
              <a:latin typeface="Arial" pitchFamily="34" charset="0"/>
              <a:cs typeface="PT Bold Heading" pitchFamily="2" charset="-78"/>
            </a:endParaRPr>
          </a:p>
          <a:p>
            <a:pPr lvl="0" eaLnBrk="0" fontAlgn="base" hangingPunct="0">
              <a:spcBef>
                <a:spcPct val="0"/>
              </a:spcBef>
              <a:spcAft>
                <a:spcPct val="0"/>
              </a:spcAft>
            </a:pPr>
            <a:r>
              <a:rPr lang="ar-SA" sz="2000" dirty="0" smtClean="0">
                <a:latin typeface="Calibri" pitchFamily="34" charset="0"/>
                <a:ea typeface="Calibri" pitchFamily="34" charset="0"/>
                <a:cs typeface="PT Bold Heading" pitchFamily="2" charset="-78"/>
              </a:rPr>
              <a:t>وفيه ينبغي تحديد الموضوع, أو الخاصية  أو الصفة , المراد تقويمها بصوره واضحة وهذا يتم من خلال وضع تعريف إجرائي دقيق لكل صفة </a:t>
            </a:r>
            <a:r>
              <a:rPr lang="ar-SA" sz="2000" dirty="0" err="1" smtClean="0">
                <a:latin typeface="Calibri" pitchFamily="34" charset="0"/>
                <a:ea typeface="Calibri" pitchFamily="34" charset="0"/>
                <a:cs typeface="PT Bold Heading" pitchFamily="2" charset="-78"/>
              </a:rPr>
              <a:t>او</a:t>
            </a:r>
            <a:r>
              <a:rPr lang="ar-SA" sz="2000" dirty="0" smtClean="0">
                <a:latin typeface="Calibri" pitchFamily="34" charset="0"/>
                <a:ea typeface="Calibri" pitchFamily="34" charset="0"/>
                <a:cs typeface="PT Bold Heading" pitchFamily="2" charset="-78"/>
              </a:rPr>
              <a:t> خاصية يحدد من خلاله مستوى التقويم المراد بلوغه</a:t>
            </a:r>
          </a:p>
          <a:p>
            <a:pPr lvl="0" eaLnBrk="0" fontAlgn="base" hangingPunct="0">
              <a:spcBef>
                <a:spcPct val="0"/>
              </a:spcBef>
              <a:spcAft>
                <a:spcPct val="0"/>
              </a:spcAft>
            </a:pPr>
            <a:endParaRPr lang="ar-SA" dirty="0" smtClean="0">
              <a:latin typeface="Arial" pitchFamily="34" charset="0"/>
              <a:cs typeface="PT Bold Heading" pitchFamily="2" charset="-78"/>
            </a:endParaRPr>
          </a:p>
        </p:txBody>
      </p:sp>
      <p:pic>
        <p:nvPicPr>
          <p:cNvPr id="3" name="Picture 3" descr="D:\Documents and Settings\1\My Documents\Bluetooth Exchange Folder\tumblr_mkydh7LusE1qjg6pgo3_400.jpeg"/>
          <p:cNvPicPr>
            <a:picLocks noChangeAspect="1" noChangeArrowheads="1"/>
          </p:cNvPicPr>
          <p:nvPr/>
        </p:nvPicPr>
        <p:blipFill>
          <a:blip r:embed="rId2"/>
          <a:srcRect/>
          <a:stretch>
            <a:fillRect/>
          </a:stretch>
        </p:blipFill>
        <p:spPr bwMode="auto">
          <a:xfrm>
            <a:off x="0" y="0"/>
            <a:ext cx="1357290" cy="6858000"/>
          </a:xfrm>
          <a:prstGeom prst="rect">
            <a:avLst/>
          </a:prstGeom>
          <a:noFill/>
        </p:spPr>
      </p:pic>
      <p:pic>
        <p:nvPicPr>
          <p:cNvPr id="33794" name="Picture 2" descr="D:\Documents and Settings\1\My Documents\Bluetooth Exchange Folder\SC20140222-145732-1.jpg"/>
          <p:cNvPicPr>
            <a:picLocks noChangeAspect="1" noChangeArrowheads="1"/>
          </p:cNvPicPr>
          <p:nvPr/>
        </p:nvPicPr>
        <p:blipFill>
          <a:blip r:embed="rId3"/>
          <a:srcRect/>
          <a:stretch>
            <a:fillRect/>
          </a:stretch>
        </p:blipFill>
        <p:spPr bwMode="auto">
          <a:xfrm>
            <a:off x="1500166" y="2071678"/>
            <a:ext cx="2786082" cy="2500330"/>
          </a:xfrm>
          <a:prstGeom prst="rect">
            <a:avLst/>
          </a:prstGeom>
          <a:noFill/>
        </p:spPr>
      </p:pic>
    </p:spTree>
    <p:extLst>
      <p:ext uri="{BB962C8B-B14F-4D97-AF65-F5344CB8AC3E}">
        <p14:creationId xmlns:p14="http://schemas.microsoft.com/office/powerpoint/2010/main" val="21044290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Documents and Settings\1\My Documents\Bluetooth Exchange Folder\tumblr_mkydh7LusE1qjg6pgo3_400.jpeg"/>
          <p:cNvPicPr>
            <a:picLocks noChangeAspect="1" noChangeArrowheads="1"/>
          </p:cNvPicPr>
          <p:nvPr/>
        </p:nvPicPr>
        <p:blipFill>
          <a:blip r:embed="rId2"/>
          <a:srcRect/>
          <a:stretch>
            <a:fillRect/>
          </a:stretch>
        </p:blipFill>
        <p:spPr bwMode="auto">
          <a:xfrm>
            <a:off x="0" y="24"/>
            <a:ext cx="1357290" cy="6858000"/>
          </a:xfrm>
          <a:prstGeom prst="rect">
            <a:avLst/>
          </a:prstGeom>
          <a:noFill/>
        </p:spPr>
      </p:pic>
      <p:sp>
        <p:nvSpPr>
          <p:cNvPr id="11265" name="Rectangle 1"/>
          <p:cNvSpPr>
            <a:spLocks noChangeArrowheads="1"/>
          </p:cNvSpPr>
          <p:nvPr/>
        </p:nvSpPr>
        <p:spPr bwMode="auto">
          <a:xfrm>
            <a:off x="1714480" y="0"/>
            <a:ext cx="742952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000" b="0" i="0" u="none" strike="noStrike" cap="none" normalizeH="0" baseline="0" dirty="0" smtClean="0">
                <a:ln>
                  <a:noFill/>
                </a:ln>
                <a:solidFill>
                  <a:srgbClr val="92D050"/>
                </a:solidFill>
                <a:effectLst/>
                <a:latin typeface="Calibri" pitchFamily="34" charset="0"/>
                <a:ea typeface="Calibri" pitchFamily="34" charset="0"/>
                <a:cs typeface="PT Bold Heading" pitchFamily="2" charset="-78"/>
              </a:rPr>
              <a:t>2/ماذا نقوم؟</a:t>
            </a:r>
            <a:endParaRPr kumimoji="0" lang="en-US" sz="2000" b="0" i="0" u="none" strike="noStrike" cap="none" normalizeH="0" baseline="0" dirty="0" smtClean="0">
              <a:ln>
                <a:noFill/>
              </a:ln>
              <a:solidFill>
                <a:srgbClr val="92D050"/>
              </a:solidFill>
              <a:effectLst/>
              <a:latin typeface="Arial" pitchFamily="34" charset="0"/>
              <a:cs typeface="PT Bold Heading"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وفيه ينبغي تحديد الموضوع, </a:t>
            </a:r>
            <a:r>
              <a:rPr lang="ar-SA" sz="2000" dirty="0" smtClean="0">
                <a:latin typeface="Calibri" pitchFamily="34" charset="0"/>
                <a:ea typeface="Calibri" pitchFamily="34" charset="0"/>
                <a:cs typeface="PT Bold Heading" pitchFamily="2" charset="-78"/>
              </a:rPr>
              <a:t>أ</a:t>
            </a: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و الخاصية</a:t>
            </a:r>
            <a:r>
              <a:rPr kumimoji="0" lang="ar-SA" sz="2000" b="0" i="0" u="none" strike="noStrike" cap="none" normalizeH="0" dirty="0" smtClean="0">
                <a:ln>
                  <a:noFill/>
                </a:ln>
                <a:solidFill>
                  <a:schemeClr val="tx1"/>
                </a:solidFill>
                <a:effectLst/>
                <a:latin typeface="Calibri" pitchFamily="34" charset="0"/>
                <a:ea typeface="Calibri" pitchFamily="34" charset="0"/>
                <a:cs typeface="PT Bold Heading" pitchFamily="2" charset="-78"/>
              </a:rPr>
              <a:t> </a:t>
            </a: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 </a:t>
            </a:r>
            <a:r>
              <a:rPr lang="ar-SA" sz="2000" dirty="0" smtClean="0">
                <a:latin typeface="Calibri" pitchFamily="34" charset="0"/>
                <a:ea typeface="Calibri" pitchFamily="34" charset="0"/>
                <a:cs typeface="PT Bold Heading" pitchFamily="2" charset="-78"/>
              </a:rPr>
              <a:t>أ</a:t>
            </a: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و الصفة , المراد تقويمها بصوره واضحة وهذا يتم من خلال وضع تعريف </a:t>
            </a:r>
            <a:r>
              <a:rPr lang="ar-SA" sz="2000" dirty="0" smtClean="0">
                <a:latin typeface="Calibri" pitchFamily="34" charset="0"/>
                <a:ea typeface="Calibri" pitchFamily="34" charset="0"/>
                <a:cs typeface="PT Bold Heading" pitchFamily="2" charset="-78"/>
              </a:rPr>
              <a:t>إ</a:t>
            </a: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جرائي دقيق لكل صفة </a:t>
            </a:r>
            <a:r>
              <a:rPr kumimoji="0" lang="ar-SA" sz="2000" b="0" i="0" u="none" strike="noStrike" cap="none" normalizeH="0" baseline="0" dirty="0" err="1" smtClean="0">
                <a:ln>
                  <a:noFill/>
                </a:ln>
                <a:solidFill>
                  <a:schemeClr val="tx1"/>
                </a:solidFill>
                <a:effectLst/>
                <a:latin typeface="Calibri" pitchFamily="34" charset="0"/>
                <a:ea typeface="Calibri" pitchFamily="34" charset="0"/>
                <a:cs typeface="PT Bold Heading" pitchFamily="2" charset="-78"/>
              </a:rPr>
              <a:t>او</a:t>
            </a: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 خاصية يحدد من خلاله مستوى التقويم المراد بلوغه</a:t>
            </a:r>
          </a:p>
          <a:p>
            <a:pPr marL="0" marR="0" lvl="0" indent="0" algn="r" defTabSz="914400" rtl="1" eaLnBrk="0" fontAlgn="base" latinLnBrk="0" hangingPunct="0">
              <a:lnSpc>
                <a:spcPct val="100000"/>
              </a:lnSpc>
              <a:spcBef>
                <a:spcPct val="0"/>
              </a:spcBef>
              <a:spcAft>
                <a:spcPct val="0"/>
              </a:spcAft>
              <a:buClrTx/>
              <a:buSzTx/>
              <a:buFontTx/>
              <a:buNone/>
              <a:tabLst/>
            </a:pPr>
            <a:endParaRPr kumimoji="0" lang="ar-SA" sz="2000" b="0" i="0" u="none" strike="noStrike" cap="none" normalizeH="0" baseline="0" dirty="0" smtClean="0">
              <a:ln>
                <a:noFill/>
              </a:ln>
              <a:solidFill>
                <a:schemeClr val="tx1"/>
              </a:solidFill>
              <a:effectLst/>
              <a:latin typeface="Arial" pitchFamily="34" charset="0"/>
              <a:cs typeface="PT Bold Heading"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PT Bold Heading"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rgbClr val="92D050"/>
                </a:solidFill>
                <a:effectLst/>
                <a:latin typeface="Calibri" pitchFamily="34" charset="0"/>
                <a:ea typeface="Calibri" pitchFamily="34" charset="0"/>
                <a:cs typeface="PT Bold Heading" pitchFamily="2" charset="-78"/>
              </a:rPr>
              <a:t>3/كيف نقوم ؟ </a:t>
            </a:r>
            <a:endParaRPr kumimoji="0" lang="en-US" sz="2000" b="0" i="0" u="none" strike="noStrike" cap="none" normalizeH="0" baseline="0" dirty="0" smtClean="0">
              <a:ln>
                <a:noFill/>
              </a:ln>
              <a:solidFill>
                <a:srgbClr val="92D050"/>
              </a:solidFill>
              <a:effectLst/>
              <a:latin typeface="Arial" pitchFamily="34" charset="0"/>
              <a:cs typeface="PT Bold Heading"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-اختيار نموذج التقويم المناسب. </a:t>
            </a:r>
            <a:endParaRPr kumimoji="0" lang="en-US" sz="2000" b="0" i="0" u="none" strike="noStrike" cap="none" normalizeH="0" baseline="0" dirty="0" smtClean="0">
              <a:ln>
                <a:noFill/>
              </a:ln>
              <a:solidFill>
                <a:schemeClr val="tx1"/>
              </a:solidFill>
              <a:effectLst/>
              <a:latin typeface="Arial" pitchFamily="34" charset="0"/>
              <a:cs typeface="PT Bold Heading"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-اختيار </a:t>
            </a:r>
            <a:r>
              <a:rPr lang="ar-SA" sz="2000" dirty="0" smtClean="0">
                <a:latin typeface="Calibri" pitchFamily="34" charset="0"/>
                <a:ea typeface="Calibri" pitchFamily="34" charset="0"/>
                <a:cs typeface="PT Bold Heading" pitchFamily="2" charset="-78"/>
              </a:rPr>
              <a:t>أ</a:t>
            </a: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سلوب التقويم المناسب </a:t>
            </a:r>
            <a:endParaRPr kumimoji="0" lang="en-US" sz="2000" b="0" i="0" u="none" strike="noStrike" cap="none" normalizeH="0" baseline="0" dirty="0" smtClean="0">
              <a:ln>
                <a:noFill/>
              </a:ln>
              <a:solidFill>
                <a:schemeClr val="tx1"/>
              </a:solidFill>
              <a:effectLst/>
              <a:latin typeface="Arial" pitchFamily="34" charset="0"/>
              <a:cs typeface="PT Bold Heading"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-اختيار المواقف والمواقع التي سيتم الحصول علي المعلومات والبيانات منها.</a:t>
            </a:r>
            <a:endParaRPr kumimoji="0" lang="en-US" sz="2000" b="0" i="0" u="none" strike="noStrike" cap="none" normalizeH="0" baseline="0" dirty="0" smtClean="0">
              <a:ln>
                <a:noFill/>
              </a:ln>
              <a:solidFill>
                <a:schemeClr val="tx1"/>
              </a:solidFill>
              <a:effectLst/>
              <a:latin typeface="Arial" pitchFamily="34" charset="0"/>
              <a:cs typeface="PT Bold Heading"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-اختيار</a:t>
            </a:r>
            <a:r>
              <a:rPr kumimoji="0" lang="ar-SA" sz="2000" b="0" i="0" u="none" strike="noStrike" cap="none" normalizeH="0" dirty="0" smtClean="0">
                <a:ln>
                  <a:noFill/>
                </a:ln>
                <a:solidFill>
                  <a:schemeClr val="tx1"/>
                </a:solidFill>
                <a:effectLst/>
                <a:latin typeface="Calibri" pitchFamily="34" charset="0"/>
                <a:ea typeface="Calibri" pitchFamily="34" charset="0"/>
                <a:cs typeface="PT Bold Heading" pitchFamily="2" charset="-78"/>
              </a:rPr>
              <a:t> </a:t>
            </a:r>
            <a:r>
              <a:rPr kumimoji="0" lang="ar-SA" sz="2000" b="0" i="0" u="none" strike="noStrike" cap="none" normalizeH="0" baseline="0" dirty="0" err="1" smtClean="0">
                <a:ln>
                  <a:noFill/>
                </a:ln>
                <a:solidFill>
                  <a:schemeClr val="tx1"/>
                </a:solidFill>
                <a:effectLst/>
                <a:latin typeface="Calibri" pitchFamily="34" charset="0"/>
                <a:ea typeface="Calibri" pitchFamily="34" charset="0"/>
                <a:cs typeface="PT Bold Heading" pitchFamily="2" charset="-78"/>
              </a:rPr>
              <a:t>او</a:t>
            </a: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 تصميم وبناء أدوات التقويم </a:t>
            </a:r>
            <a:r>
              <a:rPr kumimoji="0" lang="ar-SA" sz="2000" b="0" i="0" u="none" strike="noStrike" cap="none" normalizeH="0" baseline="0" dirty="0" err="1" smtClean="0">
                <a:ln>
                  <a:noFill/>
                </a:ln>
                <a:solidFill>
                  <a:schemeClr val="tx1"/>
                </a:solidFill>
                <a:effectLst/>
                <a:latin typeface="Calibri" pitchFamily="34" charset="0"/>
                <a:ea typeface="Calibri" pitchFamily="34" charset="0"/>
                <a:cs typeface="PT Bold Heading" pitchFamily="2" charset="-78"/>
              </a:rPr>
              <a:t>الممناسبة</a:t>
            </a: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 لاستخدامها في الوقف التقويمي المحدد.</a:t>
            </a:r>
            <a:endParaRPr kumimoji="0" lang="en-US" sz="2000" b="0" i="0" u="none" strike="noStrike" cap="none" normalizeH="0" baseline="0" dirty="0" smtClean="0">
              <a:ln>
                <a:noFill/>
              </a:ln>
              <a:solidFill>
                <a:schemeClr val="tx1"/>
              </a:solidFill>
              <a:effectLst/>
              <a:latin typeface="Arial" pitchFamily="34" charset="0"/>
              <a:cs typeface="PT Bold Heading"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-تحديد المستويات </a:t>
            </a:r>
            <a:r>
              <a:rPr kumimoji="0" lang="ar-SA" sz="2000" b="0" i="0" u="none" strike="noStrike" cap="none" normalizeH="0" baseline="0" dirty="0" err="1" smtClean="0">
                <a:ln>
                  <a:noFill/>
                </a:ln>
                <a:solidFill>
                  <a:schemeClr val="tx1"/>
                </a:solidFill>
                <a:effectLst/>
                <a:latin typeface="Calibri" pitchFamily="34" charset="0"/>
                <a:ea typeface="Calibri" pitchFamily="34" charset="0"/>
                <a:cs typeface="PT Bold Heading" pitchFamily="2" charset="-78"/>
              </a:rPr>
              <a:t>والتجهيرات</a:t>
            </a: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,والمتطلبات التي تحتاجها عملية تنفيذ التقويم .</a:t>
            </a: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92D050"/>
              </a:solidFill>
              <a:effectLst/>
              <a:latin typeface="Arial" pitchFamily="34" charset="0"/>
              <a:cs typeface="PT Bold Heading"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rgbClr val="92D050"/>
                </a:solidFill>
                <a:effectLst/>
                <a:latin typeface="Calibri" pitchFamily="34" charset="0"/>
                <a:ea typeface="Calibri" pitchFamily="34" charset="0"/>
                <a:cs typeface="PT Bold Heading" pitchFamily="2" charset="-78"/>
              </a:rPr>
              <a:t>4/-من الذي  يُقوم؟</a:t>
            </a:r>
            <a:endParaRPr kumimoji="0" lang="en-US" sz="2000" b="0" i="0" u="none" strike="noStrike" cap="none" normalizeH="0" baseline="0" dirty="0" smtClean="0">
              <a:ln>
                <a:noFill/>
              </a:ln>
              <a:solidFill>
                <a:srgbClr val="92D050"/>
              </a:solidFill>
              <a:effectLst/>
              <a:latin typeface="Arial" pitchFamily="34" charset="0"/>
              <a:cs typeface="PT Bold Heading"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ويقصد </a:t>
            </a:r>
            <a:r>
              <a:rPr kumimoji="0" lang="ar-SA" sz="2000" b="0" i="0" u="none" strike="noStrike" cap="none" normalizeH="0" baseline="0" dirty="0" err="1" smtClean="0">
                <a:ln>
                  <a:noFill/>
                </a:ln>
                <a:solidFill>
                  <a:schemeClr val="tx1"/>
                </a:solidFill>
                <a:effectLst/>
                <a:latin typeface="Calibri" pitchFamily="34" charset="0"/>
                <a:ea typeface="Calibri" pitchFamily="34" charset="0"/>
                <a:cs typeface="PT Bold Heading" pitchFamily="2" charset="-78"/>
              </a:rPr>
              <a:t>به</a:t>
            </a: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 الفرد أو الجهة ,التي ستقوم بتنفيذ عملية التقويم تجرى فيه عملية التقويم ,فالمقومون قد يختلفون ,إذا كان المجال مثلاً هو تقويم المنهج ,عنهم إذا كان المجال هو تقويم المعلم ,أو غيره من العناصر التربوية الأخرى.</a:t>
            </a:r>
            <a:endParaRPr kumimoji="0" lang="en-US" sz="2000" b="0" i="0" u="none" strike="noStrike" cap="none" normalizeH="0" baseline="0" dirty="0" smtClean="0">
              <a:ln>
                <a:noFill/>
              </a:ln>
              <a:solidFill>
                <a:schemeClr val="tx1"/>
              </a:solidFill>
              <a:effectLst/>
              <a:latin typeface="Arial" pitchFamily="34" charset="0"/>
              <a:cs typeface="PT Bold Heading"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غير أنه يمكن القول بأن الذين ينبغي لهم المشاركة في تنفيذ التقويم التربوي والتعليمي ,هم جميع الأفراد ,أو الهيئات ذات الصلة بالعملية التربوية والتعليمية ,بمختلف عناصرها ومكوناتها .</a:t>
            </a:r>
            <a:endParaRPr kumimoji="0" lang="ar-SA" sz="2000" b="0" i="0" u="none" strike="noStrike" cap="none" normalizeH="0" baseline="0" dirty="0" smtClean="0">
              <a:ln>
                <a:noFill/>
              </a:ln>
              <a:solidFill>
                <a:schemeClr val="tx1"/>
              </a:solidFill>
              <a:effectLst/>
              <a:latin typeface="Arial" pitchFamily="34" charset="0"/>
              <a:cs typeface="PT Bold Heading" pitchFamily="2" charset="-78"/>
            </a:endParaRPr>
          </a:p>
        </p:txBody>
      </p:sp>
      <p:pic>
        <p:nvPicPr>
          <p:cNvPr id="11266" name="Picture 2" descr="D:\Documents and Settings\1\My Documents\Bluetooth Exchange Folder\SC20140222-144049-1.jpg"/>
          <p:cNvPicPr>
            <a:picLocks noChangeAspect="1" noChangeArrowheads="1"/>
          </p:cNvPicPr>
          <p:nvPr/>
        </p:nvPicPr>
        <p:blipFill>
          <a:blip r:embed="rId3"/>
          <a:srcRect/>
          <a:stretch>
            <a:fillRect/>
          </a:stretch>
        </p:blipFill>
        <p:spPr bwMode="auto">
          <a:xfrm>
            <a:off x="1714480" y="1071546"/>
            <a:ext cx="2786082" cy="1714512"/>
          </a:xfrm>
          <a:prstGeom prst="rect">
            <a:avLst/>
          </a:prstGeom>
          <a:noFill/>
        </p:spPr>
      </p:pic>
    </p:spTree>
    <p:extLst>
      <p:ext uri="{BB962C8B-B14F-4D97-AF65-F5344CB8AC3E}">
        <p14:creationId xmlns:p14="http://schemas.microsoft.com/office/powerpoint/2010/main" val="10073586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Documents and Settings\1\My Documents\Bluetooth Exchange Folder\tumblr_mkydh7LusE1qjg6pgo3_400.jpeg"/>
          <p:cNvPicPr>
            <a:picLocks noChangeAspect="1" noChangeArrowheads="1"/>
          </p:cNvPicPr>
          <p:nvPr/>
        </p:nvPicPr>
        <p:blipFill>
          <a:blip r:embed="rId2"/>
          <a:srcRect/>
          <a:stretch>
            <a:fillRect/>
          </a:stretch>
        </p:blipFill>
        <p:spPr bwMode="auto">
          <a:xfrm>
            <a:off x="0" y="24"/>
            <a:ext cx="1357290" cy="6858000"/>
          </a:xfrm>
          <a:prstGeom prst="rect">
            <a:avLst/>
          </a:prstGeom>
          <a:noFill/>
        </p:spPr>
      </p:pic>
      <p:sp>
        <p:nvSpPr>
          <p:cNvPr id="10241" name="Rectangle 1"/>
          <p:cNvSpPr>
            <a:spLocks noChangeArrowheads="1"/>
          </p:cNvSpPr>
          <p:nvPr/>
        </p:nvSpPr>
        <p:spPr bwMode="auto">
          <a:xfrm>
            <a:off x="1428728" y="428604"/>
            <a:ext cx="7715272"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000" i="0" u="none" strike="noStrike" cap="none" normalizeH="0" baseline="0" dirty="0" smtClean="0">
                <a:ln>
                  <a:noFill/>
                </a:ln>
                <a:solidFill>
                  <a:srgbClr val="92D050"/>
                </a:solidFill>
                <a:effectLst/>
                <a:latin typeface="Calibri" pitchFamily="34" charset="0"/>
                <a:ea typeface="Calibri" pitchFamily="34" charset="0"/>
                <a:cs typeface="PT Bold Heading" pitchFamily="2" charset="-78"/>
              </a:rPr>
              <a:t>5/متى يتم التقويم ؟</a:t>
            </a:r>
            <a:endParaRPr kumimoji="0" lang="en-US" sz="2000" i="0" u="none" strike="noStrike" cap="none" normalizeH="0" baseline="0" dirty="0" smtClean="0">
              <a:ln>
                <a:noFill/>
              </a:ln>
              <a:solidFill>
                <a:srgbClr val="92D050"/>
              </a:solidFill>
              <a:effectLst/>
              <a:latin typeface="Arial" pitchFamily="34" charset="0"/>
              <a:cs typeface="PT Bold Heading"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00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وهو سؤال يختص بتوقيت التقويم ,ومتى سيتم ؟هل في بداية العملية التعليمية ,أم تتصف بالاستمرارية ,ولهذا لابد أن يصاحب التقويم ,عملية التنفيذ. ولمزيد من التوضيح يمكن أن نسأل أنفسنا الأسئلة التالية :أين نحن الآن ؟هل نحن نسير في الطريق الصحيح؟ كيف ندرك أننا قد وصلنا ؟والإجابة عن سؤال ,أين نحن الآن؟ تشير إلى أن نقف على مواطئ أقدامنا ,قبل البدء في عملية التعلم ,مما يقتضي ضرورة القيام بتقويم قبلي ,يحدد المستوى المبدئي للمتعلم .وسؤال هل نحن نسير في الطريق الصحيح؟ تقتضي الإجابة عنه ,أن يكون هناك تقويم مصاحب لعملية التنفيذ ,وهذا ما يسمي  بالتقويم التكويني أو البنائي ,الذي يقدم تغذية راجعة تساعد في تعديل المسار ,وتصحيحه في اتجاه تحقيق الأهداف .وإجابة السؤال الأخير ,وكيف ندرك إننا قد وصلنا ؟تقتضي إجراء تقويم ختامي أو تجميعي يحدد مدى النجاح في تحقيق الأهداف والوصول إلى الغايات المرسومة.</a:t>
            </a:r>
            <a:endParaRPr kumimoji="0" lang="ar-SA" sz="2000" i="0" u="none" strike="noStrike" cap="none" normalizeH="0" baseline="0" dirty="0" smtClean="0">
              <a:ln>
                <a:noFill/>
              </a:ln>
              <a:solidFill>
                <a:schemeClr val="tx1"/>
              </a:solidFill>
              <a:effectLst/>
              <a:latin typeface="Arial" pitchFamily="34" charset="0"/>
              <a:cs typeface="PT Bold Heading"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lang="ar-SA" sz="2000" dirty="0" smtClean="0">
              <a:latin typeface="Arial" pitchFamily="34" charset="0"/>
              <a:ea typeface="Calibri" pitchFamily="34" charset="0"/>
              <a:cs typeface="PT Bold Heading"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000" i="0" u="none" strike="noStrike" cap="none" normalizeH="0" baseline="0" dirty="0" smtClean="0">
                <a:ln>
                  <a:noFill/>
                </a:ln>
                <a:solidFill>
                  <a:srgbClr val="92D050"/>
                </a:solidFill>
                <a:effectLst/>
                <a:latin typeface="Calibri" pitchFamily="34" charset="0"/>
                <a:ea typeface="Calibri" pitchFamily="34" charset="0"/>
                <a:cs typeface="PT Bold Heading" pitchFamily="2" charset="-78"/>
              </a:rPr>
              <a:t>6/أين يتم التقويم ؟</a:t>
            </a:r>
            <a:endParaRPr kumimoji="0" lang="en-US" sz="2000" i="0" u="none" strike="noStrike" cap="none" normalizeH="0" baseline="0" dirty="0" smtClean="0">
              <a:ln>
                <a:noFill/>
              </a:ln>
              <a:solidFill>
                <a:srgbClr val="92D050"/>
              </a:solidFill>
              <a:effectLst/>
              <a:latin typeface="Arial" pitchFamily="34" charset="0"/>
              <a:cs typeface="PT Bold Heading"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00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ويختص هذا السؤال بتحديد المواقع ,أو المكان الذي ينبغي أن تتم ينبغي أن تتم فيه عملية التقويم ,إذ إن المكان يختلف باختلاف الجانب ,أو الموضوع الذي يتناوله التقويم –فتقوم مهارات المعلم  الدراسة ,ومهارات المتعلم في ممارسة الرياضة ,لا يمكن أن تتم إلا في الميدان الرياضي ,وهكذا فإن نوع النشاط المراد تقويمه ,يحدد مكان التقويم المناسب.</a:t>
            </a:r>
            <a:endParaRPr kumimoji="0" lang="ar-SA" sz="2000" i="0" u="none" strike="noStrike" cap="none" normalizeH="0" baseline="0" dirty="0" smtClean="0">
              <a:ln>
                <a:noFill/>
              </a:ln>
              <a:solidFill>
                <a:schemeClr val="tx1"/>
              </a:solidFill>
              <a:effectLst/>
              <a:latin typeface="Arial" pitchFamily="34" charset="0"/>
              <a:cs typeface="PT Bold Heading" pitchFamily="2" charset="-78"/>
            </a:endParaRPr>
          </a:p>
        </p:txBody>
      </p:sp>
    </p:spTree>
    <p:extLst>
      <p:ext uri="{BB962C8B-B14F-4D97-AF65-F5344CB8AC3E}">
        <p14:creationId xmlns:p14="http://schemas.microsoft.com/office/powerpoint/2010/main" val="16179767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Documents and Settings\1\My Documents\Bluetooth Exchange Folder\tumblr_mkydh7LusE1qjg6pgo3_400.jpeg"/>
          <p:cNvPicPr>
            <a:picLocks noChangeAspect="1" noChangeArrowheads="1"/>
          </p:cNvPicPr>
          <p:nvPr/>
        </p:nvPicPr>
        <p:blipFill>
          <a:blip r:embed="rId2"/>
          <a:srcRect/>
          <a:stretch>
            <a:fillRect/>
          </a:stretch>
        </p:blipFill>
        <p:spPr bwMode="auto">
          <a:xfrm>
            <a:off x="0" y="24"/>
            <a:ext cx="1357290" cy="6858000"/>
          </a:xfrm>
          <a:prstGeom prst="rect">
            <a:avLst/>
          </a:prstGeom>
          <a:noFill/>
        </p:spPr>
      </p:pic>
      <p:sp>
        <p:nvSpPr>
          <p:cNvPr id="9217" name="Rectangle 1"/>
          <p:cNvSpPr>
            <a:spLocks noChangeArrowheads="1"/>
          </p:cNvSpPr>
          <p:nvPr/>
        </p:nvSpPr>
        <p:spPr bwMode="auto">
          <a:xfrm>
            <a:off x="3428992" y="0"/>
            <a:ext cx="5715008"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000" b="0" i="0" u="none" strike="noStrike" cap="none" normalizeH="0" baseline="0" dirty="0" smtClean="0">
                <a:ln>
                  <a:noFill/>
                </a:ln>
                <a:solidFill>
                  <a:srgbClr val="92D050"/>
                </a:solidFill>
                <a:effectLst/>
                <a:latin typeface="Calibri" pitchFamily="34" charset="0"/>
                <a:ea typeface="Calibri" pitchFamily="34" charset="0"/>
                <a:cs typeface="PT Bold Heading" pitchFamily="2" charset="-78"/>
              </a:rPr>
              <a:t>ب</a:t>
            </a:r>
            <a:r>
              <a:rPr kumimoji="0" lang="ar-SA" sz="2000" b="0" i="0" u="none" strike="noStrike" cap="none" normalizeH="0" baseline="0" dirty="0" smtClean="0">
                <a:ln>
                  <a:noFill/>
                </a:ln>
                <a:solidFill>
                  <a:srgbClr val="C00000"/>
                </a:solidFill>
                <a:effectLst/>
                <a:latin typeface="Calibri" pitchFamily="34" charset="0"/>
                <a:ea typeface="Calibri" pitchFamily="34" charset="0"/>
                <a:cs typeface="PT Bold Heading" pitchFamily="2" charset="-78"/>
              </a:rPr>
              <a:t>-مرحلة تنفيذ التقويم.</a:t>
            </a:r>
            <a:endParaRPr kumimoji="0" lang="en-US" sz="2000" b="0" i="0" u="none" strike="noStrike" cap="none" normalizeH="0" baseline="0" dirty="0" smtClean="0">
              <a:ln>
                <a:noFill/>
              </a:ln>
              <a:solidFill>
                <a:srgbClr val="C00000"/>
              </a:solidFill>
              <a:effectLst/>
              <a:latin typeface="Arial" pitchFamily="34" charset="0"/>
              <a:cs typeface="PT Bold Heading"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وتعقب هذه المرحلة –أي التنفيذ- مرحلة التخطيط, حيث يتم التنفيذ وفقاً للخطوات والإجراءات التي تم في مرحلة التخطيط. ويمكن إجمال إجراءات هذه المرحلة في خطوتين:</a:t>
            </a: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PT Bold Heading"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rgbClr val="92D050"/>
                </a:solidFill>
                <a:effectLst/>
                <a:latin typeface="Calibri" pitchFamily="34" charset="0"/>
                <a:ea typeface="Calibri" pitchFamily="34" charset="0"/>
                <a:cs typeface="PT Bold Heading" pitchFamily="2" charset="-78"/>
              </a:rPr>
              <a:t>1-تحديد مجتمع التقويم أو اختيار عينيه.</a:t>
            </a:r>
            <a:endParaRPr kumimoji="0" lang="en-US" sz="2000" b="0" i="0" u="none" strike="noStrike" cap="none" normalizeH="0" baseline="0" dirty="0" smtClean="0">
              <a:ln>
                <a:noFill/>
              </a:ln>
              <a:solidFill>
                <a:srgbClr val="92D050"/>
              </a:solidFill>
              <a:effectLst/>
              <a:latin typeface="Arial" pitchFamily="34" charset="0"/>
              <a:cs typeface="PT Bold Heading"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وفي هذه الخطوة يتم حصره وتحديد الأفراد ,الذي سيجري عليهم التقويم ,وقد يشكلون كل أفراد المجتمع المراد تقويمهم ,كما أنه في أحيان أخرى قد يكون هذا المجتمع قطاعاً كبيراً,يصعب تقويمه كله , أو ربما يتطلب تقويمه وقتاً, </a:t>
            </a:r>
            <a:r>
              <a:rPr kumimoji="0" lang="ar-SA" sz="2000" b="0" i="0" u="none" strike="noStrike" cap="none" normalizeH="0" baseline="0" dirty="0" err="1" smtClean="0">
                <a:ln>
                  <a:noFill/>
                </a:ln>
                <a:solidFill>
                  <a:schemeClr val="tx1"/>
                </a:solidFill>
                <a:effectLst/>
                <a:latin typeface="Calibri" pitchFamily="34" charset="0"/>
                <a:ea typeface="Calibri" pitchFamily="34" charset="0"/>
                <a:cs typeface="PT Bold Heading" pitchFamily="2" charset="-78"/>
              </a:rPr>
              <a:t>وجهداًومالاً</a:t>
            </a: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 </a:t>
            </a:r>
            <a:r>
              <a:rPr kumimoji="0" lang="ar-SA" sz="2000" b="0" i="0" u="none" strike="noStrike" cap="none" normalizeH="0" baseline="0" dirty="0" err="1" smtClean="0">
                <a:ln>
                  <a:noFill/>
                </a:ln>
                <a:solidFill>
                  <a:schemeClr val="tx1"/>
                </a:solidFill>
                <a:effectLst/>
                <a:latin typeface="Calibri" pitchFamily="34" charset="0"/>
                <a:ea typeface="Calibri" pitchFamily="34" charset="0"/>
                <a:cs typeface="PT Bold Heading" pitchFamily="2" charset="-78"/>
              </a:rPr>
              <a:t>و</a:t>
            </a: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 بالتالي  يصبح تقويمه غير اقتصادي .وفي هذه الحالة يمكن اختيار عينة ممثلة لهذا القطاع موضع التقويم</a:t>
            </a: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PT Bold Heading"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rgbClr val="92D050"/>
                </a:solidFill>
                <a:effectLst/>
                <a:latin typeface="Calibri" pitchFamily="34" charset="0"/>
                <a:ea typeface="Calibri" pitchFamily="34" charset="0"/>
                <a:cs typeface="PT Bold Heading" pitchFamily="2" charset="-78"/>
              </a:rPr>
              <a:t>2-تطبيق أدوات التقويم:</a:t>
            </a:r>
            <a:endParaRPr kumimoji="0" lang="en-US" sz="2000" b="0" i="0" u="none" strike="noStrike" cap="none" normalizeH="0" baseline="0" dirty="0" smtClean="0">
              <a:ln>
                <a:noFill/>
              </a:ln>
              <a:solidFill>
                <a:srgbClr val="92D050"/>
              </a:solidFill>
              <a:effectLst/>
              <a:latin typeface="Arial" pitchFamily="34" charset="0"/>
              <a:cs typeface="PT Bold Heading"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بعد تحديد  المجتمع ,أو اختيار عينة منه ,يتم تطبيق أدوات التقويم ,التي سبق تحديدها على العينة المختارة ,بهدف جمع المعلومات والبيانات عن الصفات أو الخصائص موضوع التقويم .</a:t>
            </a:r>
            <a:endParaRPr kumimoji="0" lang="en-US" sz="2000" b="0" i="0" u="none" strike="noStrike" cap="none" normalizeH="0" baseline="0" dirty="0" smtClean="0">
              <a:ln>
                <a:noFill/>
              </a:ln>
              <a:solidFill>
                <a:schemeClr val="tx1"/>
              </a:solidFill>
              <a:effectLst/>
              <a:latin typeface="Arial" pitchFamily="34" charset="0"/>
              <a:cs typeface="PT Bold Heading"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وينبغي عند التطبيق الالتزام بشروط, وقواعد تطبيق الأداة ,حتى تكون نتائجها دقيقة وموثوقاً </a:t>
            </a:r>
            <a:r>
              <a:rPr kumimoji="0" lang="ar-SA" sz="2000" b="0" i="0" u="none" strike="noStrike" cap="none" normalizeH="0" baseline="0" dirty="0" err="1" smtClean="0">
                <a:ln>
                  <a:noFill/>
                </a:ln>
                <a:solidFill>
                  <a:schemeClr val="tx1"/>
                </a:solidFill>
                <a:effectLst/>
                <a:latin typeface="Calibri" pitchFamily="34" charset="0"/>
                <a:ea typeface="Calibri" pitchFamily="34" charset="0"/>
                <a:cs typeface="PT Bold Heading" pitchFamily="2" charset="-78"/>
              </a:rPr>
              <a:t>بها</a:t>
            </a: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a:t>
            </a:r>
            <a:endParaRPr kumimoji="0" lang="ar-SA" sz="2000" b="0" i="0" u="none" strike="noStrike" cap="none" normalizeH="0" baseline="0" dirty="0" smtClean="0">
              <a:ln>
                <a:noFill/>
              </a:ln>
              <a:solidFill>
                <a:schemeClr val="tx1"/>
              </a:solidFill>
              <a:effectLst/>
              <a:latin typeface="Arial" pitchFamily="34" charset="0"/>
              <a:cs typeface="PT Bold Heading" pitchFamily="2" charset="-78"/>
            </a:endParaRPr>
          </a:p>
        </p:txBody>
      </p:sp>
      <p:pic>
        <p:nvPicPr>
          <p:cNvPr id="9218" name="Picture 2" descr="D:\Documents and Settings\1\My Documents\Bluetooth Exchange Folder\001.jpeg"/>
          <p:cNvPicPr>
            <a:picLocks noChangeAspect="1" noChangeArrowheads="1"/>
          </p:cNvPicPr>
          <p:nvPr/>
        </p:nvPicPr>
        <p:blipFill>
          <a:blip r:embed="rId3"/>
          <a:srcRect/>
          <a:stretch>
            <a:fillRect/>
          </a:stretch>
        </p:blipFill>
        <p:spPr bwMode="auto">
          <a:xfrm>
            <a:off x="1500166" y="2000240"/>
            <a:ext cx="2035347" cy="2728924"/>
          </a:xfrm>
          <a:prstGeom prst="rect">
            <a:avLst/>
          </a:prstGeom>
          <a:noFill/>
        </p:spPr>
      </p:pic>
    </p:spTree>
    <p:extLst>
      <p:ext uri="{BB962C8B-B14F-4D97-AF65-F5344CB8AC3E}">
        <p14:creationId xmlns:p14="http://schemas.microsoft.com/office/powerpoint/2010/main" val="37485064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Documents and Settings\1\My Documents\Bluetooth Exchange Folder\tumblr_mkydh7LusE1qjg6pgo3_400.jpeg"/>
          <p:cNvPicPr>
            <a:picLocks noChangeAspect="1" noChangeArrowheads="1"/>
          </p:cNvPicPr>
          <p:nvPr/>
        </p:nvPicPr>
        <p:blipFill>
          <a:blip r:embed="rId2"/>
          <a:srcRect/>
          <a:stretch>
            <a:fillRect/>
          </a:stretch>
        </p:blipFill>
        <p:spPr bwMode="auto">
          <a:xfrm>
            <a:off x="0" y="24"/>
            <a:ext cx="1357290" cy="6858000"/>
          </a:xfrm>
          <a:prstGeom prst="rect">
            <a:avLst/>
          </a:prstGeom>
          <a:noFill/>
        </p:spPr>
      </p:pic>
      <p:sp>
        <p:nvSpPr>
          <p:cNvPr id="8193" name="Rectangle 1"/>
          <p:cNvSpPr>
            <a:spLocks noChangeArrowheads="1"/>
          </p:cNvSpPr>
          <p:nvPr/>
        </p:nvSpPr>
        <p:spPr bwMode="auto">
          <a:xfrm>
            <a:off x="1428728" y="642918"/>
            <a:ext cx="7715272"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000" i="0" u="none" strike="noStrike" cap="none" normalizeH="0" baseline="0" dirty="0" smtClean="0">
                <a:ln>
                  <a:noFill/>
                </a:ln>
                <a:solidFill>
                  <a:srgbClr val="92D050"/>
                </a:solidFill>
                <a:effectLst/>
                <a:latin typeface="Calibri" pitchFamily="34" charset="0"/>
                <a:ea typeface="Calibri" pitchFamily="34" charset="0"/>
                <a:cs typeface="PT Bold Heading" pitchFamily="2" charset="-78"/>
              </a:rPr>
              <a:t>(</a:t>
            </a:r>
            <a:r>
              <a:rPr kumimoji="0" lang="ar-SA" sz="2000" i="0" u="none" strike="noStrike" cap="none" normalizeH="0" baseline="0" dirty="0" err="1" smtClean="0">
                <a:ln>
                  <a:noFill/>
                </a:ln>
                <a:solidFill>
                  <a:srgbClr val="92D050"/>
                </a:solidFill>
                <a:effectLst/>
                <a:latin typeface="Calibri" pitchFamily="34" charset="0"/>
                <a:ea typeface="Calibri" pitchFamily="34" charset="0"/>
                <a:cs typeface="PT Bold Heading" pitchFamily="2" charset="-78"/>
              </a:rPr>
              <a:t>جـ</a:t>
            </a:r>
            <a:r>
              <a:rPr kumimoji="0" lang="ar-SA" sz="2000" i="0" u="none" strike="noStrike" cap="none" normalizeH="0" baseline="0" dirty="0" smtClean="0">
                <a:ln>
                  <a:noFill/>
                </a:ln>
                <a:solidFill>
                  <a:srgbClr val="92D050"/>
                </a:solidFill>
                <a:effectLst/>
                <a:latin typeface="Calibri" pitchFamily="34" charset="0"/>
                <a:ea typeface="Calibri" pitchFamily="34" charset="0"/>
                <a:cs typeface="PT Bold Heading" pitchFamily="2" charset="-78"/>
              </a:rPr>
              <a:t>) </a:t>
            </a:r>
            <a:r>
              <a:rPr kumimoji="0" lang="ar-SA" sz="2000" i="0" u="none" strike="noStrike" cap="none" normalizeH="0" baseline="0" dirty="0" smtClean="0">
                <a:ln>
                  <a:noFill/>
                </a:ln>
                <a:solidFill>
                  <a:srgbClr val="C00000"/>
                </a:solidFill>
                <a:effectLst/>
                <a:latin typeface="Calibri" pitchFamily="34" charset="0"/>
                <a:ea typeface="Calibri" pitchFamily="34" charset="0"/>
                <a:cs typeface="PT Bold Heading" pitchFamily="2" charset="-78"/>
              </a:rPr>
              <a:t>مرحلة إصدار الحكم واتخاذ القرار:</a:t>
            </a:r>
            <a:endParaRPr kumimoji="0" lang="en-US" sz="2000" i="0" u="none" strike="noStrike" cap="none" normalizeH="0" baseline="0" dirty="0" smtClean="0">
              <a:ln>
                <a:noFill/>
              </a:ln>
              <a:solidFill>
                <a:srgbClr val="C00000"/>
              </a:solidFill>
              <a:effectLst/>
              <a:latin typeface="Arial" pitchFamily="34" charset="0"/>
              <a:cs typeface="PT Bold Heading"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00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وهي المرحلة الأخيرة من مراحل التقويم,وتعتمد بصورة أساسية على المرحلتين السابقتين,سواء سلباً أو إيجاباً.فبقدر ما تكون المرحلتان السابقتان,قد قامتا على أسس علمية سليمة,بقدر ما يكون إصدار الحكم,واتخاذ قرارات في ضوء هذا الحكم أمراً سليماً ومفيداً,ويتم في هذه المرحلة عدد من الإجراءات منها:</a:t>
            </a: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2000" i="0" u="none" strike="noStrike" cap="none" normalizeH="0" baseline="0" dirty="0" smtClean="0">
              <a:ln>
                <a:noFill/>
              </a:ln>
              <a:solidFill>
                <a:schemeClr val="tx1"/>
              </a:solidFill>
              <a:effectLst/>
              <a:latin typeface="Arial" pitchFamily="34" charset="0"/>
              <a:cs typeface="PT Bold Heading" pitchFamily="2" charset="-78"/>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sz="200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التقدير الكمي لنتائج القياس.</a:t>
            </a:r>
            <a:endParaRPr kumimoji="0" lang="en-US" sz="2000" i="0" u="none" strike="noStrike" cap="none" normalizeH="0" baseline="0" dirty="0" smtClean="0">
              <a:ln>
                <a:noFill/>
              </a:ln>
              <a:solidFill>
                <a:schemeClr val="tx1"/>
              </a:solidFill>
              <a:effectLst/>
              <a:latin typeface="Arial" pitchFamily="34" charset="0"/>
              <a:cs typeface="PT Bold Heading" pitchFamily="2" charset="-78"/>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sz="200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التقدير النوعي والتقييم.</a:t>
            </a:r>
            <a:endParaRPr kumimoji="0" lang="en-US" sz="2000" i="0" u="none" strike="noStrike" cap="none" normalizeH="0" baseline="0" dirty="0" smtClean="0">
              <a:ln>
                <a:noFill/>
              </a:ln>
              <a:solidFill>
                <a:schemeClr val="tx1"/>
              </a:solidFill>
              <a:effectLst/>
              <a:latin typeface="Arial" pitchFamily="34" charset="0"/>
              <a:cs typeface="PT Bold Heading" pitchFamily="2" charset="-78"/>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sz="200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المعالجات الإحصائية للنتائج.</a:t>
            </a:r>
            <a:endParaRPr kumimoji="0" lang="en-US" sz="2000" i="0" u="none" strike="noStrike" cap="none" normalizeH="0" baseline="0" dirty="0" smtClean="0">
              <a:ln>
                <a:noFill/>
              </a:ln>
              <a:solidFill>
                <a:schemeClr val="tx1"/>
              </a:solidFill>
              <a:effectLst/>
              <a:latin typeface="Arial" pitchFamily="34" charset="0"/>
              <a:cs typeface="PT Bold Heading" pitchFamily="2" charset="-78"/>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sz="200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تحليل النتائج وتفسيرها.</a:t>
            </a:r>
            <a:endParaRPr kumimoji="0" lang="en-US" sz="2000" i="0" u="none" strike="noStrike" cap="none" normalizeH="0" baseline="0" dirty="0" smtClean="0">
              <a:ln>
                <a:noFill/>
              </a:ln>
              <a:solidFill>
                <a:schemeClr val="tx1"/>
              </a:solidFill>
              <a:effectLst/>
              <a:latin typeface="Arial" pitchFamily="34" charset="0"/>
              <a:cs typeface="PT Bold Heading" pitchFamily="2" charset="-78"/>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sz="200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استخلاص المؤشرات العامة.</a:t>
            </a:r>
            <a:endParaRPr kumimoji="0" lang="en-US" sz="2000" i="0" u="none" strike="noStrike" cap="none" normalizeH="0" baseline="0" dirty="0" smtClean="0">
              <a:ln>
                <a:noFill/>
              </a:ln>
              <a:solidFill>
                <a:schemeClr val="tx1"/>
              </a:solidFill>
              <a:effectLst/>
              <a:latin typeface="Arial" pitchFamily="34" charset="0"/>
              <a:cs typeface="PT Bold Heading" pitchFamily="2" charset="-78"/>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sz="200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إصدار أحكام في ضوء هذه المؤشرات.</a:t>
            </a:r>
            <a:endParaRPr kumimoji="0" lang="en-US" sz="2000" i="0" u="none" strike="noStrike" cap="none" normalizeH="0" baseline="0" dirty="0" smtClean="0">
              <a:ln>
                <a:noFill/>
              </a:ln>
              <a:solidFill>
                <a:schemeClr val="tx1"/>
              </a:solidFill>
              <a:effectLst/>
              <a:latin typeface="Arial" pitchFamily="34" charset="0"/>
              <a:cs typeface="PT Bold Heading" pitchFamily="2" charset="-78"/>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sz="200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اتخاذ القرارات المناسبة.</a:t>
            </a:r>
            <a:endParaRPr kumimoji="0" lang="en-US" sz="2000" i="0" u="none" strike="noStrike" cap="none" normalizeH="0" baseline="0" dirty="0" smtClean="0">
              <a:ln>
                <a:noFill/>
              </a:ln>
              <a:solidFill>
                <a:schemeClr val="tx1"/>
              </a:solidFill>
              <a:effectLst/>
              <a:latin typeface="Arial" pitchFamily="34" charset="0"/>
              <a:cs typeface="PT Bold Heading" pitchFamily="2" charset="-78"/>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sz="200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متابعة تنفيذ القرارات.</a:t>
            </a:r>
          </a:p>
          <a:p>
            <a:pPr marL="0" marR="0" lvl="0" indent="0" algn="r" defTabSz="914400" rtl="1" eaLnBrk="0" fontAlgn="base" latinLnBrk="0" hangingPunct="0">
              <a:lnSpc>
                <a:spcPct val="100000"/>
              </a:lnSpc>
              <a:spcBef>
                <a:spcPct val="0"/>
              </a:spcBef>
              <a:spcAft>
                <a:spcPct val="0"/>
              </a:spcAft>
              <a:buClrTx/>
              <a:buSzTx/>
              <a:tabLst/>
            </a:pPr>
            <a:endParaRPr kumimoji="0" lang="en-US" sz="2000" i="0" u="none" strike="noStrike" cap="none" normalizeH="0" baseline="0" dirty="0" smtClean="0">
              <a:ln>
                <a:noFill/>
              </a:ln>
              <a:solidFill>
                <a:schemeClr val="tx1"/>
              </a:solidFill>
              <a:effectLst/>
              <a:latin typeface="Arial" pitchFamily="34" charset="0"/>
              <a:cs typeface="PT Bold Heading"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00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وهذه المرحلة رغم أنها تعد الأخيرة,إلا أنها ليست مرحلة نهائية,حيث إنها تؤدي إلى مرحله تقويم جديدة,على ضوء أهداف جديدة,وإجراءات إصلاحية ,يتم اتخاذها في ضوء القرارات الناتجة عن هذه المرحلة,وهكذا يكون التقويم دائماً في حالة ديناميكية,وتستمر مراحله من دورة إلى أخرى.</a:t>
            </a:r>
            <a:endParaRPr kumimoji="0" lang="ar-SA" sz="2000" i="0" u="none" strike="noStrike" cap="none" normalizeH="0" baseline="0" dirty="0" smtClean="0">
              <a:ln>
                <a:noFill/>
              </a:ln>
              <a:solidFill>
                <a:schemeClr val="tx1"/>
              </a:solidFill>
              <a:effectLst/>
              <a:latin typeface="Arial" pitchFamily="34" charset="0"/>
              <a:cs typeface="PT Bold Heading" pitchFamily="2" charset="-78"/>
            </a:endParaRPr>
          </a:p>
        </p:txBody>
      </p:sp>
      <p:pic>
        <p:nvPicPr>
          <p:cNvPr id="8194" name="Picture 2" descr="D:\Documents and Settings\1\My Documents\Bluetooth Exchange Folder\SC20140222-143805-1.jpg"/>
          <p:cNvPicPr>
            <a:picLocks noChangeAspect="1" noChangeArrowheads="1"/>
          </p:cNvPicPr>
          <p:nvPr/>
        </p:nvPicPr>
        <p:blipFill>
          <a:blip r:embed="rId3"/>
          <a:srcRect/>
          <a:stretch>
            <a:fillRect/>
          </a:stretch>
        </p:blipFill>
        <p:spPr bwMode="auto">
          <a:xfrm>
            <a:off x="1857356" y="2357430"/>
            <a:ext cx="3490623" cy="2428892"/>
          </a:xfrm>
          <a:prstGeom prst="rect">
            <a:avLst/>
          </a:prstGeom>
          <a:noFill/>
        </p:spPr>
      </p:pic>
    </p:spTree>
    <p:extLst>
      <p:ext uri="{BB962C8B-B14F-4D97-AF65-F5344CB8AC3E}">
        <p14:creationId xmlns:p14="http://schemas.microsoft.com/office/powerpoint/2010/main" val="3421651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Documents and Settings\1\My Documents\Bluetooth Exchange Folder\tumblr_mkydh7LusE1qjg6pgo3_400.jpeg"/>
          <p:cNvPicPr>
            <a:picLocks noChangeAspect="1" noChangeArrowheads="1"/>
          </p:cNvPicPr>
          <p:nvPr/>
        </p:nvPicPr>
        <p:blipFill>
          <a:blip r:embed="rId2"/>
          <a:srcRect/>
          <a:stretch>
            <a:fillRect/>
          </a:stretch>
        </p:blipFill>
        <p:spPr bwMode="auto">
          <a:xfrm>
            <a:off x="0" y="24"/>
            <a:ext cx="1357290" cy="6858000"/>
          </a:xfrm>
          <a:prstGeom prst="rect">
            <a:avLst/>
          </a:prstGeom>
          <a:noFill/>
        </p:spPr>
      </p:pic>
      <p:sp>
        <p:nvSpPr>
          <p:cNvPr id="7169" name="Rectangle 1"/>
          <p:cNvSpPr>
            <a:spLocks noChangeArrowheads="1"/>
          </p:cNvSpPr>
          <p:nvPr/>
        </p:nvSpPr>
        <p:spPr bwMode="auto">
          <a:xfrm>
            <a:off x="1643042" y="857232"/>
            <a:ext cx="7500958"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000" i="0" u="none" strike="noStrike" cap="none" normalizeH="0" baseline="0" dirty="0" smtClean="0">
                <a:ln>
                  <a:noFill/>
                </a:ln>
                <a:solidFill>
                  <a:srgbClr val="92D050"/>
                </a:solidFill>
                <a:effectLst/>
                <a:latin typeface="Calibri" pitchFamily="34" charset="0"/>
                <a:ea typeface="Calibri" pitchFamily="34" charset="0"/>
                <a:cs typeface="PT Bold Heading" pitchFamily="2" charset="-78"/>
              </a:rPr>
              <a:t>ثالثاً</a:t>
            </a:r>
            <a:r>
              <a:rPr kumimoji="0" lang="ar-SA" sz="2000" i="0" u="none" strike="noStrike" cap="none" normalizeH="0" baseline="0" dirty="0" smtClean="0">
                <a:ln>
                  <a:noFill/>
                </a:ln>
                <a:solidFill>
                  <a:srgbClr val="C00000"/>
                </a:solidFill>
                <a:effectLst/>
                <a:latin typeface="Calibri" pitchFamily="34" charset="0"/>
                <a:ea typeface="Calibri" pitchFamily="34" charset="0"/>
                <a:cs typeface="PT Bold Heading" pitchFamily="2" charset="-78"/>
              </a:rPr>
              <a:t>:شروط التقويم التربوي الجيد:</a:t>
            </a:r>
          </a:p>
          <a:p>
            <a:pPr marL="0" marR="0" lvl="0" indent="0" algn="r" defTabSz="914400" rtl="1" eaLnBrk="1" fontAlgn="base" latinLnBrk="0" hangingPunct="1">
              <a:lnSpc>
                <a:spcPct val="100000"/>
              </a:lnSpc>
              <a:spcBef>
                <a:spcPct val="0"/>
              </a:spcBef>
              <a:spcAft>
                <a:spcPct val="0"/>
              </a:spcAft>
              <a:buClrTx/>
              <a:buSzTx/>
              <a:buFontTx/>
              <a:buNone/>
              <a:tabLst/>
            </a:pPr>
            <a:endParaRPr kumimoji="0" lang="en-US" sz="2000" i="0" u="none" strike="noStrike" cap="none" normalizeH="0" baseline="0" dirty="0" smtClean="0">
              <a:ln>
                <a:noFill/>
              </a:ln>
              <a:solidFill>
                <a:schemeClr val="tx1"/>
              </a:solidFill>
              <a:effectLst/>
              <a:latin typeface="Arial" pitchFamily="34" charset="0"/>
              <a:cs typeface="PT Bold Heading"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00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ليؤدي التقويم دوره على النحو الأمثل,ويتيح اتخاذ قرارات سليمة وصائبة,لابد أن يقدم معلومات وافية,وصحيحة,حول السمة أو الخاصية التي توضع موضع القياس.</a:t>
            </a: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2000" i="0" u="none" strike="noStrike" cap="none" normalizeH="0" baseline="0" dirty="0" smtClean="0">
              <a:ln>
                <a:noFill/>
              </a:ln>
              <a:solidFill>
                <a:schemeClr val="tx1"/>
              </a:solidFill>
              <a:effectLst/>
              <a:latin typeface="Arial" pitchFamily="34" charset="0"/>
              <a:cs typeface="PT Bold Heading"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00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وهذا يحتم ضرورة استخدام أدوات تتميز بالدقة التامة,وتوافر شروط الصلاحية العلمية,والعملية في هذه الأدوات,من اختبارات ومقاييس متنوعة..ومن أهم هذه الشروط التي لابد أن تتوافر في الأداة التقويمية,الصدق,والثبات,والموضوعية,وغيرها من الخصائص العلمية الأخرى,وسنركز فيما يلي على أهم الشروط التي يجب توافرها في التقويم الجيد,وهي الصدق,والثبات,والموضوعية:</a:t>
            </a:r>
            <a:endParaRPr kumimoji="0" lang="ar-SA" sz="2000" i="0" u="none" strike="noStrike" cap="none" normalizeH="0" baseline="0" dirty="0" smtClean="0">
              <a:ln>
                <a:noFill/>
              </a:ln>
              <a:solidFill>
                <a:schemeClr val="tx1"/>
              </a:solidFill>
              <a:effectLst/>
              <a:latin typeface="Arial" pitchFamily="34" charset="0"/>
              <a:cs typeface="PT Bold Heading" pitchFamily="2" charset="-78"/>
            </a:endParaRPr>
          </a:p>
        </p:txBody>
      </p:sp>
    </p:spTree>
    <p:extLst>
      <p:ext uri="{BB962C8B-B14F-4D97-AF65-F5344CB8AC3E}">
        <p14:creationId xmlns:p14="http://schemas.microsoft.com/office/powerpoint/2010/main" val="3617022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140968"/>
            <a:ext cx="7762056" cy="1825096"/>
          </a:xfrm>
        </p:spPr>
        <p:txBody>
          <a:bodyPr>
            <a:normAutofit fontScale="90000"/>
          </a:bodyPr>
          <a:lstStyle/>
          <a:p>
            <a:pPr algn="ctr"/>
            <a:r>
              <a:rPr lang="en-US" sz="4400" b="1" dirty="0">
                <a:solidFill>
                  <a:srgbClr val="002060"/>
                </a:solidFill>
                <a:cs typeface="SKR HEAD1" pitchFamily="2" charset="-78"/>
              </a:rPr>
              <a:t>The importance of the educational </a:t>
            </a:r>
            <a:r>
              <a:rPr lang="en-US" sz="4400" b="1" dirty="0" smtClean="0">
                <a:solidFill>
                  <a:srgbClr val="002060"/>
                </a:solidFill>
                <a:cs typeface="SKR HEAD1" pitchFamily="2" charset="-78"/>
              </a:rPr>
              <a:t>EVALUATION </a:t>
            </a:r>
            <a:r>
              <a:rPr lang="en-US" sz="4400" b="1" dirty="0">
                <a:solidFill>
                  <a:srgbClr val="002060"/>
                </a:solidFill>
                <a:cs typeface="SKR HEAD1" pitchFamily="2" charset="-78"/>
              </a:rPr>
              <a:t>in the educational process</a:t>
            </a:r>
            <a:r>
              <a:rPr lang="ar-EG" sz="4400" b="1" dirty="0" smtClean="0">
                <a:solidFill>
                  <a:srgbClr val="002060"/>
                </a:solidFill>
                <a:cs typeface="SKR HEAD1" pitchFamily="2" charset="-78"/>
              </a:rPr>
              <a:t/>
            </a:r>
            <a:br>
              <a:rPr lang="ar-EG" sz="4400" b="1" dirty="0" smtClean="0">
                <a:solidFill>
                  <a:srgbClr val="002060"/>
                </a:solidFill>
                <a:cs typeface="SKR HEAD1" pitchFamily="2" charset="-78"/>
              </a:rPr>
            </a:br>
            <a:r>
              <a:rPr lang="ar-EG" sz="4400" b="1" dirty="0">
                <a:solidFill>
                  <a:srgbClr val="002060"/>
                </a:solidFill>
                <a:cs typeface="SKR HEAD1" pitchFamily="2" charset="-78"/>
              </a:rPr>
              <a:t/>
            </a:r>
            <a:br>
              <a:rPr lang="ar-EG" sz="4400" b="1" dirty="0">
                <a:solidFill>
                  <a:srgbClr val="002060"/>
                </a:solidFill>
                <a:cs typeface="SKR HEAD1" pitchFamily="2" charset="-78"/>
              </a:rPr>
            </a:br>
            <a:r>
              <a:rPr lang="en-US" sz="5300" b="1" dirty="0" smtClean="0">
                <a:solidFill>
                  <a:srgbClr val="002060"/>
                </a:solidFill>
                <a:cs typeface="SKR HEAD1" pitchFamily="2" charset="-78"/>
              </a:rPr>
              <a:t>Prepare</a:t>
            </a:r>
            <a:r>
              <a:rPr lang="ar-EG" sz="5300" b="1" dirty="0" smtClean="0">
                <a:solidFill>
                  <a:srgbClr val="002060"/>
                </a:solidFill>
                <a:cs typeface="SKR HEAD1" pitchFamily="2" charset="-78"/>
              </a:rPr>
              <a:t/>
            </a:r>
            <a:br>
              <a:rPr lang="ar-EG" sz="5300" b="1" dirty="0" smtClean="0">
                <a:solidFill>
                  <a:srgbClr val="002060"/>
                </a:solidFill>
                <a:cs typeface="SKR HEAD1" pitchFamily="2" charset="-78"/>
              </a:rPr>
            </a:br>
            <a:r>
              <a:rPr lang="en-US" sz="4400" b="1" dirty="0" err="1">
                <a:solidFill>
                  <a:srgbClr val="002060"/>
                </a:solidFill>
                <a:cs typeface="SKR HEAD1" pitchFamily="2" charset="-78"/>
              </a:rPr>
              <a:t>Sumaya</a:t>
            </a:r>
            <a:r>
              <a:rPr lang="en-US" sz="4400" b="1" dirty="0">
                <a:solidFill>
                  <a:srgbClr val="002060"/>
                </a:solidFill>
                <a:cs typeface="SKR HEAD1" pitchFamily="2" charset="-78"/>
              </a:rPr>
              <a:t> Abdel Rahim</a:t>
            </a:r>
            <a:r>
              <a:rPr lang="ar-EG" sz="4400" b="1" dirty="0" smtClean="0">
                <a:solidFill>
                  <a:srgbClr val="002060"/>
                </a:solidFill>
                <a:cs typeface="SKR HEAD1" pitchFamily="2" charset="-78"/>
              </a:rPr>
              <a:t> </a:t>
            </a:r>
            <a:r>
              <a:rPr lang="en-US" sz="5300" b="1" dirty="0" err="1" smtClean="0">
                <a:solidFill>
                  <a:srgbClr val="002060"/>
                </a:solidFill>
                <a:cs typeface="SKR HEAD1" pitchFamily="2" charset="-78"/>
              </a:rPr>
              <a:t>dr</a:t>
            </a:r>
            <a:r>
              <a:rPr lang="en-US" sz="5300" b="1" dirty="0" smtClean="0">
                <a:solidFill>
                  <a:srgbClr val="002060"/>
                </a:solidFill>
                <a:cs typeface="SKR HEAD1" pitchFamily="2" charset="-78"/>
              </a:rPr>
              <a:t>:</a:t>
            </a:r>
            <a:endParaRPr lang="ar-EG" sz="5300" dirty="0">
              <a:solidFill>
                <a:srgbClr val="002060"/>
              </a:solidFill>
              <a:cs typeface="SKR HEAD1" pitchFamily="2" charset="-78"/>
            </a:endParaRPr>
          </a:p>
        </p:txBody>
      </p:sp>
      <p:sp>
        <p:nvSpPr>
          <p:cNvPr id="4" name="Rectangle 1"/>
          <p:cNvSpPr>
            <a:spLocks noChangeArrowheads="1"/>
          </p:cNvSpPr>
          <p:nvPr/>
        </p:nvSpPr>
        <p:spPr bwMode="auto">
          <a:xfrm>
            <a:off x="1917700" y="3062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EG" sz="1800" b="0" i="0" u="none" strike="noStrike" cap="none" normalizeH="0" baseline="0" smtClean="0">
                <a:ln>
                  <a:noFill/>
                </a:ln>
                <a:solidFill>
                  <a:schemeClr val="tx1"/>
                </a:solidFill>
                <a:effectLst/>
                <a:latin typeface="Arial" pitchFamily="34" charset="0"/>
                <a:cs typeface="Arial" pitchFamily="34" charset="0"/>
              </a:rPr>
              <a:t/>
            </a:r>
            <a:br>
              <a:rPr kumimoji="0" lang="ar-EG" sz="1800" b="0" i="0" u="none" strike="noStrike" cap="none" normalizeH="0" baseline="0" smtClean="0">
                <a:ln>
                  <a:noFill/>
                </a:ln>
                <a:solidFill>
                  <a:schemeClr val="tx1"/>
                </a:solidFill>
                <a:effectLst/>
                <a:latin typeface="Arial" pitchFamily="34" charset="0"/>
                <a:cs typeface="Arial" pitchFamily="34" charset="0"/>
              </a:rPr>
            </a:br>
            <a:endParaRPr kumimoji="0" lang="ar-EG"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8145402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Documents and Settings\1\My Documents\Bluetooth Exchange Folder\tumblr_mkydh7LusE1qjg6pgo3_400.jpeg"/>
          <p:cNvPicPr>
            <a:picLocks noChangeAspect="1" noChangeArrowheads="1"/>
          </p:cNvPicPr>
          <p:nvPr/>
        </p:nvPicPr>
        <p:blipFill>
          <a:blip r:embed="rId2"/>
          <a:srcRect/>
          <a:stretch>
            <a:fillRect/>
          </a:stretch>
        </p:blipFill>
        <p:spPr bwMode="auto">
          <a:xfrm>
            <a:off x="0" y="24"/>
            <a:ext cx="1357290" cy="6858000"/>
          </a:xfrm>
          <a:prstGeom prst="rect">
            <a:avLst/>
          </a:prstGeom>
          <a:noFill/>
        </p:spPr>
      </p:pic>
      <p:sp>
        <p:nvSpPr>
          <p:cNvPr id="6145" name="Rectangle 1"/>
          <p:cNvSpPr>
            <a:spLocks noChangeArrowheads="1"/>
          </p:cNvSpPr>
          <p:nvPr/>
        </p:nvSpPr>
        <p:spPr bwMode="auto">
          <a:xfrm>
            <a:off x="1714480" y="571480"/>
            <a:ext cx="742952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tabLst/>
            </a:pPr>
            <a:r>
              <a:rPr lang="ar-SA" sz="2000" dirty="0" smtClean="0">
                <a:solidFill>
                  <a:srgbClr val="92D050"/>
                </a:solidFill>
                <a:latin typeface="Calibri" pitchFamily="34" charset="0"/>
                <a:ea typeface="Calibri" pitchFamily="34" charset="0"/>
                <a:cs typeface="PT Bold Heading" pitchFamily="2" charset="-78"/>
              </a:rPr>
              <a:t>1/ </a:t>
            </a:r>
            <a:r>
              <a:rPr kumimoji="0" lang="ar-SA" sz="2000" i="0" u="none" strike="noStrike" cap="none" normalizeH="0" baseline="0" dirty="0" smtClean="0">
                <a:ln>
                  <a:noFill/>
                </a:ln>
                <a:solidFill>
                  <a:srgbClr val="92D050"/>
                </a:solidFill>
                <a:effectLst/>
                <a:latin typeface="Calibri" pitchFamily="34" charset="0"/>
                <a:ea typeface="Calibri" pitchFamily="34" charset="0"/>
                <a:cs typeface="PT Bold Heading" pitchFamily="2" charset="-78"/>
              </a:rPr>
              <a:t>الصــــدق"</a:t>
            </a:r>
            <a:r>
              <a:rPr kumimoji="0" lang="en-US" sz="2000" i="0" u="none" strike="noStrike" cap="none" normalizeH="0" baseline="0" dirty="0" smtClean="0">
                <a:ln>
                  <a:noFill/>
                </a:ln>
                <a:solidFill>
                  <a:srgbClr val="92D050"/>
                </a:solidFill>
                <a:effectLst/>
                <a:latin typeface="Calibri" pitchFamily="34" charset="0"/>
                <a:ea typeface="Calibri" pitchFamily="34" charset="0"/>
                <a:cs typeface="PT Bold Heading" pitchFamily="2" charset="-78"/>
              </a:rPr>
              <a:t>Validity</a:t>
            </a:r>
            <a:r>
              <a:rPr kumimoji="0" lang="ar-SA" sz="2000" i="0" u="none" strike="noStrike" cap="none" normalizeH="0" baseline="0" dirty="0" smtClean="0">
                <a:ln>
                  <a:noFill/>
                </a:ln>
                <a:solidFill>
                  <a:srgbClr val="92D050"/>
                </a:solidFill>
                <a:effectLst/>
                <a:latin typeface="Calibri" pitchFamily="34" charset="0"/>
                <a:ea typeface="Calibri" pitchFamily="34" charset="0"/>
                <a:cs typeface="PT Bold Heading" pitchFamily="2" charset="-78"/>
              </a:rPr>
              <a:t>”</a:t>
            </a:r>
          </a:p>
          <a:p>
            <a:pPr marL="0" marR="0" lvl="0" indent="0" algn="r" defTabSz="914400" rtl="1" eaLnBrk="1" fontAlgn="base" latinLnBrk="0" hangingPunct="1">
              <a:lnSpc>
                <a:spcPct val="100000"/>
              </a:lnSpc>
              <a:spcBef>
                <a:spcPct val="0"/>
              </a:spcBef>
              <a:spcAft>
                <a:spcPct val="0"/>
              </a:spcAft>
              <a:buClrTx/>
              <a:buSzTx/>
              <a:buFontTx/>
              <a:buChar char="•"/>
              <a:tabLst/>
            </a:pPr>
            <a:endParaRPr kumimoji="0" lang="en-US" sz="2000" i="0" u="none" strike="noStrike" cap="none" normalizeH="0" baseline="0" dirty="0" smtClean="0">
              <a:ln>
                <a:noFill/>
              </a:ln>
              <a:solidFill>
                <a:schemeClr val="tx1"/>
              </a:solidFill>
              <a:effectLst/>
              <a:latin typeface="Arial" pitchFamily="34" charset="0"/>
              <a:cs typeface="PT Bold Heading"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00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ويمثل الصدق أهم الشروط,التي يجب أن تتوافر في الاختبارات,والمقاييس التربوية والنفسية.فصدق الاختبار,يتعلق بالهدف الذي </a:t>
            </a:r>
            <a:r>
              <a:rPr kumimoji="0" lang="ar-SA" sz="2000" i="0" u="none" strike="noStrike" cap="none" normalizeH="0" baseline="0" dirty="0" err="1" smtClean="0">
                <a:ln>
                  <a:noFill/>
                </a:ln>
                <a:solidFill>
                  <a:schemeClr val="tx1"/>
                </a:solidFill>
                <a:effectLst/>
                <a:latin typeface="Calibri" pitchFamily="34" charset="0"/>
                <a:ea typeface="Calibri" pitchFamily="34" charset="0"/>
                <a:cs typeface="PT Bold Heading" pitchFamily="2" charset="-78"/>
              </a:rPr>
              <a:t>بنى</a:t>
            </a:r>
            <a:r>
              <a:rPr kumimoji="0" lang="ar-SA" sz="200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 الاختبار من أجله,وبالقرار الذي يتخذ استناداً إلى درجاته,إذ إن درجات الاختبار تستخدم عادة في التوصل إلى استدلالات معينة.والصدق ليس خاصية تتعلق بالاختبار في ذاته,وإنما تتعلق بتفسير الدرجات المستمدة من الاختبار.فالاختبار الواحد يمكن أن يستخدم في أغراض متعددة,فاختبار القراءة مثلاً,يمكن أن يستخدم في أغراض معينة,وفي تشخيص صعوبات القراءة,وفي قياس فاعلية برنامج تعليمي في اللغة العربية,وغير ذلك من الأغراض.ونظراً لأن كلاً من هذه الاستخدامات يعتمد على تفسيرات مختلفة فإن الأدلة التي تبرر استخداماً معيناً,ربما لا تصلح لتبرير استخدام آخر-علماً بأن جميع هذه التفسيرات تتميز بقدر معين من الصدق.لذلك يصعب أن نستنتج بطريقة مبسطة أن الاختبار صادق "</a:t>
            </a:r>
            <a:r>
              <a:rPr kumimoji="0" lang="en-US" sz="200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valid</a:t>
            </a:r>
            <a:r>
              <a:rPr kumimoji="0" lang="ar-SA" sz="200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",وذلك لأنه ليس لكل اختبار مؤشر صدق واحد,وإنما قد يكون له عدة مؤشرات للصدق,بحسب تعدد أغراض استخداماته,ونوع القرارات التي يمكن اتخاذها.فالاختبار الذي يتميز بدرجة معينة من الصدق,بالنسبة لغرض معين,أو لمجموعة معينة من الأفراد ربما لا يكون كذلك بالنسبة لغرض آخر,أو لمجموعة أخرى.</a:t>
            </a:r>
            <a:endParaRPr kumimoji="0" lang="ar-SA" sz="2000" i="0" u="none" strike="noStrike" cap="none" normalizeH="0" baseline="0" dirty="0" smtClean="0">
              <a:ln>
                <a:noFill/>
              </a:ln>
              <a:solidFill>
                <a:schemeClr val="tx1"/>
              </a:solidFill>
              <a:effectLst/>
              <a:latin typeface="Arial" pitchFamily="34" charset="0"/>
              <a:cs typeface="PT Bold Heading" pitchFamily="2" charset="-78"/>
            </a:endParaRPr>
          </a:p>
        </p:txBody>
      </p:sp>
    </p:spTree>
    <p:extLst>
      <p:ext uri="{BB962C8B-B14F-4D97-AF65-F5344CB8AC3E}">
        <p14:creationId xmlns:p14="http://schemas.microsoft.com/office/powerpoint/2010/main" val="10287323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1571604" y="357166"/>
            <a:ext cx="7215206" cy="65248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tab pos="1739900" algn="l"/>
              </a:tabLst>
            </a:pPr>
            <a:r>
              <a:rPr kumimoji="0" lang="ar-SA" sz="2000" b="0" i="0" u="none" strike="noStrike" cap="none" normalizeH="0" baseline="0" dirty="0" smtClean="0">
                <a:ln>
                  <a:noFill/>
                </a:ln>
                <a:solidFill>
                  <a:srgbClr val="C00000"/>
                </a:solidFill>
                <a:effectLst/>
                <a:latin typeface="Calibri" pitchFamily="34" charset="0"/>
                <a:ea typeface="Calibri" pitchFamily="34" charset="0"/>
                <a:cs typeface="PT Bold Heading" pitchFamily="2" charset="-78"/>
              </a:rPr>
              <a:t>يتميــــز الصدق بخصائص مهمة</a:t>
            </a:r>
            <a:r>
              <a:rPr kumimoji="0" lang="ar-SA" sz="2000" b="0" i="0" u="none" strike="noStrike" cap="none" normalizeH="0" dirty="0" smtClean="0">
                <a:ln>
                  <a:noFill/>
                </a:ln>
                <a:solidFill>
                  <a:srgbClr val="C00000"/>
                </a:solidFill>
                <a:effectLst/>
                <a:latin typeface="Calibri" pitchFamily="34" charset="0"/>
                <a:ea typeface="Calibri" pitchFamily="34" charset="0"/>
                <a:cs typeface="PT Bold Heading" pitchFamily="2" charset="-78"/>
              </a:rPr>
              <a:t> :</a:t>
            </a:r>
            <a:endParaRPr kumimoji="0" lang="en-US" sz="2000" b="0" i="0" u="none" strike="noStrike" cap="none" normalizeH="0" baseline="0" dirty="0" smtClean="0">
              <a:ln>
                <a:noFill/>
              </a:ln>
              <a:solidFill>
                <a:srgbClr val="C00000"/>
              </a:solidFill>
              <a:effectLst/>
              <a:latin typeface="Arial" pitchFamily="34" charset="0"/>
              <a:cs typeface="PT Bold Heading" pitchFamily="2" charset="-78"/>
            </a:endParaRPr>
          </a:p>
          <a:p>
            <a:pPr marL="0" marR="0" lvl="0" indent="0" defTabSz="914400" rtl="1" eaLnBrk="0" fontAlgn="base" latinLnBrk="0" hangingPunct="0">
              <a:lnSpc>
                <a:spcPct val="100000"/>
              </a:lnSpc>
              <a:spcBef>
                <a:spcPct val="0"/>
              </a:spcBef>
              <a:spcAft>
                <a:spcPct val="0"/>
              </a:spcAft>
              <a:buClrTx/>
              <a:buSzTx/>
              <a:tabLst>
                <a:tab pos="1739900" algn="l"/>
              </a:tabLst>
            </a:pPr>
            <a:r>
              <a:rPr kumimoji="0" lang="ar-SA" sz="2000" b="0" i="0" u="none" strike="noStrike" cap="none" normalizeH="0" baseline="0" dirty="0" smtClean="0">
                <a:ln>
                  <a:noFill/>
                </a:ln>
                <a:solidFill>
                  <a:srgbClr val="92D050"/>
                </a:solidFill>
                <a:effectLst/>
                <a:latin typeface="Calibri" pitchFamily="34" charset="0"/>
                <a:ea typeface="Calibri" pitchFamily="34" charset="0"/>
                <a:cs typeface="PT Bold Heading" pitchFamily="2" charset="-78"/>
              </a:rPr>
              <a:t>1/ </a:t>
            </a:r>
            <a:r>
              <a:rPr kumimoji="0" lang="ar-SA" sz="2000" b="0" i="0" u="none" strike="noStrike" cap="none" normalizeH="0" baseline="0" dirty="0" smtClean="0">
                <a:ln>
                  <a:noFill/>
                </a:ln>
                <a:solidFill>
                  <a:schemeClr val="tx1">
                    <a:lumMod val="95000"/>
                    <a:lumOff val="5000"/>
                  </a:schemeClr>
                </a:solidFill>
                <a:effectLst/>
                <a:latin typeface="Calibri" pitchFamily="34" charset="0"/>
                <a:ea typeface="Calibri" pitchFamily="34" charset="0"/>
                <a:cs typeface="PT Bold Heading" pitchFamily="2" charset="-78"/>
              </a:rPr>
              <a:t>الصدق مرتبط بنتائج المقياس وليس بالمقياس ذاته .ينبغي الحديث عن صدق نتائج المقياس ,فالصدق لا يختص </a:t>
            </a:r>
            <a:r>
              <a:rPr kumimoji="0" lang="ar-SA" sz="2000" b="0" i="0" u="none" strike="noStrike" cap="none" normalizeH="0" baseline="0" dirty="0" err="1" smtClean="0">
                <a:ln>
                  <a:noFill/>
                </a:ln>
                <a:solidFill>
                  <a:schemeClr val="tx1">
                    <a:lumMod val="95000"/>
                    <a:lumOff val="5000"/>
                  </a:schemeClr>
                </a:solidFill>
                <a:effectLst/>
                <a:latin typeface="Calibri" pitchFamily="34" charset="0"/>
                <a:ea typeface="Calibri" pitchFamily="34" charset="0"/>
                <a:cs typeface="PT Bold Heading" pitchFamily="2" charset="-78"/>
              </a:rPr>
              <a:t>بـ</a:t>
            </a:r>
            <a:r>
              <a:rPr kumimoji="0" lang="ar-SA" sz="2000" b="0" i="0" u="none" strike="noStrike" cap="none" normalizeH="0" baseline="0" dirty="0" smtClean="0">
                <a:ln>
                  <a:noFill/>
                </a:ln>
                <a:solidFill>
                  <a:schemeClr val="tx1">
                    <a:lumMod val="95000"/>
                    <a:lumOff val="5000"/>
                  </a:schemeClr>
                </a:solidFill>
                <a:effectLst/>
                <a:latin typeface="Calibri" pitchFamily="34" charset="0"/>
                <a:ea typeface="Calibri" pitchFamily="34" charset="0"/>
                <a:cs typeface="PT Bold Heading" pitchFamily="2" charset="-78"/>
              </a:rPr>
              <a:t> أداة معينة, بل هو شرط ضروري يجب أن يتوافر فيها.</a:t>
            </a:r>
            <a:endParaRPr kumimoji="0" lang="en-US" sz="2000" b="0" i="0" u="none" strike="noStrike" cap="none" normalizeH="0" baseline="0" dirty="0" smtClean="0">
              <a:ln>
                <a:noFill/>
              </a:ln>
              <a:solidFill>
                <a:schemeClr val="tx1">
                  <a:lumMod val="95000"/>
                  <a:lumOff val="5000"/>
                </a:schemeClr>
              </a:solidFill>
              <a:effectLst/>
              <a:latin typeface="Arial" pitchFamily="34" charset="0"/>
              <a:cs typeface="PT Bold Heading" pitchFamily="2" charset="-78"/>
            </a:endParaRPr>
          </a:p>
          <a:p>
            <a:pPr marL="0" marR="0" lvl="0" indent="0" defTabSz="914400" rtl="1" eaLnBrk="0" fontAlgn="base" latinLnBrk="0" hangingPunct="0">
              <a:lnSpc>
                <a:spcPct val="100000"/>
              </a:lnSpc>
              <a:spcBef>
                <a:spcPct val="0"/>
              </a:spcBef>
              <a:spcAft>
                <a:spcPct val="0"/>
              </a:spcAft>
              <a:buClrTx/>
              <a:buSzTx/>
              <a:buFontTx/>
              <a:buNone/>
              <a:tabLst>
                <a:tab pos="1739900" algn="l"/>
              </a:tabLst>
            </a:pPr>
            <a:r>
              <a:rPr kumimoji="0" lang="ar-SA" sz="2000" b="0" i="0" u="none" strike="noStrike" cap="none" normalizeH="0" baseline="0" dirty="0" smtClean="0">
                <a:ln>
                  <a:noFill/>
                </a:ln>
                <a:solidFill>
                  <a:schemeClr val="tx1">
                    <a:lumMod val="95000"/>
                    <a:lumOff val="5000"/>
                  </a:schemeClr>
                </a:solidFill>
                <a:effectLst/>
                <a:latin typeface="Calibri" pitchFamily="34" charset="0"/>
                <a:ea typeface="Calibri" pitchFamily="34" charset="0"/>
                <a:cs typeface="PT Bold Heading" pitchFamily="2" charset="-78"/>
              </a:rPr>
              <a:t>	</a:t>
            </a:r>
            <a:endParaRPr kumimoji="0" lang="en-US" sz="2000" b="0" i="0" u="none" strike="noStrike" cap="none" normalizeH="0" baseline="0" dirty="0" smtClean="0">
              <a:ln>
                <a:noFill/>
              </a:ln>
              <a:solidFill>
                <a:schemeClr val="tx1">
                  <a:lumMod val="95000"/>
                  <a:lumOff val="5000"/>
                </a:schemeClr>
              </a:solidFill>
              <a:effectLst/>
              <a:latin typeface="Arial" pitchFamily="34" charset="0"/>
              <a:cs typeface="PT Bold Heading" pitchFamily="2" charset="-78"/>
            </a:endParaRPr>
          </a:p>
          <a:p>
            <a:pPr marL="0" marR="0" lvl="0" indent="0" defTabSz="914400" rtl="1" eaLnBrk="0" fontAlgn="base" latinLnBrk="0" hangingPunct="0">
              <a:lnSpc>
                <a:spcPct val="100000"/>
              </a:lnSpc>
              <a:spcBef>
                <a:spcPct val="0"/>
              </a:spcBef>
              <a:spcAft>
                <a:spcPct val="0"/>
              </a:spcAft>
              <a:buClrTx/>
              <a:buSzTx/>
              <a:tabLst>
                <a:tab pos="1739900" algn="l"/>
              </a:tabLst>
            </a:pPr>
            <a:r>
              <a:rPr kumimoji="0" lang="ar-SA" sz="2000" b="0" i="0" u="none" strike="noStrike" cap="none" normalizeH="0" baseline="0" dirty="0" smtClean="0">
                <a:ln>
                  <a:noFill/>
                </a:ln>
                <a:solidFill>
                  <a:srgbClr val="92D050"/>
                </a:solidFill>
                <a:effectLst/>
                <a:latin typeface="Calibri" pitchFamily="34" charset="0"/>
                <a:ea typeface="Calibri" pitchFamily="34" charset="0"/>
                <a:cs typeface="PT Bold Heading" pitchFamily="2" charset="-78"/>
              </a:rPr>
              <a:t>2/ </a:t>
            </a:r>
            <a:r>
              <a:rPr kumimoji="0" lang="ar-SA" sz="2000" b="0" i="0" u="none" strike="noStrike" cap="none" normalizeH="0" baseline="0" dirty="0" smtClean="0">
                <a:ln>
                  <a:noFill/>
                </a:ln>
                <a:solidFill>
                  <a:schemeClr val="tx1">
                    <a:lumMod val="95000"/>
                    <a:lumOff val="5000"/>
                  </a:schemeClr>
                </a:solidFill>
                <a:effectLst/>
                <a:latin typeface="Calibri" pitchFamily="34" charset="0"/>
                <a:ea typeface="Calibri" pitchFamily="34" charset="0"/>
                <a:cs typeface="PT Bold Heading" pitchFamily="2" charset="-78"/>
              </a:rPr>
              <a:t>الصدق صفه نسبيه ,وليس مطلقة, فالمقياس يوضع لاستخدامه من أجل هدف معين ,وقد يكون صادقا فيما يتعلق بهذا الهدف ,وغير صادق فيما يتعلق بهدف آخر.</a:t>
            </a:r>
            <a:endParaRPr kumimoji="0" lang="en-US" sz="2000" b="0" i="0" u="none" strike="noStrike" cap="none" normalizeH="0" baseline="0" dirty="0" smtClean="0">
              <a:ln>
                <a:noFill/>
              </a:ln>
              <a:solidFill>
                <a:schemeClr val="tx1">
                  <a:lumMod val="95000"/>
                  <a:lumOff val="5000"/>
                </a:schemeClr>
              </a:solidFill>
              <a:effectLst/>
              <a:latin typeface="Arial" pitchFamily="34" charset="0"/>
              <a:cs typeface="PT Bold Heading" pitchFamily="2" charset="-78"/>
            </a:endParaRPr>
          </a:p>
          <a:p>
            <a:pPr marL="0" marR="0" lvl="0" indent="0" defTabSz="914400" rtl="1" eaLnBrk="0" fontAlgn="base" latinLnBrk="0" hangingPunct="0">
              <a:lnSpc>
                <a:spcPct val="100000"/>
              </a:lnSpc>
              <a:spcBef>
                <a:spcPct val="0"/>
              </a:spcBef>
              <a:spcAft>
                <a:spcPct val="0"/>
              </a:spcAft>
              <a:buClrTx/>
              <a:buSzTx/>
              <a:buFontTx/>
              <a:buNone/>
              <a:tabLst>
                <a:tab pos="1739900" algn="l"/>
              </a:tabLst>
            </a:pPr>
            <a:r>
              <a:rPr kumimoji="0" lang="ar-SA" sz="2000" b="0" i="0" u="none" strike="noStrike" cap="none" normalizeH="0" baseline="0" dirty="0" smtClean="0">
                <a:ln>
                  <a:noFill/>
                </a:ln>
                <a:solidFill>
                  <a:schemeClr val="tx1">
                    <a:lumMod val="95000"/>
                    <a:lumOff val="5000"/>
                  </a:schemeClr>
                </a:solidFill>
                <a:effectLst/>
                <a:latin typeface="Calibri" pitchFamily="34" charset="0"/>
                <a:ea typeface="Calibri" pitchFamily="34" charset="0"/>
                <a:cs typeface="PT Bold Heading" pitchFamily="2" charset="-78"/>
              </a:rPr>
              <a:t>كما أنه لا يمكن القول بأن المقياس ,أو </a:t>
            </a:r>
            <a:r>
              <a:rPr kumimoji="0" lang="ar-SA" sz="2000" b="0" i="0" u="none" strike="noStrike" cap="none" normalizeH="0" baseline="0" dirty="0" err="1" smtClean="0">
                <a:ln>
                  <a:noFill/>
                </a:ln>
                <a:solidFill>
                  <a:schemeClr val="tx1">
                    <a:lumMod val="95000"/>
                    <a:lumOff val="5000"/>
                  </a:schemeClr>
                </a:solidFill>
                <a:effectLst/>
                <a:latin typeface="Calibri" pitchFamily="34" charset="0"/>
                <a:ea typeface="Calibri" pitchFamily="34" charset="0"/>
                <a:cs typeface="PT Bold Heading" pitchFamily="2" charset="-78"/>
              </a:rPr>
              <a:t>الإختبار</a:t>
            </a:r>
            <a:r>
              <a:rPr kumimoji="0" lang="ar-SA" sz="2000" b="0" i="0" u="none" strike="noStrike" cap="none" normalizeH="0" baseline="0" dirty="0" smtClean="0">
                <a:ln>
                  <a:noFill/>
                </a:ln>
                <a:solidFill>
                  <a:schemeClr val="tx1">
                    <a:lumMod val="95000"/>
                    <a:lumOff val="5000"/>
                  </a:schemeClr>
                </a:solidFill>
                <a:effectLst/>
                <a:latin typeface="Calibri" pitchFamily="34" charset="0"/>
                <a:ea typeface="Calibri" pitchFamily="34" charset="0"/>
                <a:cs typeface="PT Bold Heading" pitchFamily="2" charset="-78"/>
              </a:rPr>
              <a:t> صادقا تماما أو كليا,أو أنه غير صادقا إطلاقا ,فصفة الصدق ليست صفة مطلقه لأداء التقويم بل هي تعبير عن درجة ,حيث يحسب مستوى  صدق الاختبار ,</a:t>
            </a:r>
            <a:r>
              <a:rPr kumimoji="0" lang="ar-SA" sz="2000" b="0" i="0" u="none" strike="noStrike" cap="none" normalizeH="0" baseline="0" dirty="0" err="1" smtClean="0">
                <a:ln>
                  <a:noFill/>
                </a:ln>
                <a:solidFill>
                  <a:schemeClr val="tx1">
                    <a:lumMod val="95000"/>
                    <a:lumOff val="5000"/>
                  </a:schemeClr>
                </a:solidFill>
                <a:effectLst/>
                <a:latin typeface="Calibri" pitchFamily="34" charset="0"/>
                <a:ea typeface="Calibri" pitchFamily="34" charset="0"/>
                <a:cs typeface="PT Bold Heading" pitchFamily="2" charset="-78"/>
              </a:rPr>
              <a:t>او</a:t>
            </a:r>
            <a:r>
              <a:rPr kumimoji="0" lang="ar-SA" sz="2000" b="0" i="0" u="none" strike="noStrike" cap="none" normalizeH="0" baseline="0" dirty="0" smtClean="0">
                <a:ln>
                  <a:noFill/>
                </a:ln>
                <a:solidFill>
                  <a:schemeClr val="tx1">
                    <a:lumMod val="95000"/>
                    <a:lumOff val="5000"/>
                  </a:schemeClr>
                </a:solidFill>
                <a:effectLst/>
                <a:latin typeface="Calibri" pitchFamily="34" charset="0"/>
                <a:ea typeface="Calibri" pitchFamily="34" charset="0"/>
                <a:cs typeface="PT Bold Heading" pitchFamily="2" charset="-78"/>
              </a:rPr>
              <a:t> المقياس بمقارنة نتائجه بنتائج مقياس آخر دقيق للسمة </a:t>
            </a:r>
            <a:r>
              <a:rPr kumimoji="0" lang="ar-SA" sz="2000" b="0" i="0" u="none" strike="noStrike" cap="none" normalizeH="0" baseline="0" dirty="0" err="1" smtClean="0">
                <a:ln>
                  <a:noFill/>
                </a:ln>
                <a:solidFill>
                  <a:schemeClr val="tx1">
                    <a:lumMod val="95000"/>
                    <a:lumOff val="5000"/>
                  </a:schemeClr>
                </a:solidFill>
                <a:effectLst/>
                <a:latin typeface="Calibri" pitchFamily="34" charset="0"/>
                <a:ea typeface="Calibri" pitchFamily="34" charset="0"/>
                <a:cs typeface="PT Bold Heading" pitchFamily="2" charset="-78"/>
              </a:rPr>
              <a:t>المقاسة</a:t>
            </a:r>
            <a:r>
              <a:rPr kumimoji="0" lang="ar-SA" sz="2000" b="0" i="0" u="none" strike="noStrike" cap="none" normalizeH="0" baseline="0" dirty="0" smtClean="0">
                <a:ln>
                  <a:noFill/>
                </a:ln>
                <a:solidFill>
                  <a:schemeClr val="tx1">
                    <a:lumMod val="95000"/>
                    <a:lumOff val="5000"/>
                  </a:schemeClr>
                </a:solidFill>
                <a:effectLst/>
                <a:latin typeface="Calibri" pitchFamily="34" charset="0"/>
                <a:ea typeface="Calibri" pitchFamily="34" charset="0"/>
                <a:cs typeface="PT Bold Heading" pitchFamily="2" charset="-78"/>
              </a:rPr>
              <a:t> ويسمي بالميزان.</a:t>
            </a:r>
            <a:endParaRPr kumimoji="0" lang="en-US" sz="2000" b="0" i="0" u="none" strike="noStrike" cap="none" normalizeH="0" baseline="0" dirty="0" smtClean="0">
              <a:ln>
                <a:noFill/>
              </a:ln>
              <a:solidFill>
                <a:schemeClr val="tx1">
                  <a:lumMod val="95000"/>
                  <a:lumOff val="5000"/>
                </a:schemeClr>
              </a:solidFill>
              <a:effectLst/>
              <a:latin typeface="Arial" pitchFamily="34" charset="0"/>
              <a:cs typeface="PT Bold Heading" pitchFamily="2" charset="-78"/>
            </a:endParaRPr>
          </a:p>
          <a:p>
            <a:pPr marL="0" marR="0" lvl="0" indent="0" defTabSz="914400" rtl="1" eaLnBrk="0" fontAlgn="base" latinLnBrk="0" hangingPunct="0">
              <a:lnSpc>
                <a:spcPct val="100000"/>
              </a:lnSpc>
              <a:spcBef>
                <a:spcPct val="0"/>
              </a:spcBef>
              <a:spcAft>
                <a:spcPct val="0"/>
              </a:spcAft>
              <a:buClrTx/>
              <a:buSzTx/>
              <a:buFontTx/>
              <a:buNone/>
              <a:tabLst>
                <a:tab pos="1739900" algn="l"/>
              </a:tabLst>
            </a:pPr>
            <a:r>
              <a:rPr kumimoji="0" lang="ar-SA" sz="2000" b="0" i="0" u="none" strike="noStrike" cap="none" normalizeH="0" baseline="0" dirty="0" smtClean="0">
                <a:ln>
                  <a:noFill/>
                </a:ln>
                <a:solidFill>
                  <a:schemeClr val="tx1">
                    <a:lumMod val="95000"/>
                    <a:lumOff val="5000"/>
                  </a:schemeClr>
                </a:solidFill>
                <a:effectLst/>
                <a:latin typeface="Calibri" pitchFamily="34" charset="0"/>
                <a:ea typeface="Calibri" pitchFamily="34" charset="0"/>
                <a:cs typeface="PT Bold Heading" pitchFamily="2" charset="-78"/>
              </a:rPr>
              <a:t>ولهذا فأنه بدلا من القول بأن المقياس صادق,أو غير صادق</a:t>
            </a:r>
            <a:r>
              <a:rPr kumimoji="0" lang="ar-SA" sz="2000" b="0" i="0" u="none" strike="noStrike" cap="none" normalizeH="0" dirty="0" smtClean="0">
                <a:ln>
                  <a:noFill/>
                </a:ln>
                <a:solidFill>
                  <a:schemeClr val="tx1">
                    <a:lumMod val="95000"/>
                    <a:lumOff val="5000"/>
                  </a:schemeClr>
                </a:solidFill>
                <a:effectLst/>
                <a:latin typeface="Calibri" pitchFamily="34" charset="0"/>
                <a:ea typeface="Calibri" pitchFamily="34" charset="0"/>
                <a:cs typeface="PT Bold Heading" pitchFamily="2" charset="-78"/>
              </a:rPr>
              <a:t> </a:t>
            </a:r>
            <a:r>
              <a:rPr kumimoji="0" lang="ar-SA" sz="2000" b="0" i="0" u="none" strike="noStrike" cap="none" normalizeH="0" baseline="0" dirty="0" smtClean="0">
                <a:ln>
                  <a:noFill/>
                </a:ln>
                <a:solidFill>
                  <a:schemeClr val="tx1">
                    <a:lumMod val="95000"/>
                    <a:lumOff val="5000"/>
                  </a:schemeClr>
                </a:solidFill>
                <a:effectLst/>
                <a:latin typeface="Calibri" pitchFamily="34" charset="0"/>
                <a:ea typeface="Calibri" pitchFamily="34" charset="0"/>
                <a:cs typeface="PT Bold Heading" pitchFamily="2" charset="-78"/>
              </a:rPr>
              <a:t>يستحسن القول ,بأنه عال أو مرتفع الصدق , مقبول أو معتدل الصدق ,متدن أو منخفض </a:t>
            </a:r>
            <a:endParaRPr lang="ar-SA" sz="2000" dirty="0" smtClean="0">
              <a:solidFill>
                <a:schemeClr val="tx1">
                  <a:lumMod val="95000"/>
                  <a:lumOff val="5000"/>
                </a:schemeClr>
              </a:solidFill>
              <a:latin typeface="Calibri" pitchFamily="34" charset="0"/>
              <a:ea typeface="Calibri" pitchFamily="34" charset="0"/>
              <a:cs typeface="PT Bold Heading" pitchFamily="2" charset="-78"/>
            </a:endParaRPr>
          </a:p>
          <a:p>
            <a:pPr marL="0" marR="0" lvl="0" indent="0" defTabSz="914400" rtl="1" eaLnBrk="0" fontAlgn="base" latinLnBrk="0" hangingPunct="0">
              <a:lnSpc>
                <a:spcPct val="100000"/>
              </a:lnSpc>
              <a:spcBef>
                <a:spcPct val="0"/>
              </a:spcBef>
              <a:spcAft>
                <a:spcPct val="0"/>
              </a:spcAft>
              <a:buClrTx/>
              <a:buSzTx/>
              <a:buFontTx/>
              <a:buNone/>
              <a:tabLst>
                <a:tab pos="1739900" algn="l"/>
              </a:tabLst>
            </a:pPr>
            <a:endParaRPr kumimoji="0" lang="en-US" sz="2000" b="0" i="0" u="none" strike="noStrike" cap="none" normalizeH="0" baseline="0" dirty="0" smtClean="0">
              <a:ln>
                <a:noFill/>
              </a:ln>
              <a:solidFill>
                <a:schemeClr val="tx1">
                  <a:lumMod val="95000"/>
                  <a:lumOff val="5000"/>
                </a:schemeClr>
              </a:solidFill>
              <a:effectLst/>
              <a:latin typeface="Arial" pitchFamily="34" charset="0"/>
              <a:cs typeface="PT Bold Heading" pitchFamily="2" charset="-78"/>
            </a:endParaRPr>
          </a:p>
          <a:p>
            <a:pPr marL="0" marR="0" lvl="0" indent="0" defTabSz="914400" rtl="1" eaLnBrk="0" fontAlgn="base" latinLnBrk="0" hangingPunct="0">
              <a:lnSpc>
                <a:spcPct val="100000"/>
              </a:lnSpc>
              <a:spcBef>
                <a:spcPct val="0"/>
              </a:spcBef>
              <a:spcAft>
                <a:spcPct val="0"/>
              </a:spcAft>
              <a:buClrTx/>
              <a:buSzTx/>
              <a:tabLst>
                <a:tab pos="1739900" algn="l"/>
              </a:tabLst>
            </a:pPr>
            <a:r>
              <a:rPr lang="ar-SA" sz="2000" dirty="0" smtClean="0">
                <a:solidFill>
                  <a:srgbClr val="92D050"/>
                </a:solidFill>
                <a:latin typeface="Calibri" pitchFamily="34" charset="0"/>
                <a:ea typeface="Calibri" pitchFamily="34" charset="0"/>
                <a:cs typeface="PT Bold Heading" pitchFamily="2" charset="-78"/>
              </a:rPr>
              <a:t>3/ </a:t>
            </a:r>
            <a:r>
              <a:rPr lang="ar-SA" sz="2000" dirty="0" smtClean="0">
                <a:solidFill>
                  <a:schemeClr val="tx1">
                    <a:lumMod val="95000"/>
                    <a:lumOff val="5000"/>
                  </a:schemeClr>
                </a:solidFill>
                <a:latin typeface="Calibri" pitchFamily="34" charset="0"/>
                <a:ea typeface="Calibri" pitchFamily="34" charset="0"/>
                <a:cs typeface="PT Bold Heading" pitchFamily="2" charset="-78"/>
              </a:rPr>
              <a:t>ا</a:t>
            </a:r>
            <a:r>
              <a:rPr kumimoji="0" lang="ar-SA" sz="2000" b="0" i="0" u="none" strike="noStrike" cap="none" normalizeH="0" baseline="0" dirty="0" smtClean="0">
                <a:ln>
                  <a:noFill/>
                </a:ln>
                <a:solidFill>
                  <a:schemeClr val="tx1">
                    <a:lumMod val="95000"/>
                    <a:lumOff val="5000"/>
                  </a:schemeClr>
                </a:solidFill>
                <a:effectLst/>
                <a:latin typeface="Calibri" pitchFamily="34" charset="0"/>
                <a:ea typeface="Calibri" pitchFamily="34" charset="0"/>
                <a:cs typeface="PT Bold Heading" pitchFamily="2" charset="-78"/>
              </a:rPr>
              <a:t>لصدق موقفي :بمعنى أنه يرتبط بموقف ,أو بهدف أو باستخدام معين ,</a:t>
            </a:r>
            <a:endParaRPr kumimoji="0" lang="en-US" sz="2000" b="0" i="0" u="none" strike="noStrike" cap="none" normalizeH="0" baseline="0" dirty="0" smtClean="0">
              <a:ln>
                <a:noFill/>
              </a:ln>
              <a:solidFill>
                <a:schemeClr val="tx1">
                  <a:lumMod val="95000"/>
                  <a:lumOff val="5000"/>
                </a:schemeClr>
              </a:solidFill>
              <a:effectLst/>
              <a:latin typeface="Arial" pitchFamily="34" charset="0"/>
              <a:cs typeface="PT Bold Heading" pitchFamily="2" charset="-78"/>
            </a:endParaRPr>
          </a:p>
          <a:p>
            <a:pPr marL="0" marR="0" lvl="0" indent="0" defTabSz="914400" rtl="1" eaLnBrk="0" fontAlgn="base" latinLnBrk="0" hangingPunct="0">
              <a:lnSpc>
                <a:spcPct val="100000"/>
              </a:lnSpc>
              <a:spcBef>
                <a:spcPct val="0"/>
              </a:spcBef>
              <a:spcAft>
                <a:spcPct val="0"/>
              </a:spcAft>
              <a:buClrTx/>
              <a:buSzTx/>
              <a:buFontTx/>
              <a:buNone/>
              <a:tabLst>
                <a:tab pos="1739900" algn="l"/>
              </a:tabLst>
            </a:pPr>
            <a:r>
              <a:rPr kumimoji="0" lang="ar-SA" sz="2000" b="0" i="0" u="none" strike="noStrike" cap="none" normalizeH="0" baseline="0" dirty="0" smtClean="0">
                <a:ln>
                  <a:noFill/>
                </a:ln>
                <a:solidFill>
                  <a:schemeClr val="tx1">
                    <a:lumMod val="95000"/>
                    <a:lumOff val="5000"/>
                  </a:schemeClr>
                </a:solidFill>
                <a:effectLst/>
                <a:latin typeface="Calibri" pitchFamily="34" charset="0"/>
                <a:ea typeface="Calibri" pitchFamily="34" charset="0"/>
                <a:cs typeface="PT Bold Heading" pitchFamily="2" charset="-78"/>
              </a:rPr>
              <a:t>فنتائج اختبار في علم الحساب مثلا: قد تكون على درجة عالية من الصدق إذا استخدمت للكشف عن المهارات العددية ,وعلى درجة مقبولة إذا </a:t>
            </a:r>
            <a:r>
              <a:rPr kumimoji="0" lang="ar-SA" sz="2000" b="0" i="0" u="none" strike="noStrike" cap="none" normalizeH="0" baseline="0" dirty="0" err="1" smtClean="0">
                <a:ln>
                  <a:noFill/>
                </a:ln>
                <a:solidFill>
                  <a:schemeClr val="tx1">
                    <a:lumMod val="95000"/>
                    <a:lumOff val="5000"/>
                  </a:schemeClr>
                </a:solidFill>
                <a:effectLst/>
                <a:latin typeface="Calibri" pitchFamily="34" charset="0"/>
                <a:ea typeface="Calibri" pitchFamily="34" charset="0"/>
                <a:cs typeface="PT Bold Heading" pitchFamily="2" charset="-78"/>
              </a:rPr>
              <a:t>ماستخدمت</a:t>
            </a:r>
            <a:r>
              <a:rPr kumimoji="0" lang="ar-SA" sz="2000" b="0" i="0" u="none" strike="noStrike" cap="none" normalizeH="0" baseline="0" dirty="0" smtClean="0">
                <a:ln>
                  <a:noFill/>
                </a:ln>
                <a:solidFill>
                  <a:schemeClr val="tx1">
                    <a:lumMod val="95000"/>
                    <a:lumOff val="5000"/>
                  </a:schemeClr>
                </a:solidFill>
                <a:effectLst/>
                <a:latin typeface="Calibri" pitchFamily="34" charset="0"/>
                <a:ea typeface="Calibri" pitchFamily="34" charset="0"/>
                <a:cs typeface="PT Bold Heading" pitchFamily="2" charset="-78"/>
              </a:rPr>
              <a:t> للتنبؤ بالتحصيل الرياضي ,وعلى درجة متدنية من الصدق ,</a:t>
            </a:r>
            <a:r>
              <a:rPr lang="ar-SA" sz="2000" dirty="0" smtClean="0">
                <a:solidFill>
                  <a:schemeClr val="tx1">
                    <a:lumMod val="95000"/>
                    <a:lumOff val="5000"/>
                  </a:schemeClr>
                </a:solidFill>
                <a:latin typeface="Calibri" pitchFamily="34" charset="0"/>
                <a:ea typeface="Calibri" pitchFamily="34" charset="0"/>
                <a:cs typeface="PT Bold Heading" pitchFamily="2" charset="-78"/>
              </a:rPr>
              <a:t>إ</a:t>
            </a:r>
            <a:r>
              <a:rPr kumimoji="0" lang="ar-SA" sz="2000" b="0" i="0" u="none" strike="noStrike" cap="none" normalizeH="0" baseline="0" dirty="0" smtClean="0">
                <a:ln>
                  <a:noFill/>
                </a:ln>
                <a:solidFill>
                  <a:schemeClr val="tx1">
                    <a:lumMod val="95000"/>
                    <a:lumOff val="5000"/>
                  </a:schemeClr>
                </a:solidFill>
                <a:effectLst/>
                <a:latin typeface="Calibri" pitchFamily="34" charset="0"/>
                <a:ea typeface="Calibri" pitchFamily="34" charset="0"/>
                <a:cs typeface="PT Bold Heading" pitchFamily="2" charset="-78"/>
              </a:rPr>
              <a:t>ذا ما طبق الاختبار على فئة تختلف في صفاتها عن الفئة التي وضع الاختبار من اجلها.</a:t>
            </a:r>
            <a:endParaRPr kumimoji="0" lang="en-US" sz="2000" b="0" i="0" u="none" strike="noStrike" cap="none" normalizeH="0" baseline="0" dirty="0" smtClean="0">
              <a:ln>
                <a:noFill/>
              </a:ln>
              <a:solidFill>
                <a:schemeClr val="tx1">
                  <a:lumMod val="95000"/>
                  <a:lumOff val="5000"/>
                </a:schemeClr>
              </a:solidFill>
              <a:effectLst/>
              <a:latin typeface="Arial" pitchFamily="34" charset="0"/>
              <a:cs typeface="PT Bold Heading" pitchFamily="2" charset="-78"/>
            </a:endParaRPr>
          </a:p>
          <a:p>
            <a:pPr marL="0" marR="0" lvl="0" indent="0" algn="l" defTabSz="914400" rtl="0" eaLnBrk="0" fontAlgn="base" latinLnBrk="0" hangingPunct="0">
              <a:lnSpc>
                <a:spcPct val="100000"/>
              </a:lnSpc>
              <a:spcBef>
                <a:spcPct val="0"/>
              </a:spcBef>
              <a:spcAft>
                <a:spcPct val="0"/>
              </a:spcAft>
              <a:buClrTx/>
              <a:buSzTx/>
              <a:buFontTx/>
              <a:buNone/>
              <a:tabLst>
                <a:tab pos="173990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3" descr="D:\Documents and Settings\1\My Documents\Bluetooth Exchange Folder\tumblr_mkydh7LusE1qjg6pgo3_400.jpeg"/>
          <p:cNvPicPr>
            <a:picLocks noChangeAspect="1" noChangeArrowheads="1"/>
          </p:cNvPicPr>
          <p:nvPr/>
        </p:nvPicPr>
        <p:blipFill>
          <a:blip r:embed="rId2"/>
          <a:srcRect/>
          <a:stretch>
            <a:fillRect/>
          </a:stretch>
        </p:blipFill>
        <p:spPr bwMode="auto">
          <a:xfrm>
            <a:off x="0" y="24"/>
            <a:ext cx="1357290" cy="6858000"/>
          </a:xfrm>
          <a:prstGeom prst="rect">
            <a:avLst/>
          </a:prstGeom>
          <a:noFill/>
        </p:spPr>
      </p:pic>
    </p:spTree>
    <p:extLst>
      <p:ext uri="{BB962C8B-B14F-4D97-AF65-F5344CB8AC3E}">
        <p14:creationId xmlns:p14="http://schemas.microsoft.com/office/powerpoint/2010/main" val="7036116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Documents and Settings\1\My Documents\Bluetooth Exchange Folder\tumblr_mkydh7LusE1qjg6pgo3_400.jpeg"/>
          <p:cNvPicPr>
            <a:picLocks noChangeAspect="1" noChangeArrowheads="1"/>
          </p:cNvPicPr>
          <p:nvPr/>
        </p:nvPicPr>
        <p:blipFill>
          <a:blip r:embed="rId2"/>
          <a:srcRect/>
          <a:stretch>
            <a:fillRect/>
          </a:stretch>
        </p:blipFill>
        <p:spPr bwMode="auto">
          <a:xfrm>
            <a:off x="0" y="24"/>
            <a:ext cx="1357290" cy="6858000"/>
          </a:xfrm>
          <a:prstGeom prst="rect">
            <a:avLst/>
          </a:prstGeom>
          <a:noFill/>
        </p:spPr>
      </p:pic>
      <p:sp>
        <p:nvSpPr>
          <p:cNvPr id="4097" name="Rectangle 1"/>
          <p:cNvSpPr>
            <a:spLocks noChangeArrowheads="1"/>
          </p:cNvSpPr>
          <p:nvPr/>
        </p:nvSpPr>
        <p:spPr bwMode="auto">
          <a:xfrm>
            <a:off x="3357554" y="571480"/>
            <a:ext cx="4929190"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tab pos="1901825" algn="l"/>
              </a:tabLst>
            </a:pPr>
            <a:r>
              <a:rPr kumimoji="0" lang="ar-SA" sz="2000" b="0" i="0" u="none" strike="noStrike" cap="none" normalizeH="0" baseline="0" dirty="0" smtClean="0">
                <a:ln>
                  <a:noFill/>
                </a:ln>
                <a:solidFill>
                  <a:srgbClr val="C00000"/>
                </a:solidFill>
                <a:effectLst/>
                <a:latin typeface="Calibri" pitchFamily="34" charset="0"/>
                <a:ea typeface="Calibri" pitchFamily="34" charset="0"/>
                <a:cs typeface="PT Bold Heading" pitchFamily="2" charset="-78"/>
              </a:rPr>
              <a:t>هناك ثلاث مفاهيم لـــــ صدق المقياس أو الاختبار:</a:t>
            </a:r>
            <a:endParaRPr kumimoji="0" lang="en-US" sz="2000" b="0" i="0" u="none" strike="noStrike" cap="none" normalizeH="0" baseline="0" dirty="0" smtClean="0">
              <a:ln>
                <a:noFill/>
              </a:ln>
              <a:solidFill>
                <a:srgbClr val="C00000"/>
              </a:solidFill>
              <a:effectLst/>
              <a:latin typeface="Arial" pitchFamily="34" charset="0"/>
              <a:cs typeface="PT Bold Heading" pitchFamily="2" charset="-78"/>
            </a:endParaRPr>
          </a:p>
          <a:p>
            <a:pPr marL="0" marR="0" lvl="0" indent="0" defTabSz="914400" rtl="1" eaLnBrk="0" fontAlgn="base" latinLnBrk="0" hangingPunct="0">
              <a:lnSpc>
                <a:spcPct val="100000"/>
              </a:lnSpc>
              <a:spcBef>
                <a:spcPct val="0"/>
              </a:spcBef>
              <a:spcAft>
                <a:spcPct val="0"/>
              </a:spcAft>
              <a:buClrTx/>
              <a:buSzTx/>
              <a:buFontTx/>
              <a:buNone/>
              <a:tabLst>
                <a:tab pos="1901825" algn="l"/>
              </a:tabLst>
            </a:pPr>
            <a:r>
              <a:rPr kumimoji="0" lang="ar-SA" sz="2000" b="0" i="0" u="none" strike="noStrike" cap="none" normalizeH="0" baseline="0" dirty="0" smtClean="0">
                <a:ln>
                  <a:noFill/>
                </a:ln>
                <a:solidFill>
                  <a:schemeClr val="tx1">
                    <a:lumMod val="95000"/>
                    <a:lumOff val="5000"/>
                  </a:schemeClr>
                </a:solidFill>
                <a:effectLst/>
                <a:latin typeface="Calibri" pitchFamily="34" charset="0"/>
                <a:ea typeface="Calibri" pitchFamily="34" charset="0"/>
                <a:cs typeface="PT Bold Heading" pitchFamily="2" charset="-78"/>
              </a:rPr>
              <a:t>	</a:t>
            </a:r>
            <a:endParaRPr kumimoji="0" lang="en-US" sz="2000" b="0" i="0" u="none" strike="noStrike" cap="none" normalizeH="0" baseline="0" dirty="0" smtClean="0">
              <a:ln>
                <a:noFill/>
              </a:ln>
              <a:solidFill>
                <a:schemeClr val="tx1">
                  <a:lumMod val="95000"/>
                  <a:lumOff val="5000"/>
                </a:schemeClr>
              </a:solidFill>
              <a:effectLst/>
              <a:latin typeface="Arial" pitchFamily="34" charset="0"/>
              <a:cs typeface="PT Bold Heading" pitchFamily="2" charset="-78"/>
            </a:endParaRPr>
          </a:p>
          <a:p>
            <a:pPr marL="0" marR="0" lvl="0" indent="0" defTabSz="914400" rtl="1" eaLnBrk="0" fontAlgn="base" latinLnBrk="0" hangingPunct="0">
              <a:lnSpc>
                <a:spcPct val="100000"/>
              </a:lnSpc>
              <a:spcBef>
                <a:spcPct val="0"/>
              </a:spcBef>
              <a:spcAft>
                <a:spcPct val="0"/>
              </a:spcAft>
              <a:buClrTx/>
              <a:buSzTx/>
              <a:buFontTx/>
              <a:buNone/>
              <a:tabLst>
                <a:tab pos="1901825" algn="l"/>
              </a:tabLst>
            </a:pPr>
            <a:r>
              <a:rPr kumimoji="0" lang="ar-SA" sz="2000" b="0" i="0" u="none" strike="noStrike" cap="none" normalizeH="0" baseline="0" dirty="0" smtClean="0">
                <a:ln>
                  <a:noFill/>
                </a:ln>
                <a:solidFill>
                  <a:srgbClr val="92D050"/>
                </a:solidFill>
                <a:effectLst/>
                <a:latin typeface="Calibri" pitchFamily="34" charset="0"/>
                <a:ea typeface="Calibri" pitchFamily="34" charset="0"/>
                <a:cs typeface="PT Bold Heading" pitchFamily="2" charset="-78"/>
              </a:rPr>
              <a:t>1-</a:t>
            </a:r>
            <a:r>
              <a:rPr kumimoji="0" lang="ar-SA" sz="2000" b="0" i="0" u="none" strike="noStrike" cap="none" normalizeH="0" baseline="0" dirty="0" smtClean="0">
                <a:ln>
                  <a:noFill/>
                </a:ln>
                <a:solidFill>
                  <a:schemeClr val="tx1">
                    <a:lumMod val="95000"/>
                    <a:lumOff val="5000"/>
                  </a:schemeClr>
                </a:solidFill>
                <a:effectLst/>
                <a:latin typeface="Calibri" pitchFamily="34" charset="0"/>
                <a:ea typeface="Calibri" pitchFamily="34" charset="0"/>
                <a:cs typeface="PT Bold Heading" pitchFamily="2" charset="-78"/>
              </a:rPr>
              <a:t>قدرة الاختبار على قياس ما يفترض أنه يقيسه .ويلاحظ أن صدق الاختبار في هذه الحالة يكون لناحتين هما:</a:t>
            </a:r>
            <a:endParaRPr kumimoji="0" lang="en-US" sz="2000" b="0" i="0" u="none" strike="noStrike" cap="none" normalizeH="0" baseline="0" dirty="0" smtClean="0">
              <a:ln>
                <a:noFill/>
              </a:ln>
              <a:solidFill>
                <a:schemeClr val="tx1">
                  <a:lumMod val="95000"/>
                  <a:lumOff val="5000"/>
                </a:schemeClr>
              </a:solidFill>
              <a:effectLst/>
              <a:latin typeface="Arial" pitchFamily="34" charset="0"/>
              <a:cs typeface="PT Bold Heading" pitchFamily="2" charset="-78"/>
            </a:endParaRPr>
          </a:p>
          <a:p>
            <a:pPr marL="0" marR="0" lvl="0" indent="0" defTabSz="914400" rtl="1" eaLnBrk="0" fontAlgn="base" latinLnBrk="0" hangingPunct="0">
              <a:lnSpc>
                <a:spcPct val="100000"/>
              </a:lnSpc>
              <a:spcBef>
                <a:spcPct val="0"/>
              </a:spcBef>
              <a:spcAft>
                <a:spcPct val="0"/>
              </a:spcAft>
              <a:buClrTx/>
              <a:buSzTx/>
              <a:buFontTx/>
              <a:buNone/>
              <a:tabLst>
                <a:tab pos="1901825" algn="l"/>
              </a:tabLst>
            </a:pPr>
            <a:r>
              <a:rPr kumimoji="0" lang="ar-SA" sz="2000" b="0" i="0" u="none" strike="noStrike" cap="none" normalizeH="0" baseline="0" dirty="0" smtClean="0">
                <a:ln>
                  <a:noFill/>
                </a:ln>
                <a:solidFill>
                  <a:schemeClr val="tx1">
                    <a:lumMod val="95000"/>
                    <a:lumOff val="5000"/>
                  </a:schemeClr>
                </a:solidFill>
                <a:effectLst/>
                <a:latin typeface="Calibri" pitchFamily="34" charset="0"/>
                <a:ea typeface="Calibri" pitchFamily="34" charset="0"/>
                <a:cs typeface="PT Bold Heading" pitchFamily="2" charset="-78"/>
              </a:rPr>
              <a:t>	</a:t>
            </a:r>
            <a:endParaRPr kumimoji="0" lang="en-US" sz="2000" b="0" i="0" u="none" strike="noStrike" cap="none" normalizeH="0" baseline="0" dirty="0" smtClean="0">
              <a:ln>
                <a:noFill/>
              </a:ln>
              <a:solidFill>
                <a:schemeClr val="tx1">
                  <a:lumMod val="95000"/>
                  <a:lumOff val="5000"/>
                </a:schemeClr>
              </a:solidFill>
              <a:effectLst/>
              <a:latin typeface="Arial" pitchFamily="34" charset="0"/>
              <a:cs typeface="PT Bold Heading" pitchFamily="2" charset="-78"/>
            </a:endParaRPr>
          </a:p>
          <a:p>
            <a:pPr marL="0" marR="0" lvl="0" indent="0" defTabSz="914400" rtl="1" eaLnBrk="0" fontAlgn="base" latinLnBrk="0" hangingPunct="0">
              <a:lnSpc>
                <a:spcPct val="100000"/>
              </a:lnSpc>
              <a:spcBef>
                <a:spcPct val="0"/>
              </a:spcBef>
              <a:spcAft>
                <a:spcPct val="0"/>
              </a:spcAft>
              <a:buClrTx/>
              <a:buSzTx/>
              <a:buFontTx/>
              <a:buNone/>
              <a:tabLst>
                <a:tab pos="1901825" algn="l"/>
              </a:tabLst>
            </a:pPr>
            <a:r>
              <a:rPr kumimoji="0" lang="ar-SA" sz="2000" b="0" i="0" u="none" strike="noStrike" cap="none" normalizeH="0" baseline="0" dirty="0" smtClean="0">
                <a:ln>
                  <a:noFill/>
                </a:ln>
                <a:solidFill>
                  <a:srgbClr val="C00000"/>
                </a:solidFill>
                <a:effectLst/>
                <a:latin typeface="Calibri" pitchFamily="34" charset="0"/>
                <a:ea typeface="Calibri" pitchFamily="34" charset="0"/>
                <a:cs typeface="PT Bold Heading" pitchFamily="2" charset="-78"/>
              </a:rPr>
              <a:t>أ/</a:t>
            </a:r>
            <a:r>
              <a:rPr kumimoji="0" lang="ar-SA" sz="2000" b="0" i="0" u="none" strike="noStrike" cap="none" normalizeH="0" baseline="0" dirty="0" smtClean="0">
                <a:ln>
                  <a:noFill/>
                </a:ln>
                <a:solidFill>
                  <a:schemeClr val="tx1">
                    <a:lumMod val="95000"/>
                    <a:lumOff val="5000"/>
                  </a:schemeClr>
                </a:solidFill>
                <a:effectLst/>
                <a:latin typeface="Calibri" pitchFamily="34" charset="0"/>
                <a:ea typeface="Calibri" pitchFamily="34" charset="0"/>
                <a:cs typeface="PT Bold Heading" pitchFamily="2" charset="-78"/>
              </a:rPr>
              <a:t>قياس السمة المراد دراستها أو الوظيفة التي يقيسها.</a:t>
            </a:r>
            <a:endParaRPr kumimoji="0" lang="en-US" sz="2000" b="0" i="0" u="none" strike="noStrike" cap="none" normalizeH="0" baseline="0" dirty="0" smtClean="0">
              <a:ln>
                <a:noFill/>
              </a:ln>
              <a:solidFill>
                <a:schemeClr val="tx1">
                  <a:lumMod val="95000"/>
                  <a:lumOff val="5000"/>
                </a:schemeClr>
              </a:solidFill>
              <a:effectLst/>
              <a:latin typeface="Arial" pitchFamily="34" charset="0"/>
              <a:cs typeface="PT Bold Heading" pitchFamily="2" charset="-78"/>
            </a:endParaRPr>
          </a:p>
          <a:p>
            <a:pPr marL="0" marR="0" lvl="0" indent="0" defTabSz="914400" rtl="1" eaLnBrk="0" fontAlgn="base" latinLnBrk="0" hangingPunct="0">
              <a:lnSpc>
                <a:spcPct val="100000"/>
              </a:lnSpc>
              <a:spcBef>
                <a:spcPct val="0"/>
              </a:spcBef>
              <a:spcAft>
                <a:spcPct val="0"/>
              </a:spcAft>
              <a:buClrTx/>
              <a:buSzTx/>
              <a:buFontTx/>
              <a:buNone/>
              <a:tabLst>
                <a:tab pos="1901825" algn="l"/>
              </a:tabLst>
            </a:pPr>
            <a:r>
              <a:rPr kumimoji="0" lang="ar-SA" sz="2000" b="0" i="0" u="none" strike="noStrike" cap="none" normalizeH="0" baseline="0" dirty="0" smtClean="0">
                <a:ln>
                  <a:noFill/>
                </a:ln>
                <a:solidFill>
                  <a:srgbClr val="C00000"/>
                </a:solidFill>
                <a:effectLst/>
                <a:latin typeface="Calibri" pitchFamily="34" charset="0"/>
                <a:ea typeface="Calibri" pitchFamily="34" charset="0"/>
                <a:cs typeface="PT Bold Heading" pitchFamily="2" charset="-78"/>
              </a:rPr>
              <a:t>ب/</a:t>
            </a:r>
            <a:r>
              <a:rPr kumimoji="0" lang="ar-SA" sz="2000" b="0" i="0" u="none" strike="noStrike" cap="none" normalizeH="0" baseline="0" dirty="0" smtClean="0">
                <a:ln>
                  <a:noFill/>
                </a:ln>
                <a:solidFill>
                  <a:schemeClr val="tx1">
                    <a:lumMod val="95000"/>
                    <a:lumOff val="5000"/>
                  </a:schemeClr>
                </a:solidFill>
                <a:effectLst/>
                <a:latin typeface="Calibri" pitchFamily="34" charset="0"/>
                <a:ea typeface="Calibri" pitchFamily="34" charset="0"/>
                <a:cs typeface="PT Bold Heading" pitchFamily="2" charset="-78"/>
              </a:rPr>
              <a:t>طبيعة العينة أو المجتمع المراد دراسة السمة كعينة مميزة لأفراده .</a:t>
            </a:r>
            <a:endParaRPr kumimoji="0" lang="en-US" sz="2000" b="0" i="0" u="none" strike="noStrike" cap="none" normalizeH="0" baseline="0" dirty="0" smtClean="0">
              <a:ln>
                <a:noFill/>
              </a:ln>
              <a:solidFill>
                <a:schemeClr val="tx1">
                  <a:lumMod val="95000"/>
                  <a:lumOff val="5000"/>
                </a:schemeClr>
              </a:solidFill>
              <a:effectLst/>
              <a:latin typeface="Arial" pitchFamily="34" charset="0"/>
              <a:cs typeface="PT Bold Heading" pitchFamily="2" charset="-78"/>
            </a:endParaRPr>
          </a:p>
          <a:p>
            <a:pPr marL="0" marR="0" lvl="0" indent="0" defTabSz="914400" rtl="1" eaLnBrk="0" fontAlgn="base" latinLnBrk="0" hangingPunct="0">
              <a:lnSpc>
                <a:spcPct val="100000"/>
              </a:lnSpc>
              <a:spcBef>
                <a:spcPct val="0"/>
              </a:spcBef>
              <a:spcAft>
                <a:spcPct val="0"/>
              </a:spcAft>
              <a:buClrTx/>
              <a:buSzTx/>
              <a:buFontTx/>
              <a:buNone/>
              <a:tabLst>
                <a:tab pos="1901825" algn="l"/>
              </a:tabLst>
            </a:pPr>
            <a:r>
              <a:rPr kumimoji="0" lang="ar-SA" sz="2000" b="0" i="0" u="none" strike="noStrike" cap="none" normalizeH="0" baseline="0" dirty="0" smtClean="0">
                <a:ln>
                  <a:noFill/>
                </a:ln>
                <a:solidFill>
                  <a:schemeClr val="tx1">
                    <a:lumMod val="95000"/>
                    <a:lumOff val="5000"/>
                  </a:schemeClr>
                </a:solidFill>
                <a:effectLst/>
                <a:latin typeface="Calibri" pitchFamily="34" charset="0"/>
                <a:ea typeface="Calibri" pitchFamily="34" charset="0"/>
                <a:cs typeface="PT Bold Heading" pitchFamily="2" charset="-78"/>
              </a:rPr>
              <a:t>	</a:t>
            </a:r>
            <a:endParaRPr kumimoji="0" lang="en-US" sz="2000" b="0" i="0" u="none" strike="noStrike" cap="none" normalizeH="0" baseline="0" dirty="0" smtClean="0">
              <a:ln>
                <a:noFill/>
              </a:ln>
              <a:solidFill>
                <a:schemeClr val="tx1">
                  <a:lumMod val="95000"/>
                  <a:lumOff val="5000"/>
                </a:schemeClr>
              </a:solidFill>
              <a:effectLst/>
              <a:latin typeface="Arial" pitchFamily="34" charset="0"/>
              <a:cs typeface="PT Bold Heading" pitchFamily="2" charset="-78"/>
            </a:endParaRPr>
          </a:p>
          <a:p>
            <a:pPr marL="0" marR="0" lvl="0" indent="0" defTabSz="914400" rtl="1" eaLnBrk="0" fontAlgn="base" latinLnBrk="0" hangingPunct="0">
              <a:lnSpc>
                <a:spcPct val="100000"/>
              </a:lnSpc>
              <a:spcBef>
                <a:spcPct val="0"/>
              </a:spcBef>
              <a:spcAft>
                <a:spcPct val="0"/>
              </a:spcAft>
              <a:buClrTx/>
              <a:buSzTx/>
              <a:buFontTx/>
              <a:buNone/>
              <a:tabLst>
                <a:tab pos="1901825" algn="l"/>
              </a:tabLst>
            </a:pPr>
            <a:r>
              <a:rPr kumimoji="0" lang="ar-SA" sz="2000" b="0" i="0" u="none" strike="noStrike" cap="none" normalizeH="0" baseline="0" dirty="0" smtClean="0">
                <a:ln>
                  <a:noFill/>
                </a:ln>
                <a:solidFill>
                  <a:srgbClr val="92D050"/>
                </a:solidFill>
                <a:effectLst/>
                <a:latin typeface="Calibri" pitchFamily="34" charset="0"/>
                <a:ea typeface="Calibri" pitchFamily="34" charset="0"/>
                <a:cs typeface="PT Bold Heading" pitchFamily="2" charset="-78"/>
              </a:rPr>
              <a:t>2-</a:t>
            </a:r>
            <a:r>
              <a:rPr kumimoji="0" lang="ar-SA" sz="2000" b="0" i="0" u="none" strike="noStrike" cap="none" normalizeH="0" baseline="0" dirty="0" smtClean="0">
                <a:ln>
                  <a:noFill/>
                </a:ln>
                <a:solidFill>
                  <a:schemeClr val="tx1">
                    <a:lumMod val="95000"/>
                    <a:lumOff val="5000"/>
                  </a:schemeClr>
                </a:solidFill>
                <a:effectLst/>
                <a:latin typeface="Calibri" pitchFamily="34" charset="0"/>
                <a:ea typeface="Calibri" pitchFamily="34" charset="0"/>
                <a:cs typeface="PT Bold Heading" pitchFamily="2" charset="-78"/>
              </a:rPr>
              <a:t>قدرة الاختبار على التمييز بين القدرة أو السمة التي يقيسها ,والقدرات والسمات ,التي يحتمل أن تختلط مع ما يراد قياسه أو تتداخل معه.</a:t>
            </a:r>
            <a:endParaRPr kumimoji="0" lang="en-US" sz="2000" b="0" i="0" u="none" strike="noStrike" cap="none" normalizeH="0" baseline="0" dirty="0" smtClean="0">
              <a:ln>
                <a:noFill/>
              </a:ln>
              <a:solidFill>
                <a:schemeClr val="tx1">
                  <a:lumMod val="95000"/>
                  <a:lumOff val="5000"/>
                </a:schemeClr>
              </a:solidFill>
              <a:effectLst/>
              <a:latin typeface="Arial" pitchFamily="34" charset="0"/>
              <a:cs typeface="PT Bold Heading" pitchFamily="2" charset="-78"/>
            </a:endParaRPr>
          </a:p>
          <a:p>
            <a:pPr marL="0" marR="0" lvl="0" indent="0" defTabSz="914400" rtl="0" eaLnBrk="0" fontAlgn="base" latinLnBrk="0" hangingPunct="0">
              <a:lnSpc>
                <a:spcPct val="100000"/>
              </a:lnSpc>
              <a:spcBef>
                <a:spcPct val="0"/>
              </a:spcBef>
              <a:spcAft>
                <a:spcPct val="0"/>
              </a:spcAft>
              <a:buClrTx/>
              <a:buSzTx/>
              <a:buFontTx/>
              <a:buNone/>
              <a:tabLst>
                <a:tab pos="1901825" algn="l"/>
              </a:tabLst>
            </a:pPr>
            <a:r>
              <a:rPr kumimoji="0" lang="ar-SA" sz="2000" b="0" i="0" u="none" strike="noStrike" cap="none" normalizeH="0" baseline="0" dirty="0" smtClean="0">
                <a:ln>
                  <a:noFill/>
                </a:ln>
                <a:solidFill>
                  <a:srgbClr val="92D050"/>
                </a:solidFill>
                <a:effectLst/>
                <a:latin typeface="Calibri" pitchFamily="34" charset="0"/>
                <a:ea typeface="Calibri" pitchFamily="34" charset="0"/>
                <a:cs typeface="PT Bold Heading" pitchFamily="2" charset="-78"/>
              </a:rPr>
              <a:t>3-</a:t>
            </a:r>
            <a:r>
              <a:rPr kumimoji="0" lang="ar-SA" sz="2000" b="0" i="0" u="none" strike="noStrike" cap="none" normalizeH="0" baseline="0" dirty="0" smtClean="0">
                <a:ln>
                  <a:noFill/>
                </a:ln>
                <a:solidFill>
                  <a:schemeClr val="tx1">
                    <a:lumMod val="95000"/>
                    <a:lumOff val="5000"/>
                  </a:schemeClr>
                </a:solidFill>
                <a:effectLst/>
                <a:latin typeface="Calibri" pitchFamily="34" charset="0"/>
                <a:ea typeface="Calibri" pitchFamily="34" charset="0"/>
                <a:cs typeface="PT Bold Heading" pitchFamily="2" charset="-78"/>
              </a:rPr>
              <a:t>قدرة الاختبار على التمييز بين هؤلاء الذين يمتلكون هذه القدرة أو السمة وأولئك الذين لا يمتلكونها.</a:t>
            </a:r>
            <a:r>
              <a:rPr kumimoji="0" lang="en-US" sz="2000" b="0" i="0" u="none" strike="noStrike" cap="none" normalizeH="0" baseline="0" dirty="0" smtClean="0">
                <a:ln>
                  <a:noFill/>
                </a:ln>
                <a:solidFill>
                  <a:schemeClr val="tx1">
                    <a:lumMod val="95000"/>
                    <a:lumOff val="5000"/>
                  </a:schemeClr>
                </a:solidFill>
                <a:effectLst/>
                <a:latin typeface="Arial" pitchFamily="34" charset="0"/>
                <a:cs typeface="PT Bold Heading" pitchFamily="2" charset="-78"/>
              </a:rPr>
              <a:t> </a:t>
            </a:r>
          </a:p>
        </p:txBody>
      </p:sp>
    </p:spTree>
    <p:extLst>
      <p:ext uri="{BB962C8B-B14F-4D97-AF65-F5344CB8AC3E}">
        <p14:creationId xmlns:p14="http://schemas.microsoft.com/office/powerpoint/2010/main" val="7079790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Documents and Settings\1\My Documents\Bluetooth Exchange Folder\tumblr_mkydh7LusE1qjg6pgo3_400.jpeg"/>
          <p:cNvPicPr>
            <a:picLocks noChangeAspect="1" noChangeArrowheads="1"/>
          </p:cNvPicPr>
          <p:nvPr/>
        </p:nvPicPr>
        <p:blipFill>
          <a:blip r:embed="rId2"/>
          <a:srcRect/>
          <a:stretch>
            <a:fillRect/>
          </a:stretch>
        </p:blipFill>
        <p:spPr bwMode="auto">
          <a:xfrm>
            <a:off x="0" y="24"/>
            <a:ext cx="1357290" cy="6858000"/>
          </a:xfrm>
          <a:prstGeom prst="rect">
            <a:avLst/>
          </a:prstGeom>
          <a:noFill/>
        </p:spPr>
      </p:pic>
      <p:sp>
        <p:nvSpPr>
          <p:cNvPr id="29697" name="Rectangle 1"/>
          <p:cNvSpPr>
            <a:spLocks noChangeArrowheads="1"/>
          </p:cNvSpPr>
          <p:nvPr/>
        </p:nvSpPr>
        <p:spPr bwMode="auto">
          <a:xfrm>
            <a:off x="1357290" y="357166"/>
            <a:ext cx="778671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tab pos="523875" algn="l"/>
              </a:tabLst>
            </a:pPr>
            <a:r>
              <a:rPr kumimoji="0" lang="ar-SA" sz="2400" b="0" i="0" u="none" strike="noStrike" cap="none" normalizeH="0" baseline="0" dirty="0" smtClean="0">
                <a:ln>
                  <a:noFill/>
                </a:ln>
                <a:solidFill>
                  <a:srgbClr val="C00000"/>
                </a:solidFill>
                <a:effectLst/>
                <a:latin typeface="Calibri" pitchFamily="34" charset="0"/>
                <a:ea typeface="Calibri" pitchFamily="34" charset="0"/>
                <a:cs typeface="PT Bold Heading" pitchFamily="2" charset="-78"/>
              </a:rPr>
              <a:t>العوامل المؤثرة في الصدق:</a:t>
            </a:r>
          </a:p>
          <a:p>
            <a:pPr marL="0" marR="0" lvl="0" indent="0" algn="ctr" defTabSz="914400" rtl="1" eaLnBrk="1" fontAlgn="base" latinLnBrk="0" hangingPunct="1">
              <a:lnSpc>
                <a:spcPct val="100000"/>
              </a:lnSpc>
              <a:spcBef>
                <a:spcPct val="0"/>
              </a:spcBef>
              <a:spcAft>
                <a:spcPct val="0"/>
              </a:spcAft>
              <a:buClrTx/>
              <a:buSzTx/>
              <a:buFontTx/>
              <a:buNone/>
              <a:tabLst>
                <a:tab pos="523875" algn="l"/>
              </a:tabLst>
            </a:pPr>
            <a:endParaRPr kumimoji="0" lang="en-US" sz="2000" b="0" i="0" u="none" strike="noStrike" cap="none" normalizeH="0" baseline="0" dirty="0" smtClean="0">
              <a:ln>
                <a:noFill/>
              </a:ln>
              <a:solidFill>
                <a:srgbClr val="C00000"/>
              </a:solidFill>
              <a:effectLst/>
              <a:latin typeface="Arial" pitchFamily="34" charset="0"/>
              <a:cs typeface="PT Bold Heading"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tab pos="523875" algn="l"/>
              </a:tabLst>
            </a:pPr>
            <a:r>
              <a:rPr kumimoji="0" lang="ar-SA" sz="2000" b="0" i="0" u="none" strike="noStrike" cap="none" normalizeH="0" baseline="0" dirty="0" smtClean="0">
                <a:ln>
                  <a:noFill/>
                </a:ln>
                <a:solidFill>
                  <a:schemeClr val="tx1">
                    <a:lumMod val="95000"/>
                    <a:lumOff val="5000"/>
                  </a:schemeClr>
                </a:solidFill>
                <a:effectLst/>
                <a:latin typeface="Calibri" pitchFamily="34" charset="0"/>
                <a:ea typeface="Calibri" pitchFamily="34" charset="0"/>
                <a:cs typeface="PT Bold Heading" pitchFamily="2" charset="-78"/>
              </a:rPr>
              <a:t>قد صنف </a:t>
            </a:r>
            <a:r>
              <a:rPr kumimoji="0" lang="ar-SA" sz="2000" b="0" i="0" u="none" strike="noStrike" cap="none" normalizeH="0" baseline="0" dirty="0" err="1" smtClean="0">
                <a:ln>
                  <a:noFill/>
                </a:ln>
                <a:solidFill>
                  <a:schemeClr val="tx1">
                    <a:lumMod val="95000"/>
                    <a:lumOff val="5000"/>
                  </a:schemeClr>
                </a:solidFill>
                <a:effectLst/>
                <a:latin typeface="Calibri" pitchFamily="34" charset="0"/>
                <a:ea typeface="Calibri" pitchFamily="34" charset="0"/>
                <a:cs typeface="PT Bold Heading" pitchFamily="2" charset="-78"/>
              </a:rPr>
              <a:t>جرونلند</a:t>
            </a:r>
            <a:r>
              <a:rPr kumimoji="0" lang="ar-SA" sz="2000" b="0" i="0" u="none" strike="noStrike" cap="none" normalizeH="0" baseline="0" dirty="0" smtClean="0">
                <a:ln>
                  <a:noFill/>
                </a:ln>
                <a:solidFill>
                  <a:schemeClr val="tx1">
                    <a:lumMod val="95000"/>
                    <a:lumOff val="5000"/>
                  </a:schemeClr>
                </a:solidFill>
                <a:effectLst/>
                <a:latin typeface="Calibri" pitchFamily="34" charset="0"/>
                <a:ea typeface="Calibri" pitchFamily="34" charset="0"/>
                <a:cs typeface="PT Bold Heading" pitchFamily="2" charset="-78"/>
              </a:rPr>
              <a:t> هذه العوامل في فئات أربع هي :</a:t>
            </a:r>
          </a:p>
          <a:p>
            <a:pPr marL="0" marR="0" lvl="0" indent="0" algn="justLow" defTabSz="914400" rtl="1" eaLnBrk="0" fontAlgn="base" latinLnBrk="0" hangingPunct="0">
              <a:lnSpc>
                <a:spcPct val="100000"/>
              </a:lnSpc>
              <a:spcBef>
                <a:spcPct val="0"/>
              </a:spcBef>
              <a:spcAft>
                <a:spcPct val="0"/>
              </a:spcAft>
              <a:buClrTx/>
              <a:buSzTx/>
              <a:buFontTx/>
              <a:buNone/>
              <a:tabLst>
                <a:tab pos="523875" algn="l"/>
              </a:tabLst>
            </a:pPr>
            <a:endParaRPr kumimoji="0" lang="en-US" sz="2000" b="0" i="0" u="none" strike="noStrike" cap="none" normalizeH="0" baseline="0" dirty="0" smtClean="0">
              <a:ln>
                <a:noFill/>
              </a:ln>
              <a:solidFill>
                <a:schemeClr val="tx1">
                  <a:lumMod val="95000"/>
                  <a:lumOff val="5000"/>
                </a:schemeClr>
              </a:solidFill>
              <a:effectLst/>
              <a:latin typeface="Arial" pitchFamily="34" charset="0"/>
              <a:cs typeface="PT Bold Heading" pitchFamily="2" charset="-78"/>
            </a:endParaRPr>
          </a:p>
          <a:p>
            <a:pPr marL="0" marR="0" lvl="0" indent="0" algn="justLow" defTabSz="914400" rtl="1" eaLnBrk="0" fontAlgn="base" latinLnBrk="0" hangingPunct="0">
              <a:lnSpc>
                <a:spcPct val="100000"/>
              </a:lnSpc>
              <a:spcBef>
                <a:spcPct val="0"/>
              </a:spcBef>
              <a:spcAft>
                <a:spcPct val="0"/>
              </a:spcAft>
              <a:buClrTx/>
              <a:buSzTx/>
              <a:tabLst>
                <a:tab pos="523875" algn="l"/>
              </a:tabLst>
            </a:pPr>
            <a:r>
              <a:rPr kumimoji="0" lang="ar-SA" sz="2000" b="0" i="0" u="none" strike="noStrike" cap="none" normalizeH="0" baseline="0" dirty="0" smtClean="0">
                <a:ln>
                  <a:noFill/>
                </a:ln>
                <a:solidFill>
                  <a:srgbClr val="92D050"/>
                </a:solidFill>
                <a:effectLst/>
                <a:latin typeface="Calibri" pitchFamily="34" charset="0"/>
                <a:ea typeface="Calibri" pitchFamily="34" charset="0"/>
                <a:cs typeface="PT Bold Heading" pitchFamily="2" charset="-78"/>
              </a:rPr>
              <a:t>1/ عوامل متعلقة بالأخبار نفسه ومن أهمها :</a:t>
            </a:r>
            <a:endParaRPr kumimoji="0" lang="en-US" sz="2000" b="0" i="0" u="none" strike="noStrike" cap="none" normalizeH="0" baseline="0" dirty="0" smtClean="0">
              <a:ln>
                <a:noFill/>
              </a:ln>
              <a:solidFill>
                <a:srgbClr val="92D050"/>
              </a:solidFill>
              <a:effectLst/>
              <a:latin typeface="Arial" pitchFamily="34" charset="0"/>
              <a:cs typeface="PT Bold Heading" pitchFamily="2" charset="-78"/>
            </a:endParaRPr>
          </a:p>
          <a:p>
            <a:pPr marL="0" marR="0" lvl="0" indent="0" defTabSz="914400" rtl="1" eaLnBrk="0" fontAlgn="base" latinLnBrk="0" hangingPunct="0">
              <a:lnSpc>
                <a:spcPct val="100000"/>
              </a:lnSpc>
              <a:spcBef>
                <a:spcPct val="0"/>
              </a:spcBef>
              <a:spcAft>
                <a:spcPct val="0"/>
              </a:spcAft>
              <a:buClrTx/>
              <a:buSzTx/>
              <a:buFontTx/>
              <a:buNone/>
              <a:tabLst>
                <a:tab pos="523875" algn="l"/>
              </a:tabLst>
            </a:pP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-التعليمات غير الواضحة للاختبار </a:t>
            </a:r>
            <a:endParaRPr kumimoji="0" lang="en-US" sz="2000" b="0" i="0" u="none" strike="noStrike" cap="none" normalizeH="0" baseline="0" dirty="0" smtClean="0">
              <a:ln>
                <a:noFill/>
              </a:ln>
              <a:solidFill>
                <a:schemeClr val="tx1"/>
              </a:solidFill>
              <a:effectLst/>
              <a:latin typeface="Arial" pitchFamily="34" charset="0"/>
              <a:cs typeface="PT Bold Heading" pitchFamily="2" charset="-78"/>
            </a:endParaRPr>
          </a:p>
          <a:p>
            <a:pPr marL="0" marR="0" lvl="0" indent="0" defTabSz="914400" rtl="1" eaLnBrk="0" fontAlgn="base" latinLnBrk="0" hangingPunct="0">
              <a:lnSpc>
                <a:spcPct val="100000"/>
              </a:lnSpc>
              <a:spcBef>
                <a:spcPct val="0"/>
              </a:spcBef>
              <a:spcAft>
                <a:spcPct val="0"/>
              </a:spcAft>
              <a:buClrTx/>
              <a:buSzTx/>
              <a:buFontTx/>
              <a:buNone/>
              <a:tabLst>
                <a:tab pos="523875" algn="l"/>
              </a:tabLst>
            </a:pP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-المفردات والتراكيب الصعبة المستخدمة في الاختبار</a:t>
            </a:r>
            <a:endParaRPr kumimoji="0" lang="en-US" sz="2000" b="0" i="0" u="none" strike="noStrike" cap="none" normalizeH="0" baseline="0" dirty="0" smtClean="0">
              <a:ln>
                <a:noFill/>
              </a:ln>
              <a:solidFill>
                <a:schemeClr val="tx1"/>
              </a:solidFill>
              <a:effectLst/>
              <a:latin typeface="Arial" pitchFamily="34" charset="0"/>
              <a:cs typeface="PT Bold Heading" pitchFamily="2" charset="-78"/>
            </a:endParaRPr>
          </a:p>
          <a:p>
            <a:pPr marL="0" marR="0" lvl="0" indent="0" defTabSz="914400" rtl="1" eaLnBrk="0" fontAlgn="base" latinLnBrk="0" hangingPunct="0">
              <a:lnSpc>
                <a:spcPct val="100000"/>
              </a:lnSpc>
              <a:spcBef>
                <a:spcPct val="0"/>
              </a:spcBef>
              <a:spcAft>
                <a:spcPct val="0"/>
              </a:spcAft>
              <a:buClrTx/>
              <a:buSzTx/>
              <a:buFontTx/>
              <a:buNone/>
              <a:tabLst>
                <a:tab pos="523875" algn="l"/>
              </a:tabLst>
            </a:pP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-البنود الصعبة جداً , أو السهلة جداً حيث أنها لا تميز بين المفحوصين</a:t>
            </a:r>
            <a:endParaRPr kumimoji="0" lang="en-US" sz="2000" b="0" i="0" u="none" strike="noStrike" cap="none" normalizeH="0" baseline="0" dirty="0" smtClean="0">
              <a:ln>
                <a:noFill/>
              </a:ln>
              <a:solidFill>
                <a:schemeClr val="tx1"/>
              </a:solidFill>
              <a:effectLst/>
              <a:latin typeface="Arial" pitchFamily="34" charset="0"/>
              <a:cs typeface="PT Bold Heading" pitchFamily="2" charset="-78"/>
            </a:endParaRPr>
          </a:p>
          <a:p>
            <a:pPr marL="0" marR="0" lvl="0" indent="0" defTabSz="914400" rtl="1" eaLnBrk="0" fontAlgn="base" latinLnBrk="0" hangingPunct="0">
              <a:lnSpc>
                <a:spcPct val="100000"/>
              </a:lnSpc>
              <a:spcBef>
                <a:spcPct val="0"/>
              </a:spcBef>
              <a:spcAft>
                <a:spcPct val="0"/>
              </a:spcAft>
              <a:buClrTx/>
              <a:buSzTx/>
              <a:buFontTx/>
              <a:buNone/>
              <a:tabLst>
                <a:tab pos="523875" algn="l"/>
              </a:tabLst>
            </a:pP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-البنود الموحية بالإجابة</a:t>
            </a:r>
            <a:endParaRPr kumimoji="0" lang="en-US" sz="2000" b="0" i="0" u="none" strike="noStrike" cap="none" normalizeH="0" baseline="0" dirty="0" smtClean="0">
              <a:ln>
                <a:noFill/>
              </a:ln>
              <a:solidFill>
                <a:schemeClr val="tx1"/>
              </a:solidFill>
              <a:effectLst/>
              <a:latin typeface="Arial" pitchFamily="34" charset="0"/>
              <a:cs typeface="PT Bold Heading" pitchFamily="2" charset="-78"/>
            </a:endParaRPr>
          </a:p>
          <a:p>
            <a:pPr marL="0" marR="0" lvl="0" indent="0" defTabSz="914400" rtl="1" eaLnBrk="0" fontAlgn="base" latinLnBrk="0" hangingPunct="0">
              <a:lnSpc>
                <a:spcPct val="100000"/>
              </a:lnSpc>
              <a:spcBef>
                <a:spcPct val="0"/>
              </a:spcBef>
              <a:spcAft>
                <a:spcPct val="0"/>
              </a:spcAft>
              <a:buClrTx/>
              <a:buSzTx/>
              <a:buFontTx/>
              <a:buNone/>
              <a:tabLst>
                <a:tab pos="523875" algn="l"/>
              </a:tabLst>
            </a:pP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-عدد البنود , حيث يفضل أن تكون بنود الاختبار مناسبة في عددها </a:t>
            </a:r>
            <a:endParaRPr kumimoji="0" lang="en-US" sz="2000" b="0" i="0" u="none" strike="noStrike" cap="none" normalizeH="0" baseline="0" dirty="0" smtClean="0">
              <a:ln>
                <a:noFill/>
              </a:ln>
              <a:solidFill>
                <a:schemeClr val="tx1"/>
              </a:solidFill>
              <a:effectLst/>
              <a:latin typeface="Arial" pitchFamily="34" charset="0"/>
              <a:cs typeface="PT Bold Heading" pitchFamily="2" charset="-78"/>
            </a:endParaRPr>
          </a:p>
          <a:p>
            <a:pPr marL="0" marR="0" lvl="0" indent="0" defTabSz="914400" rtl="1" eaLnBrk="0" fontAlgn="base" latinLnBrk="0" hangingPunct="0">
              <a:lnSpc>
                <a:spcPct val="100000"/>
              </a:lnSpc>
              <a:spcBef>
                <a:spcPct val="0"/>
              </a:spcBef>
              <a:spcAft>
                <a:spcPct val="0"/>
              </a:spcAft>
              <a:buClrTx/>
              <a:buSzTx/>
              <a:buFontTx/>
              <a:buNone/>
              <a:tabLst>
                <a:tab pos="523875" algn="l"/>
              </a:tabLst>
            </a:pP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 الغموض , ويؤدي إلى سوء تفسير البنود , وتضليل المفحوصين , خاصة الأقوياء منهم وبالتالي يؤدي إلى الوصول إلى نتائج غير دقيقة وغير مميزة </a:t>
            </a:r>
            <a:endParaRPr kumimoji="0" lang="en-US" sz="2000" b="0" i="0" u="none" strike="noStrike" cap="none" normalizeH="0" baseline="0" dirty="0" smtClean="0">
              <a:ln>
                <a:noFill/>
              </a:ln>
              <a:solidFill>
                <a:schemeClr val="tx1"/>
              </a:solidFill>
              <a:effectLst/>
              <a:latin typeface="Arial" pitchFamily="34" charset="0"/>
              <a:cs typeface="PT Bold Heading" pitchFamily="2" charset="-78"/>
            </a:endParaRPr>
          </a:p>
          <a:p>
            <a:pPr marL="0" marR="0" lvl="0" indent="0" defTabSz="914400" rtl="1" eaLnBrk="0" fontAlgn="base" latinLnBrk="0" hangingPunct="0">
              <a:lnSpc>
                <a:spcPct val="100000"/>
              </a:lnSpc>
              <a:spcBef>
                <a:spcPct val="0"/>
              </a:spcBef>
              <a:spcAft>
                <a:spcPct val="0"/>
              </a:spcAft>
              <a:buClrTx/>
              <a:buSzTx/>
              <a:buFontTx/>
              <a:buNone/>
              <a:tabLst>
                <a:tab pos="523875" algn="l"/>
              </a:tabLst>
            </a:pP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-نوعية بنود الاختبار وشكلها , إذ أن بعض البنود التي تستخدم فيها أسئلة الصواب والخطأ على سبيل المثال لقياس مستويات عليا من المعرفة, مثل التحليل , والتركيب , والتقويم تؤدي إلى إضعاف الصدق لأن هذه الأسئلة تقيس مستويات دنيا من المعرفة .</a:t>
            </a:r>
            <a:endParaRPr kumimoji="0" lang="en-US" sz="2000" b="0" i="0" u="none" strike="noStrike" cap="none" normalizeH="0" baseline="0" dirty="0" smtClean="0">
              <a:ln>
                <a:noFill/>
              </a:ln>
              <a:solidFill>
                <a:schemeClr val="tx1"/>
              </a:solidFill>
              <a:effectLst/>
              <a:latin typeface="Arial" pitchFamily="34" charset="0"/>
              <a:cs typeface="PT Bold Heading" pitchFamily="2" charset="-78"/>
            </a:endParaRPr>
          </a:p>
          <a:p>
            <a:pPr marL="0" marR="0" lvl="0" indent="0" defTabSz="914400" rtl="1" eaLnBrk="0" fontAlgn="base" latinLnBrk="0" hangingPunct="0">
              <a:lnSpc>
                <a:spcPct val="100000"/>
              </a:lnSpc>
              <a:spcBef>
                <a:spcPct val="0"/>
              </a:spcBef>
              <a:spcAft>
                <a:spcPct val="0"/>
              </a:spcAft>
              <a:buClrTx/>
              <a:buSzTx/>
              <a:buFontTx/>
              <a:buNone/>
              <a:tabLst>
                <a:tab pos="523875" algn="l"/>
              </a:tabLst>
            </a:pP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 ترتيب البنود , إذ ينبغي أن يراعي في ترتيبها التدرج فمثلاً يمكن ترتيبها من السهل إلى الصعب </a:t>
            </a:r>
            <a:endParaRPr kumimoji="0" lang="en-US" sz="2000" b="0" i="0" u="none" strike="noStrike" cap="none" normalizeH="0" baseline="0" dirty="0" smtClean="0">
              <a:ln>
                <a:noFill/>
              </a:ln>
              <a:solidFill>
                <a:schemeClr val="tx1"/>
              </a:solidFill>
              <a:effectLst/>
              <a:latin typeface="Arial" pitchFamily="34" charset="0"/>
              <a:cs typeface="PT Bold Heading" pitchFamily="2" charset="-78"/>
            </a:endParaRPr>
          </a:p>
        </p:txBody>
      </p:sp>
      <p:pic>
        <p:nvPicPr>
          <p:cNvPr id="29698" name="Picture 2" descr="D:\Documents and Settings\1\My Documents\Bluetooth Exchange Folder\SC20140222-143141-1.jpg"/>
          <p:cNvPicPr>
            <a:picLocks noChangeAspect="1" noChangeArrowheads="1"/>
          </p:cNvPicPr>
          <p:nvPr/>
        </p:nvPicPr>
        <p:blipFill>
          <a:blip r:embed="rId3"/>
          <a:srcRect/>
          <a:stretch>
            <a:fillRect/>
          </a:stretch>
        </p:blipFill>
        <p:spPr bwMode="auto">
          <a:xfrm>
            <a:off x="1571604" y="928670"/>
            <a:ext cx="2511705" cy="1643074"/>
          </a:xfrm>
          <a:prstGeom prst="rect">
            <a:avLst/>
          </a:prstGeom>
          <a:noFill/>
        </p:spPr>
      </p:pic>
    </p:spTree>
    <p:extLst>
      <p:ext uri="{BB962C8B-B14F-4D97-AF65-F5344CB8AC3E}">
        <p14:creationId xmlns:p14="http://schemas.microsoft.com/office/powerpoint/2010/main" val="20300521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Documents and Settings\1\My Documents\Bluetooth Exchange Folder\tumblr_mkydh7LusE1qjg6pgo3_400.jpeg"/>
          <p:cNvPicPr>
            <a:picLocks noChangeAspect="1" noChangeArrowheads="1"/>
          </p:cNvPicPr>
          <p:nvPr/>
        </p:nvPicPr>
        <p:blipFill>
          <a:blip r:embed="rId2"/>
          <a:srcRect/>
          <a:stretch>
            <a:fillRect/>
          </a:stretch>
        </p:blipFill>
        <p:spPr bwMode="auto">
          <a:xfrm>
            <a:off x="0" y="24"/>
            <a:ext cx="1357290" cy="6858000"/>
          </a:xfrm>
          <a:prstGeom prst="rect">
            <a:avLst/>
          </a:prstGeom>
          <a:noFill/>
        </p:spPr>
      </p:pic>
      <p:sp>
        <p:nvSpPr>
          <p:cNvPr id="3073" name="Rectangle 1"/>
          <p:cNvSpPr>
            <a:spLocks noChangeArrowheads="1"/>
          </p:cNvSpPr>
          <p:nvPr/>
        </p:nvSpPr>
        <p:spPr bwMode="auto">
          <a:xfrm>
            <a:off x="1214414" y="428604"/>
            <a:ext cx="7929586"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ar-SA" sz="2000" b="0" i="0" u="none" strike="noStrike" cap="none" normalizeH="0" baseline="0" dirty="0" smtClean="0">
                <a:ln>
                  <a:noFill/>
                </a:ln>
                <a:solidFill>
                  <a:srgbClr val="92D050"/>
                </a:solidFill>
                <a:effectLst/>
                <a:latin typeface="Calibri" pitchFamily="34" charset="0"/>
                <a:ea typeface="Calibri" pitchFamily="34" charset="0"/>
                <a:cs typeface="PT Bold Heading" pitchFamily="2" charset="-78"/>
              </a:rPr>
              <a:t>2- عوامل متصلة بشروط الإجراء والتصحيح ومنها :</a:t>
            </a:r>
            <a:endParaRPr kumimoji="0" lang="en-US" sz="2000" b="0" i="0" u="none" strike="noStrike" cap="none" normalizeH="0" baseline="0" dirty="0" smtClean="0">
              <a:ln>
                <a:noFill/>
              </a:ln>
              <a:solidFill>
                <a:srgbClr val="92D050"/>
              </a:solidFill>
              <a:effectLst/>
              <a:latin typeface="Arial" pitchFamily="34" charset="0"/>
              <a:cs typeface="PT Bold Heading" pitchFamily="2" charset="-78"/>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 الظروف البيئية المحيطة, فالحرارة, أو البرودة الزائدة , والضوضاء وغيرها , كلها عوامل يمكن أن تؤثر سلباً في أداء المفحوص.</a:t>
            </a:r>
            <a:endParaRPr kumimoji="0" lang="en-US" sz="2000" b="0" i="0" u="none" strike="noStrike" cap="none" normalizeH="0" baseline="0" dirty="0" smtClean="0">
              <a:ln>
                <a:noFill/>
              </a:ln>
              <a:solidFill>
                <a:schemeClr val="tx1"/>
              </a:solidFill>
              <a:effectLst/>
              <a:latin typeface="Arial" pitchFamily="34" charset="0"/>
              <a:cs typeface="PT Bold Heading" pitchFamily="2" charset="-78"/>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-الوقت المخصص للإجابة , فطول الوقت أكثر من اللازم يؤدي إما إلى الضغط النفسي أو إلى الإرباك </a:t>
            </a:r>
            <a:endParaRPr kumimoji="0" lang="en-US" sz="2000" b="0" i="0" u="none" strike="noStrike" cap="none" normalizeH="0" baseline="0" dirty="0" smtClean="0">
              <a:ln>
                <a:noFill/>
              </a:ln>
              <a:solidFill>
                <a:schemeClr val="tx1"/>
              </a:solidFill>
              <a:effectLst/>
              <a:latin typeface="Arial" pitchFamily="34" charset="0"/>
              <a:cs typeface="PT Bold Heading" pitchFamily="2" charset="-78"/>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 أخطاء التصحيح ,وقد تنتج عن عملية التقدير ذاتها .</a:t>
            </a:r>
            <a:endParaRPr kumimoji="0" lang="en-US" sz="2000" b="0" i="0" u="none" strike="noStrike" cap="none" normalizeH="0" baseline="0" dirty="0" smtClean="0">
              <a:ln>
                <a:noFill/>
              </a:ln>
              <a:solidFill>
                <a:schemeClr val="tx1"/>
              </a:solidFill>
              <a:effectLst/>
              <a:latin typeface="Arial" pitchFamily="34" charset="0"/>
              <a:cs typeface="PT Bold Heading" pitchFamily="2" charset="-78"/>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 الغش , إذ إن إتاحة الفرصة للغش , أو تقديم المساعدة غير المستحقة للمفحوصين , تؤدي إلى عدم إمكانية الكشف عن الفروق بينهم .وبالتالي تضعف الصدق.</a:t>
            </a:r>
            <a:endParaRPr kumimoji="0" lang="en-US" sz="2000" b="0" i="0" u="none" strike="noStrike" cap="none" normalizeH="0" baseline="0" dirty="0" smtClean="0">
              <a:ln>
                <a:noFill/>
              </a:ln>
              <a:solidFill>
                <a:schemeClr val="tx1"/>
              </a:solidFill>
              <a:effectLst/>
              <a:latin typeface="Arial" pitchFamily="34" charset="0"/>
              <a:cs typeface="PT Bold Heading" pitchFamily="2" charset="-78"/>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rgbClr val="92D050"/>
                </a:solidFill>
                <a:effectLst/>
                <a:latin typeface="Calibri" pitchFamily="34" charset="0"/>
                <a:ea typeface="Calibri" pitchFamily="34" charset="0"/>
                <a:cs typeface="PT Bold Heading" pitchFamily="2" charset="-78"/>
              </a:rPr>
              <a:t>3- عوامل متصلة باستجابات المفحوصين :</a:t>
            </a:r>
            <a:endParaRPr kumimoji="0" lang="en-US" sz="2000" b="0" i="0" u="none" strike="noStrike" cap="none" normalizeH="0" baseline="0" dirty="0" smtClean="0">
              <a:ln>
                <a:noFill/>
              </a:ln>
              <a:solidFill>
                <a:srgbClr val="92D050"/>
              </a:solidFill>
              <a:effectLst/>
              <a:latin typeface="Arial" pitchFamily="34" charset="0"/>
              <a:cs typeface="PT Bold Heading" pitchFamily="2" charset="-78"/>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فالمفحوصين قد يتعرضون لأزمات انفعالية , قد تؤثر على أدائهم في الاختبار فمنهم من يعاني مثلاً مما يسمى بقلق الاختبار , ومنهم من يعاني من نقص الدافعية , أو عدم الاهتمام , وقد يظهر ذلك بصورة واضحة في الاختبارات التي تجري بغرض البحث والتي قد </a:t>
            </a:r>
            <a:r>
              <a:rPr kumimoji="0" lang="ar-SA" sz="2000" b="0" i="0" u="none" strike="noStrike" cap="none" normalizeH="0" baseline="0" dirty="0" err="1" smtClean="0">
                <a:ln>
                  <a:noFill/>
                </a:ln>
                <a:solidFill>
                  <a:schemeClr val="tx1"/>
                </a:solidFill>
                <a:effectLst/>
                <a:latin typeface="Calibri" pitchFamily="34" charset="0"/>
                <a:ea typeface="Calibri" pitchFamily="34" charset="0"/>
                <a:cs typeface="PT Bold Heading" pitchFamily="2" charset="-78"/>
              </a:rPr>
              <a:t>لايعيرها</a:t>
            </a: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 المفحوصون.</a:t>
            </a:r>
            <a:endParaRPr kumimoji="0" lang="en-US" sz="2000" b="0" i="0" u="none" strike="noStrike" cap="none" normalizeH="0" baseline="0" dirty="0" smtClean="0">
              <a:ln>
                <a:noFill/>
              </a:ln>
              <a:solidFill>
                <a:schemeClr val="tx1"/>
              </a:solidFill>
              <a:effectLst/>
              <a:latin typeface="Arial" pitchFamily="34" charset="0"/>
              <a:cs typeface="PT Bold Heading" pitchFamily="2" charset="-78"/>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وهناك عامل آخر ينطوي على قدر من الأهمية ولكنه أقل وضوحا من بين العوامل المتصلة باستجابات المفحوصين , وهو ما يسمى بنمط الاستجابة  .</a:t>
            </a:r>
          </a:p>
          <a:p>
            <a:pPr marL="0" marR="0" lvl="0" indent="0" defTabSz="914400" rtl="0"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ويظهر هذا النمط في وجود ميل ثابت نسبياً لدى المفحوص </a:t>
            </a:r>
            <a:r>
              <a:rPr kumimoji="0" lang="ar-SA" sz="2000" b="0" i="0" u="none" strike="noStrike" cap="none" normalizeH="0" baseline="0" dirty="0" err="1" smtClean="0">
                <a:ln>
                  <a:noFill/>
                </a:ln>
                <a:solidFill>
                  <a:schemeClr val="tx1"/>
                </a:solidFill>
                <a:effectLst/>
                <a:latin typeface="Calibri" pitchFamily="34" charset="0"/>
                <a:ea typeface="Calibri" pitchFamily="34" charset="0"/>
                <a:cs typeface="PT Bold Heading" pitchFamily="2" charset="-78"/>
              </a:rPr>
              <a:t>لاتباع</a:t>
            </a: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 نموذج معين في الإجابة كأن يميل إلى وضع إشارة صح , للإجابة عن جميع الأسئلة من نوع الصواب والخطأ , أو قد يميل مفحوص أخر إلى وضع إشارة خطأ للإجابة عن جميع الأسئلة. ومثل هذا النوع من الأنماط يضعف الصدق </a:t>
            </a:r>
            <a:endParaRPr kumimoji="0" lang="ar-SA" sz="2000" b="0" i="0" u="none" strike="noStrike" cap="none" normalizeH="0" baseline="0" dirty="0" smtClean="0">
              <a:ln>
                <a:noFill/>
              </a:ln>
              <a:solidFill>
                <a:schemeClr val="tx1"/>
              </a:solidFill>
              <a:effectLst/>
              <a:latin typeface="Arial" pitchFamily="34" charset="0"/>
              <a:cs typeface="PT Bold Heading" pitchFamily="2" charset="-78"/>
            </a:endParaRPr>
          </a:p>
        </p:txBody>
      </p:sp>
    </p:spTree>
    <p:extLst>
      <p:ext uri="{BB962C8B-B14F-4D97-AF65-F5344CB8AC3E}">
        <p14:creationId xmlns:p14="http://schemas.microsoft.com/office/powerpoint/2010/main" val="4009912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Documents and Settings\1\My Documents\Bluetooth Exchange Folder\tumblr_mkydh7LusE1qjg6pgo3_400.jpeg"/>
          <p:cNvPicPr>
            <a:picLocks noChangeAspect="1" noChangeArrowheads="1"/>
          </p:cNvPicPr>
          <p:nvPr/>
        </p:nvPicPr>
        <p:blipFill>
          <a:blip r:embed="rId2"/>
          <a:srcRect/>
          <a:stretch>
            <a:fillRect/>
          </a:stretch>
        </p:blipFill>
        <p:spPr bwMode="auto">
          <a:xfrm>
            <a:off x="0" y="24"/>
            <a:ext cx="1357290" cy="6858000"/>
          </a:xfrm>
          <a:prstGeom prst="rect">
            <a:avLst/>
          </a:prstGeom>
          <a:noFill/>
        </p:spPr>
      </p:pic>
      <p:sp>
        <p:nvSpPr>
          <p:cNvPr id="2049" name="Rectangle 1"/>
          <p:cNvSpPr>
            <a:spLocks noChangeArrowheads="1"/>
          </p:cNvSpPr>
          <p:nvPr/>
        </p:nvSpPr>
        <p:spPr bwMode="auto">
          <a:xfrm>
            <a:off x="1571604" y="785794"/>
            <a:ext cx="707233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ar-SA" sz="2000" b="0" i="0" u="none" strike="noStrike" cap="none" normalizeH="0" baseline="0" dirty="0" smtClean="0">
                <a:ln>
                  <a:noFill/>
                </a:ln>
                <a:solidFill>
                  <a:srgbClr val="92D050"/>
                </a:solidFill>
                <a:effectLst/>
                <a:latin typeface="Calibri" pitchFamily="34" charset="0"/>
                <a:ea typeface="Calibri" pitchFamily="34" charset="0"/>
                <a:cs typeface="PT Bold Heading" pitchFamily="2" charset="-78"/>
              </a:rPr>
              <a:t>4-عوامل متصلة بطبيعة المجموعة أو المحك :</a:t>
            </a:r>
            <a:endParaRPr kumimoji="0" lang="en-US" sz="2000" b="0" i="0" u="none" strike="noStrike" cap="none" normalizeH="0" baseline="0" dirty="0" smtClean="0">
              <a:ln>
                <a:noFill/>
              </a:ln>
              <a:solidFill>
                <a:srgbClr val="92D050"/>
              </a:solidFill>
              <a:effectLst/>
              <a:latin typeface="Arial" pitchFamily="34" charset="0"/>
              <a:cs typeface="PT Bold Heading" pitchFamily="2" charset="-78"/>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فالصدق خاص بمجموعة معينة من المفحوصين ,فقد يتأثر مثلاً , اختبار في مادة تطبيقية معينة , بالفهم القرائي لدى مجموعة المفحوصين , ولا يتأثر ذلك لدى مجموعة أخرى .</a:t>
            </a:r>
            <a:endParaRPr kumimoji="0" lang="en-US" sz="2000" b="0" i="0" u="none" strike="noStrike" cap="none" normalizeH="0" baseline="0" dirty="0" smtClean="0">
              <a:ln>
                <a:noFill/>
              </a:ln>
              <a:solidFill>
                <a:schemeClr val="tx1"/>
              </a:solidFill>
              <a:effectLst/>
              <a:latin typeface="Arial" pitchFamily="34" charset="0"/>
              <a:cs typeface="PT Bold Heading" pitchFamily="2" charset="-78"/>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الواقع أن ما يقيسه الاختبار يتأثر بعوامل عديدة , كالعمر , والجنس , ومستوى القدرة وغيرها . </a:t>
            </a:r>
            <a:endParaRPr kumimoji="0" lang="en-US" sz="2000" b="0" i="0" u="none" strike="noStrike" cap="none" normalizeH="0" baseline="0" dirty="0" smtClean="0">
              <a:ln>
                <a:noFill/>
              </a:ln>
              <a:solidFill>
                <a:schemeClr val="tx1"/>
              </a:solidFill>
              <a:effectLst/>
              <a:latin typeface="Arial" pitchFamily="34" charset="0"/>
              <a:cs typeface="PT Bold Heading" pitchFamily="2" charset="-78"/>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ولهذا فإنه من الضروري عند الحكم على معاملات درجات اختبارين , أحدهما في التفكير النقدي , والأخر في الدراسات الاجتماعية التي تركز من خلال تناولها على التفكير النقدي , من حين أننا قد نتوقع ترابط أقل بين الاختبارين التي تركز من خلال تناولها على ذكر الحقائق فقط . وعليه فإنه كلما أزداد التشابه بين </a:t>
            </a:r>
            <a:r>
              <a:rPr kumimoji="0" lang="ar-SA" sz="2000" b="0" i="0" u="none" strike="noStrike" cap="none" normalizeH="0" baseline="0" dirty="0" err="1" smtClean="0">
                <a:ln>
                  <a:noFill/>
                </a:ln>
                <a:solidFill>
                  <a:schemeClr val="tx1"/>
                </a:solidFill>
                <a:effectLst/>
                <a:latin typeface="Calibri" pitchFamily="34" charset="0"/>
                <a:ea typeface="Calibri" pitchFamily="34" charset="0"/>
                <a:cs typeface="PT Bold Heading" pitchFamily="2" charset="-78"/>
              </a:rPr>
              <a:t>السلوكات</a:t>
            </a: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 المراد قياسها, </a:t>
            </a:r>
            <a:r>
              <a:rPr kumimoji="0" lang="ar-SA" sz="2000" b="0" i="0" u="none" strike="noStrike" cap="none" normalizeH="0" baseline="0" dirty="0" err="1" smtClean="0">
                <a:ln>
                  <a:noFill/>
                </a:ln>
                <a:solidFill>
                  <a:schemeClr val="tx1"/>
                </a:solidFill>
                <a:effectLst/>
                <a:latin typeface="Calibri" pitchFamily="34" charset="0"/>
                <a:ea typeface="Calibri" pitchFamily="34" charset="0"/>
                <a:cs typeface="PT Bold Heading" pitchFamily="2" charset="-78"/>
              </a:rPr>
              <a:t>و</a:t>
            </a: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 </a:t>
            </a:r>
            <a:r>
              <a:rPr kumimoji="0" lang="ar-SA" sz="2000" b="0" i="0" u="none" strike="noStrike" cap="none" normalizeH="0" baseline="0" dirty="0" err="1" smtClean="0">
                <a:ln>
                  <a:noFill/>
                </a:ln>
                <a:solidFill>
                  <a:schemeClr val="tx1"/>
                </a:solidFill>
                <a:effectLst/>
                <a:latin typeface="Calibri" pitchFamily="34" charset="0"/>
                <a:ea typeface="Calibri" pitchFamily="34" charset="0"/>
                <a:cs typeface="PT Bold Heading" pitchFamily="2" charset="-78"/>
              </a:rPr>
              <a:t>السلوكات</a:t>
            </a: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 التي يمثلها المحك , ارتفع معامل الصدق.</a:t>
            </a:r>
          </a:p>
          <a:p>
            <a:pPr marL="0" marR="0" lvl="0" indent="0" defTabSz="914400" rtl="0"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وخلاصة الأمر المستفاد من هذه العوامل , يتلخص في أن أي عامل يمكن أن يؤثر في أداء المفحوص , ويمنعه عن إظهار قدرته الحقيقية يضعف صدق الاختبار , ويحول دون تحقيق هذا الاختبار لغرضه الأصلي في الكشف عن مستوى الأداء الحقيقي للمفحوص </a:t>
            </a:r>
            <a:endParaRPr kumimoji="0" lang="ar-SA" sz="2000" b="0" i="0" u="none" strike="noStrike" cap="none" normalizeH="0" baseline="0" dirty="0" smtClean="0">
              <a:ln>
                <a:noFill/>
              </a:ln>
              <a:solidFill>
                <a:schemeClr val="tx1"/>
              </a:solidFill>
              <a:effectLst/>
              <a:latin typeface="Arial" pitchFamily="34" charset="0"/>
              <a:cs typeface="PT Bold Heading" pitchFamily="2" charset="-78"/>
            </a:endParaRPr>
          </a:p>
        </p:txBody>
      </p:sp>
    </p:spTree>
    <p:extLst>
      <p:ext uri="{BB962C8B-B14F-4D97-AF65-F5344CB8AC3E}">
        <p14:creationId xmlns:p14="http://schemas.microsoft.com/office/powerpoint/2010/main" val="21461132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Documents and Settings\1\My Documents\Bluetooth Exchange Folder\tumblr_mkydh7LusE1qjg6pgo3_400.jpeg"/>
          <p:cNvPicPr>
            <a:picLocks noChangeAspect="1" noChangeArrowheads="1"/>
          </p:cNvPicPr>
          <p:nvPr/>
        </p:nvPicPr>
        <p:blipFill>
          <a:blip r:embed="rId2"/>
          <a:srcRect/>
          <a:stretch>
            <a:fillRect/>
          </a:stretch>
        </p:blipFill>
        <p:spPr bwMode="auto">
          <a:xfrm>
            <a:off x="0" y="24"/>
            <a:ext cx="1357290" cy="6858000"/>
          </a:xfrm>
          <a:prstGeom prst="rect">
            <a:avLst/>
          </a:prstGeom>
          <a:noFill/>
        </p:spPr>
      </p:pic>
      <p:sp>
        <p:nvSpPr>
          <p:cNvPr id="1025" name="Rectangle 1"/>
          <p:cNvSpPr>
            <a:spLocks noChangeArrowheads="1"/>
          </p:cNvSpPr>
          <p:nvPr/>
        </p:nvSpPr>
        <p:spPr bwMode="auto">
          <a:xfrm>
            <a:off x="1214446" y="714356"/>
            <a:ext cx="7929554"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400" b="0" i="0" u="none" strike="noStrike" cap="none" normalizeH="0" baseline="0" dirty="0" smtClean="0">
                <a:ln>
                  <a:noFill/>
                </a:ln>
                <a:solidFill>
                  <a:srgbClr val="C00000"/>
                </a:solidFill>
                <a:effectLst/>
                <a:latin typeface="Calibri" pitchFamily="34" charset="0"/>
                <a:ea typeface="Calibri" pitchFamily="34" charset="0"/>
                <a:cs typeface="PT Bold Heading" pitchFamily="2" charset="-78"/>
              </a:rPr>
              <a:t>العوامل التي تساعد على صدق الاختبار </a:t>
            </a: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a:t>
            </a: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PT Bold Heading" pitchFamily="2" charset="-78"/>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يفرض في الاختبار الذي يتميز بالصدق </a:t>
            </a:r>
            <a:r>
              <a:rPr lang="ar-SA" sz="2000" dirty="0" smtClean="0">
                <a:latin typeface="Calibri" pitchFamily="34" charset="0"/>
                <a:ea typeface="Calibri" pitchFamily="34" charset="0"/>
                <a:cs typeface="PT Bold Heading" pitchFamily="2" charset="-78"/>
              </a:rPr>
              <a:t>أ</a:t>
            </a: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ن يكون صادقا فيما يفترض انه يقيمه فعلا , وإلا تتأثر بعوامل </a:t>
            </a:r>
            <a:r>
              <a:rPr lang="ar-SA" sz="2000" dirty="0" smtClean="0">
                <a:latin typeface="Calibri" pitchFamily="34" charset="0"/>
                <a:ea typeface="Calibri" pitchFamily="34" charset="0"/>
                <a:cs typeface="PT Bold Heading" pitchFamily="2" charset="-78"/>
              </a:rPr>
              <a:t>أ</a:t>
            </a: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خرى , بخلاف الجوانب موضوع القياس فإذا </a:t>
            </a:r>
            <a:r>
              <a:rPr lang="ar-SA" sz="2000" dirty="0" smtClean="0">
                <a:latin typeface="Calibri" pitchFamily="34" charset="0"/>
                <a:ea typeface="Calibri" pitchFamily="34" charset="0"/>
                <a:cs typeface="PT Bold Heading" pitchFamily="2" charset="-78"/>
              </a:rPr>
              <a:t>أ</a:t>
            </a: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ردنا مثلا قياس </a:t>
            </a:r>
            <a:r>
              <a:rPr lang="ar-SA" sz="2000" dirty="0" smtClean="0">
                <a:latin typeface="Calibri" pitchFamily="34" charset="0"/>
                <a:ea typeface="Calibri" pitchFamily="34" charset="0"/>
                <a:cs typeface="PT Bold Heading" pitchFamily="2" charset="-78"/>
              </a:rPr>
              <a:t>أ</a:t>
            </a: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داء التلاميذ في مادة الرياضيات فيجب </a:t>
            </a:r>
            <a:r>
              <a:rPr kumimoji="0" lang="ar-SA" sz="2000" b="0" i="0" u="none" strike="noStrike" cap="none" normalizeH="0" baseline="0" dirty="0" err="1" smtClean="0">
                <a:ln>
                  <a:noFill/>
                </a:ln>
                <a:solidFill>
                  <a:schemeClr val="tx1"/>
                </a:solidFill>
                <a:effectLst/>
                <a:latin typeface="Calibri" pitchFamily="34" charset="0"/>
                <a:ea typeface="Calibri" pitchFamily="34" charset="0"/>
                <a:cs typeface="PT Bold Heading" pitchFamily="2" charset="-78"/>
              </a:rPr>
              <a:t>ان</a:t>
            </a: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 تكون نتائج التلاميذ انعكاسا حقيقيا لأدائهم في الرياضيات .</a:t>
            </a:r>
          </a:p>
          <a:p>
            <a:pPr marL="0" marR="0" lvl="0" indent="0" defTabSz="914400" rtl="1"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PT Bold Heading" pitchFamily="2" charset="-78"/>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rgbClr val="92D050"/>
                </a:solidFill>
                <a:effectLst/>
                <a:latin typeface="Calibri" pitchFamily="34" charset="0"/>
                <a:ea typeface="Calibri" pitchFamily="34" charset="0"/>
                <a:cs typeface="PT Bold Heading" pitchFamily="2" charset="-78"/>
              </a:rPr>
              <a:t>وحتى يمكن الارتقاء بمستوى الصدق في المقياس </a:t>
            </a:r>
            <a:r>
              <a:rPr kumimoji="0" lang="ar-SA" sz="2000" b="0" i="0" u="none" strike="noStrike" cap="none" normalizeH="0" baseline="0" dirty="0" err="1" smtClean="0">
                <a:ln>
                  <a:noFill/>
                </a:ln>
                <a:solidFill>
                  <a:srgbClr val="92D050"/>
                </a:solidFill>
                <a:effectLst/>
                <a:latin typeface="Calibri" pitchFamily="34" charset="0"/>
                <a:ea typeface="Calibri" pitchFamily="34" charset="0"/>
                <a:cs typeface="PT Bold Heading" pitchFamily="2" charset="-78"/>
              </a:rPr>
              <a:t>ا</a:t>
            </a:r>
            <a:r>
              <a:rPr kumimoji="0" lang="ar-SA" sz="2000" b="0" i="0" u="none" strike="noStrike" cap="none" normalizeH="0" baseline="0" dirty="0" smtClean="0">
                <a:ln>
                  <a:noFill/>
                </a:ln>
                <a:solidFill>
                  <a:srgbClr val="92D050"/>
                </a:solidFill>
                <a:effectLst/>
                <a:latin typeface="Calibri" pitchFamily="34" charset="0"/>
                <a:ea typeface="Calibri" pitchFamily="34" charset="0"/>
                <a:cs typeface="PT Bold Heading" pitchFamily="2" charset="-78"/>
              </a:rPr>
              <a:t> الاختبار فان هناك عوامل تساعد على ذلك وينبغي الاهتمام </a:t>
            </a:r>
            <a:r>
              <a:rPr kumimoji="0" lang="ar-SA" sz="2000" b="0" i="0" u="none" strike="noStrike" cap="none" normalizeH="0" baseline="0" dirty="0" err="1" smtClean="0">
                <a:ln>
                  <a:noFill/>
                </a:ln>
                <a:solidFill>
                  <a:srgbClr val="92D050"/>
                </a:solidFill>
                <a:effectLst/>
                <a:latin typeface="Calibri" pitchFamily="34" charset="0"/>
                <a:ea typeface="Calibri" pitchFamily="34" charset="0"/>
                <a:cs typeface="PT Bold Heading" pitchFamily="2" charset="-78"/>
              </a:rPr>
              <a:t>بها</a:t>
            </a:r>
            <a:r>
              <a:rPr kumimoji="0" lang="ar-SA" sz="2000" b="0" i="0" u="none" strike="noStrike" cap="none" normalizeH="0" baseline="0" dirty="0" smtClean="0">
                <a:ln>
                  <a:noFill/>
                </a:ln>
                <a:solidFill>
                  <a:srgbClr val="92D050"/>
                </a:solidFill>
                <a:effectLst/>
                <a:latin typeface="Calibri" pitchFamily="34" charset="0"/>
                <a:ea typeface="Calibri" pitchFamily="34" charset="0"/>
                <a:cs typeface="PT Bold Heading" pitchFamily="2" charset="-78"/>
              </a:rPr>
              <a:t> هي :</a:t>
            </a:r>
          </a:p>
          <a:p>
            <a:pPr marL="0" marR="0" lvl="0" indent="0" defTabSz="914400" rtl="1"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PT Bold Heading" pitchFamily="2" charset="-78"/>
            </a:endParaRPr>
          </a:p>
          <a:p>
            <a:pPr marL="0" marR="0" lvl="0" indent="0" defTabSz="914400" rtl="1" eaLnBrk="0" fontAlgn="base" latinLnBrk="0" hangingPunct="0">
              <a:lnSpc>
                <a:spcPct val="100000"/>
              </a:lnSpc>
              <a:spcBef>
                <a:spcPct val="0"/>
              </a:spcBef>
              <a:spcAft>
                <a:spcPct val="0"/>
              </a:spcAft>
              <a:buClrTx/>
              <a:buSzTx/>
              <a:buFontTx/>
              <a:buChar char="•"/>
              <a:tabLst/>
            </a:pP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التأكد من </a:t>
            </a:r>
            <a:r>
              <a:rPr lang="ar-SA" sz="2000" dirty="0" smtClean="0">
                <a:latin typeface="Calibri" pitchFamily="34" charset="0"/>
                <a:ea typeface="Calibri" pitchFamily="34" charset="0"/>
                <a:cs typeface="PT Bold Heading" pitchFamily="2" charset="-78"/>
              </a:rPr>
              <a:t>أ</a:t>
            </a: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ن السمة المراد قياسها تتمشى مع الأهداف الخاصة</a:t>
            </a:r>
            <a:r>
              <a:rPr kumimoji="0" lang="ar-SA" sz="2000" b="0" i="0" u="none" strike="noStrike" cap="none" normalizeH="0" dirty="0" smtClean="0">
                <a:ln>
                  <a:noFill/>
                </a:ln>
                <a:solidFill>
                  <a:schemeClr val="tx1"/>
                </a:solidFill>
                <a:effectLst/>
                <a:latin typeface="Calibri" pitchFamily="34" charset="0"/>
                <a:ea typeface="Calibri" pitchFamily="34" charset="0"/>
                <a:cs typeface="PT Bold Heading" pitchFamily="2" charset="-78"/>
              </a:rPr>
              <a:t> </a:t>
            </a: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والمباشرة لعملية التعليم .</a:t>
            </a:r>
            <a:endParaRPr kumimoji="0" lang="en-US" sz="2000" b="0" i="0" u="none" strike="noStrike" cap="none" normalizeH="0" baseline="0" dirty="0" smtClean="0">
              <a:ln>
                <a:noFill/>
              </a:ln>
              <a:solidFill>
                <a:schemeClr val="tx1"/>
              </a:solidFill>
              <a:effectLst/>
              <a:latin typeface="Arial" pitchFamily="34" charset="0"/>
              <a:cs typeface="PT Bold Heading" pitchFamily="2" charset="-78"/>
            </a:endParaRPr>
          </a:p>
          <a:p>
            <a:pPr marL="0" marR="0" lvl="0" indent="0" defTabSz="914400" rtl="1" eaLnBrk="0" fontAlgn="base" latinLnBrk="0" hangingPunct="0">
              <a:lnSpc>
                <a:spcPct val="100000"/>
              </a:lnSpc>
              <a:spcBef>
                <a:spcPct val="0"/>
              </a:spcBef>
              <a:spcAft>
                <a:spcPct val="0"/>
              </a:spcAft>
              <a:buClrTx/>
              <a:buSzTx/>
              <a:buFontTx/>
              <a:buChar char="•"/>
              <a:tabLst/>
            </a:pP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التأكد من </a:t>
            </a:r>
            <a:r>
              <a:rPr lang="ar-SA" sz="2000" dirty="0" smtClean="0">
                <a:latin typeface="Calibri" pitchFamily="34" charset="0"/>
                <a:ea typeface="Calibri" pitchFamily="34" charset="0"/>
                <a:cs typeface="PT Bold Heading" pitchFamily="2" charset="-78"/>
              </a:rPr>
              <a:t>أ</a:t>
            </a: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ن هذه الأهداف الخاصة</a:t>
            </a:r>
            <a:r>
              <a:rPr kumimoji="0" lang="ar-SA" sz="2000" b="0" i="0" u="none" strike="noStrike" cap="none" normalizeH="0" dirty="0" smtClean="0">
                <a:ln>
                  <a:noFill/>
                </a:ln>
                <a:solidFill>
                  <a:schemeClr val="tx1"/>
                </a:solidFill>
                <a:effectLst/>
                <a:latin typeface="Calibri" pitchFamily="34" charset="0"/>
                <a:ea typeface="Calibri" pitchFamily="34" charset="0"/>
                <a:cs typeface="PT Bold Heading" pitchFamily="2" charset="-78"/>
              </a:rPr>
              <a:t> </a:t>
            </a: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المباشرة</a:t>
            </a:r>
            <a:r>
              <a:rPr kumimoji="0" lang="ar-SA" sz="2000" b="0" i="0" u="none" strike="noStrike" cap="none" normalizeH="0" dirty="0" smtClean="0">
                <a:ln>
                  <a:noFill/>
                </a:ln>
                <a:solidFill>
                  <a:schemeClr val="tx1"/>
                </a:solidFill>
                <a:effectLst/>
                <a:latin typeface="Calibri" pitchFamily="34" charset="0"/>
                <a:ea typeface="Calibri" pitchFamily="34" charset="0"/>
                <a:cs typeface="PT Bold Heading" pitchFamily="2" charset="-78"/>
              </a:rPr>
              <a:t> </a:t>
            </a: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متسقة مع الأهداف التربوية العامة وتنبثق منها .</a:t>
            </a:r>
            <a:endParaRPr kumimoji="0" lang="en-US" sz="2000" b="0" i="0" u="none" strike="noStrike" cap="none" normalizeH="0" baseline="0" dirty="0" smtClean="0">
              <a:ln>
                <a:noFill/>
              </a:ln>
              <a:solidFill>
                <a:schemeClr val="tx1"/>
              </a:solidFill>
              <a:effectLst/>
              <a:latin typeface="Arial" pitchFamily="34" charset="0"/>
              <a:cs typeface="PT Bold Heading" pitchFamily="2" charset="-78"/>
            </a:endParaRPr>
          </a:p>
          <a:p>
            <a:pPr marL="0" marR="0" lvl="0" indent="0" defTabSz="914400" rtl="1" eaLnBrk="0" fontAlgn="base" latinLnBrk="0" hangingPunct="0">
              <a:lnSpc>
                <a:spcPct val="100000"/>
              </a:lnSpc>
              <a:spcBef>
                <a:spcPct val="0"/>
              </a:spcBef>
              <a:spcAft>
                <a:spcPct val="0"/>
              </a:spcAft>
              <a:buClrTx/>
              <a:buSzTx/>
              <a:buFontTx/>
              <a:buChar char="•"/>
              <a:tabLst/>
            </a:pP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التأكد من شمول الاختبار , واحتوائه على عينه وافيه من المفردات الخاصة بالمجال المراد قياسه .</a:t>
            </a:r>
          </a:p>
          <a:p>
            <a:pPr marL="0" marR="0" lvl="0" indent="0" defTabSz="914400" rtl="0"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التأكد من </a:t>
            </a:r>
            <a:r>
              <a:rPr lang="ar-SA" sz="2000" dirty="0" smtClean="0">
                <a:latin typeface="Calibri" pitchFamily="34" charset="0"/>
                <a:ea typeface="Calibri" pitchFamily="34" charset="0"/>
                <a:cs typeface="PT Bold Heading" pitchFamily="2" charset="-78"/>
              </a:rPr>
              <a:t>أ</a:t>
            </a: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ن </a:t>
            </a:r>
            <a:r>
              <a:rPr lang="ar-SA" sz="2000" dirty="0" smtClean="0">
                <a:latin typeface="Calibri" pitchFamily="34" charset="0"/>
                <a:ea typeface="Calibri" pitchFamily="34" charset="0"/>
                <a:cs typeface="PT Bold Heading" pitchFamily="2" charset="-78"/>
              </a:rPr>
              <a:t>أ</a:t>
            </a: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سئلة الاختبار , ومفرداته , مصاغه صياغة سليمة </a:t>
            </a:r>
            <a:r>
              <a:rPr kumimoji="0" lang="ar-SA" sz="2000" b="0" i="0" u="none" strike="noStrike" cap="none" normalizeH="0" baseline="0" dirty="0" err="1" smtClean="0">
                <a:ln>
                  <a:noFill/>
                </a:ln>
                <a:solidFill>
                  <a:schemeClr val="tx1"/>
                </a:solidFill>
                <a:effectLst/>
                <a:latin typeface="Calibri" pitchFamily="34" charset="0"/>
                <a:ea typeface="Calibri" pitchFamily="34" charset="0"/>
                <a:cs typeface="PT Bold Heading" pitchFamily="2" charset="-78"/>
              </a:rPr>
              <a:t>و</a:t>
            </a: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 واضحة</a:t>
            </a:r>
            <a:r>
              <a:rPr kumimoji="0" lang="ar-SA" sz="2000" b="0" i="0" u="none" strike="noStrike" cap="none" normalizeH="0" dirty="0" smtClean="0">
                <a:ln>
                  <a:noFill/>
                </a:ln>
                <a:solidFill>
                  <a:schemeClr val="tx1"/>
                </a:solidFill>
                <a:effectLst/>
                <a:latin typeface="Calibri" pitchFamily="34" charset="0"/>
                <a:ea typeface="Calibri" pitchFamily="34" charset="0"/>
                <a:cs typeface="PT Bold Heading" pitchFamily="2" charset="-78"/>
              </a:rPr>
              <a:t> </a:t>
            </a: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وذلك حتى لا تضيع فرصة الإجابة الصحيحة .</a:t>
            </a:r>
            <a:r>
              <a:rPr kumimoji="0" lang="en-US" sz="2000" b="0" i="0" u="none" strike="noStrike" cap="none" normalizeH="0" baseline="0" dirty="0" smtClean="0">
                <a:ln>
                  <a:noFill/>
                </a:ln>
                <a:solidFill>
                  <a:schemeClr val="tx1"/>
                </a:solidFill>
                <a:effectLst/>
                <a:latin typeface="Arial" pitchFamily="34" charset="0"/>
                <a:cs typeface="PT Bold Heading" pitchFamily="2" charset="-78"/>
              </a:rPr>
              <a:t> </a:t>
            </a:r>
          </a:p>
        </p:txBody>
      </p:sp>
    </p:spTree>
    <p:extLst>
      <p:ext uri="{BB962C8B-B14F-4D97-AF65-F5344CB8AC3E}">
        <p14:creationId xmlns:p14="http://schemas.microsoft.com/office/powerpoint/2010/main" val="29098685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Documents and Settings\1\My Documents\Bluetooth Exchange Folder\tumblr_mkydh7LusE1qjg6pgo3_400.jpeg"/>
          <p:cNvPicPr>
            <a:picLocks noChangeAspect="1" noChangeArrowheads="1"/>
          </p:cNvPicPr>
          <p:nvPr/>
        </p:nvPicPr>
        <p:blipFill>
          <a:blip r:embed="rId2"/>
          <a:srcRect/>
          <a:stretch>
            <a:fillRect/>
          </a:stretch>
        </p:blipFill>
        <p:spPr bwMode="auto">
          <a:xfrm>
            <a:off x="0" y="24"/>
            <a:ext cx="1357290" cy="6858000"/>
          </a:xfrm>
          <a:prstGeom prst="rect">
            <a:avLst/>
          </a:prstGeom>
          <a:noFill/>
        </p:spPr>
      </p:pic>
      <p:sp>
        <p:nvSpPr>
          <p:cNvPr id="32769" name="Rectangle 1"/>
          <p:cNvSpPr>
            <a:spLocks noChangeArrowheads="1"/>
          </p:cNvSpPr>
          <p:nvPr/>
        </p:nvSpPr>
        <p:spPr bwMode="auto">
          <a:xfrm>
            <a:off x="1500166" y="571480"/>
            <a:ext cx="7643834" cy="53860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400" b="0" i="0" u="none" strike="noStrike" cap="none" normalizeH="0" baseline="0" dirty="0" err="1" smtClean="0">
                <a:ln>
                  <a:noFill/>
                </a:ln>
                <a:solidFill>
                  <a:srgbClr val="C00000"/>
                </a:solidFill>
                <a:effectLst/>
                <a:latin typeface="Calibri" pitchFamily="34" charset="0"/>
                <a:ea typeface="Calibri" pitchFamily="34" charset="0"/>
                <a:cs typeface="PT Bold Heading" pitchFamily="2" charset="-78"/>
              </a:rPr>
              <a:t>انــــــواع</a:t>
            </a:r>
            <a:r>
              <a:rPr kumimoji="0" lang="ar-SA" sz="2400" b="0" i="0" u="none" strike="noStrike" cap="none" normalizeH="0" baseline="0" dirty="0" smtClean="0">
                <a:ln>
                  <a:noFill/>
                </a:ln>
                <a:solidFill>
                  <a:srgbClr val="C00000"/>
                </a:solidFill>
                <a:effectLst/>
                <a:latin typeface="Calibri" pitchFamily="34" charset="0"/>
                <a:ea typeface="Calibri" pitchFamily="34" charset="0"/>
                <a:cs typeface="PT Bold Heading" pitchFamily="2" charset="-78"/>
              </a:rPr>
              <a:t> الصدق :</a:t>
            </a: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PT Bold Heading" pitchFamily="2" charset="-78"/>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يلاحظ تعدد </a:t>
            </a:r>
            <a:r>
              <a:rPr lang="ar-SA" sz="2000" dirty="0" smtClean="0">
                <a:latin typeface="Calibri" pitchFamily="34" charset="0"/>
                <a:ea typeface="Calibri" pitchFamily="34" charset="0"/>
                <a:cs typeface="PT Bold Heading" pitchFamily="2" charset="-78"/>
              </a:rPr>
              <a:t>أ</a:t>
            </a: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نواع الصدق في الأدبيات التربوية والنفسية بحيث لم يعد ممكنا التحقق مما يقصد بهذه الأنواع وما </a:t>
            </a:r>
            <a:r>
              <a:rPr lang="ar-SA" sz="2000" dirty="0" smtClean="0">
                <a:latin typeface="Calibri" pitchFamily="34" charset="0"/>
                <a:ea typeface="Calibri" pitchFamily="34" charset="0"/>
                <a:cs typeface="PT Bold Heading" pitchFamily="2" charset="-78"/>
              </a:rPr>
              <a:t>إ</a:t>
            </a: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ذا كانت تختلف بالفعل فيما بينها وربما يرجع ذلك </a:t>
            </a:r>
            <a:r>
              <a:rPr kumimoji="0" lang="ar-SA" sz="2000" b="0" i="0" u="none" strike="noStrike" cap="none" normalizeH="0" baseline="0" dirty="0" err="1" smtClean="0">
                <a:ln>
                  <a:noFill/>
                </a:ln>
                <a:solidFill>
                  <a:schemeClr val="tx1"/>
                </a:solidFill>
                <a:effectLst/>
                <a:latin typeface="Calibri" pitchFamily="34" charset="0"/>
                <a:ea typeface="Calibri" pitchFamily="34" charset="0"/>
                <a:cs typeface="PT Bold Heading" pitchFamily="2" charset="-78"/>
              </a:rPr>
              <a:t>الى</a:t>
            </a: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 استخدام الباحثين والممارسين لمفهوم الصدق استخداما ضيقا ومحدود وحتى يمكن معالجة هذا التعدد وكثرة المسميات </a:t>
            </a:r>
            <a:r>
              <a:rPr lang="ar-SA" sz="2000" dirty="0" smtClean="0">
                <a:latin typeface="Calibri" pitchFamily="34" charset="0"/>
                <a:ea typeface="Calibri" pitchFamily="34" charset="0"/>
                <a:cs typeface="PT Bold Heading" pitchFamily="2" charset="-78"/>
              </a:rPr>
              <a:t>أ</a:t>
            </a: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صدرت لجنه فنية مشتركه من الجمعية الأمريكية لعلم النفس والجمعية الأمريكية للبحث التربوي والمجلس القومي الأمريكي للقياس التربوي في عام 1974م كتيبا يتضمن معايير الاختبارات التربوية والنفسية حيث يؤكد هذا الكتيب </a:t>
            </a:r>
            <a:r>
              <a:rPr kumimoji="0" lang="ar-SA" sz="2000" b="0" i="0" u="none" strike="noStrike" cap="none" normalizeH="0" baseline="0" dirty="0" err="1" smtClean="0">
                <a:ln>
                  <a:noFill/>
                </a:ln>
                <a:solidFill>
                  <a:schemeClr val="tx1"/>
                </a:solidFill>
                <a:effectLst/>
                <a:latin typeface="Calibri" pitchFamily="34" charset="0"/>
                <a:ea typeface="Calibri" pitchFamily="34" charset="0"/>
                <a:cs typeface="PT Bold Heading" pitchFamily="2" charset="-78"/>
              </a:rPr>
              <a:t>ان</a:t>
            </a: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 حكم يتطلب نوعا مختلفة من الدراسات للتحقق من صدق الأداء .</a:t>
            </a:r>
          </a:p>
          <a:p>
            <a:pPr marL="0" marR="0" lvl="0" indent="0" algn="ctr" defTabSz="914400" rtl="1" eaLnBrk="0" fontAlgn="base" latinLnBrk="0" hangingPunct="0">
              <a:lnSpc>
                <a:spcPct val="100000"/>
              </a:lnSpc>
              <a:spcBef>
                <a:spcPct val="0"/>
              </a:spcBef>
              <a:spcAft>
                <a:spcPct val="0"/>
              </a:spcAft>
              <a:buClrTx/>
              <a:buSzTx/>
              <a:buFontTx/>
              <a:buNone/>
              <a:tabLst/>
            </a:pPr>
            <a:endPar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وينبغي النظر </a:t>
            </a:r>
            <a:r>
              <a:rPr lang="ar-SA" sz="2000" dirty="0" smtClean="0">
                <a:latin typeface="Calibri" pitchFamily="34" charset="0"/>
                <a:ea typeface="Calibri" pitchFamily="34" charset="0"/>
                <a:cs typeface="PT Bold Heading" pitchFamily="2" charset="-78"/>
              </a:rPr>
              <a:t>إ</a:t>
            </a: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لى هذه الجوانب الثلاثة من الصدق بأنها جوانب مرتبطة </a:t>
            </a:r>
            <a:r>
              <a:rPr lang="ar-SA" sz="2000" dirty="0" smtClean="0">
                <a:latin typeface="Calibri" pitchFamily="34" charset="0"/>
                <a:ea typeface="Calibri" pitchFamily="34" charset="0"/>
                <a:cs typeface="PT Bold Heading" pitchFamily="2" charset="-78"/>
              </a:rPr>
              <a:t>إ</a:t>
            </a: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ذ نادرة ما يكون احد هذه الجوانب ذا </a:t>
            </a:r>
            <a:r>
              <a:rPr lang="ar-SA" sz="2000" dirty="0" smtClean="0">
                <a:latin typeface="Calibri" pitchFamily="34" charset="0"/>
                <a:ea typeface="Calibri" pitchFamily="34" charset="0"/>
                <a:cs typeface="PT Bold Heading" pitchFamily="2" charset="-78"/>
              </a:rPr>
              <a:t>أ</a:t>
            </a: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همية بمعزل عن الجانبين الآخرين , حيث يرى كثير من علماء القياس انه لا ينبغي التفكير في الجوانب الثلاثة كأنواع</a:t>
            </a:r>
            <a:r>
              <a:rPr kumimoji="0" lang="ar-SA" sz="2000" b="0" i="0" u="none" strike="noStrike" cap="none" normalizeH="0" dirty="0" smtClean="0">
                <a:ln>
                  <a:noFill/>
                </a:ln>
                <a:solidFill>
                  <a:schemeClr val="tx1"/>
                </a:solidFill>
                <a:effectLst/>
                <a:latin typeface="Calibri" pitchFamily="34" charset="0"/>
                <a:ea typeface="Calibri" pitchFamily="34" charset="0"/>
                <a:cs typeface="PT Bold Heading" pitchFamily="2" charset="-78"/>
              </a:rPr>
              <a:t> </a:t>
            </a: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مختلفة من الصدق وإنما كاد لهم تعدده عن مدى صلاحية الاختبار في ترشيد القرارات فيقدر ما تكون المعلومات التي يمدنا </a:t>
            </a:r>
            <a:r>
              <a:rPr kumimoji="0" lang="ar-SA" sz="2000" b="0" i="0" u="none" strike="noStrike" cap="none" normalizeH="0" baseline="0" dirty="0" err="1" smtClean="0">
                <a:ln>
                  <a:noFill/>
                </a:ln>
                <a:solidFill>
                  <a:schemeClr val="tx1"/>
                </a:solidFill>
                <a:effectLst/>
                <a:latin typeface="Calibri" pitchFamily="34" charset="0"/>
                <a:ea typeface="Calibri" pitchFamily="34" charset="0"/>
                <a:cs typeface="PT Bold Heading" pitchFamily="2" charset="-78"/>
              </a:rPr>
              <a:t>بها</a:t>
            </a: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 لاختبار مضللة </a:t>
            </a:r>
            <a:r>
              <a:rPr lang="ar-SA" sz="2000" dirty="0" smtClean="0">
                <a:latin typeface="Calibri" pitchFamily="34" charset="0"/>
                <a:ea typeface="Calibri" pitchFamily="34" charset="0"/>
                <a:cs typeface="PT Bold Heading" pitchFamily="2" charset="-78"/>
              </a:rPr>
              <a:t>أ</a:t>
            </a: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و غير كافية لإصدار قرارات معينه .</a:t>
            </a:r>
            <a:r>
              <a:rPr kumimoji="0" lang="en-US" sz="2000" b="0" i="0" u="none" strike="noStrike" cap="none" normalizeH="0" baseline="0" dirty="0" smtClean="0">
                <a:ln>
                  <a:noFill/>
                </a:ln>
                <a:solidFill>
                  <a:schemeClr val="tx1"/>
                </a:solidFill>
                <a:effectLst/>
                <a:latin typeface="Arial" pitchFamily="34" charset="0"/>
                <a:cs typeface="PT Bold Heading" pitchFamily="2" charset="-78"/>
              </a:rPr>
              <a:t> </a:t>
            </a:r>
          </a:p>
        </p:txBody>
      </p:sp>
    </p:spTree>
    <p:extLst>
      <p:ext uri="{BB962C8B-B14F-4D97-AF65-F5344CB8AC3E}">
        <p14:creationId xmlns:p14="http://schemas.microsoft.com/office/powerpoint/2010/main" val="24876396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071670" y="500042"/>
            <a:ext cx="6086924" cy="461665"/>
          </a:xfrm>
          <a:prstGeom prst="rect">
            <a:avLst/>
          </a:prstGeom>
        </p:spPr>
        <p:txBody>
          <a:bodyPr wrap="none">
            <a:spAutoFit/>
          </a:bodyPr>
          <a:lstStyle/>
          <a:p>
            <a:pPr lvl="0" algn="ctr" fontAlgn="base">
              <a:spcBef>
                <a:spcPct val="0"/>
              </a:spcBef>
              <a:spcAft>
                <a:spcPct val="0"/>
              </a:spcAft>
              <a:tabLst>
                <a:tab pos="2111375" algn="l"/>
              </a:tabLst>
            </a:pPr>
            <a:r>
              <a:rPr lang="ar-SA" sz="2400" dirty="0" smtClean="0">
                <a:solidFill>
                  <a:srgbClr val="C00000"/>
                </a:solidFill>
                <a:latin typeface="Calibri" pitchFamily="34" charset="0"/>
                <a:ea typeface="Calibri" pitchFamily="34" charset="0"/>
                <a:cs typeface="PT Bold Heading" pitchFamily="2" charset="-78"/>
              </a:rPr>
              <a:t>أنواع الصدق وفقا لتصنيف اللجنة الأمريكية المشتركة :</a:t>
            </a:r>
            <a:endParaRPr lang="ar-SA" sz="2400" dirty="0" smtClean="0">
              <a:solidFill>
                <a:srgbClr val="C00000"/>
              </a:solidFill>
              <a:latin typeface="Arial" pitchFamily="34" charset="0"/>
              <a:cs typeface="PT Bold Heading" pitchFamily="2" charset="-78"/>
            </a:endParaRPr>
          </a:p>
        </p:txBody>
      </p:sp>
      <p:graphicFrame>
        <p:nvGraphicFramePr>
          <p:cNvPr id="5" name="رسم تخطيطي 4"/>
          <p:cNvGraphicFramePr/>
          <p:nvPr/>
        </p:nvGraphicFramePr>
        <p:xfrm>
          <a:off x="1857356" y="185736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3" descr="D:\Documents and Settings\1\My Documents\Bluetooth Exchange Folder\tumblr_mkydh7LusE1qjg6pgo3_400.jpeg"/>
          <p:cNvPicPr>
            <a:picLocks noChangeAspect="1" noChangeArrowheads="1"/>
          </p:cNvPicPr>
          <p:nvPr/>
        </p:nvPicPr>
        <p:blipFill>
          <a:blip r:embed="rId7"/>
          <a:srcRect/>
          <a:stretch>
            <a:fillRect/>
          </a:stretch>
        </p:blipFill>
        <p:spPr bwMode="auto">
          <a:xfrm>
            <a:off x="0" y="24"/>
            <a:ext cx="1357290" cy="6858000"/>
          </a:xfrm>
          <a:prstGeom prst="rect">
            <a:avLst/>
          </a:prstGeom>
          <a:noFill/>
        </p:spPr>
      </p:pic>
    </p:spTree>
    <p:extLst>
      <p:ext uri="{BB962C8B-B14F-4D97-AF65-F5344CB8AC3E}">
        <p14:creationId xmlns:p14="http://schemas.microsoft.com/office/powerpoint/2010/main" val="37266015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Documents and Settings\1\My Documents\Bluetooth Exchange Folder\tumblr_mkydh7LusE1qjg6pgo3_400.jpeg"/>
          <p:cNvPicPr>
            <a:picLocks noChangeAspect="1" noChangeArrowheads="1"/>
          </p:cNvPicPr>
          <p:nvPr/>
        </p:nvPicPr>
        <p:blipFill>
          <a:blip r:embed="rId2"/>
          <a:srcRect/>
          <a:stretch>
            <a:fillRect/>
          </a:stretch>
        </p:blipFill>
        <p:spPr bwMode="auto">
          <a:xfrm>
            <a:off x="0" y="24"/>
            <a:ext cx="1357290" cy="6858000"/>
          </a:xfrm>
          <a:prstGeom prst="rect">
            <a:avLst/>
          </a:prstGeom>
          <a:noFill/>
        </p:spPr>
      </p:pic>
      <p:sp>
        <p:nvSpPr>
          <p:cNvPr id="5121" name="Rectangle 1"/>
          <p:cNvSpPr>
            <a:spLocks noChangeArrowheads="1"/>
          </p:cNvSpPr>
          <p:nvPr/>
        </p:nvSpPr>
        <p:spPr bwMode="auto">
          <a:xfrm>
            <a:off x="1785918" y="1071546"/>
            <a:ext cx="6858016"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Char char="•"/>
              <a:tabLst>
                <a:tab pos="2111375" algn="l"/>
              </a:tabLst>
            </a:pPr>
            <a:r>
              <a:rPr kumimoji="0" lang="ar-SA" sz="2400" i="0" u="none" strike="noStrike" cap="none" normalizeH="0" baseline="0" dirty="0" smtClean="0">
                <a:ln>
                  <a:noFill/>
                </a:ln>
                <a:solidFill>
                  <a:srgbClr val="92D050"/>
                </a:solidFill>
                <a:effectLst/>
                <a:latin typeface="Calibri" pitchFamily="34" charset="0"/>
                <a:ea typeface="Calibri" pitchFamily="34" charset="0"/>
                <a:cs typeface="PT Bold Heading" pitchFamily="2" charset="-78"/>
              </a:rPr>
              <a:t>صدق المحتوى :</a:t>
            </a:r>
            <a:r>
              <a:rPr kumimoji="0" lang="en-US" sz="2400" i="0" u="none" strike="noStrike" cap="none" normalizeH="0" baseline="0" dirty="0" smtClean="0">
                <a:ln>
                  <a:noFill/>
                </a:ln>
                <a:solidFill>
                  <a:srgbClr val="92D050"/>
                </a:solidFill>
                <a:effectLst/>
                <a:latin typeface="Calibri" pitchFamily="34" charset="0"/>
                <a:ea typeface="Calibri" pitchFamily="34" charset="0"/>
                <a:cs typeface="PT Bold Heading" pitchFamily="2" charset="-78"/>
              </a:rPr>
              <a:t>Content Validity"</a:t>
            </a:r>
            <a:r>
              <a:rPr kumimoji="0" lang="ar-SA" sz="2400" i="0" u="none" strike="noStrike" cap="none" normalizeH="0" baseline="0" dirty="0" smtClean="0">
                <a:ln>
                  <a:noFill/>
                </a:ln>
                <a:solidFill>
                  <a:schemeClr val="tx1">
                    <a:lumMod val="95000"/>
                    <a:lumOff val="5000"/>
                  </a:schemeClr>
                </a:solidFill>
                <a:effectLst/>
                <a:latin typeface="Calibri" pitchFamily="34" charset="0"/>
                <a:ea typeface="Calibri" pitchFamily="34" charset="0"/>
                <a:cs typeface="PT Bold Heading" pitchFamily="2" charset="-78"/>
              </a:rPr>
              <a:t>" 	</a:t>
            </a:r>
            <a:endParaRPr kumimoji="0" lang="en-US" sz="2400" i="0" u="none" strike="noStrike" cap="none" normalizeH="0" baseline="0" dirty="0" smtClean="0">
              <a:ln>
                <a:noFill/>
              </a:ln>
              <a:solidFill>
                <a:schemeClr val="tx1">
                  <a:lumMod val="95000"/>
                  <a:lumOff val="5000"/>
                </a:schemeClr>
              </a:solidFill>
              <a:effectLst/>
              <a:latin typeface="Arial" pitchFamily="34" charset="0"/>
              <a:cs typeface="PT Bold Heading" pitchFamily="2" charset="-78"/>
            </a:endParaRPr>
          </a:p>
          <a:p>
            <a:pPr marL="0" marR="0" lvl="0" indent="0" algn="ctr" defTabSz="914400" rtl="1" eaLnBrk="0" fontAlgn="base" latinLnBrk="0" hangingPunct="0">
              <a:lnSpc>
                <a:spcPct val="100000"/>
              </a:lnSpc>
              <a:spcBef>
                <a:spcPct val="0"/>
              </a:spcBef>
              <a:spcAft>
                <a:spcPct val="0"/>
              </a:spcAft>
              <a:buClrTx/>
              <a:buSzTx/>
              <a:buFontTx/>
              <a:buNone/>
              <a:tabLst>
                <a:tab pos="2111375" algn="l"/>
              </a:tabLst>
            </a:pPr>
            <a:r>
              <a:rPr kumimoji="0" lang="ar-SA" sz="2400" i="0" u="none" strike="noStrike" cap="none" normalizeH="0" baseline="0" dirty="0" smtClean="0">
                <a:ln>
                  <a:noFill/>
                </a:ln>
                <a:solidFill>
                  <a:schemeClr val="tx1">
                    <a:lumMod val="95000"/>
                    <a:lumOff val="5000"/>
                  </a:schemeClr>
                </a:solidFill>
                <a:effectLst/>
                <a:latin typeface="Calibri" pitchFamily="34" charset="0"/>
                <a:ea typeface="Calibri" pitchFamily="34" charset="0"/>
                <a:cs typeface="PT Bold Heading" pitchFamily="2" charset="-78"/>
              </a:rPr>
              <a:t>يعتمد صدق المحتوى أساسا على مدى  تمثيل الاختبار للنطاق السلوكي الشامل ,أي جميع الجوانب المراد قياسها ,بمعنى أن يكون محتوى الاختبار ممثلا تمثيلا دقيقا للمحتوى ,وللأداة ,حتى يتم التأكد من أن بنود الأداة ومفرداتها تمثل فعل المجتمع الأصلي للسمة المراد قياسها ,وبأوزان نسبيه تتناسب والجوانب الأساسية ,التي يتكون منها المحتوى ,وذلك دون أن يطغى جانب على جانب آخر إلا وفقا لوزنه . </a:t>
            </a:r>
          </a:p>
          <a:p>
            <a:pPr marL="0" marR="0" lvl="0" indent="0" algn="ctr" defTabSz="914400" rtl="1" eaLnBrk="0" fontAlgn="base" latinLnBrk="0" hangingPunct="0">
              <a:lnSpc>
                <a:spcPct val="100000"/>
              </a:lnSpc>
              <a:spcBef>
                <a:spcPct val="0"/>
              </a:spcBef>
              <a:spcAft>
                <a:spcPct val="0"/>
              </a:spcAft>
              <a:buClrTx/>
              <a:buSzTx/>
              <a:buFontTx/>
              <a:buNone/>
              <a:tabLst>
                <a:tab pos="2111375" algn="l"/>
              </a:tabLst>
            </a:pPr>
            <a:endParaRPr kumimoji="0" lang="en-US" sz="2400" i="0" u="none" strike="noStrike" cap="none" normalizeH="0" baseline="0" dirty="0" smtClean="0">
              <a:ln>
                <a:noFill/>
              </a:ln>
              <a:solidFill>
                <a:schemeClr val="tx1">
                  <a:lumMod val="95000"/>
                  <a:lumOff val="5000"/>
                </a:schemeClr>
              </a:solidFill>
              <a:effectLst/>
              <a:latin typeface="Arial" pitchFamily="34" charset="0"/>
              <a:cs typeface="PT Bold Heading" pitchFamily="2" charset="-78"/>
            </a:endParaRPr>
          </a:p>
          <a:p>
            <a:pPr marL="0" marR="0" lvl="0" indent="0" algn="ctr" defTabSz="914400" rtl="1" eaLnBrk="0" fontAlgn="base" latinLnBrk="0" hangingPunct="0">
              <a:lnSpc>
                <a:spcPct val="100000"/>
              </a:lnSpc>
              <a:spcBef>
                <a:spcPct val="0"/>
              </a:spcBef>
              <a:spcAft>
                <a:spcPct val="0"/>
              </a:spcAft>
              <a:buClrTx/>
              <a:buSzTx/>
              <a:buFontTx/>
              <a:buNone/>
              <a:tabLst>
                <a:tab pos="2111375" algn="l"/>
              </a:tabLst>
            </a:pPr>
            <a:r>
              <a:rPr kumimoji="0" lang="ar-SA" sz="2400" i="0" u="none" strike="noStrike" cap="none" normalizeH="0" baseline="0" dirty="0" smtClean="0">
                <a:ln>
                  <a:noFill/>
                </a:ln>
                <a:solidFill>
                  <a:schemeClr val="tx1">
                    <a:lumMod val="95000"/>
                    <a:lumOff val="5000"/>
                  </a:schemeClr>
                </a:solidFill>
                <a:effectLst/>
                <a:latin typeface="Calibri" pitchFamily="34" charset="0"/>
                <a:ea typeface="Calibri" pitchFamily="34" charset="0"/>
                <a:cs typeface="PT Bold Heading" pitchFamily="2" charset="-78"/>
              </a:rPr>
              <a:t>وهذا النوع من الصدق ,يمثل شرطا أساسيا ,ومهما في اختبارات التحصيل ,لتقرير مدى صلاحيتها </a:t>
            </a:r>
            <a:endParaRPr kumimoji="0" lang="ar-SA" sz="2400" i="0" u="none" strike="noStrike" cap="none" normalizeH="0" baseline="0" dirty="0" smtClean="0">
              <a:ln>
                <a:noFill/>
              </a:ln>
              <a:solidFill>
                <a:schemeClr val="tx1">
                  <a:lumMod val="95000"/>
                  <a:lumOff val="5000"/>
                </a:schemeClr>
              </a:solidFill>
              <a:effectLst/>
              <a:latin typeface="Arial" pitchFamily="34" charset="0"/>
              <a:cs typeface="PT Bold Heading" pitchFamily="2" charset="-78"/>
            </a:endParaRPr>
          </a:p>
        </p:txBody>
      </p:sp>
    </p:spTree>
    <p:extLst>
      <p:ext uri="{BB962C8B-B14F-4D97-AF65-F5344CB8AC3E}">
        <p14:creationId xmlns:p14="http://schemas.microsoft.com/office/powerpoint/2010/main" val="2669756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تمرير أفقي 3"/>
          <p:cNvSpPr/>
          <p:nvPr/>
        </p:nvSpPr>
        <p:spPr>
          <a:xfrm>
            <a:off x="3707904" y="404664"/>
            <a:ext cx="2160240" cy="1058416"/>
          </a:xfrm>
          <a:prstGeom prst="horizontalScroll">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SA" dirty="0" err="1" smtClean="0">
                <a:solidFill>
                  <a:schemeClr val="bg2"/>
                </a:solidFill>
              </a:rPr>
              <a:t>نتتالالل</a:t>
            </a:r>
            <a:endParaRPr lang="ar-SA" dirty="0">
              <a:solidFill>
                <a:schemeClr val="bg2"/>
              </a:solidFill>
            </a:endParaRPr>
          </a:p>
        </p:txBody>
      </p:sp>
      <p:sp>
        <p:nvSpPr>
          <p:cNvPr id="2" name="عنوان 1"/>
          <p:cNvSpPr>
            <a:spLocks noGrp="1"/>
          </p:cNvSpPr>
          <p:nvPr>
            <p:ph type="title"/>
          </p:nvPr>
        </p:nvSpPr>
        <p:spPr>
          <a:prstGeom prst="plaque">
            <a:avLst/>
          </a:prstGeom>
        </p:spPr>
        <p:txBody>
          <a:bodyPr/>
          <a:lstStyle/>
          <a:p>
            <a:r>
              <a:rPr lang="ar-SA" dirty="0" smtClean="0"/>
              <a:t>المقدمة :-</a:t>
            </a:r>
            <a:endParaRPr lang="ar-SA" dirty="0"/>
          </a:p>
        </p:txBody>
      </p:sp>
      <p:sp>
        <p:nvSpPr>
          <p:cNvPr id="3" name="عنصر نائب للمحتوى 2"/>
          <p:cNvSpPr>
            <a:spLocks noGrp="1"/>
          </p:cNvSpPr>
          <p:nvPr>
            <p:ph idx="1"/>
          </p:nvPr>
        </p:nvSpPr>
        <p:spPr>
          <a:xfrm>
            <a:off x="467544" y="1823120"/>
            <a:ext cx="8229600" cy="4525963"/>
          </a:xfrm>
        </p:spPr>
        <p:txBody>
          <a:bodyPr>
            <a:normAutofit fontScale="85000" lnSpcReduction="10000"/>
          </a:bodyPr>
          <a:lstStyle/>
          <a:p>
            <a:r>
              <a:rPr lang="ar-SA" dirty="0" smtClean="0"/>
              <a:t>ظل الانسان يمارس من خلال مراحل حياته اليومية ،عمليات تقوميه متعددة بطريقة تلقائية لأنه يعتقد أن ما يقوم به من عمليات ، ما </a:t>
            </a:r>
            <a:r>
              <a:rPr lang="ar-SA" dirty="0" err="1" smtClean="0"/>
              <a:t>هوإلا</a:t>
            </a:r>
            <a:r>
              <a:rPr lang="ar-SA" dirty="0" smtClean="0"/>
              <a:t> سلوك عادي يمارسه في حياته اليومية بطريقة آلية ويصل من خلاله الى وزن الاشياء ،وتقديرها وفقاً لمعاييره الذاتية . </a:t>
            </a:r>
          </a:p>
          <a:p>
            <a:r>
              <a:rPr lang="ar-SA" dirty="0" smtClean="0"/>
              <a:t>إلا انه مع تطور الحياة ،وتوسع مجالاتها ،أصبح ينظر الي عمليات التقويم من خلال منظور علمي دقيق ،له ضوابطه واسسه .فمفهوم التقويم انتظم جميع مناحي الحياة وبذلك اتسع مفهومه ليصل الى الموضوعية في إصدار الأحكام واتخاذ القرارات .</a:t>
            </a:r>
          </a:p>
          <a:p>
            <a:r>
              <a:rPr lang="ar-SA" dirty="0" smtClean="0"/>
              <a:t>وفي ضوء هذه الاهمية جاءت هذه الدورة متناولة أهمية التقويم في مجال العملية التعليمية لأنه يحتاج إليه كل من له صلة بالعملية التعليمية.</a:t>
            </a:r>
            <a:endParaRPr lang="ar-SA" dirty="0"/>
          </a:p>
        </p:txBody>
      </p:sp>
    </p:spTree>
    <p:extLst>
      <p:ext uri="{BB962C8B-B14F-4D97-AF65-F5344CB8AC3E}">
        <p14:creationId xmlns:p14="http://schemas.microsoft.com/office/powerpoint/2010/main" val="5549899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Documents and Settings\1\My Documents\Bluetooth Exchange Folder\tumblr_mkydh7LusE1qjg6pgo3_400.jpeg"/>
          <p:cNvPicPr>
            <a:picLocks noChangeAspect="1" noChangeArrowheads="1"/>
          </p:cNvPicPr>
          <p:nvPr/>
        </p:nvPicPr>
        <p:blipFill>
          <a:blip r:embed="rId2"/>
          <a:srcRect/>
          <a:stretch>
            <a:fillRect/>
          </a:stretch>
        </p:blipFill>
        <p:spPr bwMode="auto">
          <a:xfrm>
            <a:off x="0" y="24"/>
            <a:ext cx="1357290" cy="6858000"/>
          </a:xfrm>
          <a:prstGeom prst="rect">
            <a:avLst/>
          </a:prstGeom>
          <a:noFill/>
        </p:spPr>
      </p:pic>
      <p:sp>
        <p:nvSpPr>
          <p:cNvPr id="4097" name="Rectangle 1"/>
          <p:cNvSpPr>
            <a:spLocks noChangeArrowheads="1"/>
          </p:cNvSpPr>
          <p:nvPr/>
        </p:nvSpPr>
        <p:spPr bwMode="auto">
          <a:xfrm>
            <a:off x="2143108" y="285728"/>
            <a:ext cx="6786578"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ar-SA" sz="2000" i="0" u="none" strike="noStrike" cap="none" normalizeH="0" baseline="0" dirty="0" smtClean="0">
                <a:ln>
                  <a:noFill/>
                </a:ln>
                <a:solidFill>
                  <a:srgbClr val="92D050"/>
                </a:solidFill>
                <a:effectLst/>
                <a:latin typeface="Calibri" pitchFamily="34" charset="0"/>
                <a:ea typeface="Calibri" pitchFamily="34" charset="0"/>
                <a:cs typeface="PT Bold Heading" pitchFamily="2" charset="-78"/>
              </a:rPr>
              <a:t>2-الصدق المرتبط بمحك : </a:t>
            </a:r>
            <a:r>
              <a:rPr kumimoji="0" lang="en-US" sz="2000" i="0" u="none" strike="noStrike" cap="none" normalizeH="0" baseline="0" dirty="0" smtClean="0">
                <a:ln>
                  <a:noFill/>
                </a:ln>
                <a:solidFill>
                  <a:srgbClr val="92D050"/>
                </a:solidFill>
                <a:effectLst/>
                <a:latin typeface="Calibri" pitchFamily="34" charset="0"/>
                <a:ea typeface="Calibri" pitchFamily="34" charset="0"/>
                <a:cs typeface="PT Bold Heading" pitchFamily="2" charset="-78"/>
              </a:rPr>
              <a:t>"Criterion_ Related Validity”</a:t>
            </a:r>
            <a:endParaRPr kumimoji="0" lang="ar-SA" sz="2000" i="0" u="none" strike="noStrike" cap="none" normalizeH="0" baseline="0" dirty="0" smtClean="0">
              <a:ln>
                <a:noFill/>
              </a:ln>
              <a:solidFill>
                <a:srgbClr val="92D050"/>
              </a:solidFill>
              <a:effectLst/>
              <a:latin typeface="Calibri" pitchFamily="34" charset="0"/>
              <a:ea typeface="Calibri" pitchFamily="34" charset="0"/>
              <a:cs typeface="PT Bold Heading" pitchFamily="2" charset="-78"/>
            </a:endParaRPr>
          </a:p>
          <a:p>
            <a:pPr marL="0" marR="0" lvl="0" indent="0" defTabSz="914400" rtl="1"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PT Bold Heading" pitchFamily="2" charset="-78"/>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أن تقيم القرارات التنبؤية والحكم عليها ,يعتمد على تقدير الصدق المرتبط بمحك,أي صلاحية الاختبارات والمقاييس في أغراض التنبؤ ,من أجل اتخاذ قرارات عمليه .ويرتكز هذا النوع من الصدق ,على دراسة الارتباط بين درجات المقياس المعد,ودرجات مقياس آخر يعتمد كمحك ,ولهذا يمكن تعريفه بأنه :الدرجة التي يرتبط  عندها الأداء على مقياس ما ,مع الأداء على مقياس آخر تم تحديده كمحك له,وأساسا في الحكم على صلاحيته</a:t>
            </a:r>
            <a:r>
              <a:rPr kumimoji="0" lang="ar-SA" sz="2000" b="0" i="0" u="none" strike="noStrike" cap="none" normalizeH="0" dirty="0" smtClean="0">
                <a:ln>
                  <a:noFill/>
                </a:ln>
                <a:solidFill>
                  <a:schemeClr val="tx1"/>
                </a:solidFill>
                <a:effectLst/>
                <a:latin typeface="Calibri" pitchFamily="34" charset="0"/>
                <a:ea typeface="Calibri" pitchFamily="34" charset="0"/>
                <a:cs typeface="PT Bold Heading" pitchFamily="2" charset="-78"/>
              </a:rPr>
              <a:t> </a:t>
            </a: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ويتطلب حساب هذا النوع من الصدق حساب معامل الارتباط بين درجات المفحوصين في المقياس الذي يراد التثبت من صدقه ,والدرجات التي حصل عليها أولئك المفحوصين  أنفسهم في المقياس الثاني ,والذي اعتبر بمثابة محك .ومن هذا يتضح أن الصدق المرتبط بمحك يتطلب إجراءات تجريبية إحصائية,ويستند إلى الأسلوب </a:t>
            </a:r>
            <a:r>
              <a:rPr kumimoji="0" lang="ar-SA" sz="2000" b="0" i="0" u="none" strike="noStrike" cap="none" normalizeH="0" baseline="0" dirty="0" err="1" smtClean="0">
                <a:ln>
                  <a:noFill/>
                </a:ln>
                <a:solidFill>
                  <a:schemeClr val="tx1"/>
                </a:solidFill>
                <a:effectLst/>
                <a:latin typeface="Calibri" pitchFamily="34" charset="0"/>
                <a:ea typeface="Calibri" pitchFamily="34" charset="0"/>
                <a:cs typeface="PT Bold Heading" pitchFamily="2" charset="-78"/>
              </a:rPr>
              <a:t>الإمبيريقي</a:t>
            </a: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 في دراسة العلاقة بين درجات اختبارات ,أو مقاييس معينة تعد بمثابة عوامل منبئه "  ,ودرجات مقاييس خارجية مستقلة ,تعد بمثابة </a:t>
            </a:r>
            <a:r>
              <a:rPr kumimoji="0" lang="ar-SA" sz="2000" b="0" i="0" u="none" strike="noStrike" cap="none" normalizeH="0" baseline="0" dirty="0" err="1" smtClean="0">
                <a:ln>
                  <a:noFill/>
                </a:ln>
                <a:solidFill>
                  <a:schemeClr val="tx1"/>
                </a:solidFill>
                <a:effectLst/>
                <a:latin typeface="Calibri" pitchFamily="34" charset="0"/>
                <a:ea typeface="Calibri" pitchFamily="34" charset="0"/>
                <a:cs typeface="PT Bold Heading" pitchFamily="2" charset="-78"/>
              </a:rPr>
              <a:t>محكات</a:t>
            </a: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.ولهذا كثيرا ما يوصف الصدق المرتبط بمحك ,بالصدق التجريبي ,أو الصدق الإحصائي .</a:t>
            </a:r>
          </a:p>
          <a:p>
            <a:pPr marL="0" marR="0" lvl="0" indent="0" defTabSz="914400" rtl="0"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ويلاحظ هنا أنه ليس بالضرورة أن يكون محتوى الاختبارات التي تستخدم في اتخاذ القرارات التنبؤية ,مماثلا لمحتوى المقياس المحك </a:t>
            </a:r>
            <a:endParaRPr kumimoji="0" lang="ar-SA" sz="2000" b="0" i="0" u="none" strike="noStrike" cap="none" normalizeH="0" baseline="0" dirty="0" smtClean="0">
              <a:ln>
                <a:noFill/>
              </a:ln>
              <a:solidFill>
                <a:schemeClr val="tx1"/>
              </a:solidFill>
              <a:effectLst/>
              <a:latin typeface="Arial" pitchFamily="34" charset="0"/>
              <a:cs typeface="PT Bold Heading" pitchFamily="2" charset="-78"/>
            </a:endParaRPr>
          </a:p>
        </p:txBody>
      </p:sp>
    </p:spTree>
    <p:extLst>
      <p:ext uri="{BB962C8B-B14F-4D97-AF65-F5344CB8AC3E}">
        <p14:creationId xmlns:p14="http://schemas.microsoft.com/office/powerpoint/2010/main" val="6499587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Documents and Settings\1\My Documents\Bluetooth Exchange Folder\tumblr_mkydh7LusE1qjg6pgo3_400.jpeg"/>
          <p:cNvPicPr>
            <a:picLocks noChangeAspect="1" noChangeArrowheads="1"/>
          </p:cNvPicPr>
          <p:nvPr/>
        </p:nvPicPr>
        <p:blipFill>
          <a:blip r:embed="rId2"/>
          <a:srcRect/>
          <a:stretch>
            <a:fillRect/>
          </a:stretch>
        </p:blipFill>
        <p:spPr bwMode="auto">
          <a:xfrm>
            <a:off x="0" y="24"/>
            <a:ext cx="1357290" cy="6858000"/>
          </a:xfrm>
          <a:prstGeom prst="rect">
            <a:avLst/>
          </a:prstGeom>
          <a:noFill/>
        </p:spPr>
      </p:pic>
      <p:sp>
        <p:nvSpPr>
          <p:cNvPr id="3073" name="Rectangle 1"/>
          <p:cNvSpPr>
            <a:spLocks noChangeArrowheads="1"/>
          </p:cNvSpPr>
          <p:nvPr/>
        </p:nvSpPr>
        <p:spPr bwMode="auto">
          <a:xfrm>
            <a:off x="2357422" y="928670"/>
            <a:ext cx="6500826"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000" b="0" i="0" u="none" strike="noStrike" cap="none" normalizeH="0" baseline="0" dirty="0" smtClean="0">
                <a:ln>
                  <a:noFill/>
                </a:ln>
                <a:solidFill>
                  <a:srgbClr val="C00000"/>
                </a:solidFill>
                <a:effectLst/>
                <a:latin typeface="Calibri" pitchFamily="34" charset="0"/>
                <a:ea typeface="Calibri" pitchFamily="34" charset="0"/>
                <a:cs typeface="PT Bold Heading" pitchFamily="2" charset="-78"/>
              </a:rPr>
              <a:t>أنواع الصدق المرتبط بمحك :</a:t>
            </a:r>
          </a:p>
          <a:p>
            <a:pPr marL="0" marR="0" lvl="0" indent="0" algn="justLow" defTabSz="914400" rtl="1"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C00000"/>
              </a:solidFill>
              <a:effectLst/>
              <a:latin typeface="Arial" pitchFamily="34" charset="0"/>
              <a:cs typeface="PT Bold Heading"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000" i="0" u="none" strike="noStrike" cap="none" normalizeH="0" baseline="0" dirty="0" smtClean="0">
                <a:ln>
                  <a:noFill/>
                </a:ln>
                <a:solidFill>
                  <a:srgbClr val="92D050"/>
                </a:solidFill>
                <a:effectLst/>
                <a:latin typeface="Calibri" pitchFamily="34" charset="0"/>
                <a:ea typeface="Calibri" pitchFamily="34" charset="0"/>
                <a:cs typeface="PT Bold Heading" pitchFamily="2" charset="-78"/>
              </a:rPr>
              <a:t>أ-الصدق التنبؤي :"</a:t>
            </a:r>
            <a:r>
              <a:rPr kumimoji="0" lang="en-US" sz="2000" i="0" u="none" strike="noStrike" cap="none" normalizeH="0" baseline="0" dirty="0" smtClean="0">
                <a:ln>
                  <a:noFill/>
                </a:ln>
                <a:solidFill>
                  <a:srgbClr val="92D050"/>
                </a:solidFill>
                <a:effectLst/>
                <a:latin typeface="Calibri" pitchFamily="34" charset="0"/>
                <a:ea typeface="Calibri" pitchFamily="34" charset="0"/>
                <a:cs typeface="PT Bold Heading" pitchFamily="2" charset="-78"/>
              </a:rPr>
              <a:t>Predictive Validity</a:t>
            </a:r>
            <a:r>
              <a:rPr kumimoji="0" lang="ar-SA" sz="2000" i="0" u="none" strike="noStrike" cap="none" normalizeH="0" baseline="0" dirty="0" smtClean="0">
                <a:ln>
                  <a:noFill/>
                </a:ln>
                <a:solidFill>
                  <a:srgbClr val="92D050"/>
                </a:solidFill>
                <a:effectLst/>
                <a:latin typeface="Calibri" pitchFamily="34" charset="0"/>
                <a:ea typeface="Calibri" pitchFamily="34" charset="0"/>
                <a:cs typeface="PT Bold Heading" pitchFamily="2" charset="-78"/>
              </a:rPr>
              <a:t>": </a:t>
            </a:r>
            <a:endParaRPr kumimoji="0" lang="en-US" sz="2000" i="0" u="none" strike="noStrike" cap="none" normalizeH="0" baseline="0" dirty="0" smtClean="0">
              <a:ln>
                <a:noFill/>
              </a:ln>
              <a:solidFill>
                <a:srgbClr val="92D050"/>
              </a:solidFill>
              <a:effectLst/>
              <a:latin typeface="Arial" pitchFamily="34" charset="0"/>
              <a:cs typeface="PT Bold Heading"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ويمتد إطاره الزمني إلى المستقبل ,حيث يسعى إلى التعبير الكمي عن درجة الارتباط بين نتائج الاختبار ,والأداء اللاحق للمفحوصين ,أي أنه يوضح درجة العلاقة بين درجات اختبار ,ونمط معين من السلوك المستقبلي ,مما يجعل من الممكن التنبؤ بهذا السلوك.وهذا يقتضي مرور فتره زمنيه بين الحصول على الدرجات في الاختبار التنبؤي ,ودرجات أو تقديرات الاختبار المحك الذي نقدر في ضوئه صدق القرار .</a:t>
            </a:r>
          </a:p>
          <a:p>
            <a:pPr marL="0" marR="0" lvl="0" indent="0" algn="justLow" defTabSz="914400" rtl="1"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PT Bold Heading"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وتتعدد طرق تقدير الصدق التنبؤي تبعا لمجالات استخدام الاختبارات والمقاييس,ونوع القرارات التي تسترشد بالبيانات المستمدة من دراسات الصدق. ومن طرق التقدير,طريقه تعتمد على الارتباط بين الاختبار التنبؤي ,واختبار المحك ,وطريقه تعتمد على استخدام معادلة  الانحدار في التنبؤ بدرجات الاختبار المحك,وطريقة تعتمد على جداول التوقع,وغيرها من الطرق الأخرى .</a:t>
            </a:r>
            <a:endParaRPr kumimoji="0" lang="ar-SA" sz="2000" b="0" i="0" u="none" strike="noStrike" cap="none" normalizeH="0" baseline="0" dirty="0" smtClean="0">
              <a:ln>
                <a:noFill/>
              </a:ln>
              <a:solidFill>
                <a:schemeClr val="tx1"/>
              </a:solidFill>
              <a:effectLst/>
              <a:latin typeface="Arial" pitchFamily="34" charset="0"/>
              <a:cs typeface="PT Bold Heading" pitchFamily="2" charset="-78"/>
            </a:endParaRPr>
          </a:p>
        </p:txBody>
      </p:sp>
    </p:spTree>
    <p:extLst>
      <p:ext uri="{BB962C8B-B14F-4D97-AF65-F5344CB8AC3E}">
        <p14:creationId xmlns:p14="http://schemas.microsoft.com/office/powerpoint/2010/main" val="37697567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Documents and Settings\1\My Documents\Bluetooth Exchange Folder\tumblr_mkydh7LusE1qjg6pgo3_400.jpeg"/>
          <p:cNvPicPr>
            <a:picLocks noChangeAspect="1" noChangeArrowheads="1"/>
          </p:cNvPicPr>
          <p:nvPr/>
        </p:nvPicPr>
        <p:blipFill>
          <a:blip r:embed="rId2"/>
          <a:srcRect/>
          <a:stretch>
            <a:fillRect/>
          </a:stretch>
        </p:blipFill>
        <p:spPr bwMode="auto">
          <a:xfrm>
            <a:off x="0" y="24"/>
            <a:ext cx="1357290" cy="6858000"/>
          </a:xfrm>
          <a:prstGeom prst="rect">
            <a:avLst/>
          </a:prstGeom>
          <a:noFill/>
        </p:spPr>
      </p:pic>
      <p:sp>
        <p:nvSpPr>
          <p:cNvPr id="2049" name="Rectangle 1"/>
          <p:cNvSpPr>
            <a:spLocks noChangeArrowheads="1"/>
          </p:cNvSpPr>
          <p:nvPr/>
        </p:nvSpPr>
        <p:spPr bwMode="auto">
          <a:xfrm>
            <a:off x="1357290" y="357166"/>
            <a:ext cx="7786710" cy="68634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000" i="0" u="none" strike="noStrike" cap="none" normalizeH="0" baseline="0" dirty="0" smtClean="0">
                <a:ln>
                  <a:noFill/>
                </a:ln>
                <a:solidFill>
                  <a:srgbClr val="92D050"/>
                </a:solidFill>
                <a:effectLst/>
                <a:latin typeface="Calibri" pitchFamily="34" charset="0"/>
                <a:ea typeface="Calibri" pitchFamily="34" charset="0"/>
                <a:cs typeface="PT Bold Heading" pitchFamily="2" charset="-78"/>
              </a:rPr>
              <a:t>ب - الصدق التلازمي :"</a:t>
            </a:r>
            <a:r>
              <a:rPr kumimoji="0" lang="en-US" sz="2000" i="0" u="none" strike="noStrike" cap="none" normalizeH="0" baseline="0" dirty="0" smtClean="0">
                <a:ln>
                  <a:noFill/>
                </a:ln>
                <a:solidFill>
                  <a:srgbClr val="92D050"/>
                </a:solidFill>
                <a:effectLst/>
                <a:latin typeface="Calibri" pitchFamily="34" charset="0"/>
                <a:ea typeface="Calibri" pitchFamily="34" charset="0"/>
                <a:cs typeface="PT Bold Heading" pitchFamily="2" charset="-78"/>
              </a:rPr>
              <a:t>Concurrent Validity</a:t>
            </a:r>
            <a:r>
              <a:rPr kumimoji="0" lang="ar-SA" sz="2000" i="0" u="none" strike="noStrike" cap="none" normalizeH="0" baseline="0" dirty="0" smtClean="0">
                <a:ln>
                  <a:noFill/>
                </a:ln>
                <a:solidFill>
                  <a:srgbClr val="92D050"/>
                </a:solidFill>
                <a:effectLst/>
                <a:latin typeface="Calibri" pitchFamily="34" charset="0"/>
                <a:ea typeface="Calibri" pitchFamily="34" charset="0"/>
                <a:cs typeface="PT Bold Heading" pitchFamily="2" charset="-78"/>
              </a:rPr>
              <a:t>"</a:t>
            </a:r>
            <a:endParaRPr kumimoji="0" lang="en-US" sz="2000" i="0" u="none" strike="noStrike" cap="none" normalizeH="0" baseline="0" dirty="0" smtClean="0">
              <a:ln>
                <a:noFill/>
              </a:ln>
              <a:solidFill>
                <a:srgbClr val="92D050"/>
              </a:solidFill>
              <a:effectLst/>
              <a:latin typeface="Arial" pitchFamily="34" charset="0"/>
              <a:cs typeface="PT Bold Heading"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ويقتصر إطاره الزمني على الوقت الحاضر,ويركز على درجة التوافق أو الارتباط بين نتائج الاختبار ,ونتائج اختبار آخر يفترض أنة يقيس السمة  ذاتها .أي انه يتعلق بدرجه اقتران تباين درجات اختبار آخر ,يطبق في الوقت نفسه تقريبا.ومثلما عرفنا أن الصدق التنبؤي يهتم بالتنبؤ,فان الصدق التلازمي يهتم بالوصف ,وفي الصدق التلازمي يمكن مثلا أن يقوم المعلم بمقارنة درجات اختبار تحصيلي مقنن في مجال دراسي معين ,بدرجات اختبار تحصيلي يعده بنفسه لتلاميذه في المجال المعين ,أو مقارنه درجات اختبار جديد,تم بناؤه لقياس سمة معينة ,بدرجات اختبار معترف </a:t>
            </a:r>
            <a:r>
              <a:rPr kumimoji="0" lang="ar-SA" sz="2000" b="0" i="0" u="none" strike="noStrike" cap="none" normalizeH="0" baseline="0" dirty="0" err="1" smtClean="0">
                <a:ln>
                  <a:noFill/>
                </a:ln>
                <a:solidFill>
                  <a:schemeClr val="tx1"/>
                </a:solidFill>
                <a:effectLst/>
                <a:latin typeface="Calibri" pitchFamily="34" charset="0"/>
                <a:ea typeface="Calibri" pitchFamily="34" charset="0"/>
                <a:cs typeface="PT Bold Heading" pitchFamily="2" charset="-78"/>
              </a:rPr>
              <a:t>به</a:t>
            </a: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 ,أي تم التحقق من صدقة بأدلة متعددة,ويقيس السمة ذاتها.</a:t>
            </a:r>
            <a:endParaRPr kumimoji="0" lang="en-US" sz="2000" b="0" i="0" u="none" strike="noStrike" cap="none" normalizeH="0" baseline="0" dirty="0" smtClean="0">
              <a:ln>
                <a:noFill/>
              </a:ln>
              <a:solidFill>
                <a:schemeClr val="tx1"/>
              </a:solidFill>
              <a:effectLst/>
              <a:latin typeface="Arial" pitchFamily="34" charset="0"/>
              <a:cs typeface="PT Bold Heading"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فالصدق التلازمي يفيد في إحلال اختبار ,أو مقياس ,محل آخر ,أما الصدق التنبؤي ,فيستخدم درجات اختبار ,أو مقياس معين ,في التنبؤ بدرجات اختبار محك,ولذلك فهما يمثلان جانبين متكاملين للصدق المرتبط بمحك.وقد نال الصدق التلازمي اه</a:t>
            </a:r>
            <a:r>
              <a:rPr kumimoji="0" lang="ar-SA" sz="2000" b="0" i="0" u="none" strike="noStrike" cap="none" normalizeH="0" baseline="0" dirty="0" smtClean="0">
                <a:ln>
                  <a:noFill/>
                </a:ln>
                <a:solidFill>
                  <a:schemeClr val="tx1">
                    <a:lumMod val="95000"/>
                    <a:lumOff val="5000"/>
                  </a:schemeClr>
                </a:solidFill>
                <a:effectLst/>
                <a:latin typeface="Calibri" pitchFamily="34" charset="0"/>
                <a:ea typeface="Calibri" pitchFamily="34" charset="0"/>
                <a:cs typeface="PT Bold Heading" pitchFamily="2" charset="-78"/>
              </a:rPr>
              <a:t>تماما كبيرا ,في مجالات التي تتطلب انتقاء الأفراد في المهن المختلفة ,نتيجة لما أثبتته الدراسات من ارتباط مرتفع ,لمثل هذه العينات من السلوك ,بالأداء الفعلي في العمل .</a:t>
            </a:r>
          </a:p>
          <a:p>
            <a:pPr marL="0" marR="0" lvl="0" indent="0" algn="justLow" defTabSz="914400" rtl="1" eaLnBrk="0" fontAlgn="base" latinLnBrk="0" hangingPunct="0">
              <a:lnSpc>
                <a:spcPct val="100000"/>
              </a:lnSpc>
              <a:spcBef>
                <a:spcPct val="0"/>
              </a:spcBef>
              <a:spcAft>
                <a:spcPct val="0"/>
              </a:spcAft>
              <a:buClrTx/>
              <a:buSzTx/>
              <a:buFontTx/>
              <a:buNone/>
              <a:tabLst/>
            </a:pPr>
            <a:endParaRPr kumimoji="0" lang="ar-SA" sz="2000" b="0" i="0" u="none" strike="noStrike" cap="none" normalizeH="0" baseline="0" dirty="0" smtClean="0">
              <a:ln>
                <a:noFill/>
              </a:ln>
              <a:solidFill>
                <a:schemeClr val="tx1">
                  <a:lumMod val="95000"/>
                  <a:lumOff val="5000"/>
                </a:schemeClr>
              </a:solidFill>
              <a:effectLst/>
              <a:latin typeface="Calibri" pitchFamily="34" charset="0"/>
              <a:ea typeface="Calibri" pitchFamily="34" charset="0"/>
              <a:cs typeface="PT Bold Heading" pitchFamily="2" charset="-78"/>
            </a:endParaRPr>
          </a:p>
          <a:p>
            <a:r>
              <a:rPr lang="ar-SA" sz="2000" dirty="0" smtClean="0">
                <a:solidFill>
                  <a:srgbClr val="C00000"/>
                </a:solidFill>
                <a:cs typeface="PT Bold Heading" pitchFamily="2" charset="-78"/>
              </a:rPr>
              <a:t>ويتم تقدير الصدق التلازمي ,وفق الخطوات التالية:</a:t>
            </a:r>
            <a:endParaRPr lang="en-US" sz="2000" dirty="0" smtClean="0">
              <a:solidFill>
                <a:srgbClr val="C00000"/>
              </a:solidFill>
              <a:cs typeface="PT Bold Heading" pitchFamily="2" charset="-78"/>
            </a:endParaRPr>
          </a:p>
          <a:p>
            <a:r>
              <a:rPr lang="ar-SA" sz="2000" dirty="0" smtClean="0">
                <a:solidFill>
                  <a:srgbClr val="92D050"/>
                </a:solidFill>
                <a:cs typeface="PT Bold Heading" pitchFamily="2" charset="-78"/>
              </a:rPr>
              <a:t>أولا</a:t>
            </a:r>
            <a:r>
              <a:rPr lang="ar-SA" sz="2000" dirty="0" smtClean="0">
                <a:cs typeface="PT Bold Heading" pitchFamily="2" charset="-78"/>
              </a:rPr>
              <a:t>:تطبيق الاختبار المراد التحقق من صدقه التلازمي على مجموعة من الأفراد.</a:t>
            </a:r>
            <a:endParaRPr lang="en-US" sz="2000" dirty="0" smtClean="0">
              <a:cs typeface="PT Bold Heading" pitchFamily="2" charset="-78"/>
            </a:endParaRPr>
          </a:p>
          <a:p>
            <a:r>
              <a:rPr lang="ar-SA" sz="2000" dirty="0" smtClean="0">
                <a:solidFill>
                  <a:srgbClr val="92D050"/>
                </a:solidFill>
                <a:cs typeface="PT Bold Heading" pitchFamily="2" charset="-78"/>
              </a:rPr>
              <a:t>ثانيا:</a:t>
            </a:r>
            <a:r>
              <a:rPr lang="ar-SA" sz="2000" dirty="0" smtClean="0">
                <a:cs typeface="PT Bold Heading" pitchFamily="2" charset="-78"/>
              </a:rPr>
              <a:t>الحصول على درجات مجموعه من الأفراد في اختبار المحك الذي طبق عليهم .</a:t>
            </a:r>
            <a:endParaRPr lang="en-US" sz="2000" dirty="0" smtClean="0">
              <a:cs typeface="PT Bold Heading" pitchFamily="2" charset="-78"/>
            </a:endParaRPr>
          </a:p>
          <a:p>
            <a:r>
              <a:rPr lang="ar-SA" sz="2000" dirty="0" smtClean="0">
                <a:solidFill>
                  <a:srgbClr val="92D050"/>
                </a:solidFill>
                <a:cs typeface="PT Bold Heading" pitchFamily="2" charset="-78"/>
              </a:rPr>
              <a:t>ثالثا:</a:t>
            </a:r>
            <a:r>
              <a:rPr lang="ar-SA" sz="2000" dirty="0" smtClean="0">
                <a:cs typeface="PT Bold Heading" pitchFamily="2" charset="-78"/>
              </a:rPr>
              <a:t>إيجاد قيمة معامل الارتباط بين درجات كل من الاختبارين .</a:t>
            </a:r>
            <a:endParaRPr lang="en-US" sz="2000" dirty="0" smtClean="0">
              <a:cs typeface="PT Bold Heading" pitchFamily="2" charset="-78"/>
            </a:endParaRPr>
          </a:p>
          <a:p>
            <a:r>
              <a:rPr lang="ar-SA" sz="2000" dirty="0" smtClean="0"/>
              <a:t>  </a:t>
            </a:r>
            <a:endParaRPr lang="en-US" sz="2000" dirty="0" smtClean="0"/>
          </a:p>
          <a:p>
            <a:pPr marL="0" marR="0" lvl="0" indent="0" algn="justLow" defTabSz="914400" rtl="1" eaLnBrk="0" fontAlgn="base" latinLnBrk="0" hangingPunct="0">
              <a:lnSpc>
                <a:spcPct val="100000"/>
              </a:lnSpc>
              <a:spcBef>
                <a:spcPct val="0"/>
              </a:spcBef>
              <a:spcAft>
                <a:spcPct val="0"/>
              </a:spcAft>
              <a:buClrTx/>
              <a:buSzTx/>
              <a:buFontTx/>
              <a:buNone/>
              <a:tabLst/>
            </a:pPr>
            <a:endParaRPr kumimoji="0" lang="ar-SA" sz="2000" b="0" i="0" u="none" strike="noStrike" cap="none" normalizeH="0" baseline="0" dirty="0" smtClean="0">
              <a:ln>
                <a:noFill/>
              </a:ln>
              <a:solidFill>
                <a:schemeClr val="tx1">
                  <a:lumMod val="95000"/>
                  <a:lumOff val="5000"/>
                </a:schemeClr>
              </a:solidFill>
              <a:effectLst/>
              <a:latin typeface="Arial" pitchFamily="34" charset="0"/>
              <a:cs typeface="PT Bold Heading" pitchFamily="2" charset="-78"/>
            </a:endParaRPr>
          </a:p>
        </p:txBody>
      </p:sp>
    </p:spTree>
    <p:extLst>
      <p:ext uri="{BB962C8B-B14F-4D97-AF65-F5344CB8AC3E}">
        <p14:creationId xmlns:p14="http://schemas.microsoft.com/office/powerpoint/2010/main" val="5767731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Documents and Settings\1\My Documents\Bluetooth Exchange Folder\tumblr_mkydh7LusE1qjg6pgo3_400.jpeg"/>
          <p:cNvPicPr>
            <a:picLocks noChangeAspect="1" noChangeArrowheads="1"/>
          </p:cNvPicPr>
          <p:nvPr/>
        </p:nvPicPr>
        <p:blipFill>
          <a:blip r:embed="rId2"/>
          <a:srcRect/>
          <a:stretch>
            <a:fillRect/>
          </a:stretch>
        </p:blipFill>
        <p:spPr bwMode="auto">
          <a:xfrm>
            <a:off x="0" y="24"/>
            <a:ext cx="1357290" cy="6858000"/>
          </a:xfrm>
          <a:prstGeom prst="rect">
            <a:avLst/>
          </a:prstGeom>
          <a:noFill/>
        </p:spPr>
      </p:pic>
      <p:sp>
        <p:nvSpPr>
          <p:cNvPr id="37889" name="Rectangle 1"/>
          <p:cNvSpPr>
            <a:spLocks noChangeArrowheads="1"/>
          </p:cNvSpPr>
          <p:nvPr/>
        </p:nvSpPr>
        <p:spPr bwMode="auto">
          <a:xfrm>
            <a:off x="1714480" y="1214422"/>
            <a:ext cx="7000892"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000" b="0" i="0" u="none" strike="noStrike" cap="none" normalizeH="0" baseline="0" dirty="0" smtClean="0">
                <a:ln>
                  <a:noFill/>
                </a:ln>
                <a:solidFill>
                  <a:srgbClr val="92D050"/>
                </a:solidFill>
                <a:effectLst/>
                <a:latin typeface="Calibri" pitchFamily="34" charset="0"/>
                <a:ea typeface="Calibri" pitchFamily="34" charset="0"/>
                <a:cs typeface="PT Bold Heading" pitchFamily="2" charset="-78"/>
              </a:rPr>
              <a:t>ج- صدق التكوين الفرضي :"</a:t>
            </a:r>
            <a:r>
              <a:rPr kumimoji="0" lang="en-US" sz="2000" b="0" i="0" u="none" strike="noStrike" cap="none" normalizeH="0" baseline="0" dirty="0" smtClean="0">
                <a:ln>
                  <a:noFill/>
                </a:ln>
                <a:solidFill>
                  <a:srgbClr val="92D050"/>
                </a:solidFill>
                <a:effectLst/>
                <a:latin typeface="Calibri" pitchFamily="34" charset="0"/>
                <a:ea typeface="Calibri" pitchFamily="34" charset="0"/>
                <a:cs typeface="PT Bold Heading" pitchFamily="2" charset="-78"/>
              </a:rPr>
              <a:t>Construct Validity</a:t>
            </a:r>
            <a:r>
              <a:rPr kumimoji="0" lang="ar-SA" sz="2000" b="0" i="0" u="none" strike="noStrike" cap="none" normalizeH="0" baseline="0" dirty="0" smtClean="0">
                <a:ln>
                  <a:noFill/>
                </a:ln>
                <a:solidFill>
                  <a:srgbClr val="92D050"/>
                </a:solidFill>
                <a:effectLst/>
                <a:latin typeface="Calibri" pitchFamily="34" charset="0"/>
                <a:ea typeface="Calibri" pitchFamily="34" charset="0"/>
                <a:cs typeface="PT Bold Heading" pitchFamily="2" charset="-78"/>
              </a:rPr>
              <a:t>".</a:t>
            </a:r>
          </a:p>
          <a:p>
            <a:pPr marL="0" marR="0" lvl="0" indent="0" algn="justLow" defTabSz="914400" rtl="1"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92D050"/>
              </a:solidFill>
              <a:effectLst/>
              <a:latin typeface="Arial" pitchFamily="34" charset="0"/>
              <a:cs typeface="PT Bold Heading"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وقد يسمى صدق المفهوم ,أو الصدق البنيوي,وهو من أكثر مصطلحات القياس التربوي والنفسي إثارة للجدل ,بدليل تعدد المقالات المتعلقة </a:t>
            </a:r>
            <a:r>
              <a:rPr kumimoji="0" lang="ar-SA" sz="2000" b="0" i="0" u="none" strike="noStrike" cap="none" normalizeH="0" baseline="0" dirty="0" err="1" smtClean="0">
                <a:ln>
                  <a:noFill/>
                </a:ln>
                <a:solidFill>
                  <a:schemeClr val="tx1"/>
                </a:solidFill>
                <a:effectLst/>
                <a:latin typeface="Calibri" pitchFamily="34" charset="0"/>
                <a:ea typeface="Calibri" pitchFamily="34" charset="0"/>
                <a:cs typeface="PT Bold Heading" pitchFamily="2" charset="-78"/>
              </a:rPr>
              <a:t>به</a:t>
            </a: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,والمنشورة في عدد من الدوريات المتخصصة,والتي اهتمت بمحاولة توسيع مضمون الصدق,وبخاصة في مجال قياس السمات الإنسانية ,فهنالك الصدق الظاهري ,والصدق المنطقي ,والصدق التجريبي ,والصدق </a:t>
            </a:r>
            <a:r>
              <a:rPr kumimoji="0" lang="ar-SA" sz="2000" b="0" i="0" u="none" strike="noStrike" cap="none" normalizeH="0" baseline="0" dirty="0" err="1" smtClean="0">
                <a:ln>
                  <a:noFill/>
                </a:ln>
                <a:solidFill>
                  <a:schemeClr val="tx1"/>
                </a:solidFill>
                <a:effectLst/>
                <a:latin typeface="Calibri" pitchFamily="34" charset="0"/>
                <a:ea typeface="Calibri" pitchFamily="34" charset="0"/>
                <a:cs typeface="PT Bold Heading" pitchFamily="2" charset="-78"/>
              </a:rPr>
              <a:t>العاملي</a:t>
            </a:r>
            <a:r>
              <a:rPr kumimoji="0" lang="ar-SA" sz="2000" b="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 ,وغيرها من مسميات الصدق الأخرى ,ولعل هذا ما دعا اللجنة التي كونت من بعض الجمعيات الأمريكية ,إلي تقسيم أنواع الصدق إلى ثلاثة أنواع فقط ,حددت في صدق المحتوي ,والصدق المرتبط بمحك بجانبيه التنبؤي والتلازمي ,وصدق التكوين الفرضي أو صدق المفهوم .</a:t>
            </a:r>
            <a:endParaRPr kumimoji="0" lang="en-US" sz="2000" b="0" i="0" u="none" strike="noStrike" cap="none" normalizeH="0" baseline="0" dirty="0" smtClean="0">
              <a:ln>
                <a:noFill/>
              </a:ln>
              <a:solidFill>
                <a:schemeClr val="tx1"/>
              </a:solidFill>
              <a:effectLst/>
              <a:latin typeface="Arial" pitchFamily="34" charset="0"/>
              <a:cs typeface="PT Bold Heading" pitchFamily="2" charset="-78"/>
            </a:endParaRPr>
          </a:p>
        </p:txBody>
      </p:sp>
    </p:spTree>
    <p:extLst>
      <p:ext uri="{BB962C8B-B14F-4D97-AF65-F5344CB8AC3E}">
        <p14:creationId xmlns:p14="http://schemas.microsoft.com/office/powerpoint/2010/main" val="19739038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500166" y="142852"/>
            <a:ext cx="7643834" cy="6247864"/>
          </a:xfrm>
          <a:prstGeom prst="rect">
            <a:avLst/>
          </a:prstGeom>
        </p:spPr>
        <p:txBody>
          <a:bodyPr wrap="square">
            <a:spAutoFit/>
          </a:bodyPr>
          <a:lstStyle/>
          <a:p>
            <a:pPr lvl="0" algn="justLow" eaLnBrk="0" fontAlgn="base" hangingPunct="0">
              <a:spcBef>
                <a:spcPct val="0"/>
              </a:spcBef>
              <a:spcAft>
                <a:spcPct val="0"/>
              </a:spcAft>
            </a:pPr>
            <a:r>
              <a:rPr lang="ar-SA" sz="2000" dirty="0" smtClean="0">
                <a:latin typeface="Calibri" pitchFamily="34" charset="0"/>
                <a:ea typeface="Calibri" pitchFamily="34" charset="0"/>
                <a:cs typeface="PT Bold Heading" pitchFamily="2" charset="-78"/>
              </a:rPr>
              <a:t>ويهدف صدق التكوين الفرضي إلى تحديد التكوينات الفرضية,التي يعزى إليها تباين الأداء في الاختبارات ,أي أن هذا النوع من الصدق يركز على الاهتمام بالتكوينات الفرضية (المفهوم),وليس على درجات اختبار المحك أو سلوك الفرد </a:t>
            </a:r>
            <a:r>
              <a:rPr lang="ar-SA" sz="2000" dirty="0" smtClean="0">
                <a:solidFill>
                  <a:srgbClr val="C00000"/>
                </a:solidFill>
                <a:latin typeface="Calibri" pitchFamily="34" charset="0"/>
                <a:ea typeface="Calibri" pitchFamily="34" charset="0"/>
                <a:cs typeface="PT Bold Heading" pitchFamily="2" charset="-78"/>
              </a:rPr>
              <a:t>ولهذا يركز هذا النوع من الصدق على ثلاثة عناصر هي :</a:t>
            </a:r>
            <a:endParaRPr lang="en-US" sz="2000" dirty="0" smtClean="0">
              <a:solidFill>
                <a:srgbClr val="C00000"/>
              </a:solidFill>
              <a:latin typeface="Arial" pitchFamily="34" charset="0"/>
              <a:cs typeface="PT Bold Heading" pitchFamily="2" charset="-78"/>
            </a:endParaRPr>
          </a:p>
          <a:p>
            <a:pPr lvl="0" algn="justLow" eaLnBrk="0" fontAlgn="base" hangingPunct="0">
              <a:spcBef>
                <a:spcPct val="0"/>
              </a:spcBef>
              <a:spcAft>
                <a:spcPct val="0"/>
              </a:spcAft>
            </a:pPr>
            <a:r>
              <a:rPr lang="ar-SA" sz="2000" dirty="0" smtClean="0">
                <a:latin typeface="Calibri" pitchFamily="34" charset="0"/>
                <a:ea typeface="Calibri" pitchFamily="34" charset="0"/>
                <a:cs typeface="PT Bold Heading" pitchFamily="2" charset="-78"/>
              </a:rPr>
              <a:t>1_الاختبار.</a:t>
            </a:r>
            <a:endParaRPr lang="en-US" sz="2000" dirty="0" smtClean="0">
              <a:latin typeface="Arial" pitchFamily="34" charset="0"/>
              <a:cs typeface="PT Bold Heading" pitchFamily="2" charset="-78"/>
            </a:endParaRPr>
          </a:p>
          <a:p>
            <a:pPr lvl="0" algn="justLow" eaLnBrk="0" fontAlgn="base" hangingPunct="0">
              <a:spcBef>
                <a:spcPct val="0"/>
              </a:spcBef>
              <a:spcAft>
                <a:spcPct val="0"/>
              </a:spcAft>
            </a:pPr>
            <a:r>
              <a:rPr lang="ar-SA" sz="2000" dirty="0" smtClean="0">
                <a:latin typeface="Calibri" pitchFamily="34" charset="0"/>
                <a:ea typeface="Calibri" pitchFamily="34" charset="0"/>
                <a:cs typeface="PT Bold Heading" pitchFamily="2" charset="-78"/>
              </a:rPr>
              <a:t>2_السمات المراد قياسها.</a:t>
            </a:r>
            <a:endParaRPr lang="en-US" sz="2000" dirty="0" smtClean="0">
              <a:latin typeface="Arial" pitchFamily="34" charset="0"/>
              <a:cs typeface="PT Bold Heading" pitchFamily="2" charset="-78"/>
            </a:endParaRPr>
          </a:p>
          <a:p>
            <a:pPr lvl="0" algn="justLow" eaLnBrk="0" fontAlgn="base" hangingPunct="0">
              <a:spcBef>
                <a:spcPct val="0"/>
              </a:spcBef>
              <a:spcAft>
                <a:spcPct val="0"/>
              </a:spcAft>
            </a:pPr>
            <a:r>
              <a:rPr lang="ar-SA" sz="2000" dirty="0" smtClean="0">
                <a:latin typeface="Calibri" pitchFamily="34" charset="0"/>
                <a:ea typeface="Calibri" pitchFamily="34" charset="0"/>
                <a:cs typeface="PT Bold Heading" pitchFamily="2" charset="-78"/>
              </a:rPr>
              <a:t>3_ما يقيسه الاختبار من وجهة نظر القائم بإعداده.</a:t>
            </a:r>
          </a:p>
          <a:p>
            <a:pPr lvl="0" algn="justLow" eaLnBrk="0" fontAlgn="base" hangingPunct="0">
              <a:spcBef>
                <a:spcPct val="0"/>
              </a:spcBef>
              <a:spcAft>
                <a:spcPct val="0"/>
              </a:spcAft>
            </a:pPr>
            <a:endParaRPr lang="en-US" sz="2000" dirty="0" smtClean="0">
              <a:latin typeface="Arial" pitchFamily="34" charset="0"/>
              <a:cs typeface="PT Bold Heading" pitchFamily="2" charset="-78"/>
            </a:endParaRPr>
          </a:p>
          <a:p>
            <a:pPr lvl="0" algn="justLow" eaLnBrk="0" fontAlgn="base" hangingPunct="0">
              <a:spcBef>
                <a:spcPct val="0"/>
              </a:spcBef>
              <a:spcAft>
                <a:spcPct val="0"/>
              </a:spcAft>
            </a:pPr>
            <a:r>
              <a:rPr lang="ar-SA" sz="2000" dirty="0" smtClean="0">
                <a:latin typeface="Calibri" pitchFamily="34" charset="0"/>
                <a:ea typeface="Calibri" pitchFamily="34" charset="0"/>
                <a:cs typeface="PT Bold Heading" pitchFamily="2" charset="-78"/>
              </a:rPr>
              <a:t>وهذه العناصر تتعلق بالتكوين الفرضي ,والتفسير ,والنظرية التي يستند إليها هذا التفسير ,ويرى </a:t>
            </a:r>
            <a:r>
              <a:rPr lang="ar-SA" sz="2000" dirty="0" err="1" smtClean="0">
                <a:latin typeface="Calibri" pitchFamily="34" charset="0"/>
                <a:ea typeface="Calibri" pitchFamily="34" charset="0"/>
                <a:cs typeface="PT Bold Heading" pitchFamily="2" charset="-78"/>
              </a:rPr>
              <a:t>كرونباك</a:t>
            </a:r>
            <a:r>
              <a:rPr lang="ar-SA" sz="2000" dirty="0" smtClean="0">
                <a:latin typeface="Calibri" pitchFamily="34" charset="0"/>
                <a:ea typeface="Calibri" pitchFamily="34" charset="0"/>
                <a:cs typeface="PT Bold Heading" pitchFamily="2" charset="-78"/>
              </a:rPr>
              <a:t> أن هناك تساؤلين مستقلين يتضمنهما صدق التكوين الفرضي هما:</a:t>
            </a:r>
          </a:p>
          <a:p>
            <a:pPr lvl="0" algn="justLow" eaLnBrk="0" fontAlgn="base" hangingPunct="0">
              <a:spcBef>
                <a:spcPct val="0"/>
              </a:spcBef>
              <a:spcAft>
                <a:spcPct val="0"/>
              </a:spcAft>
            </a:pPr>
            <a:endParaRPr lang="en-US" sz="2000" dirty="0" smtClean="0">
              <a:latin typeface="Arial" pitchFamily="34" charset="0"/>
              <a:cs typeface="PT Bold Heading" pitchFamily="2" charset="-78"/>
            </a:endParaRPr>
          </a:p>
          <a:p>
            <a:pPr lvl="0" algn="justLow" eaLnBrk="0" fontAlgn="base" hangingPunct="0">
              <a:spcBef>
                <a:spcPct val="0"/>
              </a:spcBef>
              <a:spcAft>
                <a:spcPct val="0"/>
              </a:spcAft>
            </a:pPr>
            <a:r>
              <a:rPr lang="ar-SA" sz="2000" dirty="0" smtClean="0">
                <a:latin typeface="Calibri" pitchFamily="34" charset="0"/>
                <a:ea typeface="Calibri" pitchFamily="34" charset="0"/>
                <a:cs typeface="PT Bold Heading" pitchFamily="2" charset="-78"/>
              </a:rPr>
              <a:t>*إلى أي حد يقيس الاختبار ما يتضمنه تكوين فرضي أو مفهوم معين *إلى أي حد يتضمن المفهوم فرضا صادقا؟</a:t>
            </a:r>
            <a:endParaRPr lang="en-US" sz="2000" dirty="0" smtClean="0">
              <a:latin typeface="Arial" pitchFamily="34" charset="0"/>
              <a:cs typeface="PT Bold Heading" pitchFamily="2" charset="-78"/>
            </a:endParaRPr>
          </a:p>
          <a:p>
            <a:pPr lvl="0" algn="justLow" eaLnBrk="0" fontAlgn="base" hangingPunct="0">
              <a:spcBef>
                <a:spcPct val="0"/>
              </a:spcBef>
              <a:spcAft>
                <a:spcPct val="0"/>
              </a:spcAft>
            </a:pPr>
            <a:r>
              <a:rPr lang="ar-SA" sz="2000" dirty="0" smtClean="0">
                <a:latin typeface="Calibri" pitchFamily="34" charset="0"/>
                <a:ea typeface="Calibri" pitchFamily="34" charset="0"/>
                <a:cs typeface="PT Bold Heading" pitchFamily="2" charset="-78"/>
              </a:rPr>
              <a:t>وبالتالي يتحول مفهوم الصدق هنا من السؤال :هل يقيس الاختبار ما يدعى أنه  يقيسه؟إلى سؤال مركزي آخر هو :ما الذي يقيسه هذا الاختبار على وجه الدقة؟.</a:t>
            </a:r>
            <a:endParaRPr lang="en-US" sz="2000" dirty="0" smtClean="0">
              <a:latin typeface="Arial" pitchFamily="34" charset="0"/>
              <a:cs typeface="PT Bold Heading" pitchFamily="2" charset="-78"/>
            </a:endParaRPr>
          </a:p>
          <a:p>
            <a:pPr lvl="0" algn="justLow" eaLnBrk="0" fontAlgn="base" hangingPunct="0">
              <a:spcBef>
                <a:spcPct val="0"/>
              </a:spcBef>
              <a:spcAft>
                <a:spcPct val="0"/>
              </a:spcAft>
            </a:pPr>
            <a:r>
              <a:rPr lang="ar-SA" sz="2000" dirty="0" smtClean="0">
                <a:solidFill>
                  <a:srgbClr val="C00000"/>
                </a:solidFill>
                <a:latin typeface="Calibri" pitchFamily="34" charset="0"/>
                <a:ea typeface="Calibri" pitchFamily="34" charset="0"/>
                <a:cs typeface="PT Bold Heading" pitchFamily="2" charset="-78"/>
              </a:rPr>
              <a:t>ومن الأساليب الأساسية التي تستخدم في دراسات هذا الصدق:</a:t>
            </a:r>
            <a:endParaRPr lang="en-US" sz="2000" dirty="0" smtClean="0">
              <a:solidFill>
                <a:srgbClr val="C00000"/>
              </a:solidFill>
              <a:latin typeface="Arial" pitchFamily="34" charset="0"/>
              <a:cs typeface="PT Bold Heading" pitchFamily="2" charset="-78"/>
            </a:endParaRPr>
          </a:p>
          <a:p>
            <a:pPr lvl="0" algn="justLow" eaLnBrk="0" fontAlgn="base" hangingPunct="0">
              <a:spcBef>
                <a:spcPct val="0"/>
              </a:spcBef>
              <a:spcAft>
                <a:spcPct val="0"/>
              </a:spcAft>
            </a:pPr>
            <a:r>
              <a:rPr lang="ar-SA" sz="2000" dirty="0" smtClean="0">
                <a:latin typeface="Calibri" pitchFamily="34" charset="0"/>
                <a:ea typeface="Calibri" pitchFamily="34" charset="0"/>
                <a:cs typeface="PT Bold Heading" pitchFamily="2" charset="-78"/>
              </a:rPr>
              <a:t>**أساليب تعتمد على الارتباطات .</a:t>
            </a:r>
            <a:endParaRPr lang="en-US" sz="2000" dirty="0" smtClean="0">
              <a:latin typeface="Arial" pitchFamily="34" charset="0"/>
              <a:cs typeface="PT Bold Heading" pitchFamily="2" charset="-78"/>
            </a:endParaRPr>
          </a:p>
          <a:p>
            <a:pPr lvl="0" algn="justLow" eaLnBrk="0" fontAlgn="base" hangingPunct="0">
              <a:spcBef>
                <a:spcPct val="0"/>
              </a:spcBef>
              <a:spcAft>
                <a:spcPct val="0"/>
              </a:spcAft>
            </a:pPr>
            <a:r>
              <a:rPr lang="ar-SA" sz="2000" dirty="0" smtClean="0">
                <a:latin typeface="Calibri" pitchFamily="34" charset="0"/>
                <a:ea typeface="Calibri" pitchFamily="34" charset="0"/>
                <a:cs typeface="PT Bold Heading" pitchFamily="2" charset="-78"/>
              </a:rPr>
              <a:t>**أساليب تعتمد على التجريب .</a:t>
            </a:r>
            <a:endParaRPr lang="en-US" sz="2000" dirty="0" smtClean="0">
              <a:latin typeface="Arial" pitchFamily="34" charset="0"/>
              <a:cs typeface="PT Bold Heading" pitchFamily="2" charset="-78"/>
            </a:endParaRPr>
          </a:p>
          <a:p>
            <a:pPr lvl="0" algn="justLow" eaLnBrk="0" fontAlgn="base" hangingPunct="0">
              <a:spcBef>
                <a:spcPct val="0"/>
              </a:spcBef>
              <a:spcAft>
                <a:spcPct val="0"/>
              </a:spcAft>
            </a:pPr>
            <a:r>
              <a:rPr lang="ar-SA" sz="2000" dirty="0" smtClean="0">
                <a:latin typeface="Calibri" pitchFamily="34" charset="0"/>
                <a:ea typeface="Calibri" pitchFamily="34" charset="0"/>
                <a:cs typeface="PT Bold Heading" pitchFamily="2" charset="-78"/>
              </a:rPr>
              <a:t>**أساليب تعتمد على التحليل المنطقي .</a:t>
            </a:r>
            <a:endParaRPr lang="ar-SA" sz="2000" dirty="0" smtClean="0">
              <a:latin typeface="Arial" pitchFamily="34" charset="0"/>
              <a:cs typeface="PT Bold Heading" pitchFamily="2" charset="-78"/>
            </a:endParaRPr>
          </a:p>
        </p:txBody>
      </p:sp>
      <p:pic>
        <p:nvPicPr>
          <p:cNvPr id="3" name="Picture 3" descr="D:\Documents and Settings\1\My Documents\Bluetooth Exchange Folder\tumblr_mkydh7LusE1qjg6pgo3_400.jpeg"/>
          <p:cNvPicPr>
            <a:picLocks noChangeAspect="1" noChangeArrowheads="1"/>
          </p:cNvPicPr>
          <p:nvPr/>
        </p:nvPicPr>
        <p:blipFill>
          <a:blip r:embed="rId2"/>
          <a:srcRect/>
          <a:stretch>
            <a:fillRect/>
          </a:stretch>
        </p:blipFill>
        <p:spPr bwMode="auto">
          <a:xfrm>
            <a:off x="0" y="24"/>
            <a:ext cx="1357290" cy="6858000"/>
          </a:xfrm>
          <a:prstGeom prst="rect">
            <a:avLst/>
          </a:prstGeom>
          <a:noFill/>
        </p:spPr>
      </p:pic>
    </p:spTree>
    <p:extLst>
      <p:ext uri="{BB962C8B-B14F-4D97-AF65-F5344CB8AC3E}">
        <p14:creationId xmlns:p14="http://schemas.microsoft.com/office/powerpoint/2010/main" val="18107924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20120409-031957.jpg"/>
          <p:cNvPicPr>
            <a:picLocks noChangeAspect="1"/>
          </p:cNvPicPr>
          <p:nvPr/>
        </p:nvPicPr>
        <p:blipFill>
          <a:blip r:embed="rId2" cstate="print"/>
          <a:stretch>
            <a:fillRect/>
          </a:stretch>
        </p:blipFill>
        <p:spPr>
          <a:xfrm>
            <a:off x="0" y="0"/>
            <a:ext cx="9144000" cy="6858000"/>
          </a:xfrm>
          <a:prstGeom prst="rect">
            <a:avLst/>
          </a:prstGeom>
        </p:spPr>
      </p:pic>
      <p:sp>
        <p:nvSpPr>
          <p:cNvPr id="3" name="مستطيل 2"/>
          <p:cNvSpPr/>
          <p:nvPr/>
        </p:nvSpPr>
        <p:spPr>
          <a:xfrm>
            <a:off x="971600" y="0"/>
            <a:ext cx="7488832" cy="685800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5" name="Rectangle 1"/>
          <p:cNvSpPr>
            <a:spLocks noChangeArrowheads="1"/>
          </p:cNvSpPr>
          <p:nvPr/>
        </p:nvSpPr>
        <p:spPr bwMode="auto">
          <a:xfrm>
            <a:off x="1043608" y="-175711"/>
            <a:ext cx="7344816" cy="66787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bliqueTopRight"/>
              <a:lightRig rig="threePt" dir="t"/>
            </a:scene3d>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4800" b="1" i="0" u="sng" strike="noStrike" cap="none" normalizeH="0" baseline="0" dirty="0" err="1" smtClean="0">
                <a:ln>
                  <a:noFill/>
                </a:ln>
                <a:solidFill>
                  <a:srgbClr val="00B050"/>
                </a:solidFill>
                <a:latin typeface="Arial" pitchFamily="34" charset="0"/>
                <a:ea typeface="Times New Roman" pitchFamily="18" charset="0"/>
                <a:cs typeface="Arial" pitchFamily="34" charset="0"/>
              </a:rPr>
              <a:t>التمهيد</a:t>
            </a:r>
            <a:r>
              <a:rPr kumimoji="0" lang="ar-SA" sz="4800" b="1" i="0" u="none" strike="noStrike" cap="none" normalizeH="0" baseline="0" dirty="0" err="1" smtClean="0">
                <a:ln>
                  <a:noFill/>
                </a:ln>
                <a:solidFill>
                  <a:srgbClr val="00B050"/>
                </a:solidFill>
                <a:latin typeface="Arial" pitchFamily="34" charset="0"/>
                <a:ea typeface="Times New Roman" pitchFamily="18" charset="0"/>
                <a:cs typeface="Arial" pitchFamily="34" charset="0"/>
              </a:rPr>
              <a:t> </a:t>
            </a:r>
            <a:r>
              <a:rPr kumimoji="0" lang="ar-SA" sz="4800" b="1" i="0" u="none" strike="noStrike" cap="none" normalizeH="0" baseline="0" dirty="0" err="1" smtClean="0">
                <a:ln>
                  <a:noFill/>
                </a:ln>
                <a:solidFill>
                  <a:srgbClr val="00B050"/>
                </a:solidFill>
                <a:effectLst/>
                <a:latin typeface="Arial" pitchFamily="34" charset="0"/>
                <a:ea typeface="Times New Roman" pitchFamily="18" charset="0"/>
                <a:cs typeface="Arial" pitchFamily="34" charset="0"/>
              </a:rPr>
              <a:t>..</a:t>
            </a:r>
            <a:endParaRPr kumimoji="0" lang="ar-SA" sz="4800" b="1" i="0" u="none" strike="noStrike" cap="none" normalizeH="0" baseline="0" dirty="0" smtClean="0">
              <a:ln>
                <a:noFill/>
              </a:ln>
              <a:solidFill>
                <a:srgbClr val="00B050"/>
              </a:solidFill>
              <a:effectLst/>
              <a:latin typeface="Arial" pitchFamily="34" charset="0"/>
              <a:ea typeface="Times New Roman" pitchFamily="18"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00B050"/>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3600" b="1" i="0" u="none" strike="noStrike" cap="none" normalizeH="0" baseline="0" dirty="0" smtClean="0">
                <a:ln>
                  <a:noFill/>
                </a:ln>
                <a:solidFill>
                  <a:srgbClr val="FF5050"/>
                </a:solidFill>
                <a:effectLst/>
                <a:latin typeface="Microsoft Uighur" pitchFamily="2" charset="-78"/>
                <a:ea typeface="Arial Unicode MS" pitchFamily="34" charset="-128"/>
                <a:cs typeface="Microsoft Uighur" pitchFamily="2" charset="-78"/>
              </a:rPr>
              <a:t>يخلط كثيرون بين أساليب التقويم وأدواته أو وسائله  ويستخدمونها كمترادفات في  حين أن هناك فرقا بين </a:t>
            </a:r>
            <a:r>
              <a:rPr kumimoji="0" lang="ar-SA" sz="3600" b="1" i="0" u="none" strike="noStrike" cap="none" normalizeH="0" baseline="0" dirty="0" err="1" smtClean="0">
                <a:ln>
                  <a:noFill/>
                </a:ln>
                <a:solidFill>
                  <a:srgbClr val="FF5050"/>
                </a:solidFill>
                <a:effectLst/>
                <a:latin typeface="Microsoft Uighur" pitchFamily="2" charset="-78"/>
                <a:ea typeface="Arial Unicode MS" pitchFamily="34" charset="-128"/>
                <a:cs typeface="Microsoft Uighur" pitchFamily="2" charset="-78"/>
              </a:rPr>
              <a:t>المصطلحين </a:t>
            </a:r>
            <a:r>
              <a:rPr kumimoji="0" lang="ar-SA" sz="3600" b="1" i="0" u="none" strike="noStrike" cap="none" normalizeH="0" baseline="0" dirty="0" smtClean="0">
                <a:ln>
                  <a:noFill/>
                </a:ln>
                <a:solidFill>
                  <a:srgbClr val="FF5050"/>
                </a:solidFill>
                <a:effectLst/>
                <a:latin typeface="Microsoft Uighur" pitchFamily="2" charset="-78"/>
                <a:ea typeface="Arial Unicode MS" pitchFamily="34" charset="-128"/>
                <a:cs typeface="Microsoft Uighur" pitchFamily="2" charset="-78"/>
              </a:rPr>
              <a:t>, فالأساليب هي الطرق والإجراءات  التي يتبعها المقوم لتنفيذ عملية </a:t>
            </a:r>
            <a:r>
              <a:rPr kumimoji="0" lang="ar-SA" sz="3600" b="1" i="0" u="none" strike="noStrike" cap="none" normalizeH="0" baseline="0" dirty="0" err="1" smtClean="0">
                <a:ln>
                  <a:noFill/>
                </a:ln>
                <a:solidFill>
                  <a:srgbClr val="FF5050"/>
                </a:solidFill>
                <a:effectLst/>
                <a:latin typeface="Microsoft Uighur" pitchFamily="2" charset="-78"/>
                <a:ea typeface="Arial Unicode MS" pitchFamily="34" charset="-128"/>
                <a:cs typeface="Microsoft Uighur" pitchFamily="2" charset="-78"/>
              </a:rPr>
              <a:t>التقويم </a:t>
            </a:r>
            <a:r>
              <a:rPr kumimoji="0" lang="ar-SA" sz="3600" b="1" i="0" u="none" strike="noStrike" cap="none" normalizeH="0" baseline="0" dirty="0" smtClean="0">
                <a:ln>
                  <a:noFill/>
                </a:ln>
                <a:solidFill>
                  <a:srgbClr val="FF5050"/>
                </a:solidFill>
                <a:effectLst/>
                <a:latin typeface="Microsoft Uighur" pitchFamily="2" charset="-78"/>
                <a:ea typeface="Arial Unicode MS" pitchFamily="34" charset="-128"/>
                <a:cs typeface="Microsoft Uighur" pitchFamily="2" charset="-78"/>
              </a:rPr>
              <a:t>, ويستعان بهذه الطرق والأدوات أو الوسائل التي تمكن من الحصول على المعلومات والبيانات التي تعين على إجراء عملية  </a:t>
            </a:r>
            <a:r>
              <a:rPr kumimoji="0" lang="ar-SA" sz="3600" b="1" i="0" u="none" strike="noStrike" cap="none" normalizeH="0" baseline="0" dirty="0" err="1" smtClean="0">
                <a:ln>
                  <a:noFill/>
                </a:ln>
                <a:solidFill>
                  <a:srgbClr val="FF5050"/>
                </a:solidFill>
                <a:effectLst/>
                <a:latin typeface="Microsoft Uighur" pitchFamily="2" charset="-78"/>
                <a:ea typeface="Arial Unicode MS" pitchFamily="34" charset="-128"/>
                <a:cs typeface="Microsoft Uighur" pitchFamily="2" charset="-78"/>
              </a:rPr>
              <a:t>التقويم .</a:t>
            </a:r>
            <a:endParaRPr kumimoji="0" lang="en-US" sz="3600" b="1" i="0" u="none" strike="noStrike" cap="none" normalizeH="0" baseline="0" dirty="0" smtClean="0">
              <a:ln>
                <a:noFill/>
              </a:ln>
              <a:solidFill>
                <a:srgbClr val="FF5050"/>
              </a:solidFill>
              <a:effectLst/>
              <a:latin typeface="Microsoft Uighur" pitchFamily="2" charset="-78"/>
              <a:ea typeface="Arial Unicode MS" pitchFamily="34" charset="-128"/>
              <a:cs typeface="Microsoft Uighur"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3600" b="1" i="0" u="none" strike="noStrike" cap="none" normalizeH="0" baseline="0" dirty="0" smtClean="0">
                <a:ln>
                  <a:noFill/>
                </a:ln>
                <a:solidFill>
                  <a:srgbClr val="FF5050"/>
                </a:solidFill>
                <a:effectLst/>
                <a:latin typeface="Microsoft Uighur" pitchFamily="2" charset="-78"/>
                <a:ea typeface="Arial Unicode MS" pitchFamily="34" charset="-128"/>
                <a:cs typeface="Microsoft Uighur" pitchFamily="2" charset="-78"/>
              </a:rPr>
              <a:t>وهذا يعني أن الأسلوب </a:t>
            </a:r>
            <a:r>
              <a:rPr kumimoji="0" lang="ar-SA" sz="3600" b="1" i="0" u="none" strike="noStrike" cap="none" normalizeH="0" baseline="0" dirty="0" err="1" smtClean="0">
                <a:ln>
                  <a:noFill/>
                </a:ln>
                <a:solidFill>
                  <a:srgbClr val="FF5050"/>
                </a:solidFill>
                <a:effectLst/>
                <a:latin typeface="Microsoft Uighur" pitchFamily="2" charset="-78"/>
                <a:ea typeface="Arial Unicode MS" pitchFamily="34" charset="-128"/>
                <a:cs typeface="Microsoft Uighur" pitchFamily="2" charset="-78"/>
              </a:rPr>
              <a:t>كمصطلح  </a:t>
            </a:r>
            <a:r>
              <a:rPr kumimoji="0" lang="ar-SA" sz="3600" b="1" i="0" u="none" strike="noStrike" cap="none" normalizeH="0" baseline="0" dirty="0" smtClean="0">
                <a:ln>
                  <a:noFill/>
                </a:ln>
                <a:solidFill>
                  <a:srgbClr val="FF5050"/>
                </a:solidFill>
                <a:effectLst/>
                <a:latin typeface="Microsoft Uighur" pitchFamily="2" charset="-78"/>
                <a:ea typeface="Arial Unicode MS" pitchFamily="34" charset="-128"/>
                <a:cs typeface="Microsoft Uighur" pitchFamily="2" charset="-78"/>
              </a:rPr>
              <a:t>, أشمل من </a:t>
            </a:r>
            <a:r>
              <a:rPr kumimoji="0" lang="ar-SA" sz="3600" b="1" i="0" u="none" strike="noStrike" cap="none" normalizeH="0" baseline="0" dirty="0" err="1" smtClean="0">
                <a:ln>
                  <a:noFill/>
                </a:ln>
                <a:solidFill>
                  <a:srgbClr val="FF5050"/>
                </a:solidFill>
                <a:effectLst/>
                <a:latin typeface="Microsoft Uighur" pitchFamily="2" charset="-78"/>
                <a:ea typeface="Arial Unicode MS" pitchFamily="34" charset="-128"/>
                <a:cs typeface="Microsoft Uighur" pitchFamily="2" charset="-78"/>
              </a:rPr>
              <a:t>الأداة </a:t>
            </a:r>
            <a:r>
              <a:rPr kumimoji="0" lang="ar-SA" sz="3600" b="1" i="0" u="none" strike="noStrike" cap="none" normalizeH="0" baseline="0" dirty="0" smtClean="0">
                <a:ln>
                  <a:noFill/>
                </a:ln>
                <a:solidFill>
                  <a:srgbClr val="FF5050"/>
                </a:solidFill>
                <a:effectLst/>
                <a:latin typeface="Microsoft Uighur" pitchFamily="2" charset="-78"/>
                <a:ea typeface="Arial Unicode MS" pitchFamily="34" charset="-128"/>
                <a:cs typeface="Microsoft Uighur" pitchFamily="2" charset="-78"/>
              </a:rPr>
              <a:t>, أو </a:t>
            </a:r>
            <a:r>
              <a:rPr kumimoji="0" lang="ar-SA" sz="3600" b="1" i="0" u="none" strike="noStrike" cap="none" normalizeH="0" baseline="0" dirty="0" err="1" smtClean="0">
                <a:ln>
                  <a:noFill/>
                </a:ln>
                <a:solidFill>
                  <a:srgbClr val="FF5050"/>
                </a:solidFill>
                <a:effectLst/>
                <a:latin typeface="Microsoft Uighur" pitchFamily="2" charset="-78"/>
                <a:ea typeface="Arial Unicode MS" pitchFamily="34" charset="-128"/>
                <a:cs typeface="Microsoft Uighur" pitchFamily="2" charset="-78"/>
              </a:rPr>
              <a:t>الوسيلة </a:t>
            </a:r>
            <a:r>
              <a:rPr kumimoji="0" lang="ar-SA" sz="3600" b="1" i="0" u="none" strike="noStrike" cap="none" normalizeH="0" baseline="0" dirty="0" smtClean="0">
                <a:ln>
                  <a:noFill/>
                </a:ln>
                <a:solidFill>
                  <a:srgbClr val="FF5050"/>
                </a:solidFill>
                <a:effectLst/>
                <a:latin typeface="Microsoft Uighur" pitchFamily="2" charset="-78"/>
                <a:ea typeface="Arial Unicode MS" pitchFamily="34" charset="-128"/>
                <a:cs typeface="Microsoft Uighur" pitchFamily="2" charset="-78"/>
              </a:rPr>
              <a:t>, فكل أسلوب قد يستخدم عددا من </a:t>
            </a:r>
            <a:r>
              <a:rPr kumimoji="0" lang="ar-SA" sz="3600" b="1" i="0" u="none" strike="noStrike" cap="none" normalizeH="0" baseline="0" dirty="0" err="1" smtClean="0">
                <a:ln>
                  <a:noFill/>
                </a:ln>
                <a:solidFill>
                  <a:srgbClr val="FF5050"/>
                </a:solidFill>
                <a:effectLst/>
                <a:latin typeface="Microsoft Uighur" pitchFamily="2" charset="-78"/>
                <a:ea typeface="Arial Unicode MS" pitchFamily="34" charset="-128"/>
                <a:cs typeface="Microsoft Uighur" pitchFamily="2" charset="-78"/>
              </a:rPr>
              <a:t>الأدوات </a:t>
            </a:r>
            <a:r>
              <a:rPr kumimoji="0" lang="ar-SA" sz="3600" b="1" i="0" u="none" strike="noStrike" cap="none" normalizeH="0" baseline="0" dirty="0" smtClean="0">
                <a:ln>
                  <a:noFill/>
                </a:ln>
                <a:solidFill>
                  <a:srgbClr val="FF5050"/>
                </a:solidFill>
                <a:effectLst/>
                <a:latin typeface="Microsoft Uighur" pitchFamily="2" charset="-78"/>
                <a:ea typeface="Arial Unicode MS" pitchFamily="34" charset="-128"/>
                <a:cs typeface="Microsoft Uighur" pitchFamily="2" charset="-78"/>
              </a:rPr>
              <a:t>_تتناسب مع </a:t>
            </a:r>
            <a:r>
              <a:rPr kumimoji="0" lang="ar-SA" sz="3600" b="1" i="0" u="none" strike="noStrike" cap="none" normalizeH="0" baseline="0" dirty="0" err="1" smtClean="0">
                <a:ln>
                  <a:noFill/>
                </a:ln>
                <a:solidFill>
                  <a:srgbClr val="FF5050"/>
                </a:solidFill>
                <a:effectLst/>
                <a:latin typeface="Microsoft Uighur" pitchFamily="2" charset="-78"/>
                <a:ea typeface="Arial Unicode MS" pitchFamily="34" charset="-128"/>
                <a:cs typeface="Microsoft Uighur" pitchFamily="2" charset="-78"/>
              </a:rPr>
              <a:t>طبيعته </a:t>
            </a:r>
            <a:r>
              <a:rPr kumimoji="0" lang="ar-SA" sz="3600" b="1" i="0" u="none" strike="noStrike" cap="none" normalizeH="0" baseline="0" dirty="0" smtClean="0">
                <a:ln>
                  <a:noFill/>
                </a:ln>
                <a:solidFill>
                  <a:srgbClr val="FF5050"/>
                </a:solidFill>
                <a:effectLst/>
                <a:latin typeface="Microsoft Uighur" pitchFamily="2" charset="-78"/>
                <a:ea typeface="Arial Unicode MS" pitchFamily="34" charset="-128"/>
                <a:cs typeface="Microsoft Uighur" pitchFamily="2" charset="-78"/>
              </a:rPr>
              <a:t>_ ليحصل من خلالها على معلومات  أو بيانات تساعد في إتمام  عملية </a:t>
            </a:r>
            <a:r>
              <a:rPr kumimoji="0" lang="ar-SA" sz="3600" b="1" i="0" u="none" strike="noStrike" cap="none" normalizeH="0" baseline="0" dirty="0" err="1" smtClean="0">
                <a:ln>
                  <a:noFill/>
                </a:ln>
                <a:solidFill>
                  <a:srgbClr val="FF5050"/>
                </a:solidFill>
                <a:effectLst/>
                <a:latin typeface="Microsoft Uighur" pitchFamily="2" charset="-78"/>
                <a:ea typeface="Arial Unicode MS" pitchFamily="34" charset="-128"/>
                <a:cs typeface="Microsoft Uighur" pitchFamily="2" charset="-78"/>
              </a:rPr>
              <a:t>التقويم </a:t>
            </a:r>
            <a:r>
              <a:rPr kumimoji="0" lang="ar-SA" sz="3600" b="1" i="0" u="none" strike="noStrike" cap="none" normalizeH="0" baseline="0" dirty="0" smtClean="0">
                <a:ln>
                  <a:noFill/>
                </a:ln>
                <a:solidFill>
                  <a:srgbClr val="FF5050"/>
                </a:solidFill>
                <a:effectLst/>
                <a:latin typeface="Microsoft Uighur" pitchFamily="2" charset="-78"/>
                <a:ea typeface="Arial Unicode MS" pitchFamily="34" charset="-128"/>
                <a:cs typeface="Microsoft Uighur" pitchFamily="2" charset="-78"/>
              </a:rPr>
              <a:t>, ويمكن تحديد أهم أساليب </a:t>
            </a:r>
            <a:r>
              <a:rPr kumimoji="0" lang="ar-SA" sz="3600" b="1" i="0" u="none" strike="noStrike" cap="none" normalizeH="0" baseline="0" dirty="0" err="1" smtClean="0">
                <a:ln>
                  <a:noFill/>
                </a:ln>
                <a:solidFill>
                  <a:srgbClr val="FF5050"/>
                </a:solidFill>
                <a:effectLst/>
                <a:latin typeface="Microsoft Uighur" pitchFamily="2" charset="-78"/>
                <a:ea typeface="Arial Unicode MS" pitchFamily="34" charset="-128"/>
                <a:cs typeface="Microsoft Uighur" pitchFamily="2" charset="-78"/>
              </a:rPr>
              <a:t>التقويم </a:t>
            </a:r>
            <a:r>
              <a:rPr kumimoji="0" lang="ar-SA" sz="3600" b="1" i="0" u="none" strike="noStrike" cap="none" normalizeH="0" baseline="0" dirty="0" smtClean="0">
                <a:ln>
                  <a:noFill/>
                </a:ln>
                <a:solidFill>
                  <a:srgbClr val="FF5050"/>
                </a:solidFill>
                <a:effectLst/>
                <a:latin typeface="Microsoft Uighur" pitchFamily="2" charset="-78"/>
                <a:ea typeface="Arial Unicode MS" pitchFamily="34" charset="-128"/>
                <a:cs typeface="Microsoft Uighur" pitchFamily="2" charset="-78"/>
              </a:rPr>
              <a:t>, علما بأن كل أسلوب من هذه الأساليب  يندرج تحته عدد من الأدوات </a:t>
            </a:r>
            <a:r>
              <a:rPr kumimoji="0" lang="ar-SA" sz="3600" b="1" i="0" u="none" strike="noStrike" cap="none" normalizeH="0" baseline="0" dirty="0" err="1" smtClean="0">
                <a:ln>
                  <a:noFill/>
                </a:ln>
                <a:solidFill>
                  <a:srgbClr val="FF5050"/>
                </a:solidFill>
                <a:effectLst/>
                <a:latin typeface="Microsoft Uighur" pitchFamily="2" charset="-78"/>
                <a:ea typeface="Arial Unicode MS" pitchFamily="34" charset="-128"/>
                <a:cs typeface="Microsoft Uighur" pitchFamily="2" charset="-78"/>
              </a:rPr>
              <a:t>والوسائل ..</a:t>
            </a:r>
            <a:endParaRPr kumimoji="0" lang="ar-SA" sz="3600" b="1" i="0" u="none" strike="noStrike" cap="none" normalizeH="0" baseline="0" dirty="0" smtClean="0">
              <a:ln>
                <a:noFill/>
              </a:ln>
              <a:solidFill>
                <a:srgbClr val="FF5050"/>
              </a:solidFill>
              <a:effectLst/>
              <a:latin typeface="Microsoft Uighur" pitchFamily="2" charset="-78"/>
              <a:ea typeface="Arial Unicode MS" pitchFamily="34" charset="-128"/>
              <a:cs typeface="Microsoft Uighur" pitchFamily="2" charset="-78"/>
            </a:endParaRPr>
          </a:p>
        </p:txBody>
      </p:sp>
    </p:spTree>
    <p:extLst>
      <p:ext uri="{BB962C8B-B14F-4D97-AF65-F5344CB8AC3E}">
        <p14:creationId xmlns:p14="http://schemas.microsoft.com/office/powerpoint/2010/main" val="40735046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20120409-031957.jpg"/>
          <p:cNvPicPr>
            <a:picLocks noChangeAspect="1"/>
          </p:cNvPicPr>
          <p:nvPr/>
        </p:nvPicPr>
        <p:blipFill>
          <a:blip r:embed="rId2" cstate="print"/>
          <a:stretch>
            <a:fillRect/>
          </a:stretch>
        </p:blipFill>
        <p:spPr>
          <a:xfrm>
            <a:off x="0" y="0"/>
            <a:ext cx="9144000" cy="6858000"/>
          </a:xfrm>
          <a:prstGeom prst="rect">
            <a:avLst/>
          </a:prstGeom>
        </p:spPr>
      </p:pic>
      <p:sp>
        <p:nvSpPr>
          <p:cNvPr id="3" name="مستطيل 2"/>
          <p:cNvSpPr/>
          <p:nvPr/>
        </p:nvSpPr>
        <p:spPr>
          <a:xfrm>
            <a:off x="899592" y="0"/>
            <a:ext cx="7488832" cy="685800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7" name="شكل بيضاوي 6"/>
          <p:cNvSpPr/>
          <p:nvPr/>
        </p:nvSpPr>
        <p:spPr>
          <a:xfrm>
            <a:off x="2555776" y="476672"/>
            <a:ext cx="4104456" cy="1080120"/>
          </a:xfrm>
          <a:prstGeom prst="ellipse">
            <a:avLst/>
          </a:prstGeom>
          <a:solidFill>
            <a:schemeClr val="bg1"/>
          </a:solidFill>
          <a:ln w="57150">
            <a:solidFill>
              <a:srgbClr val="FF7C80"/>
            </a:solidFill>
          </a:ln>
          <a:effectLst>
            <a:glow rad="228600">
              <a:schemeClr val="accent3">
                <a:satMod val="175000"/>
                <a:alpha val="40000"/>
              </a:schemeClr>
            </a:glow>
            <a:outerShdw blurRad="50800" dist="38100" dir="10800000" algn="r" rotWithShape="0">
              <a:prstClr val="black">
                <a:alpha val="40000"/>
              </a:prstClr>
            </a:outerShdw>
          </a:effectLst>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dirty="0" smtClean="0">
                <a:solidFill>
                  <a:schemeClr val="tx1"/>
                </a:solidFill>
                <a:latin typeface="Andalus" pitchFamily="18" charset="-78"/>
                <a:cs typeface="Mudir MT" pitchFamily="2" charset="-78"/>
              </a:rPr>
              <a:t>أساليب التقويم</a:t>
            </a:r>
            <a:endParaRPr lang="ar-SA" sz="3600" dirty="0">
              <a:solidFill>
                <a:schemeClr val="tx1"/>
              </a:solidFill>
              <a:latin typeface="Andalus" pitchFamily="18" charset="-78"/>
              <a:cs typeface="Mudir MT" pitchFamily="2" charset="-78"/>
            </a:endParaRPr>
          </a:p>
        </p:txBody>
      </p:sp>
      <p:sp>
        <p:nvSpPr>
          <p:cNvPr id="20" name="مستطيل 19"/>
          <p:cNvSpPr/>
          <p:nvPr/>
        </p:nvSpPr>
        <p:spPr>
          <a:xfrm>
            <a:off x="6372200" y="3356992"/>
            <a:ext cx="1584176" cy="864096"/>
          </a:xfrm>
          <a:prstGeom prst="rect">
            <a:avLst/>
          </a:prstGeom>
          <a:ln w="57150"/>
        </p:spPr>
        <p:style>
          <a:lnRef idx="2">
            <a:schemeClr val="accent3"/>
          </a:lnRef>
          <a:fillRef idx="1">
            <a:schemeClr val="lt1"/>
          </a:fillRef>
          <a:effectRef idx="0">
            <a:schemeClr val="accent3"/>
          </a:effectRef>
          <a:fontRef idx="minor">
            <a:schemeClr val="dk1"/>
          </a:fontRef>
        </p:style>
        <p:txBody>
          <a:bodyPr rtlCol="1" anchor="ctr"/>
          <a:lstStyle/>
          <a:p>
            <a:pPr algn="ctr"/>
            <a:r>
              <a:rPr lang="ar-SA" sz="3600" dirty="0" smtClean="0"/>
              <a:t>القياس</a:t>
            </a:r>
            <a:endParaRPr lang="ar-SA" sz="3200" dirty="0"/>
          </a:p>
        </p:txBody>
      </p:sp>
      <p:sp>
        <p:nvSpPr>
          <p:cNvPr id="21" name="مستطيل 20"/>
          <p:cNvSpPr/>
          <p:nvPr/>
        </p:nvSpPr>
        <p:spPr>
          <a:xfrm>
            <a:off x="4572000" y="3356992"/>
            <a:ext cx="1584176" cy="864096"/>
          </a:xfrm>
          <a:prstGeom prst="rect">
            <a:avLst/>
          </a:prstGeom>
          <a:ln w="57150"/>
        </p:spPr>
        <p:style>
          <a:lnRef idx="2">
            <a:schemeClr val="accent3"/>
          </a:lnRef>
          <a:fillRef idx="1">
            <a:schemeClr val="lt1"/>
          </a:fillRef>
          <a:effectRef idx="0">
            <a:schemeClr val="accent3"/>
          </a:effectRef>
          <a:fontRef idx="minor">
            <a:schemeClr val="dk1"/>
          </a:fontRef>
        </p:style>
        <p:txBody>
          <a:bodyPr rtlCol="1" anchor="ctr"/>
          <a:lstStyle/>
          <a:p>
            <a:pPr algn="ctr"/>
            <a:r>
              <a:rPr lang="ar-SA" sz="3200" dirty="0" smtClean="0"/>
              <a:t>الملاحظة</a:t>
            </a:r>
            <a:endParaRPr lang="ar-SA" sz="3600" dirty="0"/>
          </a:p>
        </p:txBody>
      </p:sp>
      <p:sp>
        <p:nvSpPr>
          <p:cNvPr id="22" name="مستطيل 21"/>
          <p:cNvSpPr/>
          <p:nvPr/>
        </p:nvSpPr>
        <p:spPr>
          <a:xfrm>
            <a:off x="2843808" y="3356992"/>
            <a:ext cx="1584176" cy="864096"/>
          </a:xfrm>
          <a:prstGeom prst="rect">
            <a:avLst/>
          </a:prstGeom>
          <a:ln w="57150"/>
        </p:spPr>
        <p:style>
          <a:lnRef idx="2">
            <a:schemeClr val="accent3"/>
          </a:lnRef>
          <a:fillRef idx="1">
            <a:schemeClr val="lt1"/>
          </a:fillRef>
          <a:effectRef idx="0">
            <a:schemeClr val="accent3"/>
          </a:effectRef>
          <a:fontRef idx="minor">
            <a:schemeClr val="dk1"/>
          </a:fontRef>
        </p:style>
        <p:txBody>
          <a:bodyPr rtlCol="1" anchor="ctr"/>
          <a:lstStyle/>
          <a:p>
            <a:pPr algn="ctr"/>
            <a:r>
              <a:rPr lang="ar-SA" sz="2400" b="1" dirty="0" smtClean="0"/>
              <a:t>التقرير الذاتي</a:t>
            </a:r>
            <a:endParaRPr lang="ar-SA" sz="2400" b="1" dirty="0"/>
          </a:p>
        </p:txBody>
      </p:sp>
      <p:sp>
        <p:nvSpPr>
          <p:cNvPr id="23" name="مستطيل 22"/>
          <p:cNvSpPr/>
          <p:nvPr/>
        </p:nvSpPr>
        <p:spPr>
          <a:xfrm>
            <a:off x="1115616" y="3356992"/>
            <a:ext cx="1584176" cy="864096"/>
          </a:xfrm>
          <a:prstGeom prst="rect">
            <a:avLst/>
          </a:prstGeom>
          <a:ln w="57150"/>
        </p:spPr>
        <p:style>
          <a:lnRef idx="2">
            <a:schemeClr val="accent3"/>
          </a:lnRef>
          <a:fillRef idx="1">
            <a:schemeClr val="lt1"/>
          </a:fillRef>
          <a:effectRef idx="0">
            <a:schemeClr val="accent3"/>
          </a:effectRef>
          <a:fontRef idx="minor">
            <a:schemeClr val="dk1"/>
          </a:fontRef>
        </p:style>
        <p:txBody>
          <a:bodyPr rtlCol="1" anchor="ctr"/>
          <a:lstStyle/>
          <a:p>
            <a:pPr algn="ctr"/>
            <a:r>
              <a:rPr lang="ar-SA" sz="3600" dirty="0" smtClean="0"/>
              <a:t>التحليل</a:t>
            </a:r>
            <a:endParaRPr lang="ar-SA" sz="3600" dirty="0"/>
          </a:p>
        </p:txBody>
      </p:sp>
      <p:cxnSp>
        <p:nvCxnSpPr>
          <p:cNvPr id="14" name="رابط مستقيم 13"/>
          <p:cNvCxnSpPr/>
          <p:nvPr/>
        </p:nvCxnSpPr>
        <p:spPr>
          <a:xfrm>
            <a:off x="1835696" y="2204864"/>
            <a:ext cx="5616624" cy="0"/>
          </a:xfrm>
          <a:prstGeom prst="line">
            <a:avLst/>
          </a:prstGeom>
        </p:spPr>
        <p:style>
          <a:lnRef idx="2">
            <a:schemeClr val="dk1"/>
          </a:lnRef>
          <a:fillRef idx="0">
            <a:schemeClr val="dk1"/>
          </a:fillRef>
          <a:effectRef idx="1">
            <a:schemeClr val="dk1"/>
          </a:effectRef>
          <a:fontRef idx="minor">
            <a:schemeClr val="tx1"/>
          </a:fontRef>
        </p:style>
      </p:cxnSp>
      <p:cxnSp>
        <p:nvCxnSpPr>
          <p:cNvPr id="24" name="رابط كسهم مستقيم 23"/>
          <p:cNvCxnSpPr/>
          <p:nvPr/>
        </p:nvCxnSpPr>
        <p:spPr>
          <a:xfrm>
            <a:off x="7452320" y="2204864"/>
            <a:ext cx="0" cy="7920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5" name="رابط كسهم مستقيم 24"/>
          <p:cNvCxnSpPr/>
          <p:nvPr/>
        </p:nvCxnSpPr>
        <p:spPr>
          <a:xfrm>
            <a:off x="1835696" y="2204864"/>
            <a:ext cx="0" cy="7920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6" name="رابط كسهم مستقيم 25"/>
          <p:cNvCxnSpPr/>
          <p:nvPr/>
        </p:nvCxnSpPr>
        <p:spPr>
          <a:xfrm>
            <a:off x="5364088" y="2204864"/>
            <a:ext cx="0" cy="7920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7" name="رابط كسهم مستقيم 26"/>
          <p:cNvCxnSpPr/>
          <p:nvPr/>
        </p:nvCxnSpPr>
        <p:spPr>
          <a:xfrm>
            <a:off x="3707904" y="2204864"/>
            <a:ext cx="0" cy="7920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9" name="رابط مستقيم 28"/>
          <p:cNvCxnSpPr/>
          <p:nvPr/>
        </p:nvCxnSpPr>
        <p:spPr>
          <a:xfrm>
            <a:off x="4716016" y="1556792"/>
            <a:ext cx="0" cy="648072"/>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04331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20120409-031957.jpg"/>
          <p:cNvPicPr>
            <a:picLocks noChangeAspect="1"/>
          </p:cNvPicPr>
          <p:nvPr/>
        </p:nvPicPr>
        <p:blipFill>
          <a:blip r:embed="rId2" cstate="print"/>
          <a:stretch>
            <a:fillRect/>
          </a:stretch>
        </p:blipFill>
        <p:spPr>
          <a:xfrm>
            <a:off x="0" y="0"/>
            <a:ext cx="9144000" cy="6858000"/>
          </a:xfrm>
          <a:prstGeom prst="rect">
            <a:avLst/>
          </a:prstGeom>
        </p:spPr>
      </p:pic>
      <p:sp>
        <p:nvSpPr>
          <p:cNvPr id="3" name="مستطيل 2"/>
          <p:cNvSpPr/>
          <p:nvPr/>
        </p:nvSpPr>
        <p:spPr>
          <a:xfrm>
            <a:off x="971600" y="0"/>
            <a:ext cx="7488832" cy="685800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4" name="مربع نص 3"/>
          <p:cNvSpPr txBox="1"/>
          <p:nvPr/>
        </p:nvSpPr>
        <p:spPr>
          <a:xfrm>
            <a:off x="1259632" y="188640"/>
            <a:ext cx="6912768" cy="6863417"/>
          </a:xfrm>
          <a:prstGeom prst="rect">
            <a:avLst/>
          </a:prstGeom>
          <a:noFill/>
        </p:spPr>
        <p:txBody>
          <a:bodyPr wrap="square" rtlCol="1">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ar-SA" sz="28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أولاً:أسلوب </a:t>
            </a:r>
            <a:r>
              <a:rPr lang="ar-SA" sz="2800" b="1" u="sng"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القياس .</a:t>
            </a:r>
            <a:endParaRPr lang="ar-SA" sz="28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endParaRPr lang="ar-SA" sz="2800" b="1" u="sng" dirty="0" smtClean="0">
              <a:ln/>
              <a:solidFill>
                <a:schemeClr val="accent3"/>
              </a:solidFill>
            </a:endParaRPr>
          </a:p>
          <a:p>
            <a:r>
              <a:rPr lang="ar-SA" sz="2400" b="1" dirty="0" smtClean="0">
                <a:ln/>
                <a:solidFill>
                  <a:schemeClr val="accent3"/>
                </a:solidFill>
              </a:rPr>
              <a:t>عملية القياس هي من أهم العمليات التي يعتمد عليها </a:t>
            </a:r>
            <a:r>
              <a:rPr lang="ar-SA" sz="2400" b="1" dirty="0" err="1" smtClean="0">
                <a:ln/>
                <a:solidFill>
                  <a:schemeClr val="accent3"/>
                </a:solidFill>
              </a:rPr>
              <a:t>التقويم </a:t>
            </a:r>
            <a:r>
              <a:rPr lang="ar-SA" sz="2400" b="1" dirty="0" smtClean="0">
                <a:ln/>
                <a:solidFill>
                  <a:schemeClr val="accent3"/>
                </a:solidFill>
              </a:rPr>
              <a:t>, في إصدار الحكم على عناصر العملية </a:t>
            </a:r>
            <a:r>
              <a:rPr lang="ar-SA" sz="2400" b="1" dirty="0" err="1" smtClean="0">
                <a:ln/>
                <a:solidFill>
                  <a:schemeClr val="accent3"/>
                </a:solidFill>
              </a:rPr>
              <a:t>التربوية .</a:t>
            </a:r>
            <a:r>
              <a:rPr lang="ar-SA" sz="2400" b="1" dirty="0" smtClean="0">
                <a:ln/>
                <a:solidFill>
                  <a:schemeClr val="accent3"/>
                </a:solidFill>
              </a:rPr>
              <a:t> وأسلوب </a:t>
            </a:r>
            <a:r>
              <a:rPr lang="ar-SA" sz="2400" b="1" dirty="0" err="1" smtClean="0">
                <a:ln/>
                <a:solidFill>
                  <a:schemeClr val="accent3"/>
                </a:solidFill>
              </a:rPr>
              <a:t>القياس </a:t>
            </a:r>
            <a:r>
              <a:rPr lang="ar-SA" sz="2400" b="1" dirty="0" smtClean="0">
                <a:ln/>
                <a:solidFill>
                  <a:schemeClr val="accent3"/>
                </a:solidFill>
              </a:rPr>
              <a:t>,هو أسلوب مبني على أسس علمية </a:t>
            </a:r>
            <a:r>
              <a:rPr lang="ar-SA" sz="2400" b="1" dirty="0" err="1" smtClean="0">
                <a:ln/>
                <a:solidFill>
                  <a:schemeClr val="accent3"/>
                </a:solidFill>
              </a:rPr>
              <a:t>دقيقة </a:t>
            </a:r>
            <a:r>
              <a:rPr lang="ar-SA" sz="2400" b="1" dirty="0" smtClean="0">
                <a:ln/>
                <a:solidFill>
                  <a:schemeClr val="accent3"/>
                </a:solidFill>
              </a:rPr>
              <a:t>, وبالتالي فإن الأدوات والوسائل التي تستخدم هذا </a:t>
            </a:r>
            <a:r>
              <a:rPr lang="ar-SA" sz="2400" b="1" dirty="0" err="1" smtClean="0">
                <a:ln/>
                <a:solidFill>
                  <a:schemeClr val="accent3"/>
                </a:solidFill>
              </a:rPr>
              <a:t>الأسلوب </a:t>
            </a:r>
            <a:r>
              <a:rPr lang="ar-SA" sz="2400" b="1" dirty="0" smtClean="0">
                <a:ln/>
                <a:solidFill>
                  <a:schemeClr val="accent3"/>
                </a:solidFill>
              </a:rPr>
              <a:t>, لابد أن تتميز بهذه الخصائص العلمية </a:t>
            </a:r>
            <a:r>
              <a:rPr lang="ar-SA" sz="2400" b="1" dirty="0" err="1" smtClean="0">
                <a:ln/>
                <a:solidFill>
                  <a:schemeClr val="accent3"/>
                </a:solidFill>
              </a:rPr>
              <a:t>الدقيقة .</a:t>
            </a:r>
            <a:r>
              <a:rPr lang="ar-SA" sz="2400" b="1" dirty="0" smtClean="0">
                <a:ln/>
                <a:solidFill>
                  <a:schemeClr val="accent3"/>
                </a:solidFill>
              </a:rPr>
              <a:t> ويشير القياس بمفهومة الواسع إلى الجوانب الكمية التي تصف </a:t>
            </a:r>
            <a:r>
              <a:rPr lang="ar-SA" sz="2400" b="1" dirty="0" err="1" smtClean="0">
                <a:ln/>
                <a:solidFill>
                  <a:schemeClr val="accent3"/>
                </a:solidFill>
              </a:rPr>
              <a:t>خاصية </a:t>
            </a:r>
            <a:r>
              <a:rPr lang="ar-SA" sz="2400" b="1" dirty="0" smtClean="0">
                <a:ln/>
                <a:solidFill>
                  <a:schemeClr val="accent3"/>
                </a:solidFill>
              </a:rPr>
              <a:t>, أو سمة معينة مثل التحصيل </a:t>
            </a:r>
            <a:r>
              <a:rPr lang="ar-SA" sz="2400" b="1" dirty="0" err="1" smtClean="0">
                <a:ln/>
                <a:solidFill>
                  <a:schemeClr val="accent3"/>
                </a:solidFill>
              </a:rPr>
              <a:t>الدراسي </a:t>
            </a:r>
            <a:r>
              <a:rPr lang="ar-SA" sz="2400" b="1" dirty="0" smtClean="0">
                <a:ln/>
                <a:solidFill>
                  <a:schemeClr val="accent3"/>
                </a:solidFill>
              </a:rPr>
              <a:t>, أو </a:t>
            </a:r>
            <a:r>
              <a:rPr lang="ar-SA" sz="2400" b="1" dirty="0" err="1" smtClean="0">
                <a:ln/>
                <a:solidFill>
                  <a:schemeClr val="accent3"/>
                </a:solidFill>
              </a:rPr>
              <a:t>الاستعدادات </a:t>
            </a:r>
            <a:r>
              <a:rPr lang="ar-SA" sz="2400" b="1" dirty="0" smtClean="0">
                <a:ln/>
                <a:solidFill>
                  <a:schemeClr val="accent3"/>
                </a:solidFill>
              </a:rPr>
              <a:t>, أو القدرات </a:t>
            </a:r>
            <a:r>
              <a:rPr lang="ar-SA" sz="2400" b="1" dirty="0" err="1" smtClean="0">
                <a:ln/>
                <a:solidFill>
                  <a:schemeClr val="accent3"/>
                </a:solidFill>
              </a:rPr>
              <a:t>العامة ,وغيرها .</a:t>
            </a:r>
            <a:r>
              <a:rPr lang="ar-SA" sz="2400" b="1" dirty="0" smtClean="0">
                <a:ln/>
                <a:solidFill>
                  <a:schemeClr val="accent3"/>
                </a:solidFill>
              </a:rPr>
              <a:t> </a:t>
            </a:r>
            <a:endParaRPr lang="en-US" sz="2400" b="1" dirty="0" smtClean="0">
              <a:ln/>
              <a:solidFill>
                <a:schemeClr val="accent3"/>
              </a:solidFill>
            </a:endParaRPr>
          </a:p>
          <a:p>
            <a:r>
              <a:rPr lang="ar-SA" sz="2400" b="1" dirty="0" smtClean="0">
                <a:ln/>
                <a:solidFill>
                  <a:schemeClr val="accent3"/>
                </a:solidFill>
              </a:rPr>
              <a:t>كما يشير أيضا إلى عملية جمع المعلومات وترتيبها وبذالك يتضمن مفهوم </a:t>
            </a:r>
            <a:r>
              <a:rPr lang="ar-SA" sz="2400" b="1" dirty="0" err="1" smtClean="0">
                <a:ln/>
                <a:solidFill>
                  <a:schemeClr val="accent3"/>
                </a:solidFill>
              </a:rPr>
              <a:t>القياس </a:t>
            </a:r>
            <a:r>
              <a:rPr lang="ar-SA" sz="2400" b="1" dirty="0" smtClean="0">
                <a:ln/>
                <a:solidFill>
                  <a:schemeClr val="accent3"/>
                </a:solidFill>
              </a:rPr>
              <a:t>, كلاً من عمليتي جمع البيانات </a:t>
            </a:r>
            <a:r>
              <a:rPr lang="ar-SA" sz="2400" b="1" dirty="0" err="1" smtClean="0">
                <a:ln/>
                <a:solidFill>
                  <a:schemeClr val="accent3"/>
                </a:solidFill>
              </a:rPr>
              <a:t>وتنظيمها </a:t>
            </a:r>
            <a:r>
              <a:rPr lang="ar-SA" sz="2400" b="1" dirty="0" smtClean="0">
                <a:ln/>
                <a:solidFill>
                  <a:schemeClr val="accent3"/>
                </a:solidFill>
              </a:rPr>
              <a:t>, وكذلك نتيجة هذه </a:t>
            </a:r>
            <a:r>
              <a:rPr lang="ar-SA" sz="2400" b="1" dirty="0" err="1" smtClean="0">
                <a:ln/>
                <a:solidFill>
                  <a:schemeClr val="accent3"/>
                </a:solidFill>
              </a:rPr>
              <a:t>العملية .</a:t>
            </a:r>
            <a:r>
              <a:rPr lang="ar-SA" sz="2400" b="1" dirty="0" smtClean="0">
                <a:ln/>
                <a:solidFill>
                  <a:schemeClr val="accent3"/>
                </a:solidFill>
              </a:rPr>
              <a:t> ومن الأدوات المهمة التي تستخدم في عمليات </a:t>
            </a:r>
            <a:r>
              <a:rPr lang="ar-SA" sz="2400" b="1" dirty="0" err="1" smtClean="0">
                <a:ln/>
                <a:solidFill>
                  <a:schemeClr val="accent3"/>
                </a:solidFill>
              </a:rPr>
              <a:t>القياس </a:t>
            </a:r>
            <a:r>
              <a:rPr lang="ar-SA" sz="2400" b="1" dirty="0" smtClean="0">
                <a:ln/>
                <a:solidFill>
                  <a:schemeClr val="accent3"/>
                </a:solidFill>
              </a:rPr>
              <a:t>, أدوات التقويم </a:t>
            </a:r>
            <a:r>
              <a:rPr lang="ar-SA" sz="2400" b="1" dirty="0" err="1" smtClean="0">
                <a:ln/>
                <a:solidFill>
                  <a:schemeClr val="accent3"/>
                </a:solidFill>
              </a:rPr>
              <a:t>الاختبارية</a:t>
            </a:r>
            <a:r>
              <a:rPr lang="ar-SA" sz="2400" b="1" dirty="0" smtClean="0">
                <a:ln/>
                <a:solidFill>
                  <a:schemeClr val="accent3"/>
                </a:solidFill>
              </a:rPr>
              <a:t> , التي تتكون من المقاييس والاختبارات </a:t>
            </a:r>
            <a:r>
              <a:rPr lang="ar-SA" sz="2400" b="1" dirty="0" err="1" smtClean="0">
                <a:ln/>
                <a:solidFill>
                  <a:schemeClr val="accent3"/>
                </a:solidFill>
              </a:rPr>
              <a:t>المتنوعة </a:t>
            </a:r>
            <a:r>
              <a:rPr lang="ar-SA" sz="2400" b="1" dirty="0" smtClean="0">
                <a:ln/>
                <a:solidFill>
                  <a:schemeClr val="accent3"/>
                </a:solidFill>
              </a:rPr>
              <a:t>, وهي أكثر وسائل التقويم شيوعا في نظمنا التعليمية وهذه الاختبارات قد تكون اختبارات فردية أو </a:t>
            </a:r>
            <a:r>
              <a:rPr lang="ar-SA" sz="2400" b="1" dirty="0" err="1" smtClean="0">
                <a:ln/>
                <a:solidFill>
                  <a:schemeClr val="accent3"/>
                </a:solidFill>
              </a:rPr>
              <a:t>جماعية </a:t>
            </a:r>
            <a:r>
              <a:rPr lang="ar-SA" sz="2400" b="1" dirty="0" smtClean="0">
                <a:ln/>
                <a:solidFill>
                  <a:schemeClr val="accent3"/>
                </a:solidFill>
              </a:rPr>
              <a:t>, وقد تكون اختبارات سرعة أو قوة أو </a:t>
            </a:r>
            <a:r>
              <a:rPr lang="ar-SA" sz="2400" b="1" dirty="0" err="1" smtClean="0">
                <a:ln/>
                <a:solidFill>
                  <a:schemeClr val="accent3"/>
                </a:solidFill>
              </a:rPr>
              <a:t>إتقان .</a:t>
            </a:r>
            <a:r>
              <a:rPr lang="ar-SA" sz="2400" b="1" dirty="0" smtClean="0">
                <a:ln/>
                <a:solidFill>
                  <a:schemeClr val="accent3"/>
                </a:solidFill>
              </a:rPr>
              <a:t> كما أنها قد تصمم لقياس التحصيل </a:t>
            </a:r>
            <a:r>
              <a:rPr lang="ar-SA" sz="2400" b="1" dirty="0" err="1" smtClean="0">
                <a:ln/>
                <a:solidFill>
                  <a:schemeClr val="accent3"/>
                </a:solidFill>
              </a:rPr>
              <a:t>الدراسي </a:t>
            </a:r>
            <a:r>
              <a:rPr lang="ar-SA" sz="2400" b="1" dirty="0" smtClean="0">
                <a:ln/>
                <a:solidFill>
                  <a:schemeClr val="accent3"/>
                </a:solidFill>
              </a:rPr>
              <a:t>, أو القدرات </a:t>
            </a:r>
            <a:r>
              <a:rPr lang="ar-SA" sz="2400" b="1" dirty="0" err="1" smtClean="0">
                <a:ln/>
                <a:solidFill>
                  <a:schemeClr val="accent3"/>
                </a:solidFill>
              </a:rPr>
              <a:t>العقلية .</a:t>
            </a:r>
            <a:r>
              <a:rPr lang="ar-SA" sz="2400" b="1" dirty="0" smtClean="0">
                <a:ln/>
                <a:solidFill>
                  <a:schemeClr val="accent3"/>
                </a:solidFill>
              </a:rPr>
              <a:t> أو السمات </a:t>
            </a:r>
            <a:r>
              <a:rPr lang="ar-SA" sz="2400" b="1" dirty="0" err="1" smtClean="0">
                <a:ln/>
                <a:solidFill>
                  <a:schemeClr val="accent3"/>
                </a:solidFill>
              </a:rPr>
              <a:t>الشخصية .</a:t>
            </a:r>
            <a:r>
              <a:rPr lang="ar-SA" sz="2400" b="1" dirty="0" smtClean="0">
                <a:ln/>
                <a:solidFill>
                  <a:schemeClr val="accent3"/>
                </a:solidFill>
              </a:rPr>
              <a:t> </a:t>
            </a:r>
            <a:endParaRPr lang="en-US" sz="2400" b="1" dirty="0" smtClean="0">
              <a:ln/>
              <a:solidFill>
                <a:schemeClr val="accent3"/>
              </a:solidFill>
            </a:endParaRPr>
          </a:p>
          <a:p>
            <a:endParaRPr lang="ar-SA" sz="2400" b="1" dirty="0">
              <a:ln/>
              <a:solidFill>
                <a:schemeClr val="accent3"/>
              </a:solidFill>
            </a:endParaRPr>
          </a:p>
        </p:txBody>
      </p:sp>
    </p:spTree>
    <p:extLst>
      <p:ext uri="{BB962C8B-B14F-4D97-AF65-F5344CB8AC3E}">
        <p14:creationId xmlns:p14="http://schemas.microsoft.com/office/powerpoint/2010/main" val="587360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20120409-031957.jpg"/>
          <p:cNvPicPr>
            <a:picLocks noChangeAspect="1"/>
          </p:cNvPicPr>
          <p:nvPr/>
        </p:nvPicPr>
        <p:blipFill>
          <a:blip r:embed="rId2" cstate="print"/>
          <a:stretch>
            <a:fillRect/>
          </a:stretch>
        </p:blipFill>
        <p:spPr>
          <a:xfrm>
            <a:off x="0" y="0"/>
            <a:ext cx="9144000" cy="6858000"/>
          </a:xfrm>
          <a:prstGeom prst="rect">
            <a:avLst/>
          </a:prstGeom>
        </p:spPr>
      </p:pic>
      <p:sp>
        <p:nvSpPr>
          <p:cNvPr id="3" name="مستطيل 2"/>
          <p:cNvSpPr/>
          <p:nvPr/>
        </p:nvSpPr>
        <p:spPr>
          <a:xfrm>
            <a:off x="971600" y="0"/>
            <a:ext cx="7488832" cy="685800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4" name="مربع نص 3"/>
          <p:cNvSpPr txBox="1"/>
          <p:nvPr/>
        </p:nvSpPr>
        <p:spPr>
          <a:xfrm>
            <a:off x="1043608" y="0"/>
            <a:ext cx="7272808" cy="6986528"/>
          </a:xfrm>
          <a:prstGeom prst="rect">
            <a:avLst/>
          </a:prstGeom>
          <a:noFill/>
        </p:spPr>
        <p:txBody>
          <a:bodyPr wrap="square" rtlCol="1">
            <a:spAutoFit/>
          </a:bodyPr>
          <a:lstStyle/>
          <a:p>
            <a:r>
              <a:rPr lang="ar-SA" sz="2800" dirty="0" smtClean="0">
                <a:solidFill>
                  <a:srgbClr val="00B050"/>
                </a:solidFill>
              </a:rPr>
              <a:t>ويمكن تقسيم الأدوات التي تندرج تحت القياس إلى </a:t>
            </a:r>
            <a:r>
              <a:rPr lang="ar-SA" sz="2800" dirty="0" err="1" smtClean="0">
                <a:solidFill>
                  <a:srgbClr val="00B050"/>
                </a:solidFill>
              </a:rPr>
              <a:t>قسمين </a:t>
            </a:r>
            <a:r>
              <a:rPr lang="ar-SA" sz="2800" dirty="0" smtClean="0">
                <a:solidFill>
                  <a:srgbClr val="00B050"/>
                </a:solidFill>
              </a:rPr>
              <a:t>, </a:t>
            </a:r>
            <a:r>
              <a:rPr lang="ar-SA" sz="2800" dirty="0" err="1" smtClean="0">
                <a:solidFill>
                  <a:srgbClr val="00B050"/>
                </a:solidFill>
              </a:rPr>
              <a:t>هما:</a:t>
            </a:r>
            <a:endParaRPr lang="ar-SA" sz="2800" dirty="0" smtClean="0">
              <a:solidFill>
                <a:srgbClr val="00B050"/>
              </a:solidFill>
            </a:endParaRPr>
          </a:p>
          <a:p>
            <a:r>
              <a:rPr lang="ar-SA" sz="2400" u="sng" dirty="0" smtClean="0">
                <a:solidFill>
                  <a:srgbClr val="92D050"/>
                </a:solidFill>
              </a:rPr>
              <a:t>1/ </a:t>
            </a:r>
            <a:r>
              <a:rPr lang="ar-SA" sz="2400" u="sng" dirty="0" smtClean="0">
                <a:solidFill>
                  <a:srgbClr val="FF0066"/>
                </a:solidFill>
              </a:rPr>
              <a:t>اختبارات التحصيل </a:t>
            </a:r>
            <a:r>
              <a:rPr lang="ar-SA" sz="2400" u="sng" dirty="0" err="1" smtClean="0">
                <a:solidFill>
                  <a:srgbClr val="FF0066"/>
                </a:solidFill>
              </a:rPr>
              <a:t>الدراسي .</a:t>
            </a:r>
            <a:endParaRPr lang="en-US" sz="2400" u="sng" dirty="0" smtClean="0">
              <a:solidFill>
                <a:srgbClr val="FF0066"/>
              </a:solidFill>
            </a:endParaRPr>
          </a:p>
          <a:p>
            <a:r>
              <a:rPr lang="ar-SA" sz="2000" dirty="0" smtClean="0">
                <a:solidFill>
                  <a:srgbClr val="002060"/>
                </a:solidFill>
              </a:rPr>
              <a:t>وهي اختبارات أداء </a:t>
            </a:r>
            <a:r>
              <a:rPr lang="ar-SA" sz="2000" dirty="0" err="1" smtClean="0">
                <a:solidFill>
                  <a:srgbClr val="002060"/>
                </a:solidFill>
              </a:rPr>
              <a:t>أقصى </a:t>
            </a:r>
            <a:r>
              <a:rPr lang="ar-SA" sz="2000" dirty="0" smtClean="0">
                <a:solidFill>
                  <a:srgbClr val="002060"/>
                </a:solidFill>
              </a:rPr>
              <a:t>, أي أنها تعمل على قياس أقصى ما لدى المتعلم من تحصيل </a:t>
            </a:r>
            <a:r>
              <a:rPr lang="ar-SA" sz="2000" dirty="0" err="1" smtClean="0">
                <a:solidFill>
                  <a:srgbClr val="002060"/>
                </a:solidFill>
              </a:rPr>
              <a:t>دراسي .</a:t>
            </a:r>
            <a:r>
              <a:rPr lang="ar-SA" sz="2000" dirty="0" smtClean="0">
                <a:solidFill>
                  <a:srgbClr val="002060"/>
                </a:solidFill>
              </a:rPr>
              <a:t> ويشمل هذا </a:t>
            </a:r>
            <a:r>
              <a:rPr lang="ar-SA" sz="2000" dirty="0" err="1" smtClean="0">
                <a:solidFill>
                  <a:srgbClr val="002060"/>
                </a:solidFill>
              </a:rPr>
              <a:t>النوع </a:t>
            </a:r>
            <a:r>
              <a:rPr lang="ar-SA" sz="2000" dirty="0" smtClean="0">
                <a:solidFill>
                  <a:srgbClr val="002060"/>
                </a:solidFill>
              </a:rPr>
              <a:t>, الاختبارات المقننة وغير </a:t>
            </a:r>
            <a:r>
              <a:rPr lang="ar-SA" sz="2000" dirty="0" err="1" smtClean="0">
                <a:solidFill>
                  <a:srgbClr val="002060"/>
                </a:solidFill>
              </a:rPr>
              <a:t>المقننة </a:t>
            </a:r>
            <a:r>
              <a:rPr lang="ar-SA" sz="2000" dirty="0" smtClean="0">
                <a:solidFill>
                  <a:srgbClr val="002060"/>
                </a:solidFill>
              </a:rPr>
              <a:t>, كالاختبارات الصفية أو الاختبارات من إعداد </a:t>
            </a:r>
            <a:r>
              <a:rPr lang="ar-SA" sz="2000" dirty="0" err="1" smtClean="0">
                <a:solidFill>
                  <a:srgbClr val="002060"/>
                </a:solidFill>
              </a:rPr>
              <a:t>المعلم </a:t>
            </a:r>
            <a:r>
              <a:rPr lang="ar-SA" sz="2000" dirty="0" smtClean="0">
                <a:solidFill>
                  <a:srgbClr val="002060"/>
                </a:solidFill>
              </a:rPr>
              <a:t>, ومن </a:t>
            </a:r>
            <a:r>
              <a:rPr lang="ar-SA" sz="2000" dirty="0" err="1" smtClean="0">
                <a:solidFill>
                  <a:srgbClr val="002060"/>
                </a:solidFill>
              </a:rPr>
              <a:t>أنواعها </a:t>
            </a:r>
            <a:r>
              <a:rPr lang="ar-SA" sz="2000" dirty="0" smtClean="0">
                <a:solidFill>
                  <a:srgbClr val="002060"/>
                </a:solidFill>
              </a:rPr>
              <a:t>،و الاختبارات المدرسية </a:t>
            </a:r>
            <a:r>
              <a:rPr lang="ar-SA" sz="2000" dirty="0" err="1" smtClean="0">
                <a:solidFill>
                  <a:srgbClr val="002060"/>
                </a:solidFill>
              </a:rPr>
              <a:t>العادية </a:t>
            </a:r>
            <a:r>
              <a:rPr lang="ar-SA" sz="2000" dirty="0" smtClean="0">
                <a:solidFill>
                  <a:srgbClr val="002060"/>
                </a:solidFill>
              </a:rPr>
              <a:t>, أو ما يعرف باختبارات </a:t>
            </a:r>
            <a:r>
              <a:rPr lang="ar-SA" sz="2000" dirty="0" err="1" smtClean="0">
                <a:solidFill>
                  <a:srgbClr val="002060"/>
                </a:solidFill>
              </a:rPr>
              <a:t>المقال </a:t>
            </a:r>
            <a:r>
              <a:rPr lang="ar-SA" sz="2000" dirty="0" smtClean="0">
                <a:solidFill>
                  <a:srgbClr val="002060"/>
                </a:solidFill>
              </a:rPr>
              <a:t>, والاختبارات </a:t>
            </a:r>
            <a:r>
              <a:rPr lang="ar-SA" sz="2000" dirty="0" err="1" smtClean="0">
                <a:solidFill>
                  <a:srgbClr val="002060"/>
                </a:solidFill>
              </a:rPr>
              <a:t>الموضوعية </a:t>
            </a:r>
            <a:r>
              <a:rPr lang="ar-SA" sz="2000" dirty="0" smtClean="0">
                <a:solidFill>
                  <a:srgbClr val="002060"/>
                </a:solidFill>
              </a:rPr>
              <a:t>, واختبارات الأسئلة </a:t>
            </a:r>
            <a:r>
              <a:rPr lang="ar-SA" sz="2000" dirty="0" err="1" smtClean="0">
                <a:solidFill>
                  <a:srgbClr val="002060"/>
                </a:solidFill>
              </a:rPr>
              <a:t>الشفهية </a:t>
            </a:r>
            <a:r>
              <a:rPr lang="ar-SA" sz="2000" dirty="0" smtClean="0">
                <a:solidFill>
                  <a:srgbClr val="002060"/>
                </a:solidFill>
              </a:rPr>
              <a:t>, والأعمال التحريرية في </a:t>
            </a:r>
            <a:r>
              <a:rPr lang="ar-SA" sz="2000" dirty="0" err="1" smtClean="0">
                <a:solidFill>
                  <a:srgbClr val="002060"/>
                </a:solidFill>
              </a:rPr>
              <a:t>الفصل </a:t>
            </a:r>
            <a:r>
              <a:rPr lang="ar-SA" sz="2000" dirty="0" smtClean="0">
                <a:solidFill>
                  <a:srgbClr val="002060"/>
                </a:solidFill>
              </a:rPr>
              <a:t>, والواجبات </a:t>
            </a:r>
            <a:r>
              <a:rPr lang="ar-SA" sz="2000" dirty="0" err="1" smtClean="0">
                <a:solidFill>
                  <a:srgbClr val="002060"/>
                </a:solidFill>
              </a:rPr>
              <a:t>المنزلية </a:t>
            </a:r>
            <a:r>
              <a:rPr lang="ar-SA" sz="2000" dirty="0" smtClean="0">
                <a:solidFill>
                  <a:srgbClr val="002060"/>
                </a:solidFill>
              </a:rPr>
              <a:t>, وغيرها من الأنشطة </a:t>
            </a:r>
            <a:r>
              <a:rPr lang="ar-SA" sz="2000" dirty="0" err="1" smtClean="0">
                <a:solidFill>
                  <a:srgbClr val="002060"/>
                </a:solidFill>
              </a:rPr>
              <a:t>التحصيلية</a:t>
            </a:r>
            <a:r>
              <a:rPr lang="ar-SA" sz="2000" dirty="0" smtClean="0">
                <a:solidFill>
                  <a:srgbClr val="002060"/>
                </a:solidFill>
              </a:rPr>
              <a:t> </a:t>
            </a:r>
            <a:r>
              <a:rPr lang="ar-SA" sz="2000" dirty="0" err="1" smtClean="0">
                <a:solidFill>
                  <a:srgbClr val="002060"/>
                </a:solidFill>
              </a:rPr>
              <a:t>.</a:t>
            </a:r>
            <a:endParaRPr lang="en-US" sz="2000" dirty="0" smtClean="0">
              <a:solidFill>
                <a:srgbClr val="002060"/>
              </a:solidFill>
            </a:endParaRPr>
          </a:p>
          <a:p>
            <a:pPr lvl="0"/>
            <a:r>
              <a:rPr lang="ar-SA" sz="2000" dirty="0" smtClean="0">
                <a:solidFill>
                  <a:srgbClr val="002060"/>
                </a:solidFill>
              </a:rPr>
              <a:t>اختبارات التحصيل </a:t>
            </a:r>
            <a:r>
              <a:rPr lang="ar-SA" sz="2000" dirty="0" err="1" smtClean="0">
                <a:solidFill>
                  <a:srgbClr val="002060"/>
                </a:solidFill>
              </a:rPr>
              <a:t>العقلي :</a:t>
            </a:r>
            <a:endParaRPr lang="en-US" sz="2000" dirty="0" smtClean="0">
              <a:solidFill>
                <a:srgbClr val="002060"/>
              </a:solidFill>
            </a:endParaRPr>
          </a:p>
          <a:p>
            <a:r>
              <a:rPr lang="ar-SA" sz="2000" dirty="0" smtClean="0">
                <a:solidFill>
                  <a:srgbClr val="002060"/>
                </a:solidFill>
              </a:rPr>
              <a:t>وهي الاختبارات التي تتعامل مع القدرات العقلية والسمات الشخصية </a:t>
            </a:r>
            <a:r>
              <a:rPr lang="ar-SA" sz="2000" dirty="0" err="1" smtClean="0">
                <a:solidFill>
                  <a:srgbClr val="002060"/>
                </a:solidFill>
              </a:rPr>
              <a:t>للفرد .</a:t>
            </a:r>
            <a:endParaRPr lang="ar-SA" sz="2000" dirty="0" smtClean="0">
              <a:solidFill>
                <a:srgbClr val="002060"/>
              </a:solidFill>
            </a:endParaRPr>
          </a:p>
          <a:p>
            <a:r>
              <a:rPr lang="ar-SA" sz="2000" dirty="0" smtClean="0"/>
              <a:t> </a:t>
            </a:r>
            <a:r>
              <a:rPr lang="ar-SA" sz="2400" u="sng" dirty="0" smtClean="0">
                <a:solidFill>
                  <a:srgbClr val="FF0066"/>
                </a:solidFill>
              </a:rPr>
              <a:t>ومن أمثلة هذه </a:t>
            </a:r>
            <a:r>
              <a:rPr lang="ar-SA" sz="2400" u="sng" dirty="0" err="1" smtClean="0">
                <a:solidFill>
                  <a:srgbClr val="FF0066"/>
                </a:solidFill>
              </a:rPr>
              <a:t>الاختبارات </a:t>
            </a:r>
            <a:r>
              <a:rPr lang="ar-SA" sz="2400" u="sng" dirty="0" smtClean="0">
                <a:solidFill>
                  <a:srgbClr val="FF0066"/>
                </a:solidFill>
              </a:rPr>
              <a:t>, ما </a:t>
            </a:r>
            <a:r>
              <a:rPr lang="ar-SA" sz="2400" u="sng" dirty="0" err="1" smtClean="0">
                <a:solidFill>
                  <a:srgbClr val="FF0066"/>
                </a:solidFill>
              </a:rPr>
              <a:t>يلي :</a:t>
            </a:r>
            <a:r>
              <a:rPr lang="ar-SA" sz="2400" u="sng" dirty="0" smtClean="0">
                <a:solidFill>
                  <a:srgbClr val="FF0066"/>
                </a:solidFill>
              </a:rPr>
              <a:t> </a:t>
            </a:r>
            <a:endParaRPr lang="en-US" sz="2400" u="sng" dirty="0" smtClean="0">
              <a:solidFill>
                <a:srgbClr val="FF0066"/>
              </a:solidFill>
            </a:endParaRPr>
          </a:p>
          <a:p>
            <a:r>
              <a:rPr lang="ar-SA" sz="2000" dirty="0" smtClean="0">
                <a:solidFill>
                  <a:srgbClr val="002060"/>
                </a:solidFill>
              </a:rPr>
              <a:t>1_ اختبارات </a:t>
            </a:r>
            <a:r>
              <a:rPr lang="ar-SA" sz="2000" dirty="0" err="1" smtClean="0">
                <a:solidFill>
                  <a:srgbClr val="002060"/>
                </a:solidFill>
              </a:rPr>
              <a:t>الذكاء </a:t>
            </a:r>
            <a:r>
              <a:rPr lang="ar-SA" sz="2000" dirty="0" smtClean="0">
                <a:solidFill>
                  <a:srgbClr val="002060"/>
                </a:solidFill>
              </a:rPr>
              <a:t>: وتسعى للكشف عن المستوى العقلي العام للفرد من خلال أداء مهمات عقلية </a:t>
            </a:r>
            <a:r>
              <a:rPr lang="ar-SA" sz="2000" dirty="0" err="1" smtClean="0">
                <a:solidFill>
                  <a:srgbClr val="002060"/>
                </a:solidFill>
              </a:rPr>
              <a:t>معينه </a:t>
            </a:r>
            <a:r>
              <a:rPr lang="ar-SA" sz="2000" dirty="0" smtClean="0">
                <a:solidFill>
                  <a:srgbClr val="002060"/>
                </a:solidFill>
              </a:rPr>
              <a:t>, يفترض أنها تمثل الوظائف التي ينطوي عليها مفهوم الذكاء وهي </a:t>
            </a:r>
            <a:r>
              <a:rPr lang="ar-SA" sz="2000" dirty="0" err="1" smtClean="0">
                <a:solidFill>
                  <a:srgbClr val="002060"/>
                </a:solidFill>
              </a:rPr>
              <a:t>نوعان </a:t>
            </a:r>
            <a:r>
              <a:rPr lang="ar-SA" sz="2000" dirty="0" smtClean="0">
                <a:solidFill>
                  <a:srgbClr val="002060"/>
                </a:solidFill>
              </a:rPr>
              <a:t>: فردية لقياس القدرة العقلية الفردية مثل اختبارات ستانفورد </a:t>
            </a:r>
            <a:r>
              <a:rPr lang="ar-SA" sz="2000" dirty="0" err="1" smtClean="0">
                <a:solidFill>
                  <a:srgbClr val="002060"/>
                </a:solidFill>
              </a:rPr>
              <a:t>بينه </a:t>
            </a:r>
            <a:r>
              <a:rPr lang="ar-SA" sz="2000" dirty="0" smtClean="0">
                <a:solidFill>
                  <a:srgbClr val="002060"/>
                </a:solidFill>
              </a:rPr>
              <a:t>, </a:t>
            </a:r>
            <a:r>
              <a:rPr lang="ar-SA" sz="2000" dirty="0" err="1" smtClean="0">
                <a:solidFill>
                  <a:srgbClr val="002060"/>
                </a:solidFill>
              </a:rPr>
              <a:t>ووكسلر</a:t>
            </a:r>
            <a:r>
              <a:rPr lang="ar-SA" sz="2000" dirty="0" smtClean="0">
                <a:solidFill>
                  <a:srgbClr val="002060"/>
                </a:solidFill>
              </a:rPr>
              <a:t> للذكاء وقد تكون لفظية أو </a:t>
            </a:r>
            <a:r>
              <a:rPr lang="ar-SA" sz="2000" dirty="0" err="1" smtClean="0">
                <a:solidFill>
                  <a:srgbClr val="002060"/>
                </a:solidFill>
              </a:rPr>
              <a:t>عملية </a:t>
            </a:r>
            <a:r>
              <a:rPr lang="ar-SA" sz="2000" dirty="0" smtClean="0">
                <a:solidFill>
                  <a:srgbClr val="002060"/>
                </a:solidFill>
              </a:rPr>
              <a:t>, أو لفظية وعملية معا أو جمعية بقياس القدرة العقلية الجماعية من خلال اختبارات لفظية أو غير </a:t>
            </a:r>
            <a:r>
              <a:rPr lang="ar-SA" sz="2000" dirty="0" err="1" smtClean="0">
                <a:solidFill>
                  <a:srgbClr val="002060"/>
                </a:solidFill>
              </a:rPr>
              <a:t>لفظية .</a:t>
            </a:r>
            <a:endParaRPr lang="en-US" sz="2000" dirty="0" smtClean="0">
              <a:solidFill>
                <a:srgbClr val="002060"/>
              </a:solidFill>
            </a:endParaRPr>
          </a:p>
          <a:p>
            <a:r>
              <a:rPr lang="ar-SA" sz="2000" dirty="0" smtClean="0">
                <a:solidFill>
                  <a:srgbClr val="002060"/>
                </a:solidFill>
              </a:rPr>
              <a:t>واختبارات الذكاء تقيس السرعة المتوقعة </a:t>
            </a:r>
            <a:r>
              <a:rPr lang="ar-SA" sz="2000" dirty="0" err="1" smtClean="0">
                <a:solidFill>
                  <a:srgbClr val="002060"/>
                </a:solidFill>
              </a:rPr>
              <a:t>للتعلم </a:t>
            </a:r>
            <a:r>
              <a:rPr lang="ar-SA" sz="2000" dirty="0" smtClean="0">
                <a:solidFill>
                  <a:srgbClr val="002060"/>
                </a:solidFill>
              </a:rPr>
              <a:t>, أو القابلية </a:t>
            </a:r>
            <a:r>
              <a:rPr lang="ar-SA" sz="2000" dirty="0" err="1" smtClean="0">
                <a:solidFill>
                  <a:srgbClr val="002060"/>
                </a:solidFill>
              </a:rPr>
              <a:t>للتعلم </a:t>
            </a:r>
            <a:r>
              <a:rPr lang="ar-SA" sz="2000" dirty="0" smtClean="0">
                <a:solidFill>
                  <a:srgbClr val="002060"/>
                </a:solidFill>
              </a:rPr>
              <a:t>, ويمكن استخدامها  كوسيلة </a:t>
            </a:r>
            <a:r>
              <a:rPr lang="ar-SA" sz="2000" dirty="0" err="1" smtClean="0">
                <a:solidFill>
                  <a:srgbClr val="002060"/>
                </a:solidFill>
              </a:rPr>
              <a:t>للتنبؤ </a:t>
            </a:r>
            <a:r>
              <a:rPr lang="ar-SA" sz="2000" dirty="0" smtClean="0">
                <a:solidFill>
                  <a:srgbClr val="002060"/>
                </a:solidFill>
              </a:rPr>
              <a:t>, بمدى ما يمكن أن يجنيه المتعلم من الخبرات التربوية التي تقدمها له </a:t>
            </a:r>
            <a:r>
              <a:rPr lang="ar-SA" sz="2000" dirty="0" err="1" smtClean="0">
                <a:solidFill>
                  <a:srgbClr val="002060"/>
                </a:solidFill>
              </a:rPr>
              <a:t>المدرسة .</a:t>
            </a:r>
            <a:r>
              <a:rPr lang="ar-SA" sz="2000" dirty="0" smtClean="0">
                <a:solidFill>
                  <a:srgbClr val="002060"/>
                </a:solidFill>
              </a:rPr>
              <a:t> ونسبة الذكاء عبارة عن درجة </a:t>
            </a:r>
            <a:r>
              <a:rPr lang="ar-SA" sz="2000" dirty="0" err="1" smtClean="0">
                <a:solidFill>
                  <a:srgbClr val="002060"/>
                </a:solidFill>
              </a:rPr>
              <a:t>معيارية </a:t>
            </a:r>
            <a:r>
              <a:rPr lang="ar-SA" sz="2000" dirty="0" smtClean="0">
                <a:solidFill>
                  <a:srgbClr val="002060"/>
                </a:solidFill>
              </a:rPr>
              <a:t>, تمثل مدى ابتعاد التلميذ أو قربة عن متوسط أداء المجموعة التي ينتمي إليها </a:t>
            </a:r>
            <a:r>
              <a:rPr lang="ar-SA" sz="2000" dirty="0" err="1" smtClean="0">
                <a:solidFill>
                  <a:srgbClr val="002060"/>
                </a:solidFill>
              </a:rPr>
              <a:t>عمرياً .</a:t>
            </a:r>
            <a:endParaRPr lang="en-US" sz="2000" dirty="0" smtClean="0">
              <a:solidFill>
                <a:srgbClr val="002060"/>
              </a:solidFill>
            </a:endParaRPr>
          </a:p>
          <a:p>
            <a:endParaRPr lang="ar-SA" sz="2400" dirty="0"/>
          </a:p>
        </p:txBody>
      </p:sp>
    </p:spTree>
    <p:extLst>
      <p:ext uri="{BB962C8B-B14F-4D97-AF65-F5344CB8AC3E}">
        <p14:creationId xmlns:p14="http://schemas.microsoft.com/office/powerpoint/2010/main" val="39577173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20120409-031957.jpg"/>
          <p:cNvPicPr>
            <a:picLocks noChangeAspect="1"/>
          </p:cNvPicPr>
          <p:nvPr/>
        </p:nvPicPr>
        <p:blipFill>
          <a:blip r:embed="rId2" cstate="print"/>
          <a:stretch>
            <a:fillRect/>
          </a:stretch>
        </p:blipFill>
        <p:spPr>
          <a:xfrm>
            <a:off x="0" y="0"/>
            <a:ext cx="9144000" cy="6858000"/>
          </a:xfrm>
          <a:prstGeom prst="rect">
            <a:avLst/>
          </a:prstGeom>
        </p:spPr>
      </p:pic>
      <p:sp>
        <p:nvSpPr>
          <p:cNvPr id="3" name="مستطيل 2"/>
          <p:cNvSpPr/>
          <p:nvPr/>
        </p:nvSpPr>
        <p:spPr>
          <a:xfrm>
            <a:off x="971600" y="0"/>
            <a:ext cx="7488832" cy="685800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4" name="مربع نص 3"/>
          <p:cNvSpPr txBox="1"/>
          <p:nvPr/>
        </p:nvSpPr>
        <p:spPr>
          <a:xfrm>
            <a:off x="899592" y="404664"/>
            <a:ext cx="7488832" cy="6032421"/>
          </a:xfrm>
          <a:prstGeom prst="rect">
            <a:avLst/>
          </a:prstGeom>
          <a:noFill/>
        </p:spPr>
        <p:txBody>
          <a:bodyPr wrap="square" rtlCol="1">
            <a:spAutoFit/>
          </a:bodyPr>
          <a:lstStyle/>
          <a:p>
            <a:r>
              <a:rPr lang="ar-SA" sz="2400" u="sng" dirty="0" smtClean="0">
                <a:solidFill>
                  <a:srgbClr val="92D050"/>
                </a:solidFill>
              </a:rPr>
              <a:t>2/</a:t>
            </a:r>
            <a:r>
              <a:rPr lang="ar-SA" sz="2400" u="sng" dirty="0" smtClean="0">
                <a:solidFill>
                  <a:srgbClr val="FF0066"/>
                </a:solidFill>
              </a:rPr>
              <a:t>_اختبارات الاستعدادات </a:t>
            </a:r>
            <a:r>
              <a:rPr lang="ar-SA" sz="2400" u="sng" dirty="0" err="1" smtClean="0">
                <a:solidFill>
                  <a:srgbClr val="FF0066"/>
                </a:solidFill>
              </a:rPr>
              <a:t>والقدرات :</a:t>
            </a:r>
            <a:r>
              <a:rPr lang="ar-SA" sz="2400" u="sng" dirty="0" smtClean="0">
                <a:solidFill>
                  <a:srgbClr val="FF0066"/>
                </a:solidFill>
              </a:rPr>
              <a:t> </a:t>
            </a:r>
          </a:p>
          <a:p>
            <a:endParaRPr lang="ar-SA" sz="2400" u="sng" dirty="0" smtClean="0">
              <a:solidFill>
                <a:srgbClr val="FF0066"/>
              </a:solidFill>
            </a:endParaRPr>
          </a:p>
          <a:p>
            <a:r>
              <a:rPr lang="ar-SA" sz="2000" dirty="0" smtClean="0">
                <a:solidFill>
                  <a:srgbClr val="002060"/>
                </a:solidFill>
              </a:rPr>
              <a:t>وتصمم هذه الاختبارات لقياس </a:t>
            </a:r>
            <a:r>
              <a:rPr lang="ar-SA" sz="2000" dirty="0" err="1" smtClean="0">
                <a:solidFill>
                  <a:srgbClr val="002060"/>
                </a:solidFill>
              </a:rPr>
              <a:t>القدرات </a:t>
            </a:r>
            <a:r>
              <a:rPr lang="ar-SA" sz="2000" dirty="0" smtClean="0">
                <a:solidFill>
                  <a:srgbClr val="002060"/>
                </a:solidFill>
              </a:rPr>
              <a:t>, والاستعدادات الخاصة في مجالات </a:t>
            </a:r>
            <a:r>
              <a:rPr lang="ar-SA" sz="2000" dirty="0" err="1" smtClean="0">
                <a:solidFill>
                  <a:srgbClr val="002060"/>
                </a:solidFill>
              </a:rPr>
              <a:t>محددة </a:t>
            </a:r>
            <a:r>
              <a:rPr lang="ar-SA" sz="2000" dirty="0" smtClean="0">
                <a:solidFill>
                  <a:srgbClr val="002060"/>
                </a:solidFill>
              </a:rPr>
              <a:t>, مثل الاستعداد اللغوي والرياضي </a:t>
            </a:r>
            <a:r>
              <a:rPr lang="ar-SA" sz="2000" dirty="0" err="1" smtClean="0">
                <a:solidFill>
                  <a:srgbClr val="002060"/>
                </a:solidFill>
              </a:rPr>
              <a:t>والميكانيكي </a:t>
            </a:r>
            <a:r>
              <a:rPr lang="ar-SA" sz="2000" dirty="0" smtClean="0">
                <a:solidFill>
                  <a:srgbClr val="002060"/>
                </a:solidFill>
              </a:rPr>
              <a:t>, وغير ذلك من الاستعدادات </a:t>
            </a:r>
            <a:r>
              <a:rPr lang="ar-SA" sz="2000" dirty="0" err="1" smtClean="0">
                <a:solidFill>
                  <a:srgbClr val="002060"/>
                </a:solidFill>
              </a:rPr>
              <a:t>المحددة </a:t>
            </a:r>
            <a:r>
              <a:rPr lang="ar-SA" sz="2000" dirty="0" smtClean="0">
                <a:solidFill>
                  <a:srgbClr val="002060"/>
                </a:solidFill>
              </a:rPr>
              <a:t>, فالاستعداد هو قدرة كامنة في </a:t>
            </a:r>
            <a:r>
              <a:rPr lang="ar-SA" sz="2000" dirty="0" err="1" smtClean="0">
                <a:solidFill>
                  <a:srgbClr val="002060"/>
                </a:solidFill>
              </a:rPr>
              <a:t>الفرد </a:t>
            </a:r>
            <a:r>
              <a:rPr lang="ar-SA" sz="2000" dirty="0" smtClean="0">
                <a:solidFill>
                  <a:srgbClr val="002060"/>
                </a:solidFill>
              </a:rPr>
              <a:t>, تعمل على تمكينه من أداء عمل عقلي أو حركي </a:t>
            </a:r>
            <a:r>
              <a:rPr lang="ar-SA" sz="2000" dirty="0" err="1" smtClean="0">
                <a:solidFill>
                  <a:srgbClr val="002060"/>
                </a:solidFill>
              </a:rPr>
              <a:t>مستقبلاً </a:t>
            </a:r>
            <a:r>
              <a:rPr lang="ar-SA" sz="2000" dirty="0" smtClean="0">
                <a:solidFill>
                  <a:srgbClr val="002060"/>
                </a:solidFill>
              </a:rPr>
              <a:t>,إذا توافر لهذا الفرد التدريب </a:t>
            </a:r>
            <a:r>
              <a:rPr lang="ar-SA" sz="2000" dirty="0" err="1" smtClean="0">
                <a:solidFill>
                  <a:srgbClr val="002060"/>
                </a:solidFill>
              </a:rPr>
              <a:t>اللازم .</a:t>
            </a:r>
            <a:r>
              <a:rPr lang="ar-SA" sz="2000" dirty="0" smtClean="0">
                <a:solidFill>
                  <a:srgbClr val="002060"/>
                </a:solidFill>
              </a:rPr>
              <a:t> وهو مزيج من عوامل النمو </a:t>
            </a:r>
            <a:r>
              <a:rPr lang="ar-SA" sz="2000" dirty="0" err="1" smtClean="0">
                <a:solidFill>
                  <a:srgbClr val="002060"/>
                </a:solidFill>
              </a:rPr>
              <a:t>الداخلي </a:t>
            </a:r>
            <a:r>
              <a:rPr lang="ar-SA" sz="2000" dirty="0" smtClean="0">
                <a:solidFill>
                  <a:srgbClr val="002060"/>
                </a:solidFill>
              </a:rPr>
              <a:t>, ونتائج التدريب </a:t>
            </a:r>
            <a:r>
              <a:rPr lang="ar-SA" sz="2000" dirty="0" err="1" smtClean="0">
                <a:solidFill>
                  <a:srgbClr val="002060"/>
                </a:solidFill>
              </a:rPr>
              <a:t>والخبرة </a:t>
            </a:r>
            <a:r>
              <a:rPr lang="ar-SA" sz="2000" dirty="0" smtClean="0">
                <a:solidFill>
                  <a:srgbClr val="002060"/>
                </a:solidFill>
              </a:rPr>
              <a:t>, التي إذا توافرت يتحول الاستعداد إلى قدرة </a:t>
            </a:r>
            <a:r>
              <a:rPr lang="ar-SA" sz="2000" dirty="0" err="1" smtClean="0">
                <a:solidFill>
                  <a:srgbClr val="002060"/>
                </a:solidFill>
              </a:rPr>
              <a:t>فعلية .</a:t>
            </a:r>
            <a:r>
              <a:rPr lang="ar-SA" sz="2000" dirty="0" smtClean="0">
                <a:solidFill>
                  <a:srgbClr val="002060"/>
                </a:solidFill>
              </a:rPr>
              <a:t> وتفيد اختبارات الاستعداد في التنبؤ بنوع الأداء المنتظر الذي يتوقع أن يكتسبه الفرد من خلال </a:t>
            </a:r>
            <a:r>
              <a:rPr lang="ar-SA" sz="2000" dirty="0" err="1" smtClean="0">
                <a:solidFill>
                  <a:srgbClr val="002060"/>
                </a:solidFill>
              </a:rPr>
              <a:t>التدريب </a:t>
            </a:r>
            <a:r>
              <a:rPr lang="ar-SA" sz="2000" dirty="0" smtClean="0">
                <a:solidFill>
                  <a:srgbClr val="002060"/>
                </a:solidFill>
              </a:rPr>
              <a:t>, أو التحصيل في مواقف </a:t>
            </a:r>
            <a:r>
              <a:rPr lang="ar-SA" sz="2000" dirty="0" err="1" smtClean="0">
                <a:solidFill>
                  <a:srgbClr val="002060"/>
                </a:solidFill>
              </a:rPr>
              <a:t>جديدة </a:t>
            </a:r>
            <a:r>
              <a:rPr lang="ar-SA" sz="2000" dirty="0" smtClean="0">
                <a:solidFill>
                  <a:srgbClr val="002060"/>
                </a:solidFill>
              </a:rPr>
              <a:t>, ولهذا فإنها تلعب دوراً مهماً في عمليات التوجيه الدراسي </a:t>
            </a:r>
            <a:r>
              <a:rPr lang="ar-SA" sz="2000" dirty="0" err="1" smtClean="0">
                <a:solidFill>
                  <a:srgbClr val="002060"/>
                </a:solidFill>
              </a:rPr>
              <a:t>والمهني .</a:t>
            </a:r>
            <a:endParaRPr lang="en-US" sz="2000" dirty="0" smtClean="0">
              <a:solidFill>
                <a:srgbClr val="002060"/>
              </a:solidFill>
            </a:endParaRPr>
          </a:p>
          <a:p>
            <a:r>
              <a:rPr lang="ar-SA" sz="2000" dirty="0" smtClean="0">
                <a:solidFill>
                  <a:srgbClr val="002060"/>
                </a:solidFill>
              </a:rPr>
              <a:t>أما القدرات فتربط باللحظة </a:t>
            </a:r>
            <a:r>
              <a:rPr lang="ar-SA" sz="2000" dirty="0" err="1" smtClean="0">
                <a:solidFill>
                  <a:srgbClr val="002060"/>
                </a:solidFill>
              </a:rPr>
              <a:t>الراهنة </a:t>
            </a:r>
            <a:r>
              <a:rPr lang="ar-SA" sz="2000" dirty="0" smtClean="0">
                <a:solidFill>
                  <a:srgbClr val="002060"/>
                </a:solidFill>
              </a:rPr>
              <a:t>, إذ إنها تعمل على قياس قدرة الفرد على الأداء في اللحظة </a:t>
            </a:r>
            <a:r>
              <a:rPr lang="ar-SA" sz="2000" dirty="0" err="1" smtClean="0">
                <a:solidFill>
                  <a:srgbClr val="002060"/>
                </a:solidFill>
              </a:rPr>
              <a:t>الحاضرة </a:t>
            </a:r>
            <a:r>
              <a:rPr lang="ar-SA" sz="2000" dirty="0" smtClean="0">
                <a:solidFill>
                  <a:srgbClr val="002060"/>
                </a:solidFill>
              </a:rPr>
              <a:t>, لأعمال عقلية أو </a:t>
            </a:r>
            <a:r>
              <a:rPr lang="ar-SA" sz="2000" dirty="0" err="1" smtClean="0">
                <a:solidFill>
                  <a:srgbClr val="002060"/>
                </a:solidFill>
              </a:rPr>
              <a:t>حركية </a:t>
            </a:r>
            <a:r>
              <a:rPr lang="ar-SA" sz="2000" dirty="0" smtClean="0">
                <a:solidFill>
                  <a:srgbClr val="002060"/>
                </a:solidFill>
              </a:rPr>
              <a:t>, سواء أكان ذلك عن طريق التدريب أو من </a:t>
            </a:r>
            <a:r>
              <a:rPr lang="ar-SA" sz="2000" dirty="0" err="1" smtClean="0">
                <a:solidFill>
                  <a:srgbClr val="002060"/>
                </a:solidFill>
              </a:rPr>
              <a:t>دونه </a:t>
            </a:r>
            <a:r>
              <a:rPr lang="ar-SA" sz="2000" dirty="0" smtClean="0">
                <a:solidFill>
                  <a:srgbClr val="002060"/>
                </a:solidFill>
              </a:rPr>
              <a:t>, والقدرة قد تكون فطرية أو </a:t>
            </a:r>
            <a:r>
              <a:rPr lang="ar-SA" sz="2000" dirty="0" err="1" smtClean="0">
                <a:solidFill>
                  <a:srgbClr val="002060"/>
                </a:solidFill>
              </a:rPr>
              <a:t>مكتسبة .</a:t>
            </a:r>
            <a:r>
              <a:rPr lang="ar-SA" sz="2000" dirty="0" smtClean="0">
                <a:solidFill>
                  <a:srgbClr val="002060"/>
                </a:solidFill>
              </a:rPr>
              <a:t> وتختلف اختبارات </a:t>
            </a:r>
            <a:r>
              <a:rPr lang="ar-SA" sz="2000" dirty="0" err="1" smtClean="0">
                <a:solidFill>
                  <a:srgbClr val="002060"/>
                </a:solidFill>
              </a:rPr>
              <a:t>الاستعدادات </a:t>
            </a:r>
            <a:r>
              <a:rPr lang="ar-SA" sz="2000" dirty="0" smtClean="0">
                <a:solidFill>
                  <a:srgbClr val="002060"/>
                </a:solidFill>
              </a:rPr>
              <a:t>, والقدرات عن الاختبارات </a:t>
            </a:r>
            <a:r>
              <a:rPr lang="ar-SA" sz="2000" dirty="0" err="1" smtClean="0">
                <a:solidFill>
                  <a:srgbClr val="002060"/>
                </a:solidFill>
              </a:rPr>
              <a:t>التحصيلية</a:t>
            </a:r>
            <a:r>
              <a:rPr lang="ar-SA" sz="2000" dirty="0" smtClean="0">
                <a:solidFill>
                  <a:srgbClr val="002060"/>
                </a:solidFill>
              </a:rPr>
              <a:t> , التي تقيس </a:t>
            </a:r>
            <a:r>
              <a:rPr lang="ar-SA" sz="2000" dirty="0" err="1" smtClean="0">
                <a:solidFill>
                  <a:srgbClr val="002060"/>
                </a:solidFill>
              </a:rPr>
              <a:t>النتاجات</a:t>
            </a:r>
            <a:r>
              <a:rPr lang="ar-SA" sz="2000" dirty="0" smtClean="0">
                <a:solidFill>
                  <a:srgbClr val="002060"/>
                </a:solidFill>
              </a:rPr>
              <a:t> النهائية للتعلم المدرسي في الجانب </a:t>
            </a:r>
            <a:r>
              <a:rPr lang="ar-SA" sz="2000" dirty="0" err="1" smtClean="0">
                <a:solidFill>
                  <a:srgbClr val="002060"/>
                </a:solidFill>
              </a:rPr>
              <a:t>المعرفي </a:t>
            </a:r>
            <a:r>
              <a:rPr lang="ar-SA" sz="2000" dirty="0" smtClean="0">
                <a:solidFill>
                  <a:srgbClr val="002060"/>
                </a:solidFill>
              </a:rPr>
              <a:t>, في حين أن اختبارات القدرات العقلية تركز على تحديد مدى استعداد الفرد </a:t>
            </a:r>
            <a:r>
              <a:rPr lang="ar-SA" sz="2000" dirty="0" err="1" smtClean="0">
                <a:solidFill>
                  <a:srgbClr val="002060"/>
                </a:solidFill>
              </a:rPr>
              <a:t>للتعلم </a:t>
            </a:r>
            <a:r>
              <a:rPr lang="ar-SA" sz="2000" dirty="0" smtClean="0">
                <a:solidFill>
                  <a:srgbClr val="002060"/>
                </a:solidFill>
              </a:rPr>
              <a:t>, وقدرته </a:t>
            </a:r>
            <a:r>
              <a:rPr lang="ar-SA" sz="2000" dirty="0" err="1" smtClean="0">
                <a:solidFill>
                  <a:srgbClr val="002060"/>
                </a:solidFill>
              </a:rPr>
              <a:t>عليه .</a:t>
            </a:r>
            <a:r>
              <a:rPr lang="ar-SA" sz="2000" dirty="0" smtClean="0">
                <a:solidFill>
                  <a:srgbClr val="002060"/>
                </a:solidFill>
              </a:rPr>
              <a:t> ومن ثم فإن الاختبارات تكون في البداية </a:t>
            </a:r>
            <a:r>
              <a:rPr lang="ar-SA" sz="2000" dirty="0" err="1" smtClean="0">
                <a:solidFill>
                  <a:srgbClr val="002060"/>
                </a:solidFill>
              </a:rPr>
              <a:t>تصنيفية </a:t>
            </a:r>
            <a:r>
              <a:rPr lang="ar-SA" sz="2000" dirty="0" smtClean="0">
                <a:solidFill>
                  <a:srgbClr val="002060"/>
                </a:solidFill>
              </a:rPr>
              <a:t>, ليتم في ضوئها تحديد </a:t>
            </a:r>
            <a:r>
              <a:rPr lang="ar-SA" sz="2000" dirty="0" err="1" smtClean="0">
                <a:solidFill>
                  <a:srgbClr val="002060"/>
                </a:solidFill>
              </a:rPr>
              <a:t>نوعية </a:t>
            </a:r>
            <a:r>
              <a:rPr lang="ar-SA" sz="2000" dirty="0" smtClean="0">
                <a:solidFill>
                  <a:srgbClr val="002060"/>
                </a:solidFill>
              </a:rPr>
              <a:t>, وأسلوب التعليم والتعلم المناسبين لمستوى القدرات العقلية </a:t>
            </a:r>
            <a:r>
              <a:rPr lang="ar-SA" sz="2000" dirty="0" err="1" smtClean="0">
                <a:solidFill>
                  <a:srgbClr val="002060"/>
                </a:solidFill>
              </a:rPr>
              <a:t>للمتعلم </a:t>
            </a:r>
            <a:r>
              <a:rPr lang="ar-SA" sz="2000" dirty="0" smtClean="0">
                <a:solidFill>
                  <a:srgbClr val="002060"/>
                </a:solidFill>
              </a:rPr>
              <a:t>, أي أنها تمثل نقطة البداية في عمليات </a:t>
            </a:r>
            <a:r>
              <a:rPr lang="ar-SA" sz="2000" dirty="0" err="1" smtClean="0">
                <a:solidFill>
                  <a:srgbClr val="002060"/>
                </a:solidFill>
              </a:rPr>
              <a:t>التعليم </a:t>
            </a:r>
            <a:r>
              <a:rPr lang="ar-SA" sz="2000" dirty="0" smtClean="0">
                <a:solidFill>
                  <a:srgbClr val="002060"/>
                </a:solidFill>
              </a:rPr>
              <a:t>, بينما التحصيل يمثل نقطة </a:t>
            </a:r>
            <a:r>
              <a:rPr lang="ar-SA" sz="2000" i="1" dirty="0" err="1" smtClean="0">
                <a:solidFill>
                  <a:srgbClr val="002060"/>
                </a:solidFill>
              </a:rPr>
              <a:t>النهاية .</a:t>
            </a:r>
            <a:endParaRPr lang="en-US" sz="2000" dirty="0" smtClean="0">
              <a:solidFill>
                <a:srgbClr val="002060"/>
              </a:solidFill>
            </a:endParaRPr>
          </a:p>
          <a:p>
            <a:r>
              <a:rPr lang="ar-SA" sz="2000" i="1" dirty="0" smtClean="0">
                <a:solidFill>
                  <a:srgbClr val="002060"/>
                </a:solidFill>
              </a:rPr>
              <a:t> </a:t>
            </a:r>
            <a:endParaRPr lang="en-US" sz="2000" dirty="0" smtClean="0">
              <a:solidFill>
                <a:srgbClr val="002060"/>
              </a:solidFill>
            </a:endParaRPr>
          </a:p>
          <a:p>
            <a:endParaRPr lang="ar-SA" dirty="0"/>
          </a:p>
        </p:txBody>
      </p:sp>
    </p:spTree>
    <p:extLst>
      <p:ext uri="{BB962C8B-B14F-4D97-AF65-F5344CB8AC3E}">
        <p14:creationId xmlns:p14="http://schemas.microsoft.com/office/powerpoint/2010/main" val="3120733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style>
          <a:lnRef idx="0">
            <a:schemeClr val="accent5"/>
          </a:lnRef>
          <a:fillRef idx="3">
            <a:schemeClr val="accent5"/>
          </a:fillRef>
          <a:effectRef idx="3">
            <a:schemeClr val="accent5"/>
          </a:effectRef>
          <a:fontRef idx="minor">
            <a:schemeClr val="lt1"/>
          </a:fontRef>
        </p:style>
        <p:txBody>
          <a:bodyPr/>
          <a:lstStyle/>
          <a:p>
            <a:r>
              <a:rPr lang="ar-JO" dirty="0" smtClean="0"/>
              <a:t>مفهوم التقويم التربوي </a:t>
            </a:r>
            <a:br>
              <a:rPr lang="ar-JO" dirty="0" smtClean="0"/>
            </a:br>
            <a:endParaRPr lang="ar-SA" dirty="0"/>
          </a:p>
        </p:txBody>
      </p:sp>
      <p:sp>
        <p:nvSpPr>
          <p:cNvPr id="3" name="عنوان فرعي 2"/>
          <p:cNvSpPr>
            <a:spLocks noGrp="1"/>
          </p:cNvSpPr>
          <p:nvPr>
            <p:ph type="subTitle" idx="1"/>
          </p:nvPr>
        </p:nvSpPr>
        <p:spPr/>
        <p:style>
          <a:lnRef idx="1">
            <a:schemeClr val="accent5"/>
          </a:lnRef>
          <a:fillRef idx="2">
            <a:schemeClr val="accent5"/>
          </a:fillRef>
          <a:effectRef idx="1">
            <a:schemeClr val="accent5"/>
          </a:effectRef>
          <a:fontRef idx="minor">
            <a:schemeClr val="dk1"/>
          </a:fontRef>
        </p:style>
        <p:txBody>
          <a:bodyPr>
            <a:normAutofit fontScale="77500" lnSpcReduction="20000"/>
          </a:bodyPr>
          <a:lstStyle/>
          <a:p>
            <a:r>
              <a:rPr lang="ar-JO" dirty="0" smtClean="0"/>
              <a:t>المعنى اللغوي للتقويم :-</a:t>
            </a:r>
          </a:p>
          <a:p>
            <a:r>
              <a:rPr lang="ar-JO" dirty="0" smtClean="0"/>
              <a:t>إن اصل كلمة تقويم هو الفعل ”قوّم ” حيث يقال :قوّم الشيء تقويماً‘بمعنى عدّل مساره الى الجهة المرغوبة ‘أي أصلح نقاط الاعوجاج والقصور فيه .فهو إذن بيان قيمة الشيء ‘وتعديله ‘وإزالة </a:t>
            </a:r>
            <a:r>
              <a:rPr lang="ar-JO" dirty="0" err="1" smtClean="0"/>
              <a:t>إعوجاجه</a:t>
            </a:r>
            <a:r>
              <a:rPr lang="ar-JO" dirty="0" smtClean="0"/>
              <a:t> </a:t>
            </a:r>
            <a:endParaRPr lang="ar-SA"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20120409-031957.jpg"/>
          <p:cNvPicPr>
            <a:picLocks noChangeAspect="1"/>
          </p:cNvPicPr>
          <p:nvPr/>
        </p:nvPicPr>
        <p:blipFill>
          <a:blip r:embed="rId2" cstate="print"/>
          <a:stretch>
            <a:fillRect/>
          </a:stretch>
        </p:blipFill>
        <p:spPr>
          <a:xfrm>
            <a:off x="0" y="0"/>
            <a:ext cx="9144000" cy="6858000"/>
          </a:xfrm>
          <a:prstGeom prst="rect">
            <a:avLst/>
          </a:prstGeom>
        </p:spPr>
      </p:pic>
      <p:sp>
        <p:nvSpPr>
          <p:cNvPr id="3" name="مستطيل 2"/>
          <p:cNvSpPr/>
          <p:nvPr/>
        </p:nvSpPr>
        <p:spPr>
          <a:xfrm>
            <a:off x="971600" y="0"/>
            <a:ext cx="7488832" cy="685800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4" name="مربع نص 3"/>
          <p:cNvSpPr txBox="1"/>
          <p:nvPr/>
        </p:nvSpPr>
        <p:spPr>
          <a:xfrm>
            <a:off x="971600" y="404664"/>
            <a:ext cx="7344816" cy="6001643"/>
          </a:xfrm>
          <a:prstGeom prst="rect">
            <a:avLst/>
          </a:prstGeom>
          <a:noFill/>
        </p:spPr>
        <p:txBody>
          <a:bodyPr wrap="square" rtlCol="1">
            <a:spAutoFit/>
          </a:bodyPr>
          <a:lstStyle/>
          <a:p>
            <a:r>
              <a:rPr lang="ar-SA" sz="2400" b="1" u="sng" dirty="0" smtClean="0">
                <a:solidFill>
                  <a:srgbClr val="92D050"/>
                </a:solidFill>
              </a:rPr>
              <a:t> 3/</a:t>
            </a:r>
            <a:r>
              <a:rPr lang="ar-SA" sz="2400" b="1" u="sng" dirty="0" smtClean="0">
                <a:solidFill>
                  <a:srgbClr val="FF0066"/>
                </a:solidFill>
              </a:rPr>
              <a:t>اختبارات </a:t>
            </a:r>
            <a:r>
              <a:rPr lang="ar-SA" sz="2400" b="1" u="sng" dirty="0" err="1" smtClean="0">
                <a:solidFill>
                  <a:srgbClr val="FF0066"/>
                </a:solidFill>
              </a:rPr>
              <a:t>الاتجاهات</a:t>
            </a:r>
            <a:r>
              <a:rPr lang="ar-SA" sz="2400" b="1" dirty="0" err="1" smtClean="0">
                <a:solidFill>
                  <a:srgbClr val="FF0066"/>
                </a:solidFill>
              </a:rPr>
              <a:t>:</a:t>
            </a:r>
            <a:r>
              <a:rPr lang="ar-SA" sz="2400" b="1" dirty="0" smtClean="0">
                <a:solidFill>
                  <a:srgbClr val="FF0066"/>
                </a:solidFill>
              </a:rPr>
              <a:t> </a:t>
            </a:r>
          </a:p>
          <a:p>
            <a:endParaRPr lang="ar-SA" sz="2400" b="1" dirty="0" smtClean="0">
              <a:solidFill>
                <a:srgbClr val="FF0066"/>
              </a:solidFill>
            </a:endParaRPr>
          </a:p>
          <a:p>
            <a:r>
              <a:rPr lang="ar-SA" sz="2400" dirty="0" smtClean="0">
                <a:solidFill>
                  <a:srgbClr val="002060"/>
                </a:solidFill>
              </a:rPr>
              <a:t>الاتجاه هو استعداد وجداني مكتسب:ثابت نسبيا يحدد شعور الفرد وسلوكه نحو موضوعات معينه ويتضمن حكما عليها بالقبول </a:t>
            </a:r>
            <a:r>
              <a:rPr lang="ar-SA" sz="2400" dirty="0" err="1" smtClean="0">
                <a:solidFill>
                  <a:srgbClr val="002060"/>
                </a:solidFill>
              </a:rPr>
              <a:t>اوالرفض</a:t>
            </a:r>
            <a:r>
              <a:rPr lang="ar-SA" sz="2400" dirty="0" smtClean="0">
                <a:solidFill>
                  <a:srgbClr val="002060"/>
                </a:solidFill>
              </a:rPr>
              <a:t> او </a:t>
            </a:r>
            <a:r>
              <a:rPr lang="ar-SA" sz="2400" dirty="0" err="1" smtClean="0">
                <a:solidFill>
                  <a:srgbClr val="002060"/>
                </a:solidFill>
              </a:rPr>
              <a:t>الحياد0وهذه</a:t>
            </a:r>
            <a:r>
              <a:rPr lang="ar-SA" sz="2400" dirty="0" smtClean="0">
                <a:solidFill>
                  <a:srgbClr val="002060"/>
                </a:solidFill>
              </a:rPr>
              <a:t>  الموضوعات قد تكون اشياء او اشخاص او جماعه او افكار او </a:t>
            </a:r>
            <a:r>
              <a:rPr lang="ar-SA" sz="2400" dirty="0" err="1" smtClean="0">
                <a:solidFill>
                  <a:srgbClr val="002060"/>
                </a:solidFill>
              </a:rPr>
              <a:t>مبادى</a:t>
            </a:r>
            <a:r>
              <a:rPr lang="ar-SA" sz="2400" dirty="0" smtClean="0">
                <a:solidFill>
                  <a:srgbClr val="002060"/>
                </a:solidFill>
              </a:rPr>
              <a:t> </a:t>
            </a:r>
            <a:r>
              <a:rPr lang="ar-SA" sz="2400" dirty="0" err="1" smtClean="0">
                <a:solidFill>
                  <a:srgbClr val="002060"/>
                </a:solidFill>
              </a:rPr>
              <a:t>كماقد</a:t>
            </a:r>
            <a:r>
              <a:rPr lang="ar-SA" sz="2400" dirty="0" smtClean="0">
                <a:solidFill>
                  <a:srgbClr val="002060"/>
                </a:solidFill>
              </a:rPr>
              <a:t> تكون </a:t>
            </a:r>
            <a:r>
              <a:rPr lang="ar-SA" sz="2400" dirty="0" err="1" smtClean="0">
                <a:solidFill>
                  <a:srgbClr val="002060"/>
                </a:solidFill>
              </a:rPr>
              <a:t>متعلقه</a:t>
            </a:r>
            <a:r>
              <a:rPr lang="ar-SA" sz="2400" dirty="0" smtClean="0">
                <a:solidFill>
                  <a:srgbClr val="002060"/>
                </a:solidFill>
              </a:rPr>
              <a:t> بالفرد نفسه كحب الذات واحترامها او السخط عليها</a:t>
            </a:r>
            <a:endParaRPr lang="en-US" sz="2400" dirty="0" smtClean="0">
              <a:solidFill>
                <a:srgbClr val="002060"/>
              </a:solidFill>
            </a:endParaRPr>
          </a:p>
          <a:p>
            <a:r>
              <a:rPr lang="ar-SA" sz="2400" dirty="0" smtClean="0">
                <a:solidFill>
                  <a:srgbClr val="002060"/>
                </a:solidFill>
              </a:rPr>
              <a:t>والاتجاهات مكتسبه </a:t>
            </a:r>
            <a:r>
              <a:rPr lang="ar-SA" sz="2400" dirty="0" err="1" smtClean="0">
                <a:solidFill>
                  <a:srgbClr val="002060"/>
                </a:solidFill>
              </a:rPr>
              <a:t>ومتعلمه</a:t>
            </a:r>
            <a:r>
              <a:rPr lang="ar-SA" sz="2400" dirty="0" smtClean="0">
                <a:solidFill>
                  <a:srgbClr val="002060"/>
                </a:solidFill>
              </a:rPr>
              <a:t> ولها خصائص انفعاليه تغلب عليها الذاتيه من حيث محتواها ومضمونها المعرفي وتتسم بالثبات النسبي  </a:t>
            </a:r>
            <a:r>
              <a:rPr lang="ar-SA" sz="2400" dirty="0" err="1" smtClean="0">
                <a:solidFill>
                  <a:srgbClr val="002060"/>
                </a:solidFill>
              </a:rPr>
              <a:t>الاانه</a:t>
            </a:r>
            <a:r>
              <a:rPr lang="ar-SA" sz="2400" dirty="0" smtClean="0">
                <a:solidFill>
                  <a:srgbClr val="002060"/>
                </a:solidFill>
              </a:rPr>
              <a:t> من الممكن تغييرها او تعديلها في ظل ظروف معينه وتتكون الاتجاهات من نواح ثلاث هي النواحي </a:t>
            </a:r>
            <a:r>
              <a:rPr lang="ar-SA" sz="2400" dirty="0" err="1" smtClean="0">
                <a:solidFill>
                  <a:srgbClr val="002060"/>
                </a:solidFill>
              </a:rPr>
              <a:t>0المعرفيه0والانفعاليه0والعمليه</a:t>
            </a:r>
            <a:r>
              <a:rPr lang="ar-SA" sz="2400" dirty="0" smtClean="0">
                <a:solidFill>
                  <a:srgbClr val="002060"/>
                </a:solidFill>
              </a:rPr>
              <a:t> السلوكيه </a:t>
            </a:r>
            <a:r>
              <a:rPr lang="ar-SA" sz="2400" dirty="0" err="1" smtClean="0">
                <a:solidFill>
                  <a:srgbClr val="002060"/>
                </a:solidFill>
              </a:rPr>
              <a:t>0ونتناول</a:t>
            </a:r>
            <a:r>
              <a:rPr lang="ar-SA" sz="2400" dirty="0" smtClean="0">
                <a:solidFill>
                  <a:srgbClr val="002060"/>
                </a:solidFill>
              </a:rPr>
              <a:t> اختبارات الاتجاهات تبيان فكر الفرد ومشاعره وسلوكه </a:t>
            </a:r>
            <a:r>
              <a:rPr lang="ar-SA" sz="2400" dirty="0" err="1" smtClean="0">
                <a:solidFill>
                  <a:srgbClr val="002060"/>
                </a:solidFill>
              </a:rPr>
              <a:t>تجاة</a:t>
            </a:r>
            <a:r>
              <a:rPr lang="ar-SA" sz="2400" dirty="0" smtClean="0">
                <a:solidFill>
                  <a:srgbClr val="002060"/>
                </a:solidFill>
              </a:rPr>
              <a:t> موضوع معين</a:t>
            </a:r>
            <a:endParaRPr lang="en-US" sz="2400" dirty="0" smtClean="0">
              <a:solidFill>
                <a:srgbClr val="002060"/>
              </a:solidFill>
            </a:endParaRPr>
          </a:p>
          <a:p>
            <a:r>
              <a:rPr lang="ar-SA" sz="2400" dirty="0" smtClean="0">
                <a:solidFill>
                  <a:srgbClr val="002060"/>
                </a:solidFill>
              </a:rPr>
              <a:t>ومن اهم طرق قياسها </a:t>
            </a:r>
            <a:r>
              <a:rPr lang="ar-SA" sz="2400" dirty="0" err="1" smtClean="0">
                <a:solidFill>
                  <a:srgbClr val="002060"/>
                </a:solidFill>
              </a:rPr>
              <a:t>0المقاييس</a:t>
            </a:r>
            <a:r>
              <a:rPr lang="ar-SA" sz="2400" dirty="0" smtClean="0">
                <a:solidFill>
                  <a:srgbClr val="002060"/>
                </a:solidFill>
              </a:rPr>
              <a:t> </a:t>
            </a:r>
            <a:r>
              <a:rPr lang="ar-SA" sz="2400" dirty="0" err="1" smtClean="0">
                <a:solidFill>
                  <a:srgbClr val="002060"/>
                </a:solidFill>
              </a:rPr>
              <a:t>المتدرجه</a:t>
            </a:r>
            <a:r>
              <a:rPr lang="ar-SA" sz="2400" dirty="0" smtClean="0">
                <a:solidFill>
                  <a:srgbClr val="002060"/>
                </a:solidFill>
              </a:rPr>
              <a:t> التي </a:t>
            </a:r>
            <a:r>
              <a:rPr lang="ar-SA" sz="2400" dirty="0" err="1" smtClean="0">
                <a:solidFill>
                  <a:srgbClr val="002060"/>
                </a:solidFill>
              </a:rPr>
              <a:t>سياتي</a:t>
            </a:r>
            <a:r>
              <a:rPr lang="ar-SA" sz="2400" dirty="0" smtClean="0">
                <a:solidFill>
                  <a:srgbClr val="002060"/>
                </a:solidFill>
              </a:rPr>
              <a:t>  ذكرها بنوع من التفصيل في فصل اخر من هذا الكتاب </a:t>
            </a:r>
            <a:r>
              <a:rPr lang="ar-SA" sz="2400" dirty="0" err="1" smtClean="0">
                <a:solidFill>
                  <a:srgbClr val="002060"/>
                </a:solidFill>
              </a:rPr>
              <a:t>0عندما</a:t>
            </a:r>
            <a:r>
              <a:rPr lang="ar-SA" sz="2400" dirty="0" smtClean="0">
                <a:solidFill>
                  <a:srgbClr val="002060"/>
                </a:solidFill>
              </a:rPr>
              <a:t> نتحدث عن تقويم </a:t>
            </a:r>
            <a:r>
              <a:rPr lang="ar-SA" sz="2400" dirty="0" err="1" smtClean="0">
                <a:solidFill>
                  <a:srgbClr val="002060"/>
                </a:solidFill>
              </a:rPr>
              <a:t>نتاجات</a:t>
            </a:r>
            <a:r>
              <a:rPr lang="ar-SA" sz="2400" dirty="0" smtClean="0">
                <a:solidFill>
                  <a:srgbClr val="002060"/>
                </a:solidFill>
              </a:rPr>
              <a:t> التعلم </a:t>
            </a:r>
            <a:r>
              <a:rPr lang="ar-SA" sz="2400" dirty="0" err="1" smtClean="0">
                <a:solidFill>
                  <a:srgbClr val="002060"/>
                </a:solidFill>
              </a:rPr>
              <a:t>الوجداني .</a:t>
            </a:r>
            <a:endParaRPr lang="en-US" sz="2400" dirty="0" smtClean="0">
              <a:solidFill>
                <a:srgbClr val="002060"/>
              </a:solidFill>
            </a:endParaRPr>
          </a:p>
          <a:p>
            <a:endParaRPr lang="ar-SA" sz="2400" dirty="0"/>
          </a:p>
        </p:txBody>
      </p:sp>
    </p:spTree>
    <p:extLst>
      <p:ext uri="{BB962C8B-B14F-4D97-AF65-F5344CB8AC3E}">
        <p14:creationId xmlns:p14="http://schemas.microsoft.com/office/powerpoint/2010/main" val="34493131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20120409-031957.jpg"/>
          <p:cNvPicPr>
            <a:picLocks noChangeAspect="1"/>
          </p:cNvPicPr>
          <p:nvPr/>
        </p:nvPicPr>
        <p:blipFill>
          <a:blip r:embed="rId2" cstate="print"/>
          <a:stretch>
            <a:fillRect/>
          </a:stretch>
        </p:blipFill>
        <p:spPr>
          <a:xfrm>
            <a:off x="0" y="0"/>
            <a:ext cx="9144000" cy="6858000"/>
          </a:xfrm>
          <a:prstGeom prst="rect">
            <a:avLst/>
          </a:prstGeom>
        </p:spPr>
      </p:pic>
      <p:sp>
        <p:nvSpPr>
          <p:cNvPr id="3" name="مستطيل 2"/>
          <p:cNvSpPr/>
          <p:nvPr/>
        </p:nvSpPr>
        <p:spPr>
          <a:xfrm>
            <a:off x="971600" y="0"/>
            <a:ext cx="7488832" cy="685800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8433" name="Rectangle 1"/>
          <p:cNvSpPr>
            <a:spLocks noChangeArrowheads="1"/>
          </p:cNvSpPr>
          <p:nvPr/>
        </p:nvSpPr>
        <p:spPr bwMode="auto">
          <a:xfrm>
            <a:off x="971600" y="0"/>
            <a:ext cx="7488832" cy="62786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ar-SA" sz="2400" b="1" u="sng" strike="noStrike" cap="none" normalizeH="0" baseline="0" dirty="0" smtClean="0">
                <a:ln>
                  <a:noFill/>
                </a:ln>
                <a:solidFill>
                  <a:srgbClr val="92D050"/>
                </a:solidFill>
                <a:effectLst/>
                <a:latin typeface="Arial" pitchFamily="34" charset="0"/>
                <a:ea typeface="Times New Roman" pitchFamily="18" charset="0"/>
                <a:cs typeface="Arial" pitchFamily="34" charset="0"/>
              </a:rPr>
              <a:t>4/</a:t>
            </a:r>
            <a:r>
              <a:rPr kumimoji="0" lang="ar-SA" sz="2400" b="1" u="sng" strike="noStrike" cap="none" normalizeH="0" baseline="0" dirty="0" err="1" smtClean="0">
                <a:ln>
                  <a:noFill/>
                </a:ln>
                <a:solidFill>
                  <a:srgbClr val="FF0066"/>
                </a:solidFill>
                <a:effectLst/>
                <a:latin typeface="Arial" pitchFamily="34" charset="0"/>
                <a:ea typeface="Times New Roman" pitchFamily="18" charset="0"/>
                <a:cs typeface="Arial" pitchFamily="34" charset="0"/>
              </a:rPr>
              <a:t>دراسه</a:t>
            </a:r>
            <a:r>
              <a:rPr kumimoji="0" lang="ar-SA" sz="2400" b="1" u="sng" strike="noStrike" cap="none" normalizeH="0" baseline="0" dirty="0" smtClean="0">
                <a:ln>
                  <a:noFill/>
                </a:ln>
                <a:solidFill>
                  <a:srgbClr val="FF0066"/>
                </a:solidFill>
                <a:effectLst/>
                <a:latin typeface="Arial" pitchFamily="34" charset="0"/>
                <a:ea typeface="Times New Roman" pitchFamily="18" charset="0"/>
                <a:cs typeface="Arial" pitchFamily="34" charset="0"/>
              </a:rPr>
              <a:t> </a:t>
            </a:r>
            <a:r>
              <a:rPr kumimoji="0" lang="ar-SA" sz="2400" b="1" u="sng" strike="noStrike" cap="none" normalizeH="0" baseline="0" dirty="0" err="1" smtClean="0">
                <a:ln>
                  <a:noFill/>
                </a:ln>
                <a:solidFill>
                  <a:srgbClr val="FF0066"/>
                </a:solidFill>
                <a:effectLst/>
                <a:latin typeface="Arial" pitchFamily="34" charset="0"/>
                <a:ea typeface="Times New Roman" pitchFamily="18" charset="0"/>
                <a:cs typeface="Arial" pitchFamily="34" charset="0"/>
              </a:rPr>
              <a:t>الحالة</a:t>
            </a:r>
            <a:r>
              <a:rPr lang="ar-SA" sz="2000" dirty="0" err="1" smtClean="0">
                <a:solidFill>
                  <a:srgbClr val="FF0066"/>
                </a:solidFill>
                <a:latin typeface="Arial" pitchFamily="34" charset="0"/>
                <a:ea typeface="Times New Roman" pitchFamily="18" charset="0"/>
                <a:cs typeface="Arial" pitchFamily="34" charset="0"/>
              </a:rPr>
              <a:t>:</a:t>
            </a:r>
            <a:endParaRPr lang="ar-SA" sz="2000" dirty="0" smtClean="0">
              <a:solidFill>
                <a:srgbClr val="FF0066"/>
              </a:solidFill>
              <a:latin typeface="Arial" pitchFamily="34" charset="0"/>
              <a:ea typeface="Times New Roman" pitchFamily="18" charset="0"/>
              <a:cs typeface="Arial" pitchFamily="34" charset="0"/>
            </a:endParaRPr>
          </a:p>
          <a:p>
            <a:pPr marL="0" marR="0" lvl="0" indent="0" defTabSz="914400" rtl="1" eaLnBrk="1" fontAlgn="base" latinLnBrk="0" hangingPunct="1">
              <a:lnSpc>
                <a:spcPct val="100000"/>
              </a:lnSpc>
              <a:spcBef>
                <a:spcPct val="0"/>
              </a:spcBef>
              <a:spcAft>
                <a:spcPct val="0"/>
              </a:spcAft>
              <a:buClrTx/>
              <a:buSzTx/>
              <a:buFontTx/>
              <a:buNone/>
              <a:tabLst/>
            </a:pPr>
            <a:endParaRPr lang="ar-SA" sz="2000" dirty="0" smtClean="0">
              <a:solidFill>
                <a:srgbClr val="FF0066"/>
              </a:solidFill>
              <a:latin typeface="Arial" pitchFamily="34" charset="0"/>
              <a:ea typeface="Times New Roman" pitchFamily="18" charset="0"/>
              <a:cs typeface="Arial" pitchFamily="34" charset="0"/>
            </a:endParaRPr>
          </a:p>
          <a:p>
            <a:pPr marL="0" marR="0" lvl="0" indent="0" defTabSz="914400" rtl="1" eaLnBrk="1" fontAlgn="base" latinLnBrk="0" hangingPunct="1">
              <a:lnSpc>
                <a:spcPct val="100000"/>
              </a:lnSpc>
              <a:spcBef>
                <a:spcPct val="0"/>
              </a:spcBef>
              <a:spcAft>
                <a:spcPct val="0"/>
              </a:spcAft>
              <a:buClrTx/>
              <a:buSzTx/>
              <a:buFontTx/>
              <a:buNone/>
              <a:tabLst/>
            </a:pPr>
            <a:r>
              <a:rPr kumimoji="0" lang="ar-SA" sz="2000" b="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ويطلق عليها ايضا تاريخ الحاله </a:t>
            </a:r>
            <a:r>
              <a:rPr kumimoji="0" lang="ar-SA" sz="2000" b="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0اذ</a:t>
            </a:r>
            <a:r>
              <a:rPr kumimoji="0" lang="ar-SA" sz="2000" b="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ان </a:t>
            </a:r>
            <a:r>
              <a:rPr kumimoji="0" lang="ar-SA" sz="2000" b="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الدراسه</a:t>
            </a:r>
            <a:r>
              <a:rPr kumimoji="0" lang="ar-SA" sz="2000" b="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تشتمل على عرض وتتبع لتاريخ الحاله وتستخدم </a:t>
            </a:r>
            <a:r>
              <a:rPr kumimoji="0" lang="ar-SA" sz="2000" b="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دراسه</a:t>
            </a:r>
            <a:r>
              <a:rPr kumimoji="0" lang="ar-SA" sz="2000" b="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الحاله استخداما فرديا في التقويم حيث تهدف الى </a:t>
            </a:r>
            <a:r>
              <a:rPr kumimoji="0" lang="ar-SA" sz="2000" b="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دراسه</a:t>
            </a:r>
            <a:r>
              <a:rPr kumimoji="0" lang="ar-SA" sz="2000" b="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حاله شخص معين محدد وتركز على دمج معلومات وبيانات عن ماضي هذا الشخص وعن حاضرة من مصادر قريبه وموثوق </a:t>
            </a:r>
            <a:r>
              <a:rPr kumimoji="0" lang="ar-SA" sz="2000" b="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بها</a:t>
            </a:r>
            <a:r>
              <a:rPr kumimoji="0" lang="ar-SA" sz="2000" b="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0" lang="ar-SA" sz="2000" b="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0مثل</a:t>
            </a:r>
            <a:r>
              <a:rPr kumimoji="0" lang="ar-SA" sz="2000" b="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افراد اسرته او زملائه في العمل او اقرانه في </a:t>
            </a:r>
            <a:r>
              <a:rPr kumimoji="0" lang="ar-SA" sz="2000" b="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الدراسه</a:t>
            </a:r>
            <a:r>
              <a:rPr kumimoji="0" lang="ar-SA" sz="2000" b="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او من السجلات </a:t>
            </a:r>
            <a:r>
              <a:rPr kumimoji="0" lang="ar-SA" sz="2000" b="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الدراسيه</a:t>
            </a:r>
            <a:r>
              <a:rPr kumimoji="0" lang="ar-SA" sz="2000" b="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او </a:t>
            </a:r>
            <a:r>
              <a:rPr kumimoji="0" lang="ar-SA" sz="2000" b="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الصحيه</a:t>
            </a:r>
            <a:r>
              <a:rPr kumimoji="0" lang="ar-SA" sz="2000" b="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0" lang="ar-SA" sz="2000" b="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بالاضافه</a:t>
            </a:r>
            <a:r>
              <a:rPr kumimoji="0" lang="ar-SA" sz="2000" b="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الى ملاحظات القائم </a:t>
            </a:r>
            <a:r>
              <a:rPr kumimoji="0" lang="ar-SA" sz="2000" b="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بدراسه</a:t>
            </a:r>
            <a:r>
              <a:rPr kumimoji="0" lang="ar-SA" sz="2000" b="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الحاله من واقع حياه الفرد اليوميه وسلوكياته  </a:t>
            </a:r>
            <a:endParaRPr kumimoji="0" lang="en-US" sz="2000" b="0" u="none" strike="noStrike" cap="none" normalizeH="0" baseline="0" dirty="0" smtClean="0">
              <a:ln>
                <a:noFill/>
              </a:ln>
              <a:solidFill>
                <a:srgbClr val="002060"/>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sz="2000" b="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endParaRPr kumimoji="0" lang="en-US" sz="2000" b="0" u="none" strike="noStrike" cap="none" normalizeH="0" baseline="0" dirty="0" smtClean="0">
              <a:ln>
                <a:noFill/>
              </a:ln>
              <a:solidFill>
                <a:srgbClr val="002060"/>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sz="2000" b="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وقد تتعدى </a:t>
            </a:r>
            <a:r>
              <a:rPr kumimoji="0" lang="ar-SA" sz="2000" b="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دراسه</a:t>
            </a:r>
            <a:r>
              <a:rPr kumimoji="0" lang="ar-SA" sz="2000" b="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الحاله الشخصيه الى الظواهر الاخرى حيث من الممكن اجراء </a:t>
            </a:r>
            <a:r>
              <a:rPr kumimoji="0" lang="ar-SA" sz="2000" b="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دراسه</a:t>
            </a:r>
            <a:r>
              <a:rPr kumimoji="0" lang="ar-SA" sz="2000" b="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حاله لظاهره معينه لتحديد اسبابها والعوامل </a:t>
            </a:r>
            <a:r>
              <a:rPr kumimoji="0" lang="ar-SA" sz="2000" b="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الموثره</a:t>
            </a:r>
            <a:r>
              <a:rPr kumimoji="0" lang="ar-SA" sz="2000" b="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فيها والنتائج </a:t>
            </a:r>
            <a:r>
              <a:rPr kumimoji="0" lang="ar-SA" sz="2000" b="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المترتبه</a:t>
            </a:r>
            <a:r>
              <a:rPr kumimoji="0" lang="ar-SA" sz="2000" b="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عليها  ويتم جمع المعلومات والبيانات </a:t>
            </a:r>
            <a:r>
              <a:rPr kumimoji="0" lang="ar-SA" sz="2000" b="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المتعلقه</a:t>
            </a:r>
            <a:r>
              <a:rPr kumimoji="0" lang="ar-SA" sz="2000" b="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بالشخص او </a:t>
            </a:r>
            <a:r>
              <a:rPr kumimoji="0" lang="ar-SA" sz="2000" b="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الظاهره</a:t>
            </a:r>
            <a:r>
              <a:rPr kumimoji="0" lang="ar-SA" sz="2000" b="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المعينه </a:t>
            </a:r>
            <a:r>
              <a:rPr kumimoji="0" lang="ar-SA" sz="2000" b="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باساليب</a:t>
            </a:r>
            <a:r>
              <a:rPr kumimoji="0" lang="ar-SA" sz="2000" b="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وطرق </a:t>
            </a:r>
            <a:r>
              <a:rPr kumimoji="0" lang="ar-SA" sz="2000" b="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عديده</a:t>
            </a:r>
            <a:r>
              <a:rPr kumimoji="0" lang="ar-SA" sz="2000" b="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منها الملاحظه المباشره وغير المباشره والمقابلات الشخصيه والاختبارات </a:t>
            </a:r>
            <a:r>
              <a:rPr kumimoji="0" lang="ar-SA" sz="2000" b="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بانواعها</a:t>
            </a:r>
            <a:r>
              <a:rPr kumimoji="0" lang="ar-SA" sz="2000" b="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0" lang="ar-SA" sz="2000" b="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والاستبانات</a:t>
            </a:r>
            <a:r>
              <a:rPr kumimoji="0" lang="ar-SA" sz="2000" b="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والسجلات وغيرها من الوسائل الاخرى </a:t>
            </a:r>
            <a:r>
              <a:rPr kumimoji="0" lang="ar-SA" sz="2000" b="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0وتفيد</a:t>
            </a:r>
            <a:r>
              <a:rPr kumimoji="0" lang="ar-SA" sz="2000" b="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0" lang="ar-SA" sz="2000" b="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دراسه</a:t>
            </a:r>
            <a:r>
              <a:rPr kumimoji="0" lang="ar-SA" sz="2000" b="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الحاله في التشخيص والعلاج حيث انها تقوم على البحث عن الاسباب والعوامل التى ادت الى الضعف والقصور لدى الفرد في جانب من جوانب النمو </a:t>
            </a:r>
            <a:r>
              <a:rPr kumimoji="0" lang="ar-SA" sz="2000" b="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المختلفه</a:t>
            </a:r>
            <a:r>
              <a:rPr kumimoji="0" lang="ar-SA" sz="2000" b="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0" lang="ar-SA" sz="2000" b="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ممايساعد</a:t>
            </a:r>
            <a:r>
              <a:rPr kumimoji="0" lang="ar-SA" sz="2000" b="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على اختيار افضل السبل </a:t>
            </a:r>
            <a:r>
              <a:rPr kumimoji="0" lang="ar-SA" sz="2000" b="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والاساليب</a:t>
            </a:r>
            <a:r>
              <a:rPr kumimoji="0" lang="ar-SA" sz="2000" b="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للعلاج </a:t>
            </a:r>
            <a:r>
              <a:rPr kumimoji="0" lang="ar-SA" sz="2000" b="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الا</a:t>
            </a:r>
            <a:r>
              <a:rPr kumimoji="0" lang="ar-SA" sz="2000" b="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ان مثل هذه الدراسات تتطلب خبره </a:t>
            </a:r>
            <a:r>
              <a:rPr kumimoji="0" lang="ar-SA" sz="2000" b="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ودرايه</a:t>
            </a:r>
            <a:r>
              <a:rPr kumimoji="0" lang="ar-SA" sz="2000" b="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ومعرفه  كما تتطلب جهدا 0 ووقتا </a:t>
            </a:r>
            <a:r>
              <a:rPr kumimoji="0" lang="ar-SA" sz="2000" b="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طويلا0</a:t>
            </a:r>
            <a:endParaRPr kumimoji="0" lang="en-US" sz="2000" b="0" u="none" strike="noStrike" cap="none" normalizeH="0" baseline="0" dirty="0" smtClean="0">
              <a:ln>
                <a:noFill/>
              </a:ln>
              <a:solidFill>
                <a:srgbClr val="002060"/>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sz="2000" b="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ولتقريب الصورة اكثر اليك فيما يلي رسما تخطيطا يوضح اسلوب القياس  الذي ثم شرحه </a:t>
            </a:r>
            <a:r>
              <a:rPr kumimoji="0" lang="ar-SA" sz="2000" b="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ومايندرج</a:t>
            </a:r>
            <a:r>
              <a:rPr kumimoji="0" lang="ar-SA" sz="2000" b="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تحته من ادوات للقياس والشكل التخطيط التالي يوضح ذلك</a:t>
            </a:r>
            <a:endParaRPr kumimoji="0" lang="en-US" sz="2000" b="0" u="none" strike="noStrike" cap="none" normalizeH="0" baseline="0" dirty="0" smtClean="0">
              <a:ln>
                <a:noFill/>
              </a:ln>
              <a:solidFill>
                <a:srgbClr val="002060"/>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sz="1800" b="0" u="none" strike="noStrike" cap="none" normalizeH="0" baseline="0" dirty="0" smtClean="0">
              <a:ln>
                <a:noFill/>
              </a:ln>
              <a:solidFill>
                <a:srgbClr val="002060"/>
              </a:solidFill>
              <a:effectLst/>
              <a:latin typeface="Arial" pitchFamily="34" charset="0"/>
              <a:cs typeface="Arial" pitchFamily="34" charset="0"/>
            </a:endParaRPr>
          </a:p>
        </p:txBody>
      </p:sp>
    </p:spTree>
    <p:extLst>
      <p:ext uri="{BB962C8B-B14F-4D97-AF65-F5344CB8AC3E}">
        <p14:creationId xmlns:p14="http://schemas.microsoft.com/office/powerpoint/2010/main" val="27201403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20120409-031957.jpg"/>
          <p:cNvPicPr>
            <a:picLocks noChangeAspect="1"/>
          </p:cNvPicPr>
          <p:nvPr/>
        </p:nvPicPr>
        <p:blipFill>
          <a:blip r:embed="rId2" cstate="print"/>
          <a:stretch>
            <a:fillRect/>
          </a:stretch>
        </p:blipFill>
        <p:spPr>
          <a:xfrm>
            <a:off x="0" y="0"/>
            <a:ext cx="9144000" cy="6858000"/>
          </a:xfrm>
          <a:prstGeom prst="rect">
            <a:avLst/>
          </a:prstGeom>
        </p:spPr>
      </p:pic>
      <p:sp>
        <p:nvSpPr>
          <p:cNvPr id="3" name="مستطيل 2"/>
          <p:cNvSpPr/>
          <p:nvPr/>
        </p:nvSpPr>
        <p:spPr>
          <a:xfrm>
            <a:off x="971600" y="0"/>
            <a:ext cx="7560840" cy="685800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4" name="مستطيل 3"/>
          <p:cNvSpPr/>
          <p:nvPr/>
        </p:nvSpPr>
        <p:spPr>
          <a:xfrm>
            <a:off x="4788024" y="260648"/>
            <a:ext cx="2736304" cy="648072"/>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4000" b="1" dirty="0" smtClean="0"/>
              <a:t>القياس</a:t>
            </a:r>
            <a:endParaRPr lang="ar-SA" sz="4000" b="1" dirty="0"/>
          </a:p>
        </p:txBody>
      </p:sp>
      <p:cxnSp>
        <p:nvCxnSpPr>
          <p:cNvPr id="6" name="رابط كسهم مستقيم 5"/>
          <p:cNvCxnSpPr/>
          <p:nvPr/>
        </p:nvCxnSpPr>
        <p:spPr>
          <a:xfrm>
            <a:off x="5940152" y="908720"/>
            <a:ext cx="1008112" cy="648072"/>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8" name="رابط كسهم مستقيم 7"/>
          <p:cNvCxnSpPr/>
          <p:nvPr/>
        </p:nvCxnSpPr>
        <p:spPr>
          <a:xfrm flipH="1">
            <a:off x="3059832" y="908720"/>
            <a:ext cx="2808312" cy="864096"/>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5" name="مستطيل 14"/>
          <p:cNvSpPr/>
          <p:nvPr/>
        </p:nvSpPr>
        <p:spPr>
          <a:xfrm>
            <a:off x="6588224" y="1700808"/>
            <a:ext cx="1656184" cy="648072"/>
          </a:xfrm>
          <a:prstGeom prst="rect">
            <a:avLst/>
          </a:prstGeom>
        </p:spPr>
        <p:style>
          <a:lnRef idx="1">
            <a:schemeClr val="accent3"/>
          </a:lnRef>
          <a:fillRef idx="3">
            <a:schemeClr val="accent3"/>
          </a:fillRef>
          <a:effectRef idx="2">
            <a:schemeClr val="accent3"/>
          </a:effectRef>
          <a:fontRef idx="minor">
            <a:schemeClr val="lt1"/>
          </a:fontRef>
        </p:style>
        <p:txBody>
          <a:bodyPr rtlCol="1" anchor="ctr"/>
          <a:lstStyle/>
          <a:p>
            <a:pPr algn="ctr"/>
            <a:r>
              <a:rPr lang="ar-SA" dirty="0" smtClean="0"/>
              <a:t>التحصيل الدراسي</a:t>
            </a:r>
            <a:endParaRPr lang="ar-SA" dirty="0"/>
          </a:p>
        </p:txBody>
      </p:sp>
      <p:sp>
        <p:nvSpPr>
          <p:cNvPr id="18" name="مستطيل 17"/>
          <p:cNvSpPr/>
          <p:nvPr/>
        </p:nvSpPr>
        <p:spPr>
          <a:xfrm>
            <a:off x="1547664" y="1844824"/>
            <a:ext cx="1656184" cy="648072"/>
          </a:xfrm>
          <a:prstGeom prst="rect">
            <a:avLst/>
          </a:prstGeom>
        </p:spPr>
        <p:style>
          <a:lnRef idx="1">
            <a:schemeClr val="accent3"/>
          </a:lnRef>
          <a:fillRef idx="3">
            <a:schemeClr val="accent3"/>
          </a:fillRef>
          <a:effectRef idx="2">
            <a:schemeClr val="accent3"/>
          </a:effectRef>
          <a:fontRef idx="minor">
            <a:schemeClr val="lt1"/>
          </a:fontRef>
        </p:style>
        <p:txBody>
          <a:bodyPr rtlCol="1" anchor="ctr"/>
          <a:lstStyle/>
          <a:p>
            <a:pPr algn="ctr"/>
            <a:r>
              <a:rPr lang="ar-SA" dirty="0" err="1" smtClean="0"/>
              <a:t>لبتحصيل</a:t>
            </a:r>
            <a:r>
              <a:rPr lang="ar-SA" dirty="0" smtClean="0"/>
              <a:t> العقلي</a:t>
            </a:r>
            <a:endParaRPr lang="ar-SA" dirty="0"/>
          </a:p>
        </p:txBody>
      </p:sp>
      <p:sp>
        <p:nvSpPr>
          <p:cNvPr id="29" name="مستطيل 28"/>
          <p:cNvSpPr/>
          <p:nvPr/>
        </p:nvSpPr>
        <p:spPr>
          <a:xfrm>
            <a:off x="7668344" y="2996952"/>
            <a:ext cx="864096" cy="1080120"/>
          </a:xfrm>
          <a:prstGeom prst="rect">
            <a:avLst/>
          </a:prstGeom>
        </p:spPr>
        <p:style>
          <a:lnRef idx="2">
            <a:schemeClr val="accent3"/>
          </a:lnRef>
          <a:fillRef idx="1">
            <a:schemeClr val="lt1"/>
          </a:fillRef>
          <a:effectRef idx="0">
            <a:schemeClr val="accent3"/>
          </a:effectRef>
          <a:fontRef idx="minor">
            <a:schemeClr val="dk1"/>
          </a:fontRef>
        </p:style>
        <p:txBody>
          <a:bodyPr rtlCol="1" anchor="ctr"/>
          <a:lstStyle/>
          <a:p>
            <a:pPr algn="ctr"/>
            <a:r>
              <a:rPr lang="ar-SA" dirty="0" smtClean="0"/>
              <a:t>اختبارات المقال</a:t>
            </a:r>
            <a:endParaRPr lang="ar-SA" dirty="0"/>
          </a:p>
        </p:txBody>
      </p:sp>
      <p:cxnSp>
        <p:nvCxnSpPr>
          <p:cNvPr id="57" name="رابط كسهم مستقيم 56"/>
          <p:cNvCxnSpPr/>
          <p:nvPr/>
        </p:nvCxnSpPr>
        <p:spPr>
          <a:xfrm>
            <a:off x="7524328" y="2348880"/>
            <a:ext cx="576064" cy="576064"/>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60" name="رابط كسهم مستقيم 59"/>
          <p:cNvCxnSpPr/>
          <p:nvPr/>
        </p:nvCxnSpPr>
        <p:spPr>
          <a:xfrm flipH="1">
            <a:off x="6156176" y="2348880"/>
            <a:ext cx="1368152" cy="576064"/>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61" name="رابط كسهم مستقيم 60"/>
          <p:cNvCxnSpPr/>
          <p:nvPr/>
        </p:nvCxnSpPr>
        <p:spPr>
          <a:xfrm flipH="1">
            <a:off x="7380312" y="2348880"/>
            <a:ext cx="144016" cy="648072"/>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65" name="مستطيل 64"/>
          <p:cNvSpPr/>
          <p:nvPr/>
        </p:nvSpPr>
        <p:spPr>
          <a:xfrm>
            <a:off x="3131840" y="2996952"/>
            <a:ext cx="1080120" cy="1080120"/>
          </a:xfrm>
          <a:prstGeom prst="rect">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ar-SA" dirty="0" smtClean="0"/>
              <a:t>الواجبات المنزلية</a:t>
            </a:r>
            <a:endParaRPr lang="ar-SA" dirty="0"/>
          </a:p>
        </p:txBody>
      </p:sp>
      <p:sp>
        <p:nvSpPr>
          <p:cNvPr id="66" name="مستطيل 65"/>
          <p:cNvSpPr/>
          <p:nvPr/>
        </p:nvSpPr>
        <p:spPr>
          <a:xfrm>
            <a:off x="4283968" y="2996952"/>
            <a:ext cx="1008112" cy="108012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dirty="0" smtClean="0"/>
              <a:t>الاختبارات </a:t>
            </a:r>
            <a:r>
              <a:rPr lang="ar-SA" dirty="0" err="1" smtClean="0"/>
              <a:t>الشفهيه</a:t>
            </a:r>
            <a:endParaRPr lang="ar-SA" dirty="0"/>
          </a:p>
        </p:txBody>
      </p:sp>
      <p:sp>
        <p:nvSpPr>
          <p:cNvPr id="67" name="مستطيل 66"/>
          <p:cNvSpPr/>
          <p:nvPr/>
        </p:nvSpPr>
        <p:spPr>
          <a:xfrm>
            <a:off x="5436096" y="2996952"/>
            <a:ext cx="936104" cy="1080120"/>
          </a:xfrm>
          <a:prstGeom prst="rect">
            <a:avLst/>
          </a:prstGeom>
        </p:spPr>
        <p:style>
          <a:lnRef idx="2">
            <a:schemeClr val="accent5"/>
          </a:lnRef>
          <a:fillRef idx="1">
            <a:schemeClr val="lt1"/>
          </a:fillRef>
          <a:effectRef idx="0">
            <a:schemeClr val="accent5"/>
          </a:effectRef>
          <a:fontRef idx="minor">
            <a:schemeClr val="dk1"/>
          </a:fontRef>
        </p:style>
        <p:txBody>
          <a:bodyPr rtlCol="1" anchor="ctr"/>
          <a:lstStyle/>
          <a:p>
            <a:pPr algn="ctr"/>
            <a:r>
              <a:rPr lang="ar-SA" dirty="0" smtClean="0"/>
              <a:t>الأعمال التحريرية</a:t>
            </a:r>
            <a:endParaRPr lang="ar-SA" dirty="0"/>
          </a:p>
        </p:txBody>
      </p:sp>
      <p:sp>
        <p:nvSpPr>
          <p:cNvPr id="68" name="مستطيل 67"/>
          <p:cNvSpPr/>
          <p:nvPr/>
        </p:nvSpPr>
        <p:spPr>
          <a:xfrm>
            <a:off x="6444208" y="2996952"/>
            <a:ext cx="1152128" cy="1080120"/>
          </a:xfrm>
          <a:prstGeom prst="rect">
            <a:avLst/>
          </a:prstGeom>
        </p:spPr>
        <p:style>
          <a:lnRef idx="2">
            <a:schemeClr val="accent4"/>
          </a:lnRef>
          <a:fillRef idx="1">
            <a:schemeClr val="lt1"/>
          </a:fillRef>
          <a:effectRef idx="0">
            <a:schemeClr val="accent4"/>
          </a:effectRef>
          <a:fontRef idx="minor">
            <a:schemeClr val="dk1"/>
          </a:fontRef>
        </p:style>
        <p:txBody>
          <a:bodyPr rtlCol="1" anchor="ctr"/>
          <a:lstStyle/>
          <a:p>
            <a:pPr algn="ctr"/>
            <a:r>
              <a:rPr lang="ar-SA" dirty="0" smtClean="0"/>
              <a:t>الاختبارات الموضوعية</a:t>
            </a:r>
            <a:endParaRPr lang="ar-SA" dirty="0"/>
          </a:p>
        </p:txBody>
      </p:sp>
      <p:cxnSp>
        <p:nvCxnSpPr>
          <p:cNvPr id="70" name="رابط كسهم مستقيم 69"/>
          <p:cNvCxnSpPr/>
          <p:nvPr/>
        </p:nvCxnSpPr>
        <p:spPr>
          <a:xfrm flipH="1">
            <a:off x="5148064" y="2348880"/>
            <a:ext cx="2376264" cy="576064"/>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72" name="رابط كسهم مستقيم 71"/>
          <p:cNvCxnSpPr>
            <a:stCxn id="15" idx="2"/>
          </p:cNvCxnSpPr>
          <p:nvPr/>
        </p:nvCxnSpPr>
        <p:spPr>
          <a:xfrm flipH="1">
            <a:off x="3995936" y="2348880"/>
            <a:ext cx="3420380" cy="576064"/>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85" name="مربع نص 84"/>
          <p:cNvSpPr txBox="1"/>
          <p:nvPr/>
        </p:nvSpPr>
        <p:spPr>
          <a:xfrm>
            <a:off x="7092280" y="1340768"/>
            <a:ext cx="720080" cy="369332"/>
          </a:xfrm>
          <a:prstGeom prst="rect">
            <a:avLst/>
          </a:prstGeom>
          <a:noFill/>
        </p:spPr>
        <p:txBody>
          <a:bodyPr wrap="square" rtlCol="1">
            <a:spAutoFit/>
          </a:bodyPr>
          <a:lstStyle/>
          <a:p>
            <a:r>
              <a:rPr lang="ar-SA" dirty="0" smtClean="0"/>
              <a:t>أدوات</a:t>
            </a:r>
            <a:endParaRPr lang="ar-SA" dirty="0"/>
          </a:p>
        </p:txBody>
      </p:sp>
      <p:sp>
        <p:nvSpPr>
          <p:cNvPr id="86" name="مربع نص 85"/>
          <p:cNvSpPr txBox="1"/>
          <p:nvPr/>
        </p:nvSpPr>
        <p:spPr>
          <a:xfrm>
            <a:off x="1979712" y="1412776"/>
            <a:ext cx="864096" cy="369332"/>
          </a:xfrm>
          <a:prstGeom prst="rect">
            <a:avLst/>
          </a:prstGeom>
          <a:noFill/>
        </p:spPr>
        <p:txBody>
          <a:bodyPr wrap="square" rtlCol="1">
            <a:spAutoFit/>
          </a:bodyPr>
          <a:lstStyle/>
          <a:p>
            <a:r>
              <a:rPr lang="ar-SA" dirty="0" smtClean="0"/>
              <a:t>أدوات</a:t>
            </a:r>
            <a:endParaRPr lang="ar-SA" dirty="0"/>
          </a:p>
        </p:txBody>
      </p:sp>
      <p:cxnSp>
        <p:nvCxnSpPr>
          <p:cNvPr id="88" name="رابط مستقيم 87"/>
          <p:cNvCxnSpPr/>
          <p:nvPr/>
        </p:nvCxnSpPr>
        <p:spPr>
          <a:xfrm>
            <a:off x="2195736" y="2564904"/>
            <a:ext cx="0" cy="2016224"/>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0" name="رابط مستقيم 89"/>
          <p:cNvCxnSpPr/>
          <p:nvPr/>
        </p:nvCxnSpPr>
        <p:spPr>
          <a:xfrm flipH="1">
            <a:off x="1907704" y="4581128"/>
            <a:ext cx="288032" cy="648072"/>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1" name="رابط مستقيم 90"/>
          <p:cNvCxnSpPr>
            <a:endCxn id="95" idx="0"/>
          </p:cNvCxnSpPr>
          <p:nvPr/>
        </p:nvCxnSpPr>
        <p:spPr>
          <a:xfrm>
            <a:off x="2195736" y="4581128"/>
            <a:ext cx="720080" cy="72008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94" name="مستطيل 93"/>
          <p:cNvSpPr/>
          <p:nvPr/>
        </p:nvSpPr>
        <p:spPr>
          <a:xfrm>
            <a:off x="1259632" y="5301208"/>
            <a:ext cx="1008112" cy="648072"/>
          </a:xfrm>
          <a:prstGeom prst="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r>
              <a:rPr lang="ar-SA" dirty="0" smtClean="0"/>
              <a:t>أخرى</a:t>
            </a:r>
            <a:endParaRPr lang="ar-SA" dirty="0"/>
          </a:p>
        </p:txBody>
      </p:sp>
      <p:sp>
        <p:nvSpPr>
          <p:cNvPr id="95" name="مستطيل 94"/>
          <p:cNvSpPr/>
          <p:nvPr/>
        </p:nvSpPr>
        <p:spPr>
          <a:xfrm>
            <a:off x="2411760" y="5301208"/>
            <a:ext cx="1008112" cy="648072"/>
          </a:xfrm>
          <a:prstGeom prst="rect">
            <a:avLst/>
          </a:prstGeom>
        </p:spPr>
        <p:style>
          <a:lnRef idx="1">
            <a:schemeClr val="accent3"/>
          </a:lnRef>
          <a:fillRef idx="3">
            <a:schemeClr val="accent3"/>
          </a:fillRef>
          <a:effectRef idx="2">
            <a:schemeClr val="accent3"/>
          </a:effectRef>
          <a:fontRef idx="minor">
            <a:schemeClr val="lt1"/>
          </a:fontRef>
        </p:style>
        <p:txBody>
          <a:bodyPr rtlCol="1" anchor="ctr"/>
          <a:lstStyle/>
          <a:p>
            <a:pPr algn="ctr"/>
            <a:r>
              <a:rPr lang="ar-SA" dirty="0" smtClean="0"/>
              <a:t>دراسة الحالة</a:t>
            </a:r>
            <a:endParaRPr lang="ar-SA" dirty="0"/>
          </a:p>
        </p:txBody>
      </p:sp>
      <p:sp>
        <p:nvSpPr>
          <p:cNvPr id="96" name="مستطيل 95"/>
          <p:cNvSpPr/>
          <p:nvPr/>
        </p:nvSpPr>
        <p:spPr>
          <a:xfrm>
            <a:off x="3491880" y="5301208"/>
            <a:ext cx="1008112" cy="648072"/>
          </a:xfrm>
          <a:prstGeom prst="rect">
            <a:avLst/>
          </a:prstGeom>
        </p:spPr>
        <p:style>
          <a:lnRef idx="1">
            <a:schemeClr val="accent4"/>
          </a:lnRef>
          <a:fillRef idx="3">
            <a:schemeClr val="accent4"/>
          </a:fillRef>
          <a:effectRef idx="2">
            <a:schemeClr val="accent4"/>
          </a:effectRef>
          <a:fontRef idx="minor">
            <a:schemeClr val="lt1"/>
          </a:fontRef>
        </p:style>
        <p:txBody>
          <a:bodyPr rtlCol="1" anchor="ctr"/>
          <a:lstStyle/>
          <a:p>
            <a:pPr algn="ctr"/>
            <a:r>
              <a:rPr lang="ar-SA" dirty="0" smtClean="0"/>
              <a:t>مقاييس الاتجاهات</a:t>
            </a:r>
            <a:endParaRPr lang="ar-SA" dirty="0"/>
          </a:p>
        </p:txBody>
      </p:sp>
      <p:sp>
        <p:nvSpPr>
          <p:cNvPr id="97" name="مستطيل 96"/>
          <p:cNvSpPr/>
          <p:nvPr/>
        </p:nvSpPr>
        <p:spPr>
          <a:xfrm>
            <a:off x="4572000" y="5301208"/>
            <a:ext cx="1944216" cy="648072"/>
          </a:xfrm>
          <a:prstGeom prst="rect">
            <a:avLst/>
          </a:prstGeom>
        </p:spPr>
        <p:style>
          <a:lnRef idx="1">
            <a:schemeClr val="accent5"/>
          </a:lnRef>
          <a:fillRef idx="3">
            <a:schemeClr val="accent5"/>
          </a:fillRef>
          <a:effectRef idx="2">
            <a:schemeClr val="accent5"/>
          </a:effectRef>
          <a:fontRef idx="minor">
            <a:schemeClr val="lt1"/>
          </a:fontRef>
        </p:style>
        <p:txBody>
          <a:bodyPr rtlCol="1" anchor="ctr"/>
          <a:lstStyle/>
          <a:p>
            <a:pPr algn="ctr"/>
            <a:r>
              <a:rPr lang="ar-SA" dirty="0" smtClean="0"/>
              <a:t>اختبارات والاستعدادات والقدرات</a:t>
            </a:r>
            <a:endParaRPr lang="ar-SA" dirty="0"/>
          </a:p>
        </p:txBody>
      </p:sp>
      <p:sp>
        <p:nvSpPr>
          <p:cNvPr id="98" name="مستطيل 97"/>
          <p:cNvSpPr/>
          <p:nvPr/>
        </p:nvSpPr>
        <p:spPr>
          <a:xfrm>
            <a:off x="6588224" y="5301208"/>
            <a:ext cx="1008112" cy="648072"/>
          </a:xfrm>
          <a:prstGeom prst="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r>
              <a:rPr lang="ar-SA" dirty="0" smtClean="0"/>
              <a:t>اختبارات الذكاء</a:t>
            </a:r>
            <a:endParaRPr lang="ar-SA" dirty="0"/>
          </a:p>
        </p:txBody>
      </p:sp>
      <p:cxnSp>
        <p:nvCxnSpPr>
          <p:cNvPr id="99" name="رابط مستقيم 98"/>
          <p:cNvCxnSpPr>
            <a:endCxn id="98" idx="0"/>
          </p:cNvCxnSpPr>
          <p:nvPr/>
        </p:nvCxnSpPr>
        <p:spPr>
          <a:xfrm>
            <a:off x="2195736" y="4581128"/>
            <a:ext cx="4896544" cy="72008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2" name="رابط مستقيم 101"/>
          <p:cNvCxnSpPr/>
          <p:nvPr/>
        </p:nvCxnSpPr>
        <p:spPr>
          <a:xfrm>
            <a:off x="2195736" y="4581128"/>
            <a:ext cx="2952328" cy="72008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5" name="رابط مستقيم 104"/>
          <p:cNvCxnSpPr>
            <a:endCxn id="96" idx="0"/>
          </p:cNvCxnSpPr>
          <p:nvPr/>
        </p:nvCxnSpPr>
        <p:spPr>
          <a:xfrm>
            <a:off x="2195736" y="4581128"/>
            <a:ext cx="1800200" cy="72008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7737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20120409-031957.jpg"/>
          <p:cNvPicPr>
            <a:picLocks noChangeAspect="1"/>
          </p:cNvPicPr>
          <p:nvPr/>
        </p:nvPicPr>
        <p:blipFill>
          <a:blip r:embed="rId2" cstate="print"/>
          <a:stretch>
            <a:fillRect/>
          </a:stretch>
        </p:blipFill>
        <p:spPr>
          <a:xfrm>
            <a:off x="36512" y="0"/>
            <a:ext cx="9144000" cy="6858000"/>
          </a:xfrm>
          <a:prstGeom prst="rect">
            <a:avLst/>
          </a:prstGeom>
        </p:spPr>
      </p:pic>
      <p:sp>
        <p:nvSpPr>
          <p:cNvPr id="3" name="مستطيل 2"/>
          <p:cNvSpPr/>
          <p:nvPr/>
        </p:nvSpPr>
        <p:spPr>
          <a:xfrm>
            <a:off x="971600" y="0"/>
            <a:ext cx="7488832" cy="685800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21505" name="Rectangle 1"/>
          <p:cNvSpPr>
            <a:spLocks noChangeArrowheads="1"/>
          </p:cNvSpPr>
          <p:nvPr/>
        </p:nvSpPr>
        <p:spPr bwMode="auto">
          <a:xfrm>
            <a:off x="971600" y="113943"/>
            <a:ext cx="7488832"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800" b="1" i="0" u="sng" strike="noStrike" cap="none" normalizeH="0" baseline="0" dirty="0" smtClean="0">
                <a:ln>
                  <a:noFill/>
                </a:ln>
                <a:solidFill>
                  <a:srgbClr val="92D050"/>
                </a:solidFill>
                <a:effectLst/>
                <a:latin typeface="Simplified Arabic Fixed" pitchFamily="49" charset="-78"/>
                <a:ea typeface="Times New Roman" pitchFamily="18" charset="0"/>
                <a:cs typeface="DecoType Naskh" pitchFamily="2" charset="-78"/>
              </a:rPr>
              <a:t>ثانيا:</a:t>
            </a:r>
            <a:r>
              <a:rPr kumimoji="0" lang="ar-SA" sz="2800" b="1" i="0" u="sng" strike="noStrike" cap="none" normalizeH="0" baseline="0" dirty="0" smtClean="0">
                <a:ln>
                  <a:noFill/>
                </a:ln>
                <a:solidFill>
                  <a:srgbClr val="FF0066"/>
                </a:solidFill>
                <a:effectLst/>
                <a:latin typeface="Simplified Arabic Fixed" pitchFamily="49" charset="-78"/>
                <a:ea typeface="Times New Roman" pitchFamily="18" charset="0"/>
                <a:cs typeface="DecoType Naskh" pitchFamily="2" charset="-78"/>
              </a:rPr>
              <a:t>أسلوب الملاحظة:</a:t>
            </a:r>
            <a:r>
              <a:rPr kumimoji="0" lang="en-US" sz="2800" b="1" i="0" u="sng" strike="noStrike" cap="none" normalizeH="0" baseline="0" dirty="0" smtClean="0">
                <a:ln>
                  <a:noFill/>
                </a:ln>
                <a:solidFill>
                  <a:srgbClr val="000000"/>
                </a:solidFill>
                <a:effectLst/>
                <a:latin typeface="Simplified Arabic Fixed" pitchFamily="49" charset="-78"/>
                <a:ea typeface="Times New Roman" pitchFamily="18" charset="0"/>
                <a:cs typeface="DecoType Naskh" pitchFamily="2" charset="-78"/>
              </a:rPr>
              <a:t>observation</a:t>
            </a:r>
            <a:r>
              <a:rPr kumimoji="0" lang="ar-SA" sz="2800" b="1" i="0" u="sng" strike="noStrike" cap="none" normalizeH="0" baseline="0" dirty="0" smtClean="0">
                <a:ln>
                  <a:noFill/>
                </a:ln>
                <a:solidFill>
                  <a:srgbClr val="000000"/>
                </a:solidFill>
                <a:effectLst/>
                <a:latin typeface="Simplified Arabic Fixed" pitchFamily="49" charset="-78"/>
                <a:ea typeface="Times New Roman" pitchFamily="18" charset="0"/>
                <a:cs typeface="DecoType Naskh" pitchFamily="2" charset="-78"/>
              </a:rPr>
              <a:t> </a:t>
            </a:r>
            <a:r>
              <a:rPr kumimoji="0" lang="ar-SA" sz="2800" b="1" i="0" u="sng" strike="noStrike" cap="none" normalizeH="0" baseline="0" dirty="0" err="1" smtClean="0">
                <a:ln>
                  <a:noFill/>
                </a:ln>
                <a:solidFill>
                  <a:srgbClr val="000000"/>
                </a:solidFill>
                <a:effectLst/>
                <a:latin typeface="Simplified Arabic Fixed" pitchFamily="49" charset="-78"/>
                <a:ea typeface="Times New Roman" pitchFamily="18" charset="0"/>
                <a:cs typeface="DecoType Naskh" pitchFamily="2" charset="-78"/>
              </a:rPr>
              <a:t>:</a:t>
            </a:r>
            <a:endParaRPr kumimoji="0" lang="ar-SA" sz="2800" b="1" i="0" u="sng" strike="noStrike" cap="none" normalizeH="0" baseline="0" dirty="0" smtClean="0">
              <a:ln>
                <a:noFill/>
              </a:ln>
              <a:solidFill>
                <a:srgbClr val="000000"/>
              </a:solidFill>
              <a:effectLst/>
              <a:latin typeface="Simplified Arabic Fixed" pitchFamily="49" charset="-78"/>
              <a:ea typeface="Times New Roman" pitchFamily="18" charset="0"/>
              <a:cs typeface="DecoType Naskh"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en-US" sz="2800" b="1" i="0" u="sng"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i="0" u="none" strike="noStrike" cap="none" normalizeH="0" baseline="0" dirty="0" smtClean="0">
                <a:ln>
                  <a:noFill/>
                </a:ln>
                <a:solidFill>
                  <a:srgbClr val="002060"/>
                </a:solidFill>
                <a:effectLst/>
                <a:ea typeface="Times New Roman" pitchFamily="18" charset="0"/>
                <a:cs typeface="+mj-cs"/>
              </a:rPr>
              <a:t>وهي من أكثر الأساليب استخداما بعد الاختبارات فالمعلم يلاحظ  أسلوب تلاميذه عندما يؤدون واجباتهم الدراسية </a:t>
            </a:r>
            <a:r>
              <a:rPr kumimoji="0" lang="ar-SA" sz="2400" i="0" u="none" strike="noStrike" cap="none" normalizeH="0" baseline="0" dirty="0" err="1" smtClean="0">
                <a:ln>
                  <a:noFill/>
                </a:ln>
                <a:solidFill>
                  <a:srgbClr val="002060"/>
                </a:solidFill>
                <a:effectLst/>
                <a:ea typeface="Times New Roman" pitchFamily="18" charset="0"/>
                <a:cs typeface="+mj-cs"/>
              </a:rPr>
              <a:t>أويقومون</a:t>
            </a:r>
            <a:r>
              <a:rPr kumimoji="0" lang="ar-SA" sz="2400" i="0" u="none" strike="noStrike" cap="none" normalizeH="0" baseline="0" dirty="0" smtClean="0">
                <a:ln>
                  <a:noFill/>
                </a:ln>
                <a:solidFill>
                  <a:srgbClr val="002060"/>
                </a:solidFill>
                <a:effectLst/>
                <a:ea typeface="Times New Roman" pitchFamily="18" charset="0"/>
                <a:cs typeface="+mj-cs"/>
              </a:rPr>
              <a:t> بأنشطة متنوعة داخل الفصل أو خارجه.كما أن المتعلم يلاحظ معلمه من خلال ما يقوم </a:t>
            </a:r>
            <a:r>
              <a:rPr kumimoji="0" lang="ar-SA" sz="2400" i="0" u="none" strike="noStrike" cap="none" normalizeH="0" baseline="0" dirty="0" err="1" smtClean="0">
                <a:ln>
                  <a:noFill/>
                </a:ln>
                <a:solidFill>
                  <a:srgbClr val="002060"/>
                </a:solidFill>
                <a:effectLst/>
                <a:ea typeface="Times New Roman" pitchFamily="18" charset="0"/>
                <a:cs typeface="+mj-cs"/>
              </a:rPr>
              <a:t>به</a:t>
            </a:r>
            <a:r>
              <a:rPr kumimoji="0" lang="ar-SA" sz="2400" i="0" u="none" strike="noStrike" cap="none" normalizeH="0" baseline="0" dirty="0" smtClean="0">
                <a:ln>
                  <a:noFill/>
                </a:ln>
                <a:solidFill>
                  <a:srgbClr val="002060"/>
                </a:solidFill>
                <a:effectLst/>
                <a:ea typeface="Times New Roman" pitchFamily="18" charset="0"/>
                <a:cs typeface="+mj-cs"/>
              </a:rPr>
              <a:t> من سلوكيات وأفعال في أثناء تدريسه.والموجه أو المشرف التربوي يقومان بملاحظة المعلم وهو يؤدي دوره التدريسي حتى يتمكنا من توجيهه وإرشاده وتقويمه.ورغم أن الملاحظة قد تبدو سهلة إلا أنها أسلوب في غاية الصعوبة من حيث تنفيذها إذا ما اتبعت قواعد الملاحظة الدقيقة والمنتظمة فهي تحتاج لكثير من الوقت والجهد إذ إنها غالبا ما تكون فردية.والمعلم أو الشخص الذي يقوم بعملية الملاحظة مطالب باستخدام لغة وصفيه سليمة لتسجيل الملاحظات وأن يعرف الهدف الذي يبحث عنه من خلال ملاحظاته وأن يكون موضوعيا في كل </a:t>
            </a:r>
            <a:r>
              <a:rPr kumimoji="0" lang="ar-SA" sz="2400" i="0" u="none" strike="noStrike" cap="none" normalizeH="0" baseline="0" dirty="0" err="1" smtClean="0">
                <a:ln>
                  <a:noFill/>
                </a:ln>
                <a:solidFill>
                  <a:srgbClr val="002060"/>
                </a:solidFill>
                <a:effectLst/>
                <a:ea typeface="Times New Roman" pitchFamily="18" charset="0"/>
                <a:cs typeface="+mj-cs"/>
              </a:rPr>
              <a:t>ذلك.(60 </a:t>
            </a:r>
            <a:r>
              <a:rPr kumimoji="0" lang="ar-SA" sz="2400" i="0" u="none" strike="noStrike" cap="none" normalizeH="0" baseline="0" dirty="0" smtClean="0">
                <a:ln>
                  <a:noFill/>
                </a:ln>
                <a:solidFill>
                  <a:srgbClr val="002060"/>
                </a:solidFill>
                <a:effectLst/>
                <a:ea typeface="Times New Roman" pitchFamily="18" charset="0"/>
                <a:cs typeface="+mj-cs"/>
              </a:rPr>
              <a:t>:141</a:t>
            </a:r>
            <a:r>
              <a:rPr kumimoji="0" lang="ar-SA" sz="2400" i="0" u="none" strike="noStrike" cap="none" normalizeH="0" baseline="0" dirty="0" err="1" smtClean="0">
                <a:ln>
                  <a:noFill/>
                </a:ln>
                <a:solidFill>
                  <a:srgbClr val="002060"/>
                </a:solidFill>
                <a:effectLst/>
                <a:ea typeface="Times New Roman" pitchFamily="18" charset="0"/>
                <a:cs typeface="+mj-cs"/>
              </a:rPr>
              <a:t>)</a:t>
            </a:r>
            <a:endParaRPr kumimoji="0" lang="ar-SA" sz="2400" i="0" u="none" strike="noStrike" cap="none" normalizeH="0" baseline="0" dirty="0" smtClean="0">
              <a:ln>
                <a:noFill/>
              </a:ln>
              <a:solidFill>
                <a:srgbClr val="002060"/>
              </a:solidFill>
              <a:effectLst/>
              <a:cs typeface="+mj-cs"/>
            </a:endParaRPr>
          </a:p>
        </p:txBody>
      </p:sp>
    </p:spTree>
    <p:extLst>
      <p:ext uri="{BB962C8B-B14F-4D97-AF65-F5344CB8AC3E}">
        <p14:creationId xmlns:p14="http://schemas.microsoft.com/office/powerpoint/2010/main" val="41837627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20120409-031957.jpg"/>
          <p:cNvPicPr>
            <a:picLocks noChangeAspect="1"/>
          </p:cNvPicPr>
          <p:nvPr/>
        </p:nvPicPr>
        <p:blipFill>
          <a:blip r:embed="rId2" cstate="print"/>
          <a:stretch>
            <a:fillRect/>
          </a:stretch>
        </p:blipFill>
        <p:spPr>
          <a:xfrm>
            <a:off x="0" y="0"/>
            <a:ext cx="9144000" cy="6858000"/>
          </a:xfrm>
          <a:prstGeom prst="rect">
            <a:avLst/>
          </a:prstGeom>
        </p:spPr>
      </p:pic>
      <p:sp>
        <p:nvSpPr>
          <p:cNvPr id="3" name="مستطيل 2"/>
          <p:cNvSpPr/>
          <p:nvPr/>
        </p:nvSpPr>
        <p:spPr>
          <a:xfrm>
            <a:off x="971600" y="0"/>
            <a:ext cx="7488832" cy="685800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29697" name="Rectangle 1"/>
          <p:cNvSpPr>
            <a:spLocks noChangeArrowheads="1"/>
          </p:cNvSpPr>
          <p:nvPr/>
        </p:nvSpPr>
        <p:spPr bwMode="auto">
          <a:xfrm>
            <a:off x="971600" y="-30777"/>
            <a:ext cx="7488832"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ar-SA" sz="3200" b="1" i="0" u="sng" strike="noStrike" cap="none" normalizeH="0" baseline="0" dirty="0" smtClean="0">
                <a:ln>
                  <a:noFill/>
                </a:ln>
                <a:solidFill>
                  <a:srgbClr val="00B050"/>
                </a:solidFill>
                <a:effectLst/>
                <a:latin typeface="Simplified Arabic Fixed" pitchFamily="49" charset="-78"/>
                <a:ea typeface="Times New Roman" pitchFamily="18" charset="0"/>
                <a:cs typeface="Akhbar MT" pitchFamily="2" charset="-78"/>
              </a:rPr>
              <a:t>وتنقسم الملاحظة كأسلوب تقويمي إلي نوعين هما(47:95</a:t>
            </a:r>
            <a:r>
              <a:rPr kumimoji="0" lang="ar-SA" sz="3200" b="1" i="0" u="sng" strike="noStrike" cap="none" normalizeH="0" baseline="0" dirty="0" err="1" smtClean="0">
                <a:ln>
                  <a:noFill/>
                </a:ln>
                <a:solidFill>
                  <a:srgbClr val="00B050"/>
                </a:solidFill>
                <a:effectLst/>
                <a:latin typeface="Simplified Arabic Fixed" pitchFamily="49" charset="-78"/>
                <a:ea typeface="Times New Roman" pitchFamily="18" charset="0"/>
                <a:cs typeface="Akhbar MT" pitchFamily="2" charset="-78"/>
              </a:rPr>
              <a:t>).</a:t>
            </a:r>
            <a:endParaRPr kumimoji="0" lang="ar-SA" sz="3200" b="1" i="0" u="sng" strike="noStrike" cap="none" normalizeH="0" baseline="0" dirty="0" smtClean="0">
              <a:ln>
                <a:noFill/>
              </a:ln>
              <a:solidFill>
                <a:srgbClr val="00B050"/>
              </a:solidFill>
              <a:effectLst/>
              <a:latin typeface="Simplified Arabic Fixed" pitchFamily="49" charset="-78"/>
              <a:ea typeface="Times New Roman" pitchFamily="18" charset="0"/>
              <a:cs typeface="Akhbar MT" pitchFamily="2" charset="-78"/>
            </a:endParaRPr>
          </a:p>
          <a:p>
            <a:pPr marL="0" marR="0" lvl="0" indent="0" defTabSz="914400" rtl="1" eaLnBrk="1" fontAlgn="base" latinLnBrk="0" hangingPunct="1">
              <a:lnSpc>
                <a:spcPct val="100000"/>
              </a:lnSpc>
              <a:spcBef>
                <a:spcPct val="0"/>
              </a:spcBef>
              <a:spcAft>
                <a:spcPct val="0"/>
              </a:spcAft>
              <a:buClrTx/>
              <a:buSzTx/>
              <a:buFontTx/>
              <a:buNone/>
              <a:tabLst/>
            </a:pPr>
            <a:endParaRPr kumimoji="0" lang="en-US" sz="2400" i="0" u="sng" strike="noStrike" cap="none" normalizeH="0" baseline="0" dirty="0" smtClean="0">
              <a:ln>
                <a:noFill/>
              </a:ln>
              <a:solidFill>
                <a:srgbClr val="00B050"/>
              </a:solidFill>
              <a:effectLst/>
              <a:latin typeface="Arial" pitchFamily="34" charset="0"/>
              <a:cs typeface="Akhbar MT" pitchFamily="2" charset="-78"/>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smtClean="0">
                <a:ln>
                  <a:noFill/>
                </a:ln>
                <a:solidFill>
                  <a:srgbClr val="FF0066"/>
                </a:solidFill>
                <a:effectLst/>
                <a:latin typeface="Simplified Arabic Fixed" pitchFamily="49" charset="-78"/>
                <a:ea typeface="Times New Roman" pitchFamily="18" charset="0"/>
                <a:cs typeface="Akhbar MT" pitchFamily="2" charset="-78"/>
              </a:rPr>
              <a:t>أ.الملاحظة </a:t>
            </a:r>
            <a:r>
              <a:rPr kumimoji="0" lang="ar-SA" sz="2400" b="1" i="0" u="none" strike="noStrike" cap="none" normalizeH="0" baseline="0" dirty="0" smtClean="0">
                <a:ln>
                  <a:noFill/>
                </a:ln>
                <a:solidFill>
                  <a:srgbClr val="002060"/>
                </a:solidFill>
                <a:effectLst/>
                <a:latin typeface="Simplified Arabic Fixed" pitchFamily="49" charset="-78"/>
                <a:ea typeface="Times New Roman" pitchFamily="18" charset="0"/>
                <a:cs typeface="Akhbar MT" pitchFamily="2" charset="-78"/>
              </a:rPr>
              <a:t>المنظمة:وهي أكثر الأساليب </a:t>
            </a:r>
            <a:r>
              <a:rPr kumimoji="0" lang="ar-SA" sz="2400" b="1" i="0" u="none" strike="noStrike" cap="none" normalizeH="0" baseline="0" dirty="0" err="1" smtClean="0">
                <a:ln>
                  <a:noFill/>
                </a:ln>
                <a:solidFill>
                  <a:srgbClr val="002060"/>
                </a:solidFill>
                <a:effectLst/>
                <a:latin typeface="Simplified Arabic Fixed" pitchFamily="49" charset="-78"/>
                <a:ea typeface="Times New Roman" pitchFamily="18" charset="0"/>
                <a:cs typeface="Akhbar MT" pitchFamily="2" charset="-78"/>
              </a:rPr>
              <a:t>ظبطا</a:t>
            </a:r>
            <a:r>
              <a:rPr kumimoji="0" lang="ar-SA" sz="2400" b="1" i="0" u="none" strike="noStrike" cap="none" normalizeH="0" baseline="0" dirty="0" smtClean="0">
                <a:ln>
                  <a:noFill/>
                </a:ln>
                <a:solidFill>
                  <a:srgbClr val="002060"/>
                </a:solidFill>
                <a:effectLst/>
                <a:latin typeface="Simplified Arabic Fixed" pitchFamily="49" charset="-78"/>
                <a:ea typeface="Times New Roman" pitchFamily="18" charset="0"/>
                <a:cs typeface="Akhbar MT" pitchFamily="2" charset="-78"/>
              </a:rPr>
              <a:t> حيث تتم إجراءات دقيقة ومحكمة تتم باستخدام أدوات ملاحظة موضوعية تم إعدادها مسبقا.</a:t>
            </a:r>
            <a:endParaRPr kumimoji="0" lang="en-US" sz="2400" b="0" i="0" u="none" strike="noStrike" cap="none" normalizeH="0" baseline="0" dirty="0" smtClean="0">
              <a:ln>
                <a:noFill/>
              </a:ln>
              <a:solidFill>
                <a:srgbClr val="002060"/>
              </a:solidFill>
              <a:effectLst/>
              <a:latin typeface="Arial" pitchFamily="34" charset="0"/>
              <a:cs typeface="Akhbar MT" pitchFamily="2" charset="-78"/>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smtClean="0">
                <a:ln>
                  <a:noFill/>
                </a:ln>
                <a:solidFill>
                  <a:srgbClr val="FF0066"/>
                </a:solidFill>
                <a:effectLst/>
                <a:latin typeface="Simplified Arabic Fixed" pitchFamily="49" charset="-78"/>
                <a:ea typeface="Times New Roman" pitchFamily="18" charset="0"/>
                <a:cs typeface="Akhbar MT" pitchFamily="2" charset="-78"/>
              </a:rPr>
              <a:t>ب.الملاحظة غير </a:t>
            </a:r>
            <a:r>
              <a:rPr kumimoji="0" lang="ar-SA" sz="2400" b="1" i="0" u="none" strike="noStrike" cap="none" normalizeH="0" baseline="0" dirty="0" smtClean="0">
                <a:ln>
                  <a:noFill/>
                </a:ln>
                <a:solidFill>
                  <a:srgbClr val="002060"/>
                </a:solidFill>
                <a:effectLst/>
                <a:latin typeface="Simplified Arabic Fixed" pitchFamily="49" charset="-78"/>
                <a:ea typeface="Times New Roman" pitchFamily="18" charset="0"/>
                <a:cs typeface="Akhbar MT" pitchFamily="2" charset="-78"/>
              </a:rPr>
              <a:t>المنتظمة:وهي الملاحظة التي تتم بصورة عشوائية ودون إعداد </a:t>
            </a:r>
            <a:r>
              <a:rPr kumimoji="0" lang="ar-SA" sz="2400" b="1" i="0" u="none" strike="noStrike" cap="none" normalizeH="0" baseline="0" dirty="0" err="1" smtClean="0">
                <a:ln>
                  <a:noFill/>
                </a:ln>
                <a:solidFill>
                  <a:srgbClr val="002060"/>
                </a:solidFill>
                <a:effectLst/>
                <a:latin typeface="Simplified Arabic Fixed" pitchFamily="49" charset="-78"/>
                <a:ea typeface="Times New Roman" pitchFamily="18" charset="0"/>
                <a:cs typeface="Akhbar MT" pitchFamily="2" charset="-78"/>
              </a:rPr>
              <a:t>أوتخطيط</a:t>
            </a:r>
            <a:r>
              <a:rPr kumimoji="0" lang="ar-SA" sz="2400" b="1" i="0" u="none" strike="noStrike" cap="none" normalizeH="0" baseline="0" dirty="0" smtClean="0">
                <a:ln>
                  <a:noFill/>
                </a:ln>
                <a:solidFill>
                  <a:srgbClr val="002060"/>
                </a:solidFill>
                <a:effectLst/>
                <a:latin typeface="Simplified Arabic Fixed" pitchFamily="49" charset="-78"/>
                <a:ea typeface="Times New Roman" pitchFamily="18" charset="0"/>
                <a:cs typeface="Akhbar MT" pitchFamily="2" charset="-78"/>
              </a:rPr>
              <a:t> مسبق ولذلك لا تلتزم بخطوات أو أدوات معينة مما يجعل نتائجها غير دقيقة.</a:t>
            </a:r>
            <a:endParaRPr kumimoji="0" lang="en-US" sz="2400" b="0" i="0" u="none" strike="noStrike" cap="none" normalizeH="0" baseline="0" dirty="0" smtClean="0">
              <a:ln>
                <a:noFill/>
              </a:ln>
              <a:solidFill>
                <a:srgbClr val="002060"/>
              </a:solidFill>
              <a:effectLst/>
              <a:latin typeface="Arial" pitchFamily="34" charset="0"/>
              <a:cs typeface="Akhbar MT" pitchFamily="2" charset="-78"/>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smtClean="0">
                <a:ln>
                  <a:noFill/>
                </a:ln>
                <a:solidFill>
                  <a:srgbClr val="002060"/>
                </a:solidFill>
                <a:effectLst/>
                <a:latin typeface="Simplified Arabic Fixed" pitchFamily="49" charset="-78"/>
                <a:ea typeface="Times New Roman" pitchFamily="18" charset="0"/>
                <a:cs typeface="Akhbar MT" pitchFamily="2" charset="-78"/>
              </a:rPr>
              <a:t>ويمكن أن تكون الملاحظة مباشرة أو غير مباشرة كما يمكن أن تكون في مواقف غير طبيعية يتصرف فيها الفرد بتلقائية دون أن يشعر بأن هناك من يلاحظه أوفي مواقف اصطناعية تصمم خصيصا لأغراض الملاحظة وهذا قد يؤدي إلى أن يحتفظ الفرد الملاحظ في سلوكه </a:t>
            </a:r>
            <a:r>
              <a:rPr kumimoji="0" lang="ar-SA" sz="2400" b="1" i="0" u="none" strike="noStrike" cap="none" normalizeH="0" baseline="0" dirty="0" err="1" smtClean="0">
                <a:ln>
                  <a:noFill/>
                </a:ln>
                <a:solidFill>
                  <a:srgbClr val="002060"/>
                </a:solidFill>
                <a:effectLst/>
                <a:latin typeface="Simplified Arabic Fixed" pitchFamily="49" charset="-78"/>
                <a:ea typeface="Times New Roman" pitchFamily="18" charset="0"/>
                <a:cs typeface="Akhbar MT" pitchFamily="2" charset="-78"/>
              </a:rPr>
              <a:t>أويأتي</a:t>
            </a:r>
            <a:r>
              <a:rPr kumimoji="0" lang="ar-SA" sz="2400" b="1" i="0" u="none" strike="noStrike" cap="none" normalizeH="0" baseline="0" dirty="0" smtClean="0">
                <a:ln>
                  <a:noFill/>
                </a:ln>
                <a:solidFill>
                  <a:srgbClr val="002060"/>
                </a:solidFill>
                <a:effectLst/>
                <a:latin typeface="Simplified Arabic Fixed" pitchFamily="49" charset="-78"/>
                <a:ea typeface="Times New Roman" pitchFamily="18" charset="0"/>
                <a:cs typeface="Akhbar MT" pitchFamily="2" charset="-78"/>
              </a:rPr>
              <a:t> بسلوكيات مصطنعة مما يؤدي إلى التأثير في موضوعية في نتائج الملاحظة.</a:t>
            </a:r>
          </a:p>
          <a:p>
            <a:pPr marL="0" marR="0" lvl="0" indent="0" defTabSz="914400" rtl="1"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2060"/>
              </a:solidFill>
              <a:effectLst/>
              <a:latin typeface="Arial" pitchFamily="34" charset="0"/>
              <a:cs typeface="Akhbar MT" pitchFamily="2" charset="-78"/>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sz="2800" b="1" i="0" u="sng" strike="noStrike" cap="none" normalizeH="0" baseline="0" dirty="0" smtClean="0">
                <a:ln>
                  <a:noFill/>
                </a:ln>
                <a:solidFill>
                  <a:srgbClr val="00B050"/>
                </a:solidFill>
                <a:effectLst/>
                <a:latin typeface="Simplified Arabic Fixed" pitchFamily="49" charset="-78"/>
                <a:ea typeface="Times New Roman" pitchFamily="18" charset="0"/>
                <a:cs typeface="Akhbar MT" pitchFamily="2" charset="-78"/>
              </a:rPr>
              <a:t>ويتطلب أسلوب الملاحظة القيام بعمليتين أساسيتين </a:t>
            </a:r>
            <a:r>
              <a:rPr kumimoji="0" lang="ar-SA" sz="2800" b="1" i="0" u="sng" strike="noStrike" cap="none" normalizeH="0" baseline="0" dirty="0" err="1" smtClean="0">
                <a:ln>
                  <a:noFill/>
                </a:ln>
                <a:solidFill>
                  <a:srgbClr val="00B050"/>
                </a:solidFill>
                <a:effectLst/>
                <a:latin typeface="Simplified Arabic Fixed" pitchFamily="49" charset="-78"/>
                <a:ea typeface="Times New Roman" pitchFamily="18" charset="0"/>
                <a:cs typeface="Akhbar MT" pitchFamily="2" charset="-78"/>
              </a:rPr>
              <a:t>هما:</a:t>
            </a:r>
            <a:endParaRPr kumimoji="0" lang="ar-SA" sz="2800" b="1" i="0" u="sng" strike="noStrike" cap="none" normalizeH="0" baseline="0" dirty="0" smtClean="0">
              <a:ln>
                <a:noFill/>
              </a:ln>
              <a:solidFill>
                <a:srgbClr val="00B050"/>
              </a:solidFill>
              <a:effectLst/>
              <a:latin typeface="Simplified Arabic Fixed" pitchFamily="49" charset="-78"/>
              <a:ea typeface="Times New Roman" pitchFamily="18" charset="0"/>
              <a:cs typeface="Akhbar MT" pitchFamily="2" charset="-78"/>
            </a:endParaRPr>
          </a:p>
          <a:p>
            <a:pPr marL="0" marR="0" lvl="0" indent="0" defTabSz="914400" rtl="1" eaLnBrk="0" fontAlgn="base" latinLnBrk="0" hangingPunct="0">
              <a:lnSpc>
                <a:spcPct val="100000"/>
              </a:lnSpc>
              <a:spcBef>
                <a:spcPct val="0"/>
              </a:spcBef>
              <a:spcAft>
                <a:spcPct val="0"/>
              </a:spcAft>
              <a:buClrTx/>
              <a:buSzTx/>
              <a:buFontTx/>
              <a:buNone/>
              <a:tabLst/>
            </a:pPr>
            <a:endParaRPr kumimoji="0" lang="ar-SA" sz="2400" b="1" i="0" u="sng" strike="noStrike" cap="none" normalizeH="0" baseline="0" dirty="0" smtClean="0">
              <a:ln>
                <a:noFill/>
              </a:ln>
              <a:solidFill>
                <a:srgbClr val="FF0066"/>
              </a:solidFill>
              <a:effectLst/>
              <a:latin typeface="Simplified Arabic Fixed" pitchFamily="49" charset="-78"/>
              <a:ea typeface="Times New Roman" pitchFamily="18" charset="0"/>
              <a:cs typeface="Akhbar MT" pitchFamily="2" charset="-78"/>
            </a:endParaRPr>
          </a:p>
          <a:p>
            <a:pPr marL="0" marR="0" lvl="0" indent="0" defTabSz="914400" rtl="0"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smtClean="0">
                <a:ln>
                  <a:noFill/>
                </a:ln>
                <a:solidFill>
                  <a:srgbClr val="FF0066"/>
                </a:solidFill>
                <a:effectLst/>
                <a:latin typeface="Simplified Arabic Fixed" pitchFamily="49" charset="-78"/>
                <a:ea typeface="Times New Roman" pitchFamily="18" charset="0"/>
                <a:cs typeface="Akhbar MT" pitchFamily="2" charset="-78"/>
              </a:rPr>
              <a:t>أ.عملية التسجيل: </a:t>
            </a:r>
            <a:r>
              <a:rPr kumimoji="0" lang="ar-SA" sz="2400" b="1" i="0" u="none" strike="noStrike" cap="none" normalizeH="0" baseline="0" dirty="0" smtClean="0">
                <a:ln>
                  <a:noFill/>
                </a:ln>
                <a:solidFill>
                  <a:srgbClr val="002060"/>
                </a:solidFill>
                <a:effectLst/>
                <a:latin typeface="Simplified Arabic Fixed" pitchFamily="49" charset="-78"/>
                <a:ea typeface="Times New Roman" pitchFamily="18" charset="0"/>
                <a:cs typeface="Akhbar MT" pitchFamily="2" charset="-78"/>
              </a:rPr>
              <a:t>وتتم باستخدام الكتابه المباشرة أو تسجيل السلوك عن طريق أجهزة التسجيل التلفزيوني أو السينمائي على أن تتم إعادة الملاحظة من خلال الأشرطة المسجله لتدوين الملاحظات</a:t>
            </a:r>
            <a:r>
              <a:rPr kumimoji="0" lang="ar-SA" sz="2000" b="1" i="0" u="none" strike="noStrike" cap="none" normalizeH="0" baseline="0" dirty="0" smtClean="0">
                <a:ln>
                  <a:noFill/>
                </a:ln>
                <a:solidFill>
                  <a:srgbClr val="002060"/>
                </a:solidFill>
                <a:effectLst/>
                <a:latin typeface="Simplified Arabic Fixed" pitchFamily="49" charset="-78"/>
                <a:ea typeface="Times New Roman" pitchFamily="18" charset="0"/>
                <a:cs typeface="Akhbar MT" pitchFamily="2" charset="-78"/>
              </a:rPr>
              <a:t>.</a:t>
            </a:r>
            <a:r>
              <a:rPr kumimoji="0" lang="en-US" sz="900" b="0" i="0" u="none" strike="noStrike" cap="none" normalizeH="0" baseline="0" dirty="0" smtClean="0">
                <a:ln>
                  <a:noFill/>
                </a:ln>
                <a:solidFill>
                  <a:schemeClr val="tx1"/>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0466470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20120409-031957.jpg"/>
          <p:cNvPicPr>
            <a:picLocks noChangeAspect="1"/>
          </p:cNvPicPr>
          <p:nvPr/>
        </p:nvPicPr>
        <p:blipFill>
          <a:blip r:embed="rId2" cstate="print"/>
          <a:stretch>
            <a:fillRect/>
          </a:stretch>
        </p:blipFill>
        <p:spPr>
          <a:xfrm>
            <a:off x="0" y="0"/>
            <a:ext cx="9144000" cy="6858000"/>
          </a:xfrm>
          <a:prstGeom prst="rect">
            <a:avLst/>
          </a:prstGeom>
        </p:spPr>
      </p:pic>
      <p:sp>
        <p:nvSpPr>
          <p:cNvPr id="3" name="مستطيل 2"/>
          <p:cNvSpPr/>
          <p:nvPr/>
        </p:nvSpPr>
        <p:spPr>
          <a:xfrm>
            <a:off x="971600" y="0"/>
            <a:ext cx="7488832" cy="685800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28673" name="Rectangle 1"/>
          <p:cNvSpPr>
            <a:spLocks noChangeArrowheads="1"/>
          </p:cNvSpPr>
          <p:nvPr/>
        </p:nvSpPr>
        <p:spPr bwMode="auto">
          <a:xfrm>
            <a:off x="971600" y="451743"/>
            <a:ext cx="7488832"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400" b="1" i="0" u="sng" strike="noStrike" cap="none" normalizeH="0" baseline="0" dirty="0" smtClean="0">
                <a:ln>
                  <a:noFill/>
                </a:ln>
                <a:solidFill>
                  <a:srgbClr val="FF0066"/>
                </a:solidFill>
                <a:effectLst/>
                <a:latin typeface="Simplified Arabic Fixed" pitchFamily="49" charset="-78"/>
                <a:ea typeface="Times New Roman" pitchFamily="18" charset="0"/>
                <a:cs typeface="Akhbar MT" pitchFamily="2" charset="-78"/>
              </a:rPr>
              <a:t>ب.عملية التقويم:</a:t>
            </a:r>
            <a:r>
              <a:rPr kumimoji="0" lang="ar-SA" sz="2400" b="1" i="0" u="none" strike="noStrike" cap="none" normalizeH="0" baseline="0" dirty="0" smtClean="0">
                <a:ln>
                  <a:noFill/>
                </a:ln>
                <a:solidFill>
                  <a:srgbClr val="FF0066"/>
                </a:solidFill>
                <a:effectLst/>
                <a:latin typeface="Simplified Arabic Fixed" pitchFamily="49" charset="-78"/>
                <a:ea typeface="Times New Roman" pitchFamily="18" charset="0"/>
                <a:cs typeface="Akhbar MT" pitchFamily="2" charset="-78"/>
              </a:rPr>
              <a:t> </a:t>
            </a:r>
            <a:r>
              <a:rPr kumimoji="0" lang="ar-SA" sz="2400" b="1" i="0" u="none" strike="noStrike" cap="none" normalizeH="0" baseline="0" dirty="0" smtClean="0">
                <a:ln>
                  <a:noFill/>
                </a:ln>
                <a:solidFill>
                  <a:srgbClr val="002060"/>
                </a:solidFill>
                <a:effectLst/>
                <a:latin typeface="Simplified Arabic Fixed" pitchFamily="49" charset="-78"/>
                <a:ea typeface="Times New Roman" pitchFamily="18" charset="0"/>
                <a:cs typeface="Akhbar MT" pitchFamily="2" charset="-78"/>
              </a:rPr>
              <a:t>وهي مرحلة إعطاء الملاحظات قيمة ومعنى ويراعى فيها أن يتحفظ القائم بالملاحظة في تفسير ما يجمعه من ملاحظات.وأن يكون موضوعيا في أحكامه وألا يصدر أحكامه إلا </a:t>
            </a:r>
            <a:r>
              <a:rPr kumimoji="0" lang="ar-SA" sz="2400" b="1" i="0" u="none" strike="noStrike" cap="none" normalizeH="0" baseline="0" dirty="0" err="1" smtClean="0">
                <a:ln>
                  <a:noFill/>
                </a:ln>
                <a:solidFill>
                  <a:srgbClr val="002060"/>
                </a:solidFill>
                <a:effectLst/>
                <a:latin typeface="Simplified Arabic Fixed" pitchFamily="49" charset="-78"/>
                <a:ea typeface="Times New Roman" pitchFamily="18" charset="0"/>
                <a:cs typeface="Akhbar MT" pitchFamily="2" charset="-78"/>
              </a:rPr>
              <a:t>أذا</a:t>
            </a:r>
            <a:r>
              <a:rPr kumimoji="0" lang="ar-SA" sz="2400" b="1" i="0" u="none" strike="noStrike" cap="none" normalizeH="0" baseline="0" dirty="0" smtClean="0">
                <a:ln>
                  <a:noFill/>
                </a:ln>
                <a:solidFill>
                  <a:srgbClr val="002060"/>
                </a:solidFill>
                <a:effectLst/>
                <a:latin typeface="Simplified Arabic Fixed" pitchFamily="49" charset="-78"/>
                <a:ea typeface="Times New Roman" pitchFamily="18" charset="0"/>
                <a:cs typeface="Akhbar MT" pitchFamily="2" charset="-78"/>
              </a:rPr>
              <a:t> كان السلوك متكررا وكانت عملية الملاحظة تتصف بالاستمرارية والتكرار في عدة مواقف.</a:t>
            </a:r>
            <a:endParaRPr kumimoji="0" lang="en-US" sz="1000" b="0" i="0" u="none" strike="noStrike" cap="none" normalizeH="0" baseline="0" dirty="0" smtClean="0">
              <a:ln>
                <a:noFill/>
              </a:ln>
              <a:solidFill>
                <a:srgbClr val="002060"/>
              </a:solidFill>
              <a:effectLst/>
              <a:latin typeface="Arial" pitchFamily="34" charset="0"/>
              <a:cs typeface="Akhbar MT"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800" b="1" i="0" u="sng" strike="noStrike" cap="none" normalizeH="0" baseline="0" dirty="0" smtClean="0">
                <a:ln>
                  <a:noFill/>
                </a:ln>
                <a:solidFill>
                  <a:srgbClr val="00B050"/>
                </a:solidFill>
                <a:effectLst/>
                <a:latin typeface="Simplified Arabic Fixed" pitchFamily="49" charset="-78"/>
                <a:ea typeface="Times New Roman" pitchFamily="18" charset="0"/>
                <a:cs typeface="Akhbar MT" pitchFamily="2" charset="-78"/>
              </a:rPr>
              <a:t>ومن أهم الأدوات التي يمكن استخدامها في الملاحظة ما يلي:</a:t>
            </a:r>
            <a:endParaRPr kumimoji="0" lang="en-US" sz="2800" b="1" i="0" u="sng" strike="noStrike" cap="none" normalizeH="0" baseline="0" dirty="0" smtClean="0">
              <a:ln>
                <a:noFill/>
              </a:ln>
              <a:solidFill>
                <a:srgbClr val="00B050"/>
              </a:solidFill>
              <a:effectLst/>
              <a:latin typeface="Arial" pitchFamily="34" charset="0"/>
              <a:cs typeface="Akhbar MT"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1" i="0" u="sng" strike="noStrike" cap="none" normalizeH="0" baseline="0" dirty="0" smtClean="0">
                <a:ln>
                  <a:noFill/>
                </a:ln>
                <a:solidFill>
                  <a:srgbClr val="FF0066"/>
                </a:solidFill>
                <a:effectLst/>
                <a:latin typeface="Simplified Arabic Fixed" pitchFamily="49" charset="-78"/>
                <a:ea typeface="Times New Roman" pitchFamily="18" charset="0"/>
                <a:cs typeface="Akhbar MT" pitchFamily="2" charset="-78"/>
              </a:rPr>
              <a:t>(1)قوائم التقدير:</a:t>
            </a:r>
            <a:endParaRPr kumimoji="0" lang="en-US" sz="1000" b="0" i="0" u="sng" strike="noStrike" cap="none" normalizeH="0" baseline="0" dirty="0" smtClean="0">
              <a:ln>
                <a:noFill/>
              </a:ln>
              <a:solidFill>
                <a:srgbClr val="FF0066"/>
              </a:solidFill>
              <a:effectLst/>
              <a:latin typeface="Arial" pitchFamily="34" charset="0"/>
              <a:cs typeface="Akhbar MT"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smtClean="0">
                <a:ln>
                  <a:noFill/>
                </a:ln>
                <a:solidFill>
                  <a:srgbClr val="002060"/>
                </a:solidFill>
                <a:effectLst/>
                <a:latin typeface="Simplified Arabic Fixed" pitchFamily="49" charset="-78"/>
                <a:ea typeface="Times New Roman" pitchFamily="18" charset="0"/>
                <a:cs typeface="Akhbar MT" pitchFamily="2" charset="-78"/>
              </a:rPr>
              <a:t>وتسمى أيضا قوائم الرصد وهي أداة بسيطة لتسجيل الملاحظات وتستخدم في تحديد مدى وجود سمة معينه في موقف معين وتصلح للاستخدام في تقويم الميول والاتجاهات والصفات الشخصية ومظاهر التكيف الشخصي ولاجتماعي كما تصلح في تقويم المهارات والنشاطات المختلفة.</a:t>
            </a:r>
            <a:endParaRPr kumimoji="0" lang="en-US" sz="1000" b="0" i="0" u="none" strike="noStrike" cap="none" normalizeH="0" baseline="0" dirty="0" smtClean="0">
              <a:ln>
                <a:noFill/>
              </a:ln>
              <a:solidFill>
                <a:srgbClr val="002060"/>
              </a:solidFill>
              <a:effectLst/>
              <a:latin typeface="Arial" pitchFamily="34" charset="0"/>
              <a:cs typeface="Akhbar MT"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smtClean="0">
                <a:ln>
                  <a:noFill/>
                </a:ln>
                <a:solidFill>
                  <a:srgbClr val="002060"/>
                </a:solidFill>
                <a:effectLst/>
                <a:latin typeface="Simplified Arabic Fixed" pitchFamily="49" charset="-78"/>
                <a:ea typeface="Times New Roman" pitchFamily="18" charset="0"/>
                <a:cs typeface="Akhbar MT" pitchFamily="2" charset="-78"/>
              </a:rPr>
              <a:t>وتعد هذه القوائم من خلال تحليل الموضوع المراد ملاحظته إلى عناصر رئيسه تتفرع منها بنود فرعيه ومن خلال الملاحظة يتم وضع </a:t>
            </a:r>
            <a:r>
              <a:rPr kumimoji="0" lang="ar-SA" sz="2400" b="1" i="0" u="none" strike="noStrike" cap="none" normalizeH="0" baseline="0" dirty="0" err="1" smtClean="0">
                <a:ln>
                  <a:noFill/>
                </a:ln>
                <a:solidFill>
                  <a:srgbClr val="002060"/>
                </a:solidFill>
                <a:effectLst/>
                <a:latin typeface="Simplified Arabic Fixed" pitchFamily="49" charset="-78"/>
                <a:ea typeface="Times New Roman" pitchFamily="18" charset="0"/>
                <a:cs typeface="Akhbar MT" pitchFamily="2" charset="-78"/>
              </a:rPr>
              <a:t>علامة (صح </a:t>
            </a:r>
            <a:r>
              <a:rPr kumimoji="0" lang="ar-SA" sz="2400" b="1" i="0" u="none" strike="noStrike" cap="none" normalizeH="0" baseline="0" dirty="0" smtClean="0">
                <a:ln>
                  <a:noFill/>
                </a:ln>
                <a:solidFill>
                  <a:srgbClr val="002060"/>
                </a:solidFill>
                <a:effectLst/>
                <a:latin typeface="Simplified Arabic Fixed" pitchFamily="49" charset="-78"/>
                <a:ea typeface="Times New Roman" pitchFamily="18" charset="0"/>
                <a:cs typeface="Akhbar MT" pitchFamily="2" charset="-78"/>
              </a:rPr>
              <a:t>)في حاله ظهور السمة موضوع الملاحظة أو </a:t>
            </a:r>
            <a:r>
              <a:rPr kumimoji="0" lang="ar-SA" sz="2400" b="1" i="0" u="none" strike="noStrike" cap="none" normalizeH="0" baseline="0" dirty="0" err="1" smtClean="0">
                <a:ln>
                  <a:noFill/>
                </a:ln>
                <a:solidFill>
                  <a:srgbClr val="002060"/>
                </a:solidFill>
                <a:effectLst/>
                <a:latin typeface="Simplified Arabic Fixed" pitchFamily="49" charset="-78"/>
                <a:ea typeface="Times New Roman" pitchFamily="18" charset="0"/>
                <a:cs typeface="Akhbar MT" pitchFamily="2" charset="-78"/>
              </a:rPr>
              <a:t>علامة </a:t>
            </a:r>
            <a:r>
              <a:rPr kumimoji="0" lang="ar-SA" sz="2400" b="1" i="0" u="none" strike="noStrike" cap="none" normalizeH="0" baseline="0" dirty="0" smtClean="0">
                <a:ln>
                  <a:noFill/>
                </a:ln>
                <a:solidFill>
                  <a:srgbClr val="002060"/>
                </a:solidFill>
                <a:effectLst/>
                <a:latin typeface="Simplified Arabic Fixed" pitchFamily="49" charset="-78"/>
                <a:ea typeface="Times New Roman" pitchFamily="18" charset="0"/>
                <a:cs typeface="Akhbar MT" pitchFamily="2" charset="-78"/>
              </a:rPr>
              <a:t>(خطأ)في حاله عدم ظهورها ويمكن أن تعد القائمة أو بطاقة الملاحظة بحيث يمكن تسجيل ما يصدر عن الفرد الملاحظ من سلوك الفرد تجاه موضوع معين في شكل عبارات إجرائية محددة.</a:t>
            </a:r>
            <a:endParaRPr kumimoji="0" lang="ar-SA" sz="2000" b="0" i="0" u="none" strike="noStrike" cap="none" normalizeH="0" baseline="0" dirty="0" smtClean="0">
              <a:ln>
                <a:noFill/>
              </a:ln>
              <a:solidFill>
                <a:srgbClr val="002060"/>
              </a:solidFill>
              <a:effectLst/>
              <a:latin typeface="Arial" pitchFamily="34" charset="0"/>
              <a:cs typeface="Akhbar MT" pitchFamily="2" charset="-78"/>
            </a:endParaRPr>
          </a:p>
        </p:txBody>
      </p:sp>
    </p:spTree>
    <p:extLst>
      <p:ext uri="{BB962C8B-B14F-4D97-AF65-F5344CB8AC3E}">
        <p14:creationId xmlns:p14="http://schemas.microsoft.com/office/powerpoint/2010/main" val="25780402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20120409-031957.jpg"/>
          <p:cNvPicPr>
            <a:picLocks noChangeAspect="1"/>
          </p:cNvPicPr>
          <p:nvPr/>
        </p:nvPicPr>
        <p:blipFill>
          <a:blip r:embed="rId2" cstate="print"/>
          <a:stretch>
            <a:fillRect/>
          </a:stretch>
        </p:blipFill>
        <p:spPr>
          <a:xfrm>
            <a:off x="0" y="0"/>
            <a:ext cx="9144000" cy="6858000"/>
          </a:xfrm>
          <a:prstGeom prst="rect">
            <a:avLst/>
          </a:prstGeom>
        </p:spPr>
      </p:pic>
      <p:sp>
        <p:nvSpPr>
          <p:cNvPr id="3" name="مستطيل 2"/>
          <p:cNvSpPr/>
          <p:nvPr/>
        </p:nvSpPr>
        <p:spPr>
          <a:xfrm>
            <a:off x="971600" y="0"/>
            <a:ext cx="7488832" cy="685800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27649" name="Rectangle 1"/>
          <p:cNvSpPr>
            <a:spLocks noChangeArrowheads="1"/>
          </p:cNvSpPr>
          <p:nvPr/>
        </p:nvSpPr>
        <p:spPr bwMode="auto">
          <a:xfrm>
            <a:off x="971600" y="430888"/>
            <a:ext cx="7488832"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3600" i="0" u="sng" strike="noStrike" cap="none" normalizeH="0" baseline="0" dirty="0" smtClean="0">
                <a:ln>
                  <a:noFill/>
                </a:ln>
                <a:solidFill>
                  <a:srgbClr val="00B050"/>
                </a:solidFill>
                <a:effectLst/>
                <a:latin typeface="Simplified Arabic Fixed" pitchFamily="49" charset="-78"/>
                <a:ea typeface="Times New Roman" pitchFamily="18" charset="0"/>
                <a:cs typeface="Akhbar MT" pitchFamily="2" charset="-78"/>
              </a:rPr>
              <a:t>(2)سلالم التقدير:</a:t>
            </a:r>
            <a:endParaRPr kumimoji="0" lang="en-US" sz="3600" i="0" u="sng" strike="noStrike" cap="none" normalizeH="0" baseline="0" dirty="0" smtClean="0">
              <a:ln>
                <a:noFill/>
              </a:ln>
              <a:solidFill>
                <a:srgbClr val="00B050"/>
              </a:solidFill>
              <a:effectLst/>
              <a:latin typeface="Arial" pitchFamily="34" charset="0"/>
              <a:cs typeface="Akhbar MT"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smtClean="0">
                <a:ln>
                  <a:noFill/>
                </a:ln>
                <a:solidFill>
                  <a:srgbClr val="002060"/>
                </a:solidFill>
                <a:effectLst/>
                <a:latin typeface="Simplified Arabic Fixed" pitchFamily="49" charset="-78"/>
                <a:ea typeface="Times New Roman" pitchFamily="18" charset="0"/>
                <a:cs typeface="Akhbar MT" pitchFamily="2" charset="-78"/>
              </a:rPr>
              <a:t>وتسمي أيضا سلالم الرتب وتتميز عن قوائم التقدير بأنها تبين مقدار امتلاك السمة الصفة المراد تقويمها أي أنها تعطي درجة معينة لهذه السمة ومن أكثر نماذجها استخداما وضع قائمة تتضمن مجموعات من السمات أو الصفات ثم يوضع بجانبها أعمدة تمثل سلما للرتب يعبر عن مدى أو درجة وجود هذه السمة لدى مختلف الأشخاص في شكل درجات أو تقديرات ويستخدم هذا النوع من الأدوات في تقويم السمات الشخصية ومظاهر التكيف الشخصي والاجتماعي ومهارات الأداء لدى المتعلم والمعلم وفي تقويم المنهج وطرائق التعليم وغيرها.</a:t>
            </a:r>
            <a:endParaRPr kumimoji="0" lang="en-US" sz="2400" b="0" i="0" u="none" strike="noStrike" cap="none" normalizeH="0" baseline="0" dirty="0" smtClean="0">
              <a:ln>
                <a:noFill/>
              </a:ln>
              <a:solidFill>
                <a:srgbClr val="002060"/>
              </a:solidFill>
              <a:effectLst/>
              <a:latin typeface="Arial" pitchFamily="34" charset="0"/>
              <a:cs typeface="Akhbar MT"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800" b="1" i="0" u="sng" strike="noStrike" cap="none" normalizeH="0" baseline="0" dirty="0" smtClean="0">
                <a:ln>
                  <a:noFill/>
                </a:ln>
                <a:solidFill>
                  <a:srgbClr val="00B050"/>
                </a:solidFill>
                <a:effectLst/>
                <a:latin typeface="Simplified Arabic Fixed" pitchFamily="49" charset="-78"/>
                <a:ea typeface="Times New Roman" pitchFamily="18" charset="0"/>
                <a:cs typeface="Akhbar MT" pitchFamily="2" charset="-78"/>
              </a:rPr>
              <a:t>(3)المقاييس </a:t>
            </a:r>
            <a:r>
              <a:rPr kumimoji="0" lang="ar-SA" sz="2800" b="1" i="0" u="sng" strike="noStrike" cap="none" normalizeH="0" baseline="0" dirty="0" err="1" smtClean="0">
                <a:ln>
                  <a:noFill/>
                </a:ln>
                <a:solidFill>
                  <a:srgbClr val="00B050"/>
                </a:solidFill>
                <a:effectLst/>
                <a:latin typeface="Simplified Arabic Fixed" pitchFamily="49" charset="-78"/>
                <a:ea typeface="Times New Roman" pitchFamily="18" charset="0"/>
                <a:cs typeface="Akhbar MT" pitchFamily="2" charset="-78"/>
              </a:rPr>
              <a:t>السوسيومترية:</a:t>
            </a:r>
            <a:endParaRPr kumimoji="0" lang="en-US" sz="2800" b="0" i="0" u="sng" strike="noStrike" cap="none" normalizeH="0" baseline="0" dirty="0" smtClean="0">
              <a:ln>
                <a:noFill/>
              </a:ln>
              <a:solidFill>
                <a:srgbClr val="00B050"/>
              </a:solidFill>
              <a:effectLst/>
              <a:latin typeface="Arial" pitchFamily="34" charset="0"/>
              <a:cs typeface="Akhbar MT"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smtClean="0">
                <a:ln>
                  <a:noFill/>
                </a:ln>
                <a:solidFill>
                  <a:srgbClr val="002060"/>
                </a:solidFill>
                <a:effectLst/>
                <a:latin typeface="Simplified Arabic Fixed" pitchFamily="49" charset="-78"/>
                <a:ea typeface="Times New Roman" pitchFamily="18" charset="0"/>
                <a:cs typeface="Akhbar MT" pitchFamily="2" charset="-78"/>
              </a:rPr>
              <a:t>وتهدف إلى تقويم السلوك الاجتماعي والعلاقات الاجتماعية بين مجموعة من الأفراد.</a:t>
            </a:r>
            <a:endParaRPr kumimoji="0" lang="en-US" sz="2400" b="0" i="0" u="none" strike="noStrike" cap="none" normalizeH="0" baseline="0" dirty="0" smtClean="0">
              <a:ln>
                <a:noFill/>
              </a:ln>
              <a:solidFill>
                <a:srgbClr val="002060"/>
              </a:solidFill>
              <a:effectLst/>
              <a:latin typeface="Arial" pitchFamily="34" charset="0"/>
              <a:cs typeface="Akhbar MT"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smtClean="0">
                <a:ln>
                  <a:noFill/>
                </a:ln>
                <a:solidFill>
                  <a:srgbClr val="00B050"/>
                </a:solidFill>
                <a:effectLst/>
                <a:latin typeface="Simplified Arabic Fixed" pitchFamily="49" charset="-78"/>
                <a:ea typeface="Times New Roman" pitchFamily="18" charset="0"/>
                <a:cs typeface="Akhbar MT" pitchFamily="2" charset="-78"/>
              </a:rPr>
              <a:t>(4)السجلات:</a:t>
            </a:r>
            <a:endParaRPr kumimoji="0" lang="en-US" sz="2400" b="0" i="0" u="none" strike="noStrike" cap="none" normalizeH="0" baseline="0" dirty="0" smtClean="0">
              <a:ln>
                <a:noFill/>
              </a:ln>
              <a:solidFill>
                <a:srgbClr val="00B050"/>
              </a:solidFill>
              <a:effectLst/>
              <a:latin typeface="Arial" pitchFamily="34" charset="0"/>
              <a:cs typeface="Akhbar MT"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smtClean="0">
                <a:ln>
                  <a:noFill/>
                </a:ln>
                <a:solidFill>
                  <a:srgbClr val="002060"/>
                </a:solidFill>
                <a:effectLst/>
                <a:latin typeface="Simplified Arabic Fixed" pitchFamily="49" charset="-78"/>
                <a:ea typeface="Times New Roman" pitchFamily="18" charset="0"/>
                <a:cs typeface="Akhbar MT" pitchFamily="2" charset="-78"/>
              </a:rPr>
              <a:t>وهي سجلات </a:t>
            </a:r>
            <a:r>
              <a:rPr kumimoji="0" lang="ar-SA" sz="2400" b="1" i="0" u="none" strike="noStrike" cap="none" normalizeH="0" baseline="0" dirty="0" err="1" smtClean="0">
                <a:ln>
                  <a:noFill/>
                </a:ln>
                <a:solidFill>
                  <a:srgbClr val="002060"/>
                </a:solidFill>
                <a:effectLst/>
                <a:latin typeface="Simplified Arabic Fixed" pitchFamily="49" charset="-78"/>
                <a:ea typeface="Times New Roman" pitchFamily="18" charset="0"/>
                <a:cs typeface="Akhbar MT" pitchFamily="2" charset="-78"/>
              </a:rPr>
              <a:t>للاحداث</a:t>
            </a:r>
            <a:r>
              <a:rPr kumimoji="0" lang="ar-SA" sz="2400" b="1" i="0" u="none" strike="noStrike" cap="none" normalizeH="0" baseline="0" dirty="0" smtClean="0">
                <a:ln>
                  <a:noFill/>
                </a:ln>
                <a:solidFill>
                  <a:srgbClr val="002060"/>
                </a:solidFill>
                <a:effectLst/>
                <a:latin typeface="Simplified Arabic Fixed" pitchFamily="49" charset="-78"/>
                <a:ea typeface="Times New Roman" pitchFamily="18" charset="0"/>
                <a:cs typeface="Akhbar MT" pitchFamily="2" charset="-78"/>
              </a:rPr>
              <a:t> التي تحدث في حياة </a:t>
            </a:r>
            <a:r>
              <a:rPr kumimoji="0" lang="ar-SA" sz="2400" b="1" i="0" u="none" strike="noStrike" cap="none" normalizeH="0" baseline="0" dirty="0" err="1" smtClean="0">
                <a:ln>
                  <a:noFill/>
                </a:ln>
                <a:solidFill>
                  <a:srgbClr val="002060"/>
                </a:solidFill>
                <a:effectLst/>
                <a:latin typeface="Simplified Arabic Fixed" pitchFamily="49" charset="-78"/>
                <a:ea typeface="Times New Roman" pitchFamily="18" charset="0"/>
                <a:cs typeface="Akhbar MT" pitchFamily="2" charset="-78"/>
              </a:rPr>
              <a:t>التلميذالمدرسية</a:t>
            </a:r>
            <a:r>
              <a:rPr kumimoji="0" lang="ar-SA" sz="2400" b="1" i="0" u="none" strike="noStrike" cap="none" normalizeH="0" baseline="0" dirty="0" smtClean="0">
                <a:ln>
                  <a:noFill/>
                </a:ln>
                <a:solidFill>
                  <a:srgbClr val="002060"/>
                </a:solidFill>
                <a:effectLst/>
                <a:latin typeface="Simplified Arabic Fixed" pitchFamily="49" charset="-78"/>
                <a:ea typeface="Times New Roman" pitchFamily="18" charset="0"/>
                <a:cs typeface="Akhbar MT" pitchFamily="2" charset="-78"/>
              </a:rPr>
              <a:t> وتتضمن وصفا توضيحيا مدعما بالحقائق لبعض المواقف والمحطات في حياة التلميذ وتفيد هذه السجلات في توجيه التلميذ وإرشاده وتنتقل معه من مرحله لأخرى.والشكل(13)يوضح أسلوب الملاحظة </a:t>
            </a:r>
            <a:r>
              <a:rPr kumimoji="0" lang="ar-SA" sz="2400" b="1" i="0" u="none" strike="noStrike" cap="none" normalizeH="0" baseline="0" dirty="0" err="1" smtClean="0">
                <a:ln>
                  <a:noFill/>
                </a:ln>
                <a:solidFill>
                  <a:srgbClr val="002060"/>
                </a:solidFill>
                <a:effectLst/>
                <a:latin typeface="Simplified Arabic Fixed" pitchFamily="49" charset="-78"/>
                <a:ea typeface="Times New Roman" pitchFamily="18" charset="0"/>
                <a:cs typeface="Akhbar MT" pitchFamily="2" charset="-78"/>
              </a:rPr>
              <a:t>وأدواتها:</a:t>
            </a:r>
            <a:endParaRPr kumimoji="0" lang="ar-SA" sz="2400" b="0" i="0" u="none" strike="noStrike" cap="none" normalizeH="0" baseline="0" dirty="0" smtClean="0">
              <a:ln>
                <a:noFill/>
              </a:ln>
              <a:solidFill>
                <a:srgbClr val="002060"/>
              </a:solidFill>
              <a:effectLst/>
              <a:latin typeface="Arial" pitchFamily="34" charset="0"/>
              <a:cs typeface="Akhbar MT" pitchFamily="2" charset="-78"/>
            </a:endParaRPr>
          </a:p>
        </p:txBody>
      </p:sp>
    </p:spTree>
    <p:extLst>
      <p:ext uri="{BB962C8B-B14F-4D97-AF65-F5344CB8AC3E}">
        <p14:creationId xmlns:p14="http://schemas.microsoft.com/office/powerpoint/2010/main" val="7539571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20120409-031957.jpg"/>
          <p:cNvPicPr>
            <a:picLocks noChangeAspect="1"/>
          </p:cNvPicPr>
          <p:nvPr/>
        </p:nvPicPr>
        <p:blipFill>
          <a:blip r:embed="rId2" cstate="print"/>
          <a:stretch>
            <a:fillRect/>
          </a:stretch>
        </p:blipFill>
        <p:spPr>
          <a:xfrm>
            <a:off x="0" y="0"/>
            <a:ext cx="9144000" cy="6858000"/>
          </a:xfrm>
          <a:prstGeom prst="rect">
            <a:avLst/>
          </a:prstGeom>
        </p:spPr>
      </p:pic>
      <p:sp>
        <p:nvSpPr>
          <p:cNvPr id="3" name="مستطيل 2"/>
          <p:cNvSpPr/>
          <p:nvPr/>
        </p:nvSpPr>
        <p:spPr>
          <a:xfrm>
            <a:off x="899592" y="-27384"/>
            <a:ext cx="7488832" cy="6858000"/>
          </a:xfrm>
          <a:prstGeom prst="rect">
            <a:avLst/>
          </a:prstGeom>
          <a:solidFill>
            <a:schemeClr val="bg1"/>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25" name="مستطيل 24"/>
          <p:cNvSpPr/>
          <p:nvPr/>
        </p:nvSpPr>
        <p:spPr>
          <a:xfrm>
            <a:off x="3635896" y="620688"/>
            <a:ext cx="2376264" cy="720080"/>
          </a:xfrm>
          <a:prstGeom prst="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ar-SA" dirty="0" smtClean="0"/>
              <a:t>الملاحظة</a:t>
            </a:r>
            <a:endParaRPr lang="ar-SA" dirty="0"/>
          </a:p>
        </p:txBody>
      </p:sp>
      <p:cxnSp>
        <p:nvCxnSpPr>
          <p:cNvPr id="27" name="رابط كسهم مستقيم 26"/>
          <p:cNvCxnSpPr/>
          <p:nvPr/>
        </p:nvCxnSpPr>
        <p:spPr>
          <a:xfrm>
            <a:off x="4860032" y="1340768"/>
            <a:ext cx="1296144" cy="151216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8" name="رابط كسهم مستقيم 27"/>
          <p:cNvCxnSpPr/>
          <p:nvPr/>
        </p:nvCxnSpPr>
        <p:spPr>
          <a:xfrm>
            <a:off x="4932040" y="1340768"/>
            <a:ext cx="2520280" cy="151216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9" name="رابط كسهم مستقيم 28"/>
          <p:cNvCxnSpPr>
            <a:stCxn id="25" idx="2"/>
          </p:cNvCxnSpPr>
          <p:nvPr/>
        </p:nvCxnSpPr>
        <p:spPr>
          <a:xfrm flipH="1">
            <a:off x="4788024" y="1340768"/>
            <a:ext cx="36004" cy="158417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0" name="رابط كسهم مستقيم 29"/>
          <p:cNvCxnSpPr/>
          <p:nvPr/>
        </p:nvCxnSpPr>
        <p:spPr>
          <a:xfrm flipH="1">
            <a:off x="2987824" y="1340768"/>
            <a:ext cx="1872208" cy="151216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1" name="رابط كسهم مستقيم 30"/>
          <p:cNvCxnSpPr/>
          <p:nvPr/>
        </p:nvCxnSpPr>
        <p:spPr>
          <a:xfrm flipH="1">
            <a:off x="1547664" y="1340768"/>
            <a:ext cx="3240360" cy="151216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41" name="مستطيل 40"/>
          <p:cNvSpPr/>
          <p:nvPr/>
        </p:nvSpPr>
        <p:spPr>
          <a:xfrm>
            <a:off x="6804248" y="2924944"/>
            <a:ext cx="1296144" cy="864096"/>
          </a:xfrm>
          <a:prstGeom prst="rect">
            <a:avLst/>
          </a:prstGeom>
          <a:ln w="38100"/>
        </p:spPr>
        <p:style>
          <a:lnRef idx="2">
            <a:schemeClr val="accent3"/>
          </a:lnRef>
          <a:fillRef idx="1">
            <a:schemeClr val="lt1"/>
          </a:fillRef>
          <a:effectRef idx="0">
            <a:schemeClr val="accent3"/>
          </a:effectRef>
          <a:fontRef idx="minor">
            <a:schemeClr val="dk1"/>
          </a:fontRef>
        </p:style>
        <p:txBody>
          <a:bodyPr rtlCol="1" anchor="ctr"/>
          <a:lstStyle/>
          <a:p>
            <a:pPr algn="ctr"/>
            <a:r>
              <a:rPr lang="ar-SA" sz="2000" dirty="0" smtClean="0"/>
              <a:t>قوائم التقدير</a:t>
            </a:r>
            <a:endParaRPr lang="ar-SA" sz="2000" dirty="0"/>
          </a:p>
        </p:txBody>
      </p:sp>
      <p:sp>
        <p:nvSpPr>
          <p:cNvPr id="42" name="مستطيل 41"/>
          <p:cNvSpPr/>
          <p:nvPr/>
        </p:nvSpPr>
        <p:spPr>
          <a:xfrm>
            <a:off x="5364088" y="2924944"/>
            <a:ext cx="1296144" cy="864096"/>
          </a:xfrm>
          <a:prstGeom prst="rect">
            <a:avLst/>
          </a:prstGeom>
          <a:ln w="38100"/>
        </p:spPr>
        <p:style>
          <a:lnRef idx="2">
            <a:schemeClr val="accent3"/>
          </a:lnRef>
          <a:fillRef idx="1">
            <a:schemeClr val="lt1"/>
          </a:fillRef>
          <a:effectRef idx="0">
            <a:schemeClr val="accent3"/>
          </a:effectRef>
          <a:fontRef idx="minor">
            <a:schemeClr val="dk1"/>
          </a:fontRef>
        </p:style>
        <p:txBody>
          <a:bodyPr rtlCol="1" anchor="ctr"/>
          <a:lstStyle/>
          <a:p>
            <a:pPr algn="ctr"/>
            <a:r>
              <a:rPr lang="ar-SA" b="1" dirty="0" smtClean="0"/>
              <a:t>سلالم التقدير</a:t>
            </a:r>
            <a:endParaRPr lang="ar-SA" b="1" dirty="0"/>
          </a:p>
        </p:txBody>
      </p:sp>
      <p:sp>
        <p:nvSpPr>
          <p:cNvPr id="43" name="مستطيل 42"/>
          <p:cNvSpPr/>
          <p:nvPr/>
        </p:nvSpPr>
        <p:spPr>
          <a:xfrm>
            <a:off x="3923928" y="2924944"/>
            <a:ext cx="1296144" cy="864096"/>
          </a:xfrm>
          <a:prstGeom prst="rect">
            <a:avLst/>
          </a:prstGeom>
          <a:ln w="38100"/>
        </p:spPr>
        <p:style>
          <a:lnRef idx="2">
            <a:schemeClr val="accent3"/>
          </a:lnRef>
          <a:fillRef idx="1">
            <a:schemeClr val="lt1"/>
          </a:fillRef>
          <a:effectRef idx="0">
            <a:schemeClr val="accent3"/>
          </a:effectRef>
          <a:fontRef idx="minor">
            <a:schemeClr val="dk1"/>
          </a:fontRef>
        </p:style>
        <p:txBody>
          <a:bodyPr rtlCol="1" anchor="ctr"/>
          <a:lstStyle/>
          <a:p>
            <a:pPr algn="ctr"/>
            <a:r>
              <a:rPr lang="ar-SA" sz="2000" dirty="0" smtClean="0"/>
              <a:t>المقاييس </a:t>
            </a:r>
            <a:r>
              <a:rPr lang="ar-SA" sz="2000" dirty="0" err="1" smtClean="0"/>
              <a:t>السوسيومترية</a:t>
            </a:r>
            <a:endParaRPr lang="ar-SA" sz="2000" dirty="0"/>
          </a:p>
        </p:txBody>
      </p:sp>
      <p:sp>
        <p:nvSpPr>
          <p:cNvPr id="44" name="مستطيل 43"/>
          <p:cNvSpPr/>
          <p:nvPr/>
        </p:nvSpPr>
        <p:spPr>
          <a:xfrm>
            <a:off x="2411760" y="2924944"/>
            <a:ext cx="1296144" cy="864096"/>
          </a:xfrm>
          <a:prstGeom prst="rect">
            <a:avLst/>
          </a:prstGeom>
          <a:ln w="38100"/>
        </p:spPr>
        <p:style>
          <a:lnRef idx="2">
            <a:schemeClr val="accent3"/>
          </a:lnRef>
          <a:fillRef idx="1">
            <a:schemeClr val="lt1"/>
          </a:fillRef>
          <a:effectRef idx="0">
            <a:schemeClr val="accent3"/>
          </a:effectRef>
          <a:fontRef idx="minor">
            <a:schemeClr val="dk1"/>
          </a:fontRef>
        </p:style>
        <p:txBody>
          <a:bodyPr rtlCol="1" anchor="ctr"/>
          <a:lstStyle/>
          <a:p>
            <a:pPr algn="ctr"/>
            <a:r>
              <a:rPr lang="ar-SA" sz="2000" dirty="0" smtClean="0"/>
              <a:t>السجلات</a:t>
            </a:r>
            <a:endParaRPr lang="ar-SA" sz="2000" dirty="0"/>
          </a:p>
        </p:txBody>
      </p:sp>
      <p:sp>
        <p:nvSpPr>
          <p:cNvPr id="45" name="مستطيل 44"/>
          <p:cNvSpPr/>
          <p:nvPr/>
        </p:nvSpPr>
        <p:spPr>
          <a:xfrm>
            <a:off x="1043608" y="2924944"/>
            <a:ext cx="1296144" cy="864096"/>
          </a:xfrm>
          <a:prstGeom prst="rect">
            <a:avLst/>
          </a:prstGeom>
          <a:ln w="38100"/>
        </p:spPr>
        <p:style>
          <a:lnRef idx="2">
            <a:schemeClr val="accent3"/>
          </a:lnRef>
          <a:fillRef idx="1">
            <a:schemeClr val="lt1"/>
          </a:fillRef>
          <a:effectRef idx="0">
            <a:schemeClr val="accent3"/>
          </a:effectRef>
          <a:fontRef idx="minor">
            <a:schemeClr val="dk1"/>
          </a:fontRef>
        </p:style>
        <p:txBody>
          <a:bodyPr rtlCol="1" anchor="ctr"/>
          <a:lstStyle/>
          <a:p>
            <a:pPr algn="ctr"/>
            <a:r>
              <a:rPr lang="ar-SA" sz="2400" dirty="0" smtClean="0"/>
              <a:t>أخرى</a:t>
            </a:r>
            <a:endParaRPr lang="ar-SA" dirty="0"/>
          </a:p>
        </p:txBody>
      </p:sp>
    </p:spTree>
    <p:extLst>
      <p:ext uri="{BB962C8B-B14F-4D97-AF65-F5344CB8AC3E}">
        <p14:creationId xmlns:p14="http://schemas.microsoft.com/office/powerpoint/2010/main" val="35630254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20120409-031957.jpg"/>
          <p:cNvPicPr>
            <a:picLocks noChangeAspect="1"/>
          </p:cNvPicPr>
          <p:nvPr/>
        </p:nvPicPr>
        <p:blipFill>
          <a:blip r:embed="rId2" cstate="print"/>
          <a:stretch>
            <a:fillRect/>
          </a:stretch>
        </p:blipFill>
        <p:spPr>
          <a:xfrm>
            <a:off x="0" y="0"/>
            <a:ext cx="9144000" cy="6858000"/>
          </a:xfrm>
          <a:prstGeom prst="rect">
            <a:avLst/>
          </a:prstGeom>
        </p:spPr>
      </p:pic>
      <p:cxnSp>
        <p:nvCxnSpPr>
          <p:cNvPr id="31" name="رابط كسهم مستقيم 30"/>
          <p:cNvCxnSpPr/>
          <p:nvPr/>
        </p:nvCxnSpPr>
        <p:spPr>
          <a:xfrm flipH="1">
            <a:off x="1547664" y="1340768"/>
            <a:ext cx="3240360" cy="15121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مستطيل 14"/>
          <p:cNvSpPr/>
          <p:nvPr/>
        </p:nvSpPr>
        <p:spPr>
          <a:xfrm>
            <a:off x="1115616" y="0"/>
            <a:ext cx="7056784"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1745" name="Rectangle 1"/>
          <p:cNvSpPr>
            <a:spLocks noChangeArrowheads="1"/>
          </p:cNvSpPr>
          <p:nvPr/>
        </p:nvSpPr>
        <p:spPr bwMode="auto">
          <a:xfrm>
            <a:off x="1115616" y="345413"/>
            <a:ext cx="7056784" cy="49244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tab pos="727075" algn="l"/>
              </a:tabLst>
            </a:pPr>
            <a:r>
              <a:rPr kumimoji="0" lang="ar-SA" sz="2800" b="1" i="0" u="sng" strike="noStrike" cap="none" normalizeH="0" baseline="0" dirty="0" smtClean="0">
                <a:ln>
                  <a:noFill/>
                </a:ln>
                <a:solidFill>
                  <a:srgbClr val="92D050"/>
                </a:solidFill>
                <a:effectLst/>
                <a:latin typeface="Arial" pitchFamily="34" charset="0"/>
                <a:ea typeface="Times New Roman" pitchFamily="18" charset="0"/>
                <a:cs typeface="Arial" pitchFamily="34" charset="0"/>
              </a:rPr>
              <a:t>ثالثا/</a:t>
            </a:r>
            <a:r>
              <a:rPr kumimoji="0" lang="ar-SA" sz="2800" b="1" i="0" u="sng" strike="noStrike" cap="none" normalizeH="0" baseline="0" dirty="0" smtClean="0">
                <a:ln>
                  <a:noFill/>
                </a:ln>
                <a:solidFill>
                  <a:srgbClr val="FF0066"/>
                </a:solidFill>
                <a:effectLst/>
                <a:latin typeface="Arial" pitchFamily="34" charset="0"/>
                <a:ea typeface="Times New Roman" pitchFamily="18" charset="0"/>
                <a:cs typeface="Arial" pitchFamily="34" charset="0"/>
              </a:rPr>
              <a:t>أسلوب التقرير </a:t>
            </a:r>
            <a:r>
              <a:rPr kumimoji="0" lang="ar-SA" sz="2800" b="1" i="0" u="sng" strike="noStrike" cap="none" normalizeH="0" baseline="0" dirty="0" err="1" smtClean="0">
                <a:ln>
                  <a:noFill/>
                </a:ln>
                <a:solidFill>
                  <a:srgbClr val="FF0066"/>
                </a:solidFill>
                <a:effectLst/>
                <a:latin typeface="Arial" pitchFamily="34" charset="0"/>
                <a:ea typeface="Times New Roman" pitchFamily="18" charset="0"/>
                <a:cs typeface="Arial" pitchFamily="34" charset="0"/>
              </a:rPr>
              <a:t>الذاتي:</a:t>
            </a:r>
            <a:endParaRPr kumimoji="0" lang="ar-SA" sz="2800" b="1" i="0" u="sng" strike="noStrike" cap="none" normalizeH="0" baseline="0" dirty="0" smtClean="0">
              <a:ln>
                <a:noFill/>
              </a:ln>
              <a:solidFill>
                <a:srgbClr val="FF0066"/>
              </a:solidFill>
              <a:effectLst/>
              <a:latin typeface="Arial" pitchFamily="34" charset="0"/>
              <a:ea typeface="Times New Roman" pitchFamily="18" charset="0"/>
              <a:cs typeface="Arial" pitchFamily="34" charset="0"/>
            </a:endParaRPr>
          </a:p>
          <a:p>
            <a:pPr marL="0" marR="0" lvl="0" indent="0" defTabSz="914400" rtl="1" eaLnBrk="1" fontAlgn="base" latinLnBrk="0" hangingPunct="1">
              <a:lnSpc>
                <a:spcPct val="100000"/>
              </a:lnSpc>
              <a:spcBef>
                <a:spcPct val="0"/>
              </a:spcBef>
              <a:spcAft>
                <a:spcPct val="0"/>
              </a:spcAft>
              <a:buClrTx/>
              <a:buSzTx/>
              <a:buFontTx/>
              <a:buNone/>
              <a:tabLst>
                <a:tab pos="727075" algn="l"/>
              </a:tabLst>
            </a:pPr>
            <a:endParaRPr kumimoji="0" lang="en-US" sz="2800" b="1" i="0" u="sng" strike="noStrike" cap="none" normalizeH="0" baseline="0" dirty="0" smtClean="0">
              <a:ln>
                <a:noFill/>
              </a:ln>
              <a:solidFill>
                <a:srgbClr val="FF0066"/>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tab pos="727075" algn="l"/>
              </a:tabLst>
            </a:pPr>
            <a:r>
              <a:rPr kumimoji="0" lang="ar-SA" sz="20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يهدف أسلوب التقرير الذاتي إلى الحصول على معلومات معينه عن الفرد بصورة </a:t>
            </a:r>
            <a:r>
              <a:rPr kumimoji="0" lang="ar-SA"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مباشرة .</a:t>
            </a:r>
            <a:r>
              <a:rPr kumimoji="0" lang="ar-SA" sz="20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وقد يتعلق التقرير الذاتي بالفرد نفسه  أو برأي المعلم في تلاميذه أو برأي التلاميذ في معلمهم ويتم تنفيذ هذا الأسلوب عبر أساليب تقويميه أخرى باستخدام أدوات تقويم </a:t>
            </a:r>
            <a:r>
              <a:rPr kumimoji="0" lang="ar-SA"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متعدده</a:t>
            </a:r>
            <a:r>
              <a:rPr kumimoji="0" lang="ar-SA" sz="20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0" lang="ar-SA"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ومتنوعه</a:t>
            </a:r>
            <a:r>
              <a:rPr kumimoji="0" lang="ar-SA" sz="20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فهو يستخدم الملاحظه </a:t>
            </a:r>
            <a:r>
              <a:rPr kumimoji="0" lang="ar-SA"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المباشره </a:t>
            </a:r>
            <a:r>
              <a:rPr kumimoji="0" lang="ar-SA" sz="20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,المقابلات الشخصيه,كما يستخدم </a:t>
            </a:r>
            <a:r>
              <a:rPr kumimoji="0" lang="ar-SA"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الاستبانات</a:t>
            </a:r>
            <a:r>
              <a:rPr kumimoji="0" lang="ar-SA" sz="20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والاستفتاءات واختبارات الشخصية واختبارات المواقف والإسقاط وغيرها </a:t>
            </a:r>
            <a:endParaRPr kumimoji="0" lang="en-US" sz="2000" b="0" i="0" u="none" strike="noStrike" cap="none" normalizeH="0" baseline="0" dirty="0" smtClean="0">
              <a:ln>
                <a:noFill/>
              </a:ln>
              <a:solidFill>
                <a:srgbClr val="002060"/>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Char char="•"/>
              <a:tabLst>
                <a:tab pos="727075" algn="l"/>
              </a:tabLst>
            </a:pPr>
            <a:r>
              <a:rPr kumimoji="0" lang="ar-SA" sz="2000" b="0" i="0" u="none" strike="noStrike" cap="none" normalizeH="0" baseline="0" dirty="0" smtClean="0">
                <a:ln>
                  <a:noFill/>
                </a:ln>
                <a:solidFill>
                  <a:srgbClr val="FF0066"/>
                </a:solidFill>
                <a:effectLst/>
                <a:latin typeface="Arial" pitchFamily="34" charset="0"/>
                <a:ea typeface="Times New Roman" pitchFamily="18" charset="0"/>
                <a:cs typeface="Arial" pitchFamily="34" charset="0"/>
              </a:rPr>
              <a:t>المقابلة:</a:t>
            </a:r>
            <a:endParaRPr kumimoji="0" lang="en-US" sz="2000" b="0" i="0" u="none" strike="noStrike" cap="none" normalizeH="0" baseline="0" dirty="0" smtClean="0">
              <a:ln>
                <a:noFill/>
              </a:ln>
              <a:solidFill>
                <a:srgbClr val="FF0066"/>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tab pos="727075" algn="l"/>
              </a:tabLst>
            </a:pPr>
            <a:r>
              <a:rPr kumimoji="0" lang="ar-SA" sz="20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وتعتمد على توجيه عدد من </a:t>
            </a:r>
            <a:r>
              <a:rPr kumimoji="0" lang="ar-SA"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الأسئله</a:t>
            </a:r>
            <a:r>
              <a:rPr kumimoji="0" lang="ar-SA" sz="20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للفرد ومن ثم تقويم </a:t>
            </a:r>
            <a:r>
              <a:rPr kumimoji="0" lang="ar-SA"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إجاباته </a:t>
            </a:r>
            <a:r>
              <a:rPr kumimoji="0" lang="ar-SA" sz="20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,وهي من أسرع الطرق وأيسرها في الوصول</a:t>
            </a:r>
            <a:endParaRPr kumimoji="0" lang="en-US" sz="2000" b="0" i="0" u="none" strike="noStrike" cap="none" normalizeH="0" baseline="0" dirty="0" smtClean="0">
              <a:ln>
                <a:noFill/>
              </a:ln>
              <a:solidFill>
                <a:srgbClr val="002060"/>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tab pos="727075" algn="l"/>
              </a:tabLst>
            </a:pPr>
            <a:r>
              <a:rPr kumimoji="0" lang="ar-SA" sz="20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إلى المعلومات عن شخصية الفرد واتجاهاته وآرائه </a:t>
            </a:r>
            <a:r>
              <a:rPr kumimoji="0" lang="ar-SA"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وميوله </a:t>
            </a:r>
            <a:r>
              <a:rPr kumimoji="0" lang="ar-SA" sz="20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,ويشترط فيها تهيئة المناخ النفسي المناسب للمفحوص ويتطلب إجراء المقابله مهارات خاصة ينبغي أن تتوافر لدى الشخص الذي يجري المقابلة كما تتطلب البعد عن الذاتية في إصدار الأحكام.</a:t>
            </a:r>
            <a:endParaRPr kumimoji="0" lang="en-US" sz="2000" b="0" i="0" u="none" strike="noStrike" cap="none" normalizeH="0" baseline="0" dirty="0" smtClean="0">
              <a:ln>
                <a:noFill/>
              </a:ln>
              <a:solidFill>
                <a:srgbClr val="002060"/>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727075" algn="l"/>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0540252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20120409-031957.jpg"/>
          <p:cNvPicPr>
            <a:picLocks noChangeAspect="1"/>
          </p:cNvPicPr>
          <p:nvPr/>
        </p:nvPicPr>
        <p:blipFill>
          <a:blip r:embed="rId2" cstate="print"/>
          <a:stretch>
            <a:fillRect/>
          </a:stretch>
        </p:blipFill>
        <p:spPr>
          <a:xfrm>
            <a:off x="0" y="0"/>
            <a:ext cx="9144000" cy="6858000"/>
          </a:xfrm>
          <a:prstGeom prst="rect">
            <a:avLst/>
          </a:prstGeom>
        </p:spPr>
      </p:pic>
      <p:cxnSp>
        <p:nvCxnSpPr>
          <p:cNvPr id="31" name="رابط كسهم مستقيم 30"/>
          <p:cNvCxnSpPr/>
          <p:nvPr/>
        </p:nvCxnSpPr>
        <p:spPr>
          <a:xfrm flipH="1">
            <a:off x="1547664" y="1340768"/>
            <a:ext cx="3240360" cy="15121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مستطيل 14"/>
          <p:cNvSpPr/>
          <p:nvPr/>
        </p:nvSpPr>
        <p:spPr>
          <a:xfrm>
            <a:off x="1115616" y="0"/>
            <a:ext cx="7056784"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2769" name="Rectangle 1"/>
          <p:cNvSpPr>
            <a:spLocks noChangeArrowheads="1"/>
          </p:cNvSpPr>
          <p:nvPr/>
        </p:nvSpPr>
        <p:spPr bwMode="auto">
          <a:xfrm>
            <a:off x="1187624" y="209547"/>
            <a:ext cx="6912768" cy="58785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727075" algn="l"/>
              </a:tabLst>
            </a:pPr>
            <a:r>
              <a:rPr kumimoji="0" lang="ar-SA" sz="3600" b="1" i="0" u="sng" strike="noStrike" cap="none" normalizeH="0" baseline="0" dirty="0" err="1" smtClean="0">
                <a:ln>
                  <a:noFill/>
                </a:ln>
                <a:solidFill>
                  <a:srgbClr val="FF0066"/>
                </a:solidFill>
                <a:effectLst/>
                <a:latin typeface="Arial" pitchFamily="34" charset="0"/>
                <a:ea typeface="Times New Roman" pitchFamily="18" charset="0"/>
                <a:cs typeface="Akhbar MT" pitchFamily="2" charset="-78"/>
              </a:rPr>
              <a:t>الإستبانة:</a:t>
            </a:r>
            <a:endParaRPr kumimoji="0" lang="en-US" sz="3600" b="1" i="0" u="sng" strike="noStrike" cap="none" normalizeH="0" baseline="0" dirty="0" smtClean="0">
              <a:ln>
                <a:noFill/>
              </a:ln>
              <a:solidFill>
                <a:srgbClr val="FF0066"/>
              </a:solidFill>
              <a:effectLst/>
              <a:latin typeface="Arial" pitchFamily="34" charset="0"/>
              <a:cs typeface="Akhbar MT"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tab pos="727075" algn="l"/>
              </a:tabLst>
            </a:pPr>
            <a:r>
              <a:rPr kumimoji="0" lang="ar-SA" sz="20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وهي من الأدوات التي تستخدم كثيرا في عمليات التقويم </a:t>
            </a:r>
            <a:endParaRPr kumimoji="0" lang="en-US" sz="8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727075" algn="l"/>
              </a:tabLst>
            </a:pPr>
            <a:r>
              <a:rPr kumimoji="0" lang="ar-SA" sz="20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حيث يمكن تطبيقها في المواقف الفردية </a:t>
            </a:r>
            <a:r>
              <a:rPr kumimoji="0" lang="ar-SA"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والجمعية </a:t>
            </a:r>
            <a:r>
              <a:rPr kumimoji="0" lang="ar-SA" sz="20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.وتهدف إلى جمع حقائق ومعلومات عن الفرد بغرض التوجيه </a:t>
            </a:r>
            <a:r>
              <a:rPr kumimoji="0" lang="ar-SA"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والإرشاد </a:t>
            </a:r>
            <a:r>
              <a:rPr kumimoji="0" lang="ar-SA" sz="20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,إذ انها تفيد في هذا الجانب أكثر مما تفيد في تقويم مدى تقدم الفرد </a:t>
            </a:r>
            <a:r>
              <a:rPr kumimoji="0" lang="ar-SA"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المفحوص </a:t>
            </a:r>
            <a:r>
              <a:rPr kumimoji="0" lang="ar-SA" sz="20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.وهي من الأدوات المهمة فيما يختص بالتشخيص النفسي والكشف عن </a:t>
            </a:r>
            <a:r>
              <a:rPr kumimoji="0" lang="ar-SA"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الصفاتت</a:t>
            </a:r>
            <a:r>
              <a:rPr kumimoji="0" lang="ar-SA" sz="20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المزاجية ومظاهر التكيف الشخصي </a:t>
            </a:r>
            <a:r>
              <a:rPr kumimoji="0" lang="ar-SA"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والإجتماعي.</a:t>
            </a:r>
            <a:endParaRPr kumimoji="0" lang="en-US" sz="8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727075" algn="l"/>
              </a:tabLst>
            </a:pPr>
            <a:r>
              <a:rPr kumimoji="0" lang="ar-SA" sz="2000" b="0" i="0"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(3)اختبار المواقف:</a:t>
            </a:r>
            <a:endParaRPr kumimoji="0" lang="en-US" sz="800" b="0" i="0" u="none" strike="noStrike" cap="none" normalizeH="0" baseline="0" dirty="0" smtClean="0">
              <a:ln>
                <a:noFill/>
              </a:ln>
              <a:solidFill>
                <a:srgbClr val="00B050"/>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727075" algn="l"/>
              </a:tabLst>
            </a:pPr>
            <a:r>
              <a:rPr kumimoji="0" lang="ar-SA" sz="20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ويمكن أن تكون اختبارات </a:t>
            </a:r>
            <a:r>
              <a:rPr kumimoji="0" lang="ar-SA"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مباشره </a:t>
            </a:r>
            <a:r>
              <a:rPr kumimoji="0" lang="ar-SA" sz="20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,كأن يطلب من </a:t>
            </a:r>
            <a:r>
              <a:rPr kumimoji="0" lang="ar-SA"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المفحوصأداء</a:t>
            </a:r>
            <a:r>
              <a:rPr kumimoji="0" lang="ar-SA" sz="20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تجربه معملية معينة أو مواجهة موقف من مواقف الحياة عمليا.</a:t>
            </a:r>
            <a:endParaRPr kumimoji="0" lang="en-US" sz="8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727075" algn="l"/>
              </a:tabLst>
            </a:pPr>
            <a:r>
              <a:rPr kumimoji="0" lang="ar-SA" sz="20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كما يمكن أن تكون غير </a:t>
            </a:r>
            <a:r>
              <a:rPr kumimoji="0" lang="ar-SA"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مباشرة </a:t>
            </a:r>
            <a:r>
              <a:rPr kumimoji="0" lang="ar-SA" sz="20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.كأن يطلب من المفحوص استخدام الوصف في حالة مقابلته لموقف معين أو اجرائه لتجربة </a:t>
            </a:r>
            <a:r>
              <a:rPr kumimoji="0" lang="ar-SA"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معينة .</a:t>
            </a:r>
            <a:endParaRPr kumimoji="0" lang="en-US" sz="8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727075" algn="l"/>
              </a:tabLst>
            </a:pPr>
            <a:r>
              <a:rPr kumimoji="0" lang="ar-SA" sz="2000" b="0" i="0"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(4)الإسقاط:</a:t>
            </a:r>
            <a:endParaRPr kumimoji="0" lang="en-US" sz="800" b="0" i="0" u="none" strike="noStrike" cap="none" normalizeH="0" baseline="0" dirty="0" smtClean="0">
              <a:ln>
                <a:noFill/>
              </a:ln>
              <a:solidFill>
                <a:srgbClr val="00B050"/>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727075" algn="l"/>
              </a:tabLst>
            </a:pPr>
            <a:r>
              <a:rPr kumimoji="0" lang="ar-SA" sz="20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تعتمد معظم الأدوات </a:t>
            </a:r>
            <a:r>
              <a:rPr kumimoji="0" lang="ar-SA"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الاأخرى</a:t>
            </a:r>
            <a:r>
              <a:rPr kumimoji="0" lang="ar-SA" sz="20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على قياس الاستجابات المباشرة للمفحوص,أما في الإسقاط فتتاح الفرصة للمفحوص,ليسقط </a:t>
            </a:r>
            <a:r>
              <a:rPr kumimoji="0" lang="ar-SA"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مابداخله</a:t>
            </a:r>
            <a:r>
              <a:rPr kumimoji="0" lang="ar-SA" sz="20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بصورة غير مباشره ثم يتم إخضاع هذه </a:t>
            </a:r>
            <a:r>
              <a:rPr kumimoji="0" lang="ar-SA"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الإستجابات</a:t>
            </a:r>
            <a:r>
              <a:rPr kumimoji="0" lang="ar-SA" sz="20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0" lang="ar-SA"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للتفسير </a:t>
            </a:r>
            <a:r>
              <a:rPr kumimoji="0" lang="ar-SA" sz="20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,وفق قواعد محددة وهناك عدد من الاختبارات التي يستعان </a:t>
            </a:r>
            <a:r>
              <a:rPr kumimoji="0" lang="ar-SA"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بها</a:t>
            </a:r>
            <a:r>
              <a:rPr kumimoji="0" lang="ar-SA" sz="20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في عمليات الإسقاط, كالاختبارات </a:t>
            </a:r>
            <a:r>
              <a:rPr kumimoji="0" lang="ar-SA"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المصورة </a:t>
            </a:r>
            <a:r>
              <a:rPr kumimoji="0" lang="ar-SA" sz="20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,واختبارات التعبير </a:t>
            </a:r>
            <a:r>
              <a:rPr kumimoji="0" lang="ar-SA"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بالرسم </a:t>
            </a:r>
            <a:r>
              <a:rPr kumimoji="0" lang="ar-SA" sz="20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.ومن أشهر هذه </a:t>
            </a:r>
            <a:r>
              <a:rPr kumimoji="0" lang="ar-SA"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الإختبارات</a:t>
            </a:r>
            <a:r>
              <a:rPr kumimoji="0" lang="ar-SA" sz="20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اختبار بقع الحبر </a:t>
            </a:r>
            <a:r>
              <a:rPr kumimoji="0" lang="ar-SA"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لرور</a:t>
            </a:r>
            <a:r>
              <a:rPr kumimoji="0" lang="ar-SA" sz="20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شاخ أو اختبارات رسم </a:t>
            </a:r>
            <a:r>
              <a:rPr kumimoji="0" lang="ar-SA"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الرجل </a:t>
            </a:r>
            <a:r>
              <a:rPr kumimoji="0" lang="ar-SA" sz="20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وتفيد الاختبارات </a:t>
            </a:r>
            <a:r>
              <a:rPr kumimoji="0" lang="ar-SA"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الإسقاطية</a:t>
            </a:r>
            <a:r>
              <a:rPr kumimoji="0" lang="ar-SA" sz="20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كثيرا في القياس والإرشاد والعلاج </a:t>
            </a:r>
            <a:r>
              <a:rPr kumimoji="0" lang="ar-SA"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النفسي .</a:t>
            </a:r>
            <a:endParaRPr kumimoji="0" lang="ar-SA" sz="1600" b="0" i="0" u="none" strike="noStrike" cap="none" normalizeH="0" baseline="0" dirty="0" smtClean="0">
              <a:ln>
                <a:noFill/>
              </a:ln>
              <a:solidFill>
                <a:srgbClr val="002060"/>
              </a:solidFill>
              <a:effectLst/>
              <a:latin typeface="Arial" pitchFamily="34" charset="0"/>
              <a:cs typeface="Arial" pitchFamily="34" charset="0"/>
            </a:endParaRPr>
          </a:p>
        </p:txBody>
      </p:sp>
    </p:spTree>
    <p:extLst>
      <p:ext uri="{BB962C8B-B14F-4D97-AF65-F5344CB8AC3E}">
        <p14:creationId xmlns:p14="http://schemas.microsoft.com/office/powerpoint/2010/main" val="2750344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a:t/>
            </a:r>
            <a:br>
              <a:rPr lang="ar-SA" dirty="0"/>
            </a:br>
            <a:r>
              <a:rPr lang="ar-SA" dirty="0" smtClean="0"/>
              <a:t/>
            </a:r>
            <a:br>
              <a:rPr lang="ar-SA" dirty="0" smtClean="0"/>
            </a:br>
            <a:r>
              <a:rPr lang="ar-SA" dirty="0"/>
              <a:t/>
            </a:r>
            <a:br>
              <a:rPr lang="ar-SA" dirty="0"/>
            </a:br>
            <a:r>
              <a:rPr lang="ar-SA" dirty="0" smtClean="0"/>
              <a:t>                                </a:t>
            </a:r>
            <a:br>
              <a:rPr lang="ar-SA" dirty="0" smtClean="0"/>
            </a:br>
            <a:r>
              <a:rPr lang="ar-SA" dirty="0"/>
              <a:t> </a:t>
            </a:r>
            <a:r>
              <a:rPr lang="ar-SA" dirty="0" smtClean="0"/>
              <a:t>                               </a:t>
            </a:r>
            <a:br>
              <a:rPr lang="ar-SA" dirty="0" smtClean="0"/>
            </a:br>
            <a:endParaRPr lang="ar-SA" dirty="0"/>
          </a:p>
        </p:txBody>
      </p:sp>
      <p:sp>
        <p:nvSpPr>
          <p:cNvPr id="4" name="موجة مزدوجة 3"/>
          <p:cNvSpPr/>
          <p:nvPr/>
        </p:nvSpPr>
        <p:spPr>
          <a:xfrm>
            <a:off x="4788024" y="1484784"/>
            <a:ext cx="3960440" cy="9144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عنصر نائب للمحتوى 2"/>
          <p:cNvSpPr>
            <a:spLocks noGrp="1"/>
          </p:cNvSpPr>
          <p:nvPr>
            <p:ph idx="1"/>
          </p:nvPr>
        </p:nvSpPr>
        <p:spPr/>
        <p:txBody>
          <a:bodyPr/>
          <a:lstStyle/>
          <a:p>
            <a:r>
              <a:rPr lang="ar-JO" dirty="0" smtClean="0"/>
              <a:t>المعنى التربوي للتقويم :</a:t>
            </a:r>
            <a:endParaRPr lang="ar-SA" dirty="0" smtClean="0"/>
          </a:p>
          <a:p>
            <a:endParaRPr lang="ar-JO" dirty="0" smtClean="0"/>
          </a:p>
          <a:p>
            <a:r>
              <a:rPr lang="ar-JO" dirty="0" smtClean="0"/>
              <a:t>بيان قيمة هذه العملية </a:t>
            </a:r>
            <a:r>
              <a:rPr lang="ar-JO" dirty="0" err="1" smtClean="0"/>
              <a:t>التربوية </a:t>
            </a:r>
            <a:r>
              <a:rPr lang="ar-JO" dirty="0" smtClean="0"/>
              <a:t>‘ وكشف جوانب الضعف </a:t>
            </a:r>
            <a:r>
              <a:rPr lang="ar-JO" dirty="0" err="1" smtClean="0"/>
              <a:t>فيها </a:t>
            </a:r>
            <a:r>
              <a:rPr lang="ar-JO" dirty="0" smtClean="0"/>
              <a:t>‘وتعديل </a:t>
            </a:r>
            <a:r>
              <a:rPr lang="ar-JO" dirty="0" err="1" smtClean="0"/>
              <a:t>مسارها </a:t>
            </a:r>
            <a:r>
              <a:rPr lang="ar-JO" dirty="0" smtClean="0"/>
              <a:t>‘بما يحقق أهد افها </a:t>
            </a:r>
            <a:r>
              <a:rPr lang="ar-JO" dirty="0" err="1" smtClean="0"/>
              <a:t>المحددة .</a:t>
            </a:r>
            <a:endParaRPr lang="ar-SA"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20120409-031957.jpg"/>
          <p:cNvPicPr>
            <a:picLocks noChangeAspect="1"/>
          </p:cNvPicPr>
          <p:nvPr/>
        </p:nvPicPr>
        <p:blipFill>
          <a:blip r:embed="rId2" cstate="print"/>
          <a:stretch>
            <a:fillRect/>
          </a:stretch>
        </p:blipFill>
        <p:spPr>
          <a:xfrm>
            <a:off x="0" y="0"/>
            <a:ext cx="9144000" cy="6858000"/>
          </a:xfrm>
          <a:prstGeom prst="rect">
            <a:avLst/>
          </a:prstGeom>
        </p:spPr>
      </p:pic>
      <p:cxnSp>
        <p:nvCxnSpPr>
          <p:cNvPr id="31" name="رابط كسهم مستقيم 30"/>
          <p:cNvCxnSpPr/>
          <p:nvPr/>
        </p:nvCxnSpPr>
        <p:spPr>
          <a:xfrm flipH="1">
            <a:off x="1547664" y="1340768"/>
            <a:ext cx="3240360" cy="15121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مستطيل 14"/>
          <p:cNvSpPr/>
          <p:nvPr/>
        </p:nvSpPr>
        <p:spPr>
          <a:xfrm>
            <a:off x="1115616" y="0"/>
            <a:ext cx="7056784" cy="6858000"/>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ستطيل 4"/>
          <p:cNvSpPr/>
          <p:nvPr/>
        </p:nvSpPr>
        <p:spPr>
          <a:xfrm>
            <a:off x="3563888" y="620688"/>
            <a:ext cx="2088232" cy="720080"/>
          </a:xfrm>
          <a:prstGeom prst="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2400" b="1" dirty="0" smtClean="0"/>
              <a:t>التقرير الذاتي</a:t>
            </a:r>
            <a:endParaRPr lang="ar-SA" sz="2400" b="1" dirty="0"/>
          </a:p>
        </p:txBody>
      </p:sp>
      <p:sp>
        <p:nvSpPr>
          <p:cNvPr id="22" name="مستطيل 21"/>
          <p:cNvSpPr/>
          <p:nvPr/>
        </p:nvSpPr>
        <p:spPr>
          <a:xfrm flipH="1">
            <a:off x="6804248" y="2348880"/>
            <a:ext cx="936104" cy="792088"/>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SA" b="1" dirty="0" smtClean="0"/>
              <a:t>المقابلات الشخصية</a:t>
            </a:r>
            <a:endParaRPr lang="ar-SA" b="1" dirty="0"/>
          </a:p>
        </p:txBody>
      </p:sp>
      <p:sp>
        <p:nvSpPr>
          <p:cNvPr id="23" name="مستطيل 22"/>
          <p:cNvSpPr/>
          <p:nvPr/>
        </p:nvSpPr>
        <p:spPr>
          <a:xfrm flipH="1">
            <a:off x="1763688" y="2276872"/>
            <a:ext cx="1080120" cy="792088"/>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SA" b="1" dirty="0" smtClean="0"/>
              <a:t>أخرى</a:t>
            </a:r>
            <a:endParaRPr lang="ar-SA" b="1" dirty="0"/>
          </a:p>
        </p:txBody>
      </p:sp>
      <p:sp>
        <p:nvSpPr>
          <p:cNvPr id="24" name="مستطيل 23"/>
          <p:cNvSpPr/>
          <p:nvPr/>
        </p:nvSpPr>
        <p:spPr>
          <a:xfrm flipH="1">
            <a:off x="2483768" y="3212976"/>
            <a:ext cx="1224136" cy="792088"/>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SA" b="1" dirty="0" smtClean="0"/>
              <a:t>الاختبارات </a:t>
            </a:r>
            <a:r>
              <a:rPr lang="ar-SA" b="1" dirty="0" err="1" smtClean="0"/>
              <a:t>الاسقاطية</a:t>
            </a:r>
            <a:endParaRPr lang="ar-SA" b="1" dirty="0"/>
          </a:p>
        </p:txBody>
      </p:sp>
      <p:sp>
        <p:nvSpPr>
          <p:cNvPr id="25" name="مستطيل 24"/>
          <p:cNvSpPr/>
          <p:nvPr/>
        </p:nvSpPr>
        <p:spPr>
          <a:xfrm flipH="1">
            <a:off x="3563888" y="4149080"/>
            <a:ext cx="1224136" cy="792088"/>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SA" b="1" dirty="0" smtClean="0"/>
              <a:t>اختبارات المواقف</a:t>
            </a:r>
            <a:endParaRPr lang="ar-SA" b="1" dirty="0"/>
          </a:p>
        </p:txBody>
      </p:sp>
      <p:sp>
        <p:nvSpPr>
          <p:cNvPr id="26" name="مستطيل 25"/>
          <p:cNvSpPr/>
          <p:nvPr/>
        </p:nvSpPr>
        <p:spPr>
          <a:xfrm flipH="1">
            <a:off x="5004048" y="4149080"/>
            <a:ext cx="1224136" cy="792088"/>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SA" b="1" dirty="0" smtClean="0"/>
              <a:t>الاستفتاءات</a:t>
            </a:r>
            <a:endParaRPr lang="ar-SA" b="1" dirty="0"/>
          </a:p>
        </p:txBody>
      </p:sp>
      <p:sp>
        <p:nvSpPr>
          <p:cNvPr id="27" name="مستطيل 26"/>
          <p:cNvSpPr/>
          <p:nvPr/>
        </p:nvSpPr>
        <p:spPr>
          <a:xfrm flipH="1">
            <a:off x="6228184" y="3284984"/>
            <a:ext cx="1008112" cy="792088"/>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SA" b="1" dirty="0" err="1" smtClean="0"/>
              <a:t>الاستبانات</a:t>
            </a:r>
            <a:endParaRPr lang="ar-SA" b="1" dirty="0"/>
          </a:p>
        </p:txBody>
      </p:sp>
      <p:cxnSp>
        <p:nvCxnSpPr>
          <p:cNvPr id="19" name="رابط كسهم مستقيم 18"/>
          <p:cNvCxnSpPr/>
          <p:nvPr/>
        </p:nvCxnSpPr>
        <p:spPr>
          <a:xfrm>
            <a:off x="5220072" y="1340768"/>
            <a:ext cx="1512168" cy="1008112"/>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1" name="رابط كسهم مستقيم 20"/>
          <p:cNvCxnSpPr/>
          <p:nvPr/>
        </p:nvCxnSpPr>
        <p:spPr>
          <a:xfrm>
            <a:off x="4932040" y="1340768"/>
            <a:ext cx="1440160" cy="18002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9" name="رابط كسهم مستقيم 28"/>
          <p:cNvCxnSpPr/>
          <p:nvPr/>
        </p:nvCxnSpPr>
        <p:spPr>
          <a:xfrm>
            <a:off x="4716016" y="1340768"/>
            <a:ext cx="720080" cy="2664296"/>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32" name="رابط كسهم مستقيم 31"/>
          <p:cNvCxnSpPr/>
          <p:nvPr/>
        </p:nvCxnSpPr>
        <p:spPr>
          <a:xfrm flipH="1">
            <a:off x="4427984" y="1340768"/>
            <a:ext cx="72008" cy="2664296"/>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34" name="رابط كسهم مستقيم 33"/>
          <p:cNvCxnSpPr/>
          <p:nvPr/>
        </p:nvCxnSpPr>
        <p:spPr>
          <a:xfrm flipH="1">
            <a:off x="3563888" y="1340768"/>
            <a:ext cx="720080" cy="18002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36" name="رابط كسهم مستقيم 35"/>
          <p:cNvCxnSpPr/>
          <p:nvPr/>
        </p:nvCxnSpPr>
        <p:spPr>
          <a:xfrm flipH="1">
            <a:off x="2915816" y="1340768"/>
            <a:ext cx="1152128" cy="936104"/>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4566488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20120409-031957.jpg"/>
          <p:cNvPicPr>
            <a:picLocks noChangeAspect="1"/>
          </p:cNvPicPr>
          <p:nvPr/>
        </p:nvPicPr>
        <p:blipFill>
          <a:blip r:embed="rId2" cstate="print"/>
          <a:stretch>
            <a:fillRect/>
          </a:stretch>
        </p:blipFill>
        <p:spPr>
          <a:xfrm>
            <a:off x="0" y="0"/>
            <a:ext cx="9144000" cy="6858000"/>
          </a:xfrm>
          <a:prstGeom prst="rect">
            <a:avLst/>
          </a:prstGeom>
        </p:spPr>
      </p:pic>
      <p:cxnSp>
        <p:nvCxnSpPr>
          <p:cNvPr id="31" name="رابط كسهم مستقيم 30"/>
          <p:cNvCxnSpPr/>
          <p:nvPr/>
        </p:nvCxnSpPr>
        <p:spPr>
          <a:xfrm flipH="1">
            <a:off x="1547664" y="1340768"/>
            <a:ext cx="3240360" cy="15121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مستطيل 14"/>
          <p:cNvSpPr/>
          <p:nvPr/>
        </p:nvSpPr>
        <p:spPr>
          <a:xfrm>
            <a:off x="1115616" y="0"/>
            <a:ext cx="7056784"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0722" name="Rectangle 2"/>
          <p:cNvSpPr>
            <a:spLocks noChangeArrowheads="1"/>
          </p:cNvSpPr>
          <p:nvPr/>
        </p:nvSpPr>
        <p:spPr bwMode="auto">
          <a:xfrm rot="10800000" flipV="1">
            <a:off x="1043608" y="157863"/>
            <a:ext cx="7128792"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tab pos="727075" algn="l"/>
              </a:tabLst>
            </a:pPr>
            <a:r>
              <a:rPr kumimoji="0" lang="ar-SA" sz="2000" b="0" i="0" u="sng" strike="noStrike" cap="none" normalizeH="0" baseline="0" dirty="0" err="1" smtClean="0">
                <a:ln>
                  <a:noFill/>
                </a:ln>
                <a:solidFill>
                  <a:srgbClr val="92D050"/>
                </a:solidFill>
                <a:effectLst/>
                <a:latin typeface="Arial" pitchFamily="34" charset="0"/>
                <a:ea typeface="Times New Roman" pitchFamily="18" charset="0"/>
                <a:cs typeface="Arial" pitchFamily="34" charset="0"/>
              </a:rPr>
              <a:t>رابعا </a:t>
            </a:r>
            <a:r>
              <a:rPr kumimoji="0" lang="ar-SA" sz="2000" b="0" i="0" u="sng" strike="noStrike" cap="none" normalizeH="0" baseline="0" dirty="0" smtClean="0">
                <a:ln>
                  <a:noFill/>
                </a:ln>
                <a:solidFill>
                  <a:srgbClr val="92D050"/>
                </a:solidFill>
                <a:effectLst/>
                <a:latin typeface="Arial" pitchFamily="34" charset="0"/>
                <a:ea typeface="Times New Roman" pitchFamily="18" charset="0"/>
                <a:cs typeface="Arial" pitchFamily="34" charset="0"/>
              </a:rPr>
              <a:t>:</a:t>
            </a:r>
            <a:r>
              <a:rPr kumimoji="0" lang="ar-SA" sz="2000" b="0" i="0" u="sng" strike="noStrike" cap="none" normalizeH="0" baseline="0" dirty="0" smtClean="0">
                <a:ln>
                  <a:noFill/>
                </a:ln>
                <a:solidFill>
                  <a:srgbClr val="FF0066"/>
                </a:solidFill>
                <a:effectLst/>
                <a:latin typeface="Arial" pitchFamily="34" charset="0"/>
                <a:ea typeface="Times New Roman" pitchFamily="18" charset="0"/>
                <a:cs typeface="Arial" pitchFamily="34" charset="0"/>
              </a:rPr>
              <a:t>أسلوب التحليل:</a:t>
            </a:r>
            <a:endParaRPr kumimoji="0" lang="en-US" sz="800" b="0" i="0" u="sng" strike="noStrike" cap="none" normalizeH="0" baseline="0" dirty="0" smtClean="0">
              <a:ln>
                <a:noFill/>
              </a:ln>
              <a:solidFill>
                <a:srgbClr val="FF0066"/>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tab pos="727075" algn="l"/>
              </a:tabLst>
            </a:pPr>
            <a:r>
              <a:rPr kumimoji="0" lang="ar-SA" sz="20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وهو أحد الأساليب التي يمكن استخدامها في عملية </a:t>
            </a:r>
            <a:r>
              <a:rPr kumimoji="0" lang="ar-SA"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التقويم </a:t>
            </a:r>
            <a:r>
              <a:rPr kumimoji="0" lang="ar-SA" sz="20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,إذ إن التحليل يوفر معلومات </a:t>
            </a:r>
            <a:r>
              <a:rPr kumimoji="0" lang="ar-SA"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موضوعية </a:t>
            </a:r>
            <a:r>
              <a:rPr kumimoji="0" lang="ar-SA" sz="20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,تستند إلى أسس علمية, سواء أكان ذلك في مجال السلوك أو في مجال محتوى المادة العلمية ومن الادوات والوسائل التي تستخدم في هذا </a:t>
            </a:r>
            <a:r>
              <a:rPr kumimoji="0" lang="ar-SA"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الاسلوب </a:t>
            </a:r>
            <a:r>
              <a:rPr kumimoji="0" lang="ar-SA" sz="20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,تحليل </a:t>
            </a:r>
            <a:r>
              <a:rPr kumimoji="0" lang="ar-SA"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العمل </a:t>
            </a:r>
            <a:r>
              <a:rPr kumimoji="0" lang="ar-SA" sz="20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,وتحليل المهام والمهارات.</a:t>
            </a:r>
            <a:endParaRPr kumimoji="0" lang="en-US" sz="800" b="0" i="0" u="none" strike="noStrike" cap="none" normalizeH="0" baseline="0" dirty="0" smtClean="0">
              <a:ln>
                <a:noFill/>
              </a:ln>
              <a:solidFill>
                <a:srgbClr val="002060"/>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tab pos="727075" algn="l"/>
              </a:tabLst>
            </a:pPr>
            <a:r>
              <a:rPr kumimoji="0" lang="ar-SA" sz="2400" b="0" i="0" u="sng" strike="noStrike" cap="none" normalizeH="0" baseline="0" dirty="0" smtClean="0">
                <a:ln>
                  <a:noFill/>
                </a:ln>
                <a:solidFill>
                  <a:srgbClr val="00B050"/>
                </a:solidFill>
                <a:effectLst/>
                <a:latin typeface="Arial" pitchFamily="34" charset="0"/>
                <a:ea typeface="Times New Roman" pitchFamily="18" charset="0"/>
                <a:cs typeface="Arial" pitchFamily="34" charset="0"/>
              </a:rPr>
              <a:t>وفيما يلي شرح موجز لهذه الوسائل </a:t>
            </a:r>
            <a:r>
              <a:rPr kumimoji="0" lang="ar-SA" sz="2400" b="0" i="0" u="sng" strike="noStrike" cap="none" normalizeH="0" baseline="0" dirty="0" err="1" smtClean="0">
                <a:ln>
                  <a:noFill/>
                </a:ln>
                <a:solidFill>
                  <a:srgbClr val="00B050"/>
                </a:solidFill>
                <a:effectLst/>
                <a:latin typeface="Arial" pitchFamily="34" charset="0"/>
                <a:ea typeface="Times New Roman" pitchFamily="18" charset="0"/>
                <a:cs typeface="Arial" pitchFamily="34" charset="0"/>
              </a:rPr>
              <a:t>والادوات</a:t>
            </a:r>
            <a:r>
              <a:rPr kumimoji="0" lang="ar-SA" sz="2400" b="0" i="0" u="sng" strike="noStrike" cap="none" normalizeH="0" baseline="0" dirty="0" smtClean="0">
                <a:ln>
                  <a:noFill/>
                </a:ln>
                <a:solidFill>
                  <a:srgbClr val="00B050"/>
                </a:solidFill>
                <a:effectLst/>
                <a:latin typeface="Arial" pitchFamily="34" charset="0"/>
                <a:ea typeface="Times New Roman" pitchFamily="18" charset="0"/>
                <a:cs typeface="Arial" pitchFamily="34" charset="0"/>
              </a:rPr>
              <a:t> </a:t>
            </a:r>
            <a:r>
              <a:rPr kumimoji="0" lang="ar-SA" sz="2400" b="0" i="0" u="sng" strike="noStrike" cap="none" normalizeH="0" baseline="0" dirty="0" err="1" smtClean="0">
                <a:ln>
                  <a:noFill/>
                </a:ln>
                <a:solidFill>
                  <a:srgbClr val="00B050"/>
                </a:solidFill>
                <a:effectLst/>
                <a:latin typeface="Arial" pitchFamily="34" charset="0"/>
                <a:ea typeface="Times New Roman" pitchFamily="18" charset="0"/>
                <a:cs typeface="Arial" pitchFamily="34" charset="0"/>
              </a:rPr>
              <a:t>:</a:t>
            </a:r>
            <a:endParaRPr kumimoji="0" lang="en-US" sz="2400" b="0" i="0" u="sng" strike="noStrike" cap="none" normalizeH="0" baseline="0" dirty="0" smtClean="0">
              <a:ln>
                <a:noFill/>
              </a:ln>
              <a:solidFill>
                <a:srgbClr val="00B050"/>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tab pos="727075" algn="l"/>
              </a:tabLst>
            </a:pPr>
            <a:r>
              <a:rPr kumimoji="0" lang="ar-SA" sz="2000" b="0" i="0"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(1)تحليل العمل:</a:t>
            </a:r>
            <a:endParaRPr kumimoji="0" lang="en-US" sz="800" b="0" i="0" u="none" strike="noStrike" cap="none" normalizeH="0" baseline="0" dirty="0" smtClean="0">
              <a:ln>
                <a:noFill/>
              </a:ln>
              <a:solidFill>
                <a:srgbClr val="00B050"/>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tab pos="727075" algn="l"/>
              </a:tabLst>
            </a:pPr>
            <a:r>
              <a:rPr kumimoji="0" lang="ar-SA" sz="20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وهي أداة مهمة فيما يتعلق بالجوانب </a:t>
            </a:r>
            <a:r>
              <a:rPr kumimoji="0" lang="ar-SA"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الأدائية </a:t>
            </a:r>
            <a:r>
              <a:rPr kumimoji="0" lang="ar-SA" sz="20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,حيث يتم تحديد </a:t>
            </a:r>
            <a:r>
              <a:rPr kumimoji="0" lang="ar-SA"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الاداءات</a:t>
            </a:r>
            <a:r>
              <a:rPr kumimoji="0" lang="ar-SA" sz="20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والسلوكيات وما يتفرع عنها من سلوكيات عند أداء عمل معين ووفقا لهذه </a:t>
            </a:r>
            <a:r>
              <a:rPr kumimoji="0" lang="ar-SA"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الأداءات</a:t>
            </a:r>
            <a:r>
              <a:rPr kumimoji="0" lang="ar-SA" sz="20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0" lang="ar-SA"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والسلوكيات </a:t>
            </a:r>
            <a:r>
              <a:rPr kumimoji="0" lang="ar-SA" sz="20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.يتم الحكم على المفحوص ومدى </a:t>
            </a:r>
            <a:r>
              <a:rPr kumimoji="0" lang="ar-SA"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قيامه</a:t>
            </a:r>
            <a:r>
              <a:rPr kumimoji="0" lang="ar-SA" sz="20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بالعمل كما ينبغي ويمكن أن يستفاد من هذه الأداة في تحليل عمل المعلم للحكم على مدى كفايته </a:t>
            </a:r>
            <a:r>
              <a:rPr kumimoji="0" lang="ar-SA"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التدريسيه</a:t>
            </a:r>
            <a:r>
              <a:rPr kumimoji="0" lang="ar-SA" sz="20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وذلك من خلال الملاحظه المقننه ويتسم هذا </a:t>
            </a:r>
            <a:r>
              <a:rPr kumimoji="0" lang="ar-SA"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الإسلوب</a:t>
            </a:r>
            <a:r>
              <a:rPr kumimoji="0" lang="ar-SA" sz="20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بالإجرائية والدقة إلا انه يتطلب وقتا وجهدا.</a:t>
            </a:r>
            <a:endParaRPr kumimoji="0" lang="en-US" sz="800" b="0" i="0" u="none" strike="noStrike" cap="none" normalizeH="0" baseline="0" dirty="0" smtClean="0">
              <a:ln>
                <a:noFill/>
              </a:ln>
              <a:solidFill>
                <a:srgbClr val="002060"/>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tab pos="727075" algn="l"/>
              </a:tabLst>
            </a:pPr>
            <a:r>
              <a:rPr kumimoji="0" lang="ar-SA" sz="2000" b="0" i="0"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(2)تحليل المهام والمهارات:</a:t>
            </a:r>
            <a:endParaRPr kumimoji="0" lang="en-US" sz="800" b="0" i="0" u="none" strike="noStrike" cap="none" normalizeH="0" baseline="0" dirty="0" smtClean="0">
              <a:ln>
                <a:noFill/>
              </a:ln>
              <a:solidFill>
                <a:srgbClr val="00B050"/>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tab pos="727075" algn="l"/>
              </a:tabLst>
            </a:pPr>
            <a:r>
              <a:rPr kumimoji="0" lang="ar-SA" sz="20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وهذه الأداة ذات صلة وثيقة بتحليل العمل وهي صورة مصغره منه إذ انها تهتم بتحليل جزء او مكون من مكونات العمل </a:t>
            </a:r>
            <a:r>
              <a:rPr kumimoji="0" lang="ar-SA"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المعين </a:t>
            </a:r>
            <a:r>
              <a:rPr kumimoji="0" lang="ar-SA" sz="20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.وتنطلق من تحديد مهام </a:t>
            </a:r>
            <a:r>
              <a:rPr kumimoji="0" lang="ar-SA"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أومهارات</a:t>
            </a:r>
            <a:r>
              <a:rPr kumimoji="0" lang="ar-SA" sz="20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معينه </a:t>
            </a:r>
            <a:r>
              <a:rPr kumimoji="0" lang="ar-SA"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متفرعه</a:t>
            </a:r>
            <a:r>
              <a:rPr kumimoji="0" lang="ar-SA" sz="20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من العمل نفسه ثم تتم ملاحظة الأداء لهذه المهارات أو المهام على وجه </a:t>
            </a:r>
            <a:r>
              <a:rPr kumimoji="0" lang="ar-SA"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التحديد.</a:t>
            </a:r>
            <a:r>
              <a:rPr kumimoji="0" lang="ar-SA" sz="20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حتى يمكن إصدار الحكم على مدى تمكن المفحوص منها ففي حالة تقويم أداء المعلم لهذه </a:t>
            </a:r>
            <a:r>
              <a:rPr kumimoji="0" lang="ar-SA"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المهارات </a:t>
            </a:r>
            <a:r>
              <a:rPr kumimoji="0" lang="ar-SA" sz="20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,يمكن بعض </a:t>
            </a:r>
            <a:r>
              <a:rPr kumimoji="0" lang="ar-SA"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الكفايات</a:t>
            </a:r>
            <a:r>
              <a:rPr kumimoji="0" lang="ar-SA" sz="20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0" lang="ar-SA"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اللازمه</a:t>
            </a:r>
            <a:r>
              <a:rPr kumimoji="0" lang="ar-SA" sz="20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في التدريس ثم تحليل هذه </a:t>
            </a:r>
            <a:r>
              <a:rPr kumimoji="0" lang="ar-SA"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الكفايات</a:t>
            </a:r>
            <a:r>
              <a:rPr kumimoji="0" lang="ar-SA" sz="20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إلى بنود فرعية لتكون بمثابة </a:t>
            </a:r>
            <a:r>
              <a:rPr kumimoji="0" lang="ar-SA" sz="2000" b="0"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معاييريتم</a:t>
            </a:r>
            <a:r>
              <a:rPr kumimoji="0" lang="ar-SA" sz="20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في ضوئها الحكم على مدى امتلاك المعلم للكفاية المعينة.</a:t>
            </a:r>
            <a:endParaRPr kumimoji="0" lang="en-US" sz="800" b="0" i="0" u="none" strike="noStrike" cap="none" normalizeH="0" baseline="0" dirty="0" smtClean="0">
              <a:ln>
                <a:noFill/>
              </a:ln>
              <a:solidFill>
                <a:srgbClr val="002060"/>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727075" algn="l"/>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3055692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20120409-031957.jpg"/>
          <p:cNvPicPr>
            <a:picLocks noChangeAspect="1"/>
          </p:cNvPicPr>
          <p:nvPr/>
        </p:nvPicPr>
        <p:blipFill>
          <a:blip r:embed="rId2" cstate="print"/>
          <a:stretch>
            <a:fillRect/>
          </a:stretch>
        </p:blipFill>
        <p:spPr>
          <a:xfrm>
            <a:off x="0" y="0"/>
            <a:ext cx="9144000" cy="6858000"/>
          </a:xfrm>
          <a:prstGeom prst="rect">
            <a:avLst/>
          </a:prstGeom>
        </p:spPr>
      </p:pic>
      <p:cxnSp>
        <p:nvCxnSpPr>
          <p:cNvPr id="31" name="رابط كسهم مستقيم 30"/>
          <p:cNvCxnSpPr/>
          <p:nvPr/>
        </p:nvCxnSpPr>
        <p:spPr>
          <a:xfrm flipH="1">
            <a:off x="1547664" y="1340768"/>
            <a:ext cx="3240360" cy="15121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مستطيل 14"/>
          <p:cNvSpPr/>
          <p:nvPr/>
        </p:nvSpPr>
        <p:spPr>
          <a:xfrm>
            <a:off x="1115616" y="-315416"/>
            <a:ext cx="7056784" cy="71734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4817" name="Rectangle 1"/>
          <p:cNvSpPr>
            <a:spLocks noChangeArrowheads="1"/>
          </p:cNvSpPr>
          <p:nvPr/>
        </p:nvSpPr>
        <p:spPr bwMode="auto">
          <a:xfrm>
            <a:off x="1187624" y="573941"/>
            <a:ext cx="6984776" cy="47705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tab pos="727075" algn="l"/>
              </a:tabLst>
            </a:pPr>
            <a:r>
              <a:rPr kumimoji="0" lang="ar-SA" sz="3200" b="1" i="0" u="sng" strike="noStrike" cap="none" normalizeH="0" baseline="0" dirty="0" smtClean="0">
                <a:ln>
                  <a:noFill/>
                </a:ln>
                <a:solidFill>
                  <a:srgbClr val="00B050"/>
                </a:solidFill>
                <a:effectLst/>
                <a:latin typeface="Arial" pitchFamily="34" charset="0"/>
                <a:ea typeface="Times New Roman" pitchFamily="18" charset="0"/>
                <a:cs typeface="Akhbar MT" pitchFamily="2" charset="-78"/>
              </a:rPr>
              <a:t>(3)تحليل المحتوى:</a:t>
            </a:r>
            <a:endParaRPr kumimoji="0" lang="en-US" sz="3200" b="1" i="0" u="sng" strike="noStrike" cap="none" normalizeH="0" baseline="0" dirty="0" smtClean="0">
              <a:ln>
                <a:noFill/>
              </a:ln>
              <a:solidFill>
                <a:srgbClr val="00B050"/>
              </a:solidFill>
              <a:effectLst/>
              <a:latin typeface="Arial" pitchFamily="34" charset="0"/>
              <a:cs typeface="Akhbar MT" pitchFamily="2" charset="-78"/>
            </a:endParaRPr>
          </a:p>
          <a:p>
            <a:pPr marL="0" marR="0" lvl="0" indent="0" defTabSz="914400" rtl="1" eaLnBrk="0" fontAlgn="base" latinLnBrk="0" hangingPunct="0">
              <a:lnSpc>
                <a:spcPct val="100000"/>
              </a:lnSpc>
              <a:spcBef>
                <a:spcPct val="0"/>
              </a:spcBef>
              <a:spcAft>
                <a:spcPct val="0"/>
              </a:spcAft>
              <a:buClrTx/>
              <a:buSzTx/>
              <a:buFontTx/>
              <a:buNone/>
              <a:tabLst>
                <a:tab pos="727075" algn="l"/>
              </a:tabLst>
            </a:pPr>
            <a:r>
              <a:rPr kumimoji="0" lang="ar-SA" sz="2800" b="0" i="0" u="none" strike="noStrike" cap="none" normalizeH="0" baseline="0" dirty="0" smtClean="0">
                <a:ln>
                  <a:noFill/>
                </a:ln>
                <a:solidFill>
                  <a:srgbClr val="002060"/>
                </a:solidFill>
                <a:effectLst/>
                <a:latin typeface="Arial" pitchFamily="34" charset="0"/>
                <a:ea typeface="Times New Roman" pitchFamily="18" charset="0"/>
                <a:cs typeface="Akhbar MT" pitchFamily="2" charset="-78"/>
              </a:rPr>
              <a:t>ويستخدم في الحكم على محتوى المادة التعليمية </a:t>
            </a:r>
            <a:r>
              <a:rPr kumimoji="0" lang="ar-SA" sz="2800" b="0" i="0" u="none" strike="noStrike" cap="none" normalizeH="0" baseline="0" dirty="0" err="1" smtClean="0">
                <a:ln>
                  <a:noFill/>
                </a:ln>
                <a:solidFill>
                  <a:srgbClr val="002060"/>
                </a:solidFill>
                <a:effectLst/>
                <a:latin typeface="Arial" pitchFamily="34" charset="0"/>
                <a:ea typeface="Times New Roman" pitchFamily="18" charset="0"/>
                <a:cs typeface="Akhbar MT" pitchFamily="2" charset="-78"/>
              </a:rPr>
              <a:t>أومحتوى</a:t>
            </a:r>
            <a:r>
              <a:rPr kumimoji="0" lang="ar-SA" sz="2800" b="0" i="0" u="none" strike="noStrike" cap="none" normalizeH="0" baseline="0" dirty="0" smtClean="0">
                <a:ln>
                  <a:noFill/>
                </a:ln>
                <a:solidFill>
                  <a:srgbClr val="002060"/>
                </a:solidFill>
                <a:effectLst/>
                <a:latin typeface="Arial" pitchFamily="34" charset="0"/>
                <a:ea typeface="Times New Roman" pitchFamily="18" charset="0"/>
                <a:cs typeface="Akhbar MT" pitchFamily="2" charset="-78"/>
              </a:rPr>
              <a:t> المنهج الدراسي حتى يمكن الحكم على مدى جودة هذا المحتوى في ضوء المعايير العلمية المحددة للمحتوى الجيد وغالبا </a:t>
            </a:r>
            <a:r>
              <a:rPr kumimoji="0" lang="ar-SA" sz="2800" b="0" i="0" u="none" strike="noStrike" cap="none" normalizeH="0" baseline="0" dirty="0" err="1" smtClean="0">
                <a:ln>
                  <a:noFill/>
                </a:ln>
                <a:solidFill>
                  <a:srgbClr val="002060"/>
                </a:solidFill>
                <a:effectLst/>
                <a:latin typeface="Arial" pitchFamily="34" charset="0"/>
                <a:ea typeface="Times New Roman" pitchFamily="18" charset="0"/>
                <a:cs typeface="Akhbar MT" pitchFamily="2" charset="-78"/>
              </a:rPr>
              <a:t>مايستخدم</a:t>
            </a:r>
            <a:r>
              <a:rPr kumimoji="0" lang="ar-SA" sz="2800" b="0" i="0" u="none" strike="noStrike" cap="none" normalizeH="0" baseline="0" dirty="0" smtClean="0">
                <a:ln>
                  <a:noFill/>
                </a:ln>
                <a:solidFill>
                  <a:srgbClr val="002060"/>
                </a:solidFill>
                <a:effectLst/>
                <a:latin typeface="Arial" pitchFamily="34" charset="0"/>
                <a:ea typeface="Times New Roman" pitchFamily="18" charset="0"/>
                <a:cs typeface="Akhbar MT" pitchFamily="2" charset="-78"/>
              </a:rPr>
              <a:t> في تحليل الكتب الدراسية المقررة للحكم على مدى مناسبتها ويشترط في تحليل المحتوى استخدام ادوات تتميز بالإجرائية وثبات وحدات وفئات التحليل فيها, إذ إن دقة نتائج التحليل تعتمد على دقة الاداء وعلى مدى إتقان القائم بالتحليل لعمليات </a:t>
            </a:r>
            <a:r>
              <a:rPr kumimoji="0" lang="ar-SA" sz="2800" b="0" i="0" u="none" strike="noStrike" cap="none" normalizeH="0" baseline="0" dirty="0" err="1" smtClean="0">
                <a:ln>
                  <a:noFill/>
                </a:ln>
                <a:solidFill>
                  <a:srgbClr val="002060"/>
                </a:solidFill>
                <a:effectLst/>
                <a:latin typeface="Arial" pitchFamily="34" charset="0"/>
                <a:ea typeface="Times New Roman" pitchFamily="18" charset="0"/>
                <a:cs typeface="Akhbar MT" pitchFamily="2" charset="-78"/>
              </a:rPr>
              <a:t>التحليل .</a:t>
            </a:r>
            <a:endParaRPr kumimoji="0" lang="en-US" sz="1000" b="0" i="0" u="none" strike="noStrike" cap="none" normalizeH="0" baseline="0" dirty="0" smtClean="0">
              <a:ln>
                <a:noFill/>
              </a:ln>
              <a:solidFill>
                <a:srgbClr val="002060"/>
              </a:solidFill>
              <a:effectLst/>
              <a:latin typeface="Arial" pitchFamily="34" charset="0"/>
              <a:cs typeface="Akhbar MT" pitchFamily="2" charset="-78"/>
            </a:endParaRPr>
          </a:p>
          <a:p>
            <a:pPr marL="0" marR="0" lvl="0" indent="0" defTabSz="914400" rtl="1" eaLnBrk="0" fontAlgn="base" latinLnBrk="0" hangingPunct="0">
              <a:lnSpc>
                <a:spcPct val="100000"/>
              </a:lnSpc>
              <a:spcBef>
                <a:spcPct val="0"/>
              </a:spcBef>
              <a:spcAft>
                <a:spcPct val="0"/>
              </a:spcAft>
              <a:buClrTx/>
              <a:buSzTx/>
              <a:buFontTx/>
              <a:buNone/>
              <a:tabLst>
                <a:tab pos="727075" algn="l"/>
              </a:tabLst>
            </a:pPr>
            <a:r>
              <a:rPr kumimoji="0" lang="ar-SA" sz="2800" b="0" i="0" u="none" strike="noStrike" cap="none" normalizeH="0" baseline="0" dirty="0" smtClean="0">
                <a:ln>
                  <a:noFill/>
                </a:ln>
                <a:solidFill>
                  <a:srgbClr val="002060"/>
                </a:solidFill>
                <a:effectLst/>
                <a:latin typeface="Arial" pitchFamily="34" charset="0"/>
                <a:ea typeface="Times New Roman" pitchFamily="18" charset="0"/>
                <a:cs typeface="Akhbar MT" pitchFamily="2" charset="-78"/>
              </a:rPr>
              <a:t>وفيما يلي شكل تخطيطي يوضح اسلوب التحليل </a:t>
            </a:r>
            <a:r>
              <a:rPr kumimoji="0" lang="ar-SA" sz="2800" b="0" i="0" u="none" strike="noStrike" cap="none" normalizeH="0" baseline="0" dirty="0" err="1" smtClean="0">
                <a:ln>
                  <a:noFill/>
                </a:ln>
                <a:solidFill>
                  <a:srgbClr val="002060"/>
                </a:solidFill>
                <a:effectLst/>
                <a:latin typeface="Arial" pitchFamily="34" charset="0"/>
                <a:ea typeface="Times New Roman" pitchFamily="18" charset="0"/>
                <a:cs typeface="Akhbar MT" pitchFamily="2" charset="-78"/>
              </a:rPr>
              <a:t>وادواته</a:t>
            </a:r>
            <a:r>
              <a:rPr kumimoji="0" lang="ar-SA" sz="2800" b="0" i="0" u="none" strike="noStrike" cap="none" normalizeH="0" baseline="0" dirty="0" smtClean="0">
                <a:ln>
                  <a:noFill/>
                </a:ln>
                <a:solidFill>
                  <a:srgbClr val="002060"/>
                </a:solidFill>
                <a:effectLst/>
                <a:latin typeface="Arial" pitchFamily="34" charset="0"/>
                <a:ea typeface="Times New Roman" pitchFamily="18" charset="0"/>
                <a:cs typeface="Akhbar MT" pitchFamily="2" charset="-78"/>
              </a:rPr>
              <a:t> ووسائله(أنواع التحليل</a:t>
            </a:r>
            <a:r>
              <a:rPr kumimoji="0" lang="ar-SA" sz="2800" b="0" i="0" u="none" strike="noStrike" cap="none" normalizeH="0" baseline="0" dirty="0" err="1" smtClean="0">
                <a:ln>
                  <a:noFill/>
                </a:ln>
                <a:solidFill>
                  <a:srgbClr val="002060"/>
                </a:solidFill>
                <a:effectLst/>
                <a:latin typeface="Arial" pitchFamily="34" charset="0"/>
                <a:ea typeface="Times New Roman" pitchFamily="18" charset="0"/>
                <a:cs typeface="Akhbar MT" pitchFamily="2" charset="-78"/>
              </a:rPr>
              <a:t>)</a:t>
            </a:r>
            <a:endParaRPr kumimoji="0" lang="en-US" sz="1000" b="0" i="0" u="none" strike="noStrike" cap="none" normalizeH="0" baseline="0" dirty="0" smtClean="0">
              <a:ln>
                <a:noFill/>
              </a:ln>
              <a:solidFill>
                <a:srgbClr val="002060"/>
              </a:solidFill>
              <a:effectLst/>
              <a:latin typeface="Arial" pitchFamily="34" charset="0"/>
              <a:cs typeface="Akhbar MT" pitchFamily="2" charset="-78"/>
            </a:endParaRPr>
          </a:p>
          <a:p>
            <a:pPr marL="0" marR="0" lvl="0" indent="0" defTabSz="914400" rtl="0" eaLnBrk="0" fontAlgn="base" latinLnBrk="0" hangingPunct="0">
              <a:lnSpc>
                <a:spcPct val="100000"/>
              </a:lnSpc>
              <a:spcBef>
                <a:spcPct val="0"/>
              </a:spcBef>
              <a:spcAft>
                <a:spcPct val="0"/>
              </a:spcAft>
              <a:buClrTx/>
              <a:buSzTx/>
              <a:buFontTx/>
              <a:buNone/>
              <a:tabLst>
                <a:tab pos="727075" algn="l"/>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5903627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20120409-031957.jpg"/>
          <p:cNvPicPr>
            <a:picLocks noChangeAspect="1"/>
          </p:cNvPicPr>
          <p:nvPr/>
        </p:nvPicPr>
        <p:blipFill>
          <a:blip r:embed="rId2" cstate="print"/>
          <a:stretch>
            <a:fillRect/>
          </a:stretch>
        </p:blipFill>
        <p:spPr>
          <a:xfrm>
            <a:off x="0" y="0"/>
            <a:ext cx="9144000" cy="6858000"/>
          </a:xfrm>
          <a:prstGeom prst="rect">
            <a:avLst/>
          </a:prstGeom>
        </p:spPr>
      </p:pic>
      <p:sp>
        <p:nvSpPr>
          <p:cNvPr id="3" name="مستطيل 2"/>
          <p:cNvSpPr/>
          <p:nvPr/>
        </p:nvSpPr>
        <p:spPr>
          <a:xfrm>
            <a:off x="971600" y="0"/>
            <a:ext cx="7236296" cy="685800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6" name="رابط كسهم مستقيم 5"/>
          <p:cNvCxnSpPr/>
          <p:nvPr/>
        </p:nvCxnSpPr>
        <p:spPr>
          <a:xfrm flipH="1">
            <a:off x="2627784" y="1556792"/>
            <a:ext cx="1800200" cy="86409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 name="رابط كسهم مستقيم 6"/>
          <p:cNvCxnSpPr/>
          <p:nvPr/>
        </p:nvCxnSpPr>
        <p:spPr>
          <a:xfrm flipH="1">
            <a:off x="4499992" y="1556792"/>
            <a:ext cx="8384" cy="129614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 name="رابط كسهم مستقيم 7"/>
          <p:cNvCxnSpPr/>
          <p:nvPr/>
        </p:nvCxnSpPr>
        <p:spPr>
          <a:xfrm>
            <a:off x="4644008" y="1556792"/>
            <a:ext cx="1512168" cy="7920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4" name="مستطيل 13"/>
          <p:cNvSpPr/>
          <p:nvPr/>
        </p:nvSpPr>
        <p:spPr>
          <a:xfrm>
            <a:off x="5940152" y="2420888"/>
            <a:ext cx="1944216" cy="720080"/>
          </a:xfrm>
          <a:prstGeom prst="rect">
            <a:avLst/>
          </a:prstGeom>
          <a:ln w="57150"/>
        </p:spPr>
        <p:style>
          <a:lnRef idx="2">
            <a:schemeClr val="accent6"/>
          </a:lnRef>
          <a:fillRef idx="1">
            <a:schemeClr val="lt1"/>
          </a:fillRef>
          <a:effectRef idx="0">
            <a:schemeClr val="accent6"/>
          </a:effectRef>
          <a:fontRef idx="minor">
            <a:schemeClr val="dk1"/>
          </a:fontRef>
        </p:style>
        <p:txBody>
          <a:bodyPr rtlCol="1" anchor="ctr"/>
          <a:lstStyle/>
          <a:p>
            <a:pPr algn="ctr"/>
            <a:r>
              <a:rPr lang="ar-SA" sz="2800" dirty="0" smtClean="0"/>
              <a:t>تحليل العمل</a:t>
            </a:r>
            <a:endParaRPr lang="ar-SA" sz="2800" dirty="0"/>
          </a:p>
        </p:txBody>
      </p:sp>
      <p:sp>
        <p:nvSpPr>
          <p:cNvPr id="15" name="مستطيل 14"/>
          <p:cNvSpPr/>
          <p:nvPr/>
        </p:nvSpPr>
        <p:spPr>
          <a:xfrm>
            <a:off x="1043608" y="2492896"/>
            <a:ext cx="1944216" cy="720080"/>
          </a:xfrm>
          <a:prstGeom prst="rect">
            <a:avLst/>
          </a:prstGeom>
          <a:ln w="57150"/>
        </p:spPr>
        <p:style>
          <a:lnRef idx="2">
            <a:schemeClr val="accent2"/>
          </a:lnRef>
          <a:fillRef idx="1">
            <a:schemeClr val="lt1"/>
          </a:fillRef>
          <a:effectRef idx="0">
            <a:schemeClr val="accent2"/>
          </a:effectRef>
          <a:fontRef idx="minor">
            <a:schemeClr val="dk1"/>
          </a:fontRef>
        </p:style>
        <p:txBody>
          <a:bodyPr rtlCol="1" anchor="ctr"/>
          <a:lstStyle/>
          <a:p>
            <a:pPr algn="ctr"/>
            <a:r>
              <a:rPr lang="ar-SA" sz="2800" dirty="0" smtClean="0"/>
              <a:t>تحليل المحتوى</a:t>
            </a:r>
            <a:endParaRPr lang="ar-SA" sz="2800" dirty="0"/>
          </a:p>
        </p:txBody>
      </p:sp>
      <p:sp>
        <p:nvSpPr>
          <p:cNvPr id="16" name="مستطيل 15"/>
          <p:cNvSpPr/>
          <p:nvPr/>
        </p:nvSpPr>
        <p:spPr>
          <a:xfrm>
            <a:off x="3635896" y="2924944"/>
            <a:ext cx="1944216" cy="864096"/>
          </a:xfrm>
          <a:prstGeom prst="rect">
            <a:avLst/>
          </a:prstGeom>
          <a:ln w="57150"/>
        </p:spPr>
        <p:style>
          <a:lnRef idx="2">
            <a:schemeClr val="accent5"/>
          </a:lnRef>
          <a:fillRef idx="1">
            <a:schemeClr val="lt1"/>
          </a:fillRef>
          <a:effectRef idx="0">
            <a:schemeClr val="accent5"/>
          </a:effectRef>
          <a:fontRef idx="minor">
            <a:schemeClr val="dk1"/>
          </a:fontRef>
        </p:style>
        <p:txBody>
          <a:bodyPr rtlCol="1" anchor="ctr"/>
          <a:lstStyle/>
          <a:p>
            <a:pPr algn="ctr"/>
            <a:r>
              <a:rPr lang="ar-SA" sz="2800" dirty="0" smtClean="0"/>
              <a:t>تحليل المهام والمهارات</a:t>
            </a:r>
            <a:endParaRPr lang="ar-SA" sz="2800" dirty="0"/>
          </a:p>
        </p:txBody>
      </p:sp>
      <p:sp>
        <p:nvSpPr>
          <p:cNvPr id="11" name="مستطيل 10"/>
          <p:cNvSpPr/>
          <p:nvPr/>
        </p:nvSpPr>
        <p:spPr>
          <a:xfrm>
            <a:off x="3347864" y="548680"/>
            <a:ext cx="2304256" cy="1008112"/>
          </a:xfrm>
          <a:prstGeom prst="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4800" dirty="0" smtClean="0"/>
              <a:t>التحليل</a:t>
            </a:r>
            <a:endParaRPr lang="ar-SA" sz="4800" dirty="0"/>
          </a:p>
        </p:txBody>
      </p:sp>
    </p:spTree>
    <p:extLst>
      <p:ext uri="{BB962C8B-B14F-4D97-AF65-F5344CB8AC3E}">
        <p14:creationId xmlns:p14="http://schemas.microsoft.com/office/powerpoint/2010/main" val="27475798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0" y="0"/>
            <a:ext cx="9144000" cy="6858000"/>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ar-SA"/>
          </a:p>
        </p:txBody>
      </p:sp>
      <p:sp>
        <p:nvSpPr>
          <p:cNvPr id="2" name="عنوان 1"/>
          <p:cNvSpPr>
            <a:spLocks noGrp="1"/>
          </p:cNvSpPr>
          <p:nvPr>
            <p:ph type="ctrTitle"/>
          </p:nvPr>
        </p:nvSpPr>
        <p:spPr/>
        <p:txBody>
          <a:bodyPr>
            <a:noAutofit/>
          </a:bodyPr>
          <a:lstStyle/>
          <a:p>
            <a:pPr algn="r"/>
            <a:r>
              <a:rPr lang="ar-SA" sz="2800" dirty="0" smtClean="0"/>
              <a:t/>
            </a:r>
            <a:br>
              <a:rPr lang="ar-SA" sz="2800" dirty="0" smtClean="0"/>
            </a:br>
            <a:r>
              <a:rPr lang="ar-SA" sz="2800" dirty="0"/>
              <a:t/>
            </a:r>
            <a:br>
              <a:rPr lang="ar-SA" sz="2800" dirty="0"/>
            </a:br>
            <a:r>
              <a:rPr lang="ar-SA" sz="2800" dirty="0" smtClean="0"/>
              <a:t/>
            </a:r>
            <a:br>
              <a:rPr lang="ar-SA" sz="2800" dirty="0" smtClean="0"/>
            </a:br>
            <a:r>
              <a:rPr lang="ar-SA" sz="2800" dirty="0" smtClean="0"/>
              <a:t>                    </a:t>
            </a:r>
            <a:r>
              <a:rPr lang="ar-SA" sz="3600" dirty="0" smtClean="0">
                <a:solidFill>
                  <a:schemeClr val="accent6">
                    <a:lumMod val="75000"/>
                  </a:schemeClr>
                </a:solidFill>
                <a:latin typeface="Arabic Typesetting" pitchFamily="66" charset="-78"/>
                <a:cs typeface="Arabic Typesetting" pitchFamily="66" charset="-78"/>
              </a:rPr>
              <a:t>أهمية </a:t>
            </a:r>
            <a:r>
              <a:rPr lang="ar-SA" sz="3600" dirty="0">
                <a:solidFill>
                  <a:schemeClr val="accent6">
                    <a:lumMod val="75000"/>
                  </a:schemeClr>
                </a:solidFill>
                <a:latin typeface="Arabic Typesetting" pitchFamily="66" charset="-78"/>
                <a:cs typeface="Arabic Typesetting" pitchFamily="66" charset="-78"/>
              </a:rPr>
              <a:t>التقويم التربوي وموقعه ووظائفه وأهدافه </a:t>
            </a:r>
            <a:r>
              <a:rPr lang="en-US" sz="2800" dirty="0"/>
              <a:t/>
            </a:r>
            <a:br>
              <a:rPr lang="en-US" sz="2800" dirty="0"/>
            </a:br>
            <a:r>
              <a:rPr lang="ar-SA" sz="2400" dirty="0">
                <a:solidFill>
                  <a:schemeClr val="accent1">
                    <a:lumMod val="75000"/>
                  </a:schemeClr>
                </a:solidFill>
              </a:rPr>
              <a:t>أهمية التقويم </a:t>
            </a:r>
            <a:r>
              <a:rPr lang="ar-SA" sz="2400" dirty="0" smtClean="0">
                <a:solidFill>
                  <a:schemeClr val="accent1">
                    <a:lumMod val="75000"/>
                  </a:schemeClr>
                </a:solidFill>
              </a:rPr>
              <a:t>التربوي:</a:t>
            </a:r>
            <a:r>
              <a:rPr lang="en-US" sz="2400" dirty="0"/>
              <a:t/>
            </a:r>
            <a:br>
              <a:rPr lang="en-US" sz="2400" dirty="0"/>
            </a:br>
            <a:r>
              <a:rPr lang="ar-SA" sz="2400" dirty="0"/>
              <a:t>أهمية التقويم في العملية التعليمية </a:t>
            </a:r>
            <a:r>
              <a:rPr lang="en-US" sz="2400" dirty="0"/>
              <a:t/>
            </a:r>
            <a:br>
              <a:rPr lang="en-US" sz="2400" dirty="0"/>
            </a:br>
            <a:r>
              <a:rPr lang="ar-SA" sz="2400" dirty="0" smtClean="0"/>
              <a:t>1- يحسن </a:t>
            </a:r>
            <a:r>
              <a:rPr lang="ar-SA" sz="2400" dirty="0"/>
              <a:t>مسار العملية التعليمية لأنه يحدد اتجاه المدرسة في  تحقيق أهدافها .</a:t>
            </a:r>
            <a:r>
              <a:rPr lang="en-US" sz="2400" dirty="0"/>
              <a:t/>
            </a:r>
            <a:br>
              <a:rPr lang="en-US" sz="2400" dirty="0"/>
            </a:br>
            <a:r>
              <a:rPr lang="ar-SA" sz="2400" dirty="0" smtClean="0"/>
              <a:t>2- يعمل </a:t>
            </a:r>
            <a:r>
              <a:rPr lang="ar-SA" sz="2400" dirty="0"/>
              <a:t>على تقدير مدى فعالية المحتوى وطرق التدريس والوسائل والأنشطة في تحقيق الأهداف التعليمية .</a:t>
            </a:r>
            <a:r>
              <a:rPr lang="en-US" sz="2400" dirty="0"/>
              <a:t/>
            </a:r>
            <a:br>
              <a:rPr lang="en-US" sz="2400" dirty="0"/>
            </a:br>
            <a:r>
              <a:rPr lang="ar-SA" sz="2400" dirty="0" smtClean="0"/>
              <a:t>3-يكشف </a:t>
            </a:r>
            <a:r>
              <a:rPr lang="ar-SA" sz="2400" dirty="0"/>
              <a:t>نقاط القوة والضعف لدى التلاميذ ويعمل على علاج نقاط الضعف وتعزيز نقاط القوة .</a:t>
            </a:r>
            <a:r>
              <a:rPr lang="en-US" sz="2400" dirty="0"/>
              <a:t/>
            </a:r>
            <a:br>
              <a:rPr lang="en-US" sz="2400" dirty="0"/>
            </a:br>
            <a:r>
              <a:rPr lang="ar-SA" sz="2400" dirty="0" smtClean="0"/>
              <a:t>4- يوجه </a:t>
            </a:r>
            <a:r>
              <a:rPr lang="ar-SA" sz="2400" dirty="0"/>
              <a:t>التلاميذ ويدربهم على التقويم الذاتي .</a:t>
            </a:r>
            <a:r>
              <a:rPr lang="en-US" sz="2400" dirty="0"/>
              <a:t/>
            </a:r>
            <a:br>
              <a:rPr lang="en-US" sz="2400" dirty="0"/>
            </a:br>
            <a:r>
              <a:rPr lang="ar-SA" sz="2400" dirty="0" smtClean="0"/>
              <a:t>5-يستعان </a:t>
            </a:r>
            <a:r>
              <a:rPr lang="ar-SA" sz="2400" dirty="0"/>
              <a:t>به في الحكم على مستوى التلاميذ </a:t>
            </a:r>
            <a:r>
              <a:rPr lang="ar-SA" sz="2400" dirty="0" err="1"/>
              <a:t>و</a:t>
            </a:r>
            <a:r>
              <a:rPr lang="ar-SA" sz="2400" dirty="0"/>
              <a:t> </a:t>
            </a:r>
            <a:r>
              <a:rPr lang="ar-SA" sz="2400" dirty="0" err="1"/>
              <a:t>ترفيعهم</a:t>
            </a:r>
            <a:r>
              <a:rPr lang="ar-SA" sz="2400" dirty="0"/>
              <a:t>  من الصف  من صف دراسي لآخر أومن مرحله تعليمية لآخري .</a:t>
            </a:r>
            <a:r>
              <a:rPr lang="en-US" sz="2400" dirty="0"/>
              <a:t/>
            </a:r>
            <a:br>
              <a:rPr lang="en-US" sz="2400" dirty="0"/>
            </a:br>
            <a:r>
              <a:rPr lang="ar-SA" sz="2400" dirty="0" smtClean="0"/>
              <a:t>6-يحث </a:t>
            </a:r>
            <a:r>
              <a:rPr lang="ar-SA" sz="2400" dirty="0"/>
              <a:t>التلميذ على الجد والاجتهاد والمثابرة في تلقي العلم </a:t>
            </a:r>
            <a:r>
              <a:rPr lang="en-US" sz="2400" dirty="0"/>
              <a:t/>
            </a:r>
            <a:br>
              <a:rPr lang="en-US" sz="2400" dirty="0"/>
            </a:br>
            <a:r>
              <a:rPr lang="ar-SA" sz="2400" dirty="0" smtClean="0"/>
              <a:t>7- يشخص </a:t>
            </a:r>
            <a:r>
              <a:rPr lang="ar-SA" sz="2400" dirty="0"/>
              <a:t>الصعوبات </a:t>
            </a:r>
            <a:r>
              <a:rPr lang="ar-SA" sz="2400" dirty="0" smtClean="0"/>
              <a:t>التي يصادفها </a:t>
            </a:r>
            <a:r>
              <a:rPr lang="ar-SA" sz="2400" dirty="0"/>
              <a:t>التلميذ والمعلم والمدرسة ويعمل على معالجتها </a:t>
            </a:r>
            <a:endParaRPr lang="ar-SA" sz="2800" dirty="0"/>
          </a:p>
        </p:txBody>
      </p:sp>
      <p:pic>
        <p:nvPicPr>
          <p:cNvPr id="5" name="صورة 4" descr="images (3).jpg"/>
          <p:cNvPicPr>
            <a:picLocks noChangeAspect="1"/>
          </p:cNvPicPr>
          <p:nvPr/>
        </p:nvPicPr>
        <p:blipFill>
          <a:blip r:embed="rId2"/>
          <a:stretch>
            <a:fillRect/>
          </a:stretch>
        </p:blipFill>
        <p:spPr>
          <a:xfrm rot="21091683">
            <a:off x="385593" y="532155"/>
            <a:ext cx="1514478" cy="1467981"/>
          </a:xfrm>
          <a:prstGeom prst="rect">
            <a:avLst/>
          </a:prstGeom>
        </p:spPr>
      </p:pic>
    </p:spTree>
    <p:extLst>
      <p:ext uri="{BB962C8B-B14F-4D97-AF65-F5344CB8AC3E}">
        <p14:creationId xmlns:p14="http://schemas.microsoft.com/office/powerpoint/2010/main" val="19118342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0" y="0"/>
            <a:ext cx="9144000" cy="6858000"/>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ar-SA"/>
          </a:p>
        </p:txBody>
      </p:sp>
      <p:sp>
        <p:nvSpPr>
          <p:cNvPr id="2" name="عنوان 1"/>
          <p:cNvSpPr>
            <a:spLocks noGrp="1"/>
          </p:cNvSpPr>
          <p:nvPr>
            <p:ph type="title"/>
          </p:nvPr>
        </p:nvSpPr>
        <p:spPr/>
        <p:txBody>
          <a:bodyPr>
            <a:noAutofit/>
          </a:bodyPr>
          <a:lstStyle/>
          <a:p>
            <a:pPr algn="r"/>
            <a:r>
              <a:rPr lang="ar-SA" sz="3200" dirty="0" smtClean="0"/>
              <a:t/>
            </a:r>
            <a:br>
              <a:rPr lang="ar-SA" sz="3200" dirty="0" smtClean="0"/>
            </a:br>
            <a:r>
              <a:rPr lang="ar-SA" sz="3200" dirty="0"/>
              <a:t/>
            </a:r>
            <a:br>
              <a:rPr lang="ar-SA" sz="3200" dirty="0"/>
            </a:br>
            <a:r>
              <a:rPr lang="ar-SA" sz="3200" dirty="0" smtClean="0"/>
              <a:t/>
            </a:r>
            <a:br>
              <a:rPr lang="ar-SA" sz="3200" dirty="0" smtClean="0"/>
            </a:br>
            <a:r>
              <a:rPr lang="ar-SA" sz="3200" dirty="0"/>
              <a:t/>
            </a:r>
            <a:br>
              <a:rPr lang="ar-SA" sz="3200" dirty="0"/>
            </a:br>
            <a:r>
              <a:rPr lang="ar-SA" sz="3200" dirty="0" smtClean="0"/>
              <a:t/>
            </a:r>
            <a:br>
              <a:rPr lang="ar-SA" sz="3200" dirty="0" smtClean="0"/>
            </a:br>
            <a:r>
              <a:rPr lang="ar-SA" sz="3200" dirty="0"/>
              <a:t/>
            </a:r>
            <a:br>
              <a:rPr lang="ar-SA" sz="3200" dirty="0"/>
            </a:br>
            <a:r>
              <a:rPr lang="ar-SA" sz="3200" dirty="0" smtClean="0"/>
              <a:t/>
            </a:r>
            <a:br>
              <a:rPr lang="ar-SA" sz="3200" dirty="0" smtClean="0"/>
            </a:br>
            <a:r>
              <a:rPr lang="ar-SA" sz="3200" dirty="0"/>
              <a:t/>
            </a:r>
            <a:br>
              <a:rPr lang="ar-SA" sz="3200" dirty="0"/>
            </a:br>
            <a:r>
              <a:rPr lang="ar-SA" sz="3200" dirty="0" smtClean="0"/>
              <a:t/>
            </a:r>
            <a:br>
              <a:rPr lang="ar-SA" sz="3200" dirty="0" smtClean="0"/>
            </a:br>
            <a:r>
              <a:rPr lang="ar-SA" sz="3200" dirty="0"/>
              <a:t/>
            </a:r>
            <a:br>
              <a:rPr lang="ar-SA" sz="3200" dirty="0"/>
            </a:br>
            <a:r>
              <a:rPr lang="ar-SA" sz="3200" dirty="0" smtClean="0"/>
              <a:t>                    </a:t>
            </a:r>
            <a:r>
              <a:rPr lang="ar-SA" sz="3600" dirty="0" smtClean="0">
                <a:solidFill>
                  <a:schemeClr val="accent6">
                    <a:lumMod val="75000"/>
                  </a:schemeClr>
                </a:solidFill>
                <a:latin typeface="Arabic Typesetting" pitchFamily="66" charset="-78"/>
                <a:cs typeface="Arabic Typesetting" pitchFamily="66" charset="-78"/>
              </a:rPr>
              <a:t>أهمية </a:t>
            </a:r>
            <a:r>
              <a:rPr lang="ar-SA" sz="3600" dirty="0">
                <a:solidFill>
                  <a:schemeClr val="accent6">
                    <a:lumMod val="75000"/>
                  </a:schemeClr>
                </a:solidFill>
                <a:latin typeface="Arabic Typesetting" pitchFamily="66" charset="-78"/>
                <a:cs typeface="Arabic Typesetting" pitchFamily="66" charset="-78"/>
              </a:rPr>
              <a:t>التقويم لكافة الفئات بالعملية </a:t>
            </a:r>
            <a:r>
              <a:rPr lang="ar-SA" sz="3600" dirty="0" smtClean="0">
                <a:solidFill>
                  <a:schemeClr val="accent6">
                    <a:lumMod val="75000"/>
                  </a:schemeClr>
                </a:solidFill>
                <a:latin typeface="Arabic Typesetting" pitchFamily="66" charset="-78"/>
                <a:cs typeface="Arabic Typesetting" pitchFamily="66" charset="-78"/>
              </a:rPr>
              <a:t>التعليمية</a:t>
            </a:r>
            <a:br>
              <a:rPr lang="ar-SA" sz="3600" dirty="0" smtClean="0">
                <a:solidFill>
                  <a:schemeClr val="accent6">
                    <a:lumMod val="75000"/>
                  </a:schemeClr>
                </a:solidFill>
                <a:latin typeface="Arabic Typesetting" pitchFamily="66" charset="-78"/>
                <a:cs typeface="Arabic Typesetting" pitchFamily="66" charset="-78"/>
              </a:rPr>
            </a:br>
            <a:r>
              <a:rPr lang="ar-SA" sz="3600" dirty="0" smtClean="0">
                <a:solidFill>
                  <a:schemeClr val="accent6">
                    <a:lumMod val="75000"/>
                  </a:schemeClr>
                </a:solidFill>
                <a:latin typeface="Arabic Typesetting" pitchFamily="66" charset="-78"/>
                <a:cs typeface="Arabic Typesetting" pitchFamily="66" charset="-78"/>
              </a:rPr>
              <a:t> </a:t>
            </a:r>
            <a:r>
              <a:rPr lang="ar-SA" sz="2800" dirty="0" smtClean="0">
                <a:solidFill>
                  <a:schemeClr val="accent1">
                    <a:lumMod val="75000"/>
                  </a:schemeClr>
                </a:solidFill>
              </a:rPr>
              <a:t>أولا </a:t>
            </a:r>
            <a:r>
              <a:rPr lang="ar-SA" sz="2800" dirty="0">
                <a:solidFill>
                  <a:schemeClr val="accent1">
                    <a:lumMod val="75000"/>
                  </a:schemeClr>
                </a:solidFill>
              </a:rPr>
              <a:t>:أهمية التقويم للتلاميذ </a:t>
            </a:r>
            <a:r>
              <a:rPr lang="ar-SA" sz="2800" dirty="0"/>
              <a:t>.</a:t>
            </a:r>
            <a:r>
              <a:rPr lang="en-US" sz="2800" dirty="0"/>
              <a:t/>
            </a:r>
            <a:br>
              <a:rPr lang="en-US" sz="2800" dirty="0"/>
            </a:br>
            <a:r>
              <a:rPr lang="ar-SA" sz="2800" dirty="0" smtClean="0"/>
              <a:t>- تزويدهم </a:t>
            </a:r>
            <a:r>
              <a:rPr lang="ar-SA" sz="2800" dirty="0"/>
              <a:t>بالتغذية الراجعة التي تفيدهم في توضيح مدى ما أحرزوه  .</a:t>
            </a:r>
            <a:r>
              <a:rPr lang="en-US" sz="2800" dirty="0"/>
              <a:t/>
            </a:r>
            <a:br>
              <a:rPr lang="en-US" sz="2800" dirty="0"/>
            </a:br>
            <a:r>
              <a:rPr lang="ar-SA" sz="2800" dirty="0" smtClean="0"/>
              <a:t>- توضيح </a:t>
            </a:r>
            <a:r>
              <a:rPr lang="ar-SA" sz="2800" dirty="0"/>
              <a:t>الأهداف  التعليمية الخاصة التي يراد منهم تحقيقها </a:t>
            </a:r>
            <a:r>
              <a:rPr lang="en-US" sz="2800" dirty="0"/>
              <a:t/>
            </a:r>
            <a:br>
              <a:rPr lang="en-US" sz="2800" dirty="0"/>
            </a:br>
            <a:r>
              <a:rPr lang="ar-SA" sz="2800" dirty="0" smtClean="0"/>
              <a:t>- تحديد </a:t>
            </a:r>
            <a:r>
              <a:rPr lang="ar-SA" sz="2800" dirty="0"/>
              <a:t>جوانب القوه </a:t>
            </a:r>
            <a:r>
              <a:rPr lang="ar-SA" sz="2800" dirty="0" err="1"/>
              <a:t>و</a:t>
            </a:r>
            <a:r>
              <a:rPr lang="ar-SA" sz="2800" dirty="0"/>
              <a:t> جوانب الضعف لديهم والعمل </a:t>
            </a:r>
            <a:r>
              <a:rPr lang="ar-SA" sz="2800" dirty="0" smtClean="0"/>
              <a:t>على             </a:t>
            </a:r>
            <a:r>
              <a:rPr lang="ar-SA" sz="2800" dirty="0"/>
              <a:t>معالجتها .</a:t>
            </a:r>
            <a:r>
              <a:rPr lang="en-US" sz="2800" dirty="0"/>
              <a:t/>
            </a:r>
            <a:br>
              <a:rPr lang="en-US" sz="2800" dirty="0"/>
            </a:br>
            <a:r>
              <a:rPr lang="ar-SA" sz="2800" dirty="0" smtClean="0"/>
              <a:t>- تنمية </a:t>
            </a:r>
            <a:r>
              <a:rPr lang="ar-SA" sz="2800" dirty="0"/>
              <a:t>الشعور لديهم بالرضا عن أدائهم من خلال ما تفرزه عملية التقويم من نتائج .</a:t>
            </a:r>
            <a:r>
              <a:rPr lang="en-US" sz="2800" dirty="0"/>
              <a:t/>
            </a:r>
            <a:br>
              <a:rPr lang="en-US" sz="2800" dirty="0"/>
            </a:br>
            <a:r>
              <a:rPr lang="ar-SA" sz="2800" dirty="0" smtClean="0"/>
              <a:t>- تنمية </a:t>
            </a:r>
            <a:r>
              <a:rPr lang="ar-SA" sz="2800" dirty="0"/>
              <a:t>مهاراتهم التعليمية وقدراتهم على التفكير الناقد .</a:t>
            </a:r>
            <a:r>
              <a:rPr lang="en-US" sz="2800" dirty="0"/>
              <a:t/>
            </a:r>
            <a:br>
              <a:rPr lang="en-US" sz="2800" dirty="0"/>
            </a:br>
            <a:r>
              <a:rPr lang="ar-SA" sz="2800" dirty="0">
                <a:solidFill>
                  <a:schemeClr val="accent1">
                    <a:lumMod val="75000"/>
                  </a:schemeClr>
                </a:solidFill>
              </a:rPr>
              <a:t>ثانيا :أهمية التقويم للمعلمين .</a:t>
            </a:r>
            <a:r>
              <a:rPr lang="en-US" sz="2800" dirty="0"/>
              <a:t/>
            </a:r>
            <a:br>
              <a:rPr lang="en-US" sz="2800" dirty="0"/>
            </a:br>
            <a:r>
              <a:rPr lang="ar-SA" sz="2800" dirty="0" smtClean="0"/>
              <a:t>- تزويدهم </a:t>
            </a:r>
            <a:r>
              <a:rPr lang="ar-SA" sz="2800" dirty="0"/>
              <a:t>بالمعلومات عن ما حققه تلاميذهم  من نتائج وأهداف تعليمية .</a:t>
            </a:r>
            <a:r>
              <a:rPr lang="en-US" sz="2800" dirty="0"/>
              <a:t/>
            </a:r>
            <a:br>
              <a:rPr lang="en-US" sz="2800" dirty="0"/>
            </a:br>
            <a:r>
              <a:rPr lang="ar-SA" sz="2800" dirty="0" smtClean="0"/>
              <a:t>- تمكينهم </a:t>
            </a:r>
            <a:r>
              <a:rPr lang="ar-SA" sz="2800" dirty="0"/>
              <a:t>من إعادة صياغة الأهداف التعليمية الخاصة بالتلاميذ </a:t>
            </a:r>
            <a:r>
              <a:rPr lang="en-US" sz="2800" dirty="0"/>
              <a:t/>
            </a:r>
            <a:br>
              <a:rPr lang="en-US" sz="2800" dirty="0"/>
            </a:br>
            <a:r>
              <a:rPr lang="ar-SA" sz="2800" dirty="0" smtClean="0"/>
              <a:t>- تحديد </a:t>
            </a:r>
            <a:r>
              <a:rPr lang="ar-SA" sz="2800" dirty="0"/>
              <a:t>أفضل الطرق </a:t>
            </a:r>
            <a:r>
              <a:rPr lang="ar-SA" sz="2800" dirty="0" err="1"/>
              <a:t>و</a:t>
            </a:r>
            <a:r>
              <a:rPr lang="ar-SA" sz="2800" dirty="0"/>
              <a:t> الأساليب التي تؤدى إلى تحسين </a:t>
            </a:r>
            <a:r>
              <a:rPr lang="ar-SA" sz="2800" dirty="0" err="1" smtClean="0"/>
              <a:t>العمليةالتعليمية</a:t>
            </a:r>
            <a:r>
              <a:rPr lang="ar-SA" sz="2800" dirty="0" smtClean="0"/>
              <a:t> </a:t>
            </a:r>
            <a:r>
              <a:rPr lang="ar-SA" sz="2800" dirty="0"/>
              <a:t>.</a:t>
            </a:r>
            <a:r>
              <a:rPr lang="en-US" sz="2800" dirty="0"/>
              <a:t/>
            </a:r>
            <a:br>
              <a:rPr lang="en-US" sz="2800" dirty="0"/>
            </a:br>
            <a:r>
              <a:rPr lang="ar-SA" sz="2800" dirty="0" smtClean="0"/>
              <a:t>- مساعدتهم </a:t>
            </a:r>
            <a:r>
              <a:rPr lang="ar-SA" sz="2800" dirty="0"/>
              <a:t>في اختيار الوسائل والمصادر الأكثر </a:t>
            </a:r>
            <a:r>
              <a:rPr lang="ar-SA" sz="2800" dirty="0" err="1" smtClean="0"/>
              <a:t>فعاليةفي</a:t>
            </a:r>
            <a:r>
              <a:rPr lang="ar-SA" sz="2800" dirty="0" smtClean="0"/>
              <a:t> </a:t>
            </a:r>
            <a:r>
              <a:rPr lang="ar-SA" sz="2800" dirty="0"/>
              <a:t>عملية التعليم .</a:t>
            </a:r>
            <a:r>
              <a:rPr lang="en-US" sz="2800" dirty="0"/>
              <a:t/>
            </a:r>
            <a:br>
              <a:rPr lang="en-US" sz="2800" dirty="0"/>
            </a:br>
            <a:r>
              <a:rPr lang="ar-SA" sz="2800" dirty="0" smtClean="0"/>
              <a:t>- تمكينهم </a:t>
            </a:r>
            <a:r>
              <a:rPr lang="ar-SA" sz="2800" dirty="0"/>
              <a:t>من مقارنة نتائج التلميذ بنفسه ,وبمجموعه أخرى من التلاميذ .</a:t>
            </a:r>
            <a:endParaRPr lang="en-US" sz="3200" dirty="0"/>
          </a:p>
        </p:txBody>
      </p:sp>
      <p:pic>
        <p:nvPicPr>
          <p:cNvPr id="5" name="صورة 4" descr="picture131.jpg"/>
          <p:cNvPicPr>
            <a:picLocks noChangeAspect="1"/>
          </p:cNvPicPr>
          <p:nvPr/>
        </p:nvPicPr>
        <p:blipFill>
          <a:blip r:embed="rId2" cstate="print"/>
          <a:stretch>
            <a:fillRect/>
          </a:stretch>
        </p:blipFill>
        <p:spPr>
          <a:xfrm rot="21291645">
            <a:off x="477341" y="1558831"/>
            <a:ext cx="1361241" cy="1149418"/>
          </a:xfrm>
          <a:prstGeom prst="rect">
            <a:avLst/>
          </a:prstGeom>
        </p:spPr>
      </p:pic>
    </p:spTree>
    <p:extLst>
      <p:ext uri="{BB962C8B-B14F-4D97-AF65-F5344CB8AC3E}">
        <p14:creationId xmlns:p14="http://schemas.microsoft.com/office/powerpoint/2010/main" val="1404673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0" y="0"/>
            <a:ext cx="9144000" cy="6858000"/>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ar-SA"/>
          </a:p>
        </p:txBody>
      </p:sp>
      <p:sp>
        <p:nvSpPr>
          <p:cNvPr id="2" name="عنوان 1"/>
          <p:cNvSpPr>
            <a:spLocks noGrp="1"/>
          </p:cNvSpPr>
          <p:nvPr>
            <p:ph type="title"/>
          </p:nvPr>
        </p:nvSpPr>
        <p:spPr/>
        <p:txBody>
          <a:bodyPr>
            <a:noAutofit/>
          </a:bodyPr>
          <a:lstStyle/>
          <a:p>
            <a:pPr algn="r"/>
            <a:r>
              <a:rPr lang="ar-SA" sz="3200" dirty="0" smtClean="0"/>
              <a:t/>
            </a:r>
            <a:br>
              <a:rPr lang="ar-SA" sz="3200" dirty="0" smtClean="0"/>
            </a:br>
            <a:r>
              <a:rPr lang="ar-SA" sz="3200" dirty="0"/>
              <a:t/>
            </a:r>
            <a:br>
              <a:rPr lang="ar-SA" sz="3200" dirty="0"/>
            </a:br>
            <a:r>
              <a:rPr lang="ar-SA" sz="3200" dirty="0" smtClean="0"/>
              <a:t/>
            </a:r>
            <a:br>
              <a:rPr lang="ar-SA" sz="3200" dirty="0" smtClean="0"/>
            </a:br>
            <a:r>
              <a:rPr lang="ar-SA" sz="3200" dirty="0"/>
              <a:t/>
            </a:r>
            <a:br>
              <a:rPr lang="ar-SA" sz="3200" dirty="0"/>
            </a:br>
            <a:r>
              <a:rPr lang="ar-SA" sz="3200" dirty="0" smtClean="0"/>
              <a:t/>
            </a:r>
            <a:br>
              <a:rPr lang="ar-SA" sz="3200" dirty="0" smtClean="0"/>
            </a:br>
            <a:r>
              <a:rPr lang="ar-SA" sz="3200" dirty="0"/>
              <a:t/>
            </a:r>
            <a:br>
              <a:rPr lang="ar-SA" sz="3200" dirty="0"/>
            </a:br>
            <a:r>
              <a:rPr lang="ar-SA" sz="3200" dirty="0" smtClean="0"/>
              <a:t/>
            </a:r>
            <a:br>
              <a:rPr lang="ar-SA" sz="3200" dirty="0" smtClean="0"/>
            </a:br>
            <a:r>
              <a:rPr lang="ar-SA" sz="3200" dirty="0"/>
              <a:t/>
            </a:r>
            <a:br>
              <a:rPr lang="ar-SA" sz="3200" dirty="0"/>
            </a:br>
            <a:r>
              <a:rPr lang="ar-SA" sz="3200" dirty="0" smtClean="0"/>
              <a:t/>
            </a:r>
            <a:br>
              <a:rPr lang="ar-SA" sz="3200" dirty="0" smtClean="0"/>
            </a:br>
            <a:r>
              <a:rPr lang="ar-SA" sz="3200" dirty="0" smtClean="0"/>
              <a:t> </a:t>
            </a:r>
            <a:r>
              <a:rPr lang="ar-SA" sz="2800" dirty="0" smtClean="0">
                <a:solidFill>
                  <a:schemeClr val="accent1">
                    <a:lumMod val="75000"/>
                  </a:schemeClr>
                </a:solidFill>
              </a:rPr>
              <a:t>ثالثا </a:t>
            </a:r>
            <a:r>
              <a:rPr lang="ar-SA" sz="2800" dirty="0">
                <a:solidFill>
                  <a:schemeClr val="accent1">
                    <a:lumMod val="75000"/>
                  </a:schemeClr>
                </a:solidFill>
              </a:rPr>
              <a:t>:أهمية التقويم لأولياء </a:t>
            </a:r>
            <a:r>
              <a:rPr lang="ar-SA" sz="2800" dirty="0" smtClean="0">
                <a:solidFill>
                  <a:schemeClr val="accent1">
                    <a:lumMod val="75000"/>
                  </a:schemeClr>
                </a:solidFill>
              </a:rPr>
              <a:t>الأمور</a:t>
            </a:r>
            <a:r>
              <a:rPr lang="en-US" sz="2800" dirty="0"/>
              <a:t/>
            </a:r>
            <a:br>
              <a:rPr lang="en-US" sz="2800" dirty="0"/>
            </a:br>
            <a:r>
              <a:rPr lang="ar-SA" sz="2800" dirty="0" smtClean="0"/>
              <a:t>1- تزويدهم </a:t>
            </a:r>
            <a:r>
              <a:rPr lang="ar-SA" sz="2800" dirty="0"/>
              <a:t>بمعلومات عن درجة التقدم الذي أحرزه أبناؤهم .</a:t>
            </a:r>
            <a:r>
              <a:rPr lang="en-US" sz="2800" dirty="0"/>
              <a:t/>
            </a:r>
            <a:br>
              <a:rPr lang="en-US" sz="2800" dirty="0"/>
            </a:br>
            <a:r>
              <a:rPr lang="ar-SA" sz="2800" dirty="0" smtClean="0"/>
              <a:t>2- توضيح </a:t>
            </a:r>
            <a:r>
              <a:rPr lang="ar-SA" sz="2800" dirty="0"/>
              <a:t>نقاط القوة ,ونقاط الضعف لدى أبناؤهم .</a:t>
            </a:r>
            <a:r>
              <a:rPr lang="en-US" sz="2800" dirty="0"/>
              <a:t/>
            </a:r>
            <a:br>
              <a:rPr lang="en-US" sz="2800" dirty="0"/>
            </a:br>
            <a:r>
              <a:rPr lang="ar-SA" sz="2800" dirty="0" smtClean="0"/>
              <a:t>3-اكتشاف </a:t>
            </a:r>
            <a:r>
              <a:rPr lang="ar-SA" sz="2800" dirty="0"/>
              <a:t>قدرات أبناؤهم وميولهم حتى يوجهوهم التوجه الصحيح </a:t>
            </a:r>
            <a:r>
              <a:rPr lang="ar-SA" sz="2800" dirty="0" smtClean="0"/>
              <a:t>.</a:t>
            </a:r>
            <a:r>
              <a:rPr lang="en-US" sz="2800" dirty="0" smtClean="0"/>
              <a:t/>
            </a:r>
            <a:br>
              <a:rPr lang="en-US" sz="2800" dirty="0" smtClean="0"/>
            </a:br>
            <a:r>
              <a:rPr lang="ar-SA" sz="2800" dirty="0" smtClean="0"/>
              <a:t>4- توضيح </a:t>
            </a:r>
            <a:r>
              <a:rPr lang="ar-SA" sz="2800" dirty="0"/>
              <a:t>الطرق والأساليب الصحيحة التي يمكن أن يساعدوا من </a:t>
            </a:r>
            <a:r>
              <a:rPr lang="ar-SA" sz="2800" dirty="0" smtClean="0"/>
              <a:t>           خلالها </a:t>
            </a:r>
            <a:r>
              <a:rPr lang="ar-SA" sz="2800" dirty="0"/>
              <a:t>أبنائهم .  </a:t>
            </a:r>
            <a:r>
              <a:rPr lang="en-US" sz="2800" dirty="0"/>
              <a:t/>
            </a:r>
            <a:br>
              <a:rPr lang="en-US" sz="2800" dirty="0"/>
            </a:br>
            <a:r>
              <a:rPr lang="ar-SA" sz="2800" dirty="0">
                <a:solidFill>
                  <a:schemeClr val="accent1">
                    <a:lumMod val="75000"/>
                  </a:schemeClr>
                </a:solidFill>
              </a:rPr>
              <a:t>رابعا :أهمية التقويم للقائمين على أمر المدارس والمشرفين عليها .</a:t>
            </a:r>
            <a:r>
              <a:rPr lang="en-US" sz="2800" dirty="0"/>
              <a:t/>
            </a:r>
            <a:br>
              <a:rPr lang="en-US" sz="2800" dirty="0"/>
            </a:br>
            <a:r>
              <a:rPr lang="ar-SA" sz="2800" dirty="0" smtClean="0"/>
              <a:t>1- تعرف </a:t>
            </a:r>
            <a:r>
              <a:rPr lang="ar-SA" sz="2800" dirty="0"/>
              <a:t>فعالية البرامج الدراسية التي يتلقاها التلاميذ .</a:t>
            </a:r>
            <a:r>
              <a:rPr lang="en-US" sz="2800" dirty="0"/>
              <a:t/>
            </a:r>
            <a:br>
              <a:rPr lang="en-US" sz="2800" dirty="0"/>
            </a:br>
            <a:r>
              <a:rPr lang="ar-SA" sz="2800" dirty="0" smtClean="0"/>
              <a:t>2- التحقق  </a:t>
            </a:r>
            <a:r>
              <a:rPr lang="ar-SA" sz="2800" dirty="0"/>
              <a:t>من جوانب القوه والضعف في البرنامج أو المنهج المدرسي .</a:t>
            </a:r>
            <a:r>
              <a:rPr lang="en-US" sz="2800" dirty="0"/>
              <a:t/>
            </a:r>
            <a:br>
              <a:rPr lang="en-US" sz="2800" dirty="0"/>
            </a:br>
            <a:r>
              <a:rPr lang="ar-SA" sz="2800" dirty="0" smtClean="0"/>
              <a:t>3- مقارنة </a:t>
            </a:r>
            <a:r>
              <a:rPr lang="ar-SA" sz="2800" dirty="0"/>
              <a:t>نتائج عمليات التدريس في المدارس المختلفة .</a:t>
            </a:r>
            <a:r>
              <a:rPr lang="en-US" sz="2800" dirty="0"/>
              <a:t/>
            </a:r>
            <a:br>
              <a:rPr lang="en-US" sz="2800" dirty="0"/>
            </a:br>
            <a:r>
              <a:rPr lang="ar-SA" sz="2800" dirty="0" smtClean="0"/>
              <a:t>4- تحديد </a:t>
            </a:r>
            <a:r>
              <a:rPr lang="ar-SA" sz="2800" dirty="0"/>
              <a:t>جوانب المنهج المدرسي التي تحتاج إلى تعديل .</a:t>
            </a:r>
            <a:r>
              <a:rPr lang="en-US" sz="2800" dirty="0"/>
              <a:t/>
            </a:r>
            <a:br>
              <a:rPr lang="en-US" sz="2800" dirty="0"/>
            </a:br>
            <a:r>
              <a:rPr lang="ar-SA" sz="2800" dirty="0" smtClean="0"/>
              <a:t>5- معالجة </a:t>
            </a:r>
            <a:r>
              <a:rPr lang="ar-SA" sz="2800" dirty="0"/>
              <a:t>أوجوه القصور والنقص في جانب البيئة المدرسية والمناخ التعليمي .</a:t>
            </a:r>
            <a:endParaRPr lang="en-US" sz="2800" dirty="0"/>
          </a:p>
        </p:txBody>
      </p:sp>
      <p:pic>
        <p:nvPicPr>
          <p:cNvPr id="8" name="صورة 7" descr="images (6).jpg"/>
          <p:cNvPicPr>
            <a:picLocks noChangeAspect="1"/>
          </p:cNvPicPr>
          <p:nvPr/>
        </p:nvPicPr>
        <p:blipFill>
          <a:blip r:embed="rId2"/>
          <a:stretch>
            <a:fillRect/>
          </a:stretch>
        </p:blipFill>
        <p:spPr>
          <a:xfrm rot="21212520">
            <a:off x="486177" y="5498494"/>
            <a:ext cx="1292902" cy="1096847"/>
          </a:xfrm>
          <a:prstGeom prst="rect">
            <a:avLst/>
          </a:prstGeom>
        </p:spPr>
      </p:pic>
    </p:spTree>
    <p:extLst>
      <p:ext uri="{BB962C8B-B14F-4D97-AF65-F5344CB8AC3E}">
        <p14:creationId xmlns:p14="http://schemas.microsoft.com/office/powerpoint/2010/main" val="9735676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0" y="0"/>
            <a:ext cx="9144000" cy="6858000"/>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ar-SA"/>
          </a:p>
        </p:txBody>
      </p:sp>
      <p:sp>
        <p:nvSpPr>
          <p:cNvPr id="3" name="عنصر نائب للمحتوى 2"/>
          <p:cNvSpPr>
            <a:spLocks noGrp="1"/>
          </p:cNvSpPr>
          <p:nvPr>
            <p:ph idx="1"/>
          </p:nvPr>
        </p:nvSpPr>
        <p:spPr>
          <a:xfrm>
            <a:off x="457200" y="540323"/>
            <a:ext cx="8229600" cy="5913013"/>
          </a:xfrm>
        </p:spPr>
        <p:txBody>
          <a:bodyPr>
            <a:normAutofit fontScale="62500" lnSpcReduction="20000"/>
          </a:bodyPr>
          <a:lstStyle/>
          <a:p>
            <a:pPr>
              <a:buNone/>
            </a:pPr>
            <a:r>
              <a:rPr lang="ar-SA" sz="3400" dirty="0" smtClean="0"/>
              <a:t>                      </a:t>
            </a:r>
            <a:r>
              <a:rPr lang="ar-SA" sz="5100" dirty="0" smtClean="0">
                <a:solidFill>
                  <a:schemeClr val="accent6">
                    <a:lumMod val="75000"/>
                  </a:schemeClr>
                </a:solidFill>
                <a:latin typeface="Arabic Typesetting" pitchFamily="66" charset="-78"/>
                <a:cs typeface="Arabic Typesetting" pitchFamily="66" charset="-78"/>
              </a:rPr>
              <a:t>موقع التقويم في المنظومة التربوية :</a:t>
            </a:r>
            <a:endParaRPr lang="en-US" sz="3400" dirty="0" smtClean="0">
              <a:solidFill>
                <a:schemeClr val="accent6">
                  <a:lumMod val="75000"/>
                </a:schemeClr>
              </a:solidFill>
              <a:latin typeface="Arabic Typesetting" pitchFamily="66" charset="-78"/>
              <a:cs typeface="Arabic Typesetting" pitchFamily="66" charset="-78"/>
            </a:endParaRPr>
          </a:p>
          <a:p>
            <a:pPr>
              <a:buNone/>
            </a:pPr>
            <a:r>
              <a:rPr lang="ar-SA" sz="4000" dirty="0" smtClean="0"/>
              <a:t>     يتكون </a:t>
            </a:r>
            <a:r>
              <a:rPr lang="ar-SA" sz="4000" dirty="0"/>
              <a:t>هذا النظام التعليمي من أربعة مكونات أو عناصر رئيسية :</a:t>
            </a:r>
            <a:endParaRPr lang="en-US" sz="4000" dirty="0"/>
          </a:p>
          <a:p>
            <a:pPr lvl="0">
              <a:buNone/>
            </a:pPr>
            <a:r>
              <a:rPr lang="ar-SA" sz="4000" dirty="0" smtClean="0"/>
              <a:t>     </a:t>
            </a:r>
            <a:r>
              <a:rPr lang="ar-SA" sz="4000" dirty="0" smtClean="0">
                <a:solidFill>
                  <a:schemeClr val="accent2">
                    <a:lumMod val="75000"/>
                  </a:schemeClr>
                </a:solidFill>
              </a:rPr>
              <a:t>المدخلات </a:t>
            </a:r>
            <a:r>
              <a:rPr lang="ar-SA" sz="4000" dirty="0">
                <a:solidFill>
                  <a:schemeClr val="accent2">
                    <a:lumMod val="75000"/>
                  </a:schemeClr>
                </a:solidFill>
              </a:rPr>
              <a:t>:</a:t>
            </a:r>
            <a:endParaRPr lang="en-US" sz="4000" dirty="0">
              <a:solidFill>
                <a:schemeClr val="accent2">
                  <a:lumMod val="75000"/>
                </a:schemeClr>
              </a:solidFill>
            </a:endParaRPr>
          </a:p>
          <a:p>
            <a:pPr>
              <a:buNone/>
            </a:pPr>
            <a:r>
              <a:rPr lang="ar-SA" sz="4000" dirty="0" smtClean="0"/>
              <a:t>     هي </a:t>
            </a:r>
            <a:r>
              <a:rPr lang="ar-SA" sz="4000" dirty="0"/>
              <a:t>نشكل كل ما </a:t>
            </a:r>
            <a:r>
              <a:rPr lang="ar-SA" sz="4000" dirty="0" smtClean="0"/>
              <a:t>يدخل </a:t>
            </a:r>
            <a:r>
              <a:rPr lang="ar-SA" sz="4000" dirty="0"/>
              <a:t>في نظام التعليم من مكونات بشرية ومكونات مادية </a:t>
            </a:r>
            <a:r>
              <a:rPr lang="ar-SA" sz="4000" dirty="0" smtClean="0"/>
              <a:t>      وأخرى </a:t>
            </a:r>
            <a:r>
              <a:rPr lang="ar-SA" sz="4000" dirty="0"/>
              <a:t>معنوية </a:t>
            </a:r>
            <a:endParaRPr lang="en-US" sz="4000" dirty="0"/>
          </a:p>
          <a:p>
            <a:pPr lvl="0">
              <a:buNone/>
            </a:pPr>
            <a:r>
              <a:rPr lang="ar-SA" sz="4000" dirty="0" smtClean="0">
                <a:solidFill>
                  <a:schemeClr val="accent2">
                    <a:lumMod val="75000"/>
                  </a:schemeClr>
                </a:solidFill>
              </a:rPr>
              <a:t>     العمليات :</a:t>
            </a:r>
            <a:endParaRPr lang="en-US" sz="4000" dirty="0">
              <a:solidFill>
                <a:schemeClr val="accent2">
                  <a:lumMod val="75000"/>
                </a:schemeClr>
              </a:solidFill>
            </a:endParaRPr>
          </a:p>
          <a:p>
            <a:pPr>
              <a:buNone/>
            </a:pPr>
            <a:r>
              <a:rPr lang="ar-SA" sz="4000" dirty="0" smtClean="0"/>
              <a:t>    هي </a:t>
            </a:r>
            <a:r>
              <a:rPr lang="ar-SA" sz="4000" dirty="0"/>
              <a:t>مرحلة مهمة يتم فيها تفاعل جميع العناصر حتى يمكن تحويل المدخلات التي حددت في المرحلة الأولى إلى مخرجات تعليمية ,ويعتمد نجاح العمليات إلى حد كبير على نوعية المدخلات  وكفاءة العمليات نفسها ,ومدى توظيفها بطريقة مناسبة وفعالة .</a:t>
            </a:r>
            <a:endParaRPr lang="en-US" sz="4000" dirty="0"/>
          </a:p>
          <a:p>
            <a:pPr lvl="0">
              <a:buNone/>
            </a:pPr>
            <a:r>
              <a:rPr lang="ar-SA" sz="4000" dirty="0" smtClean="0"/>
              <a:t>    </a:t>
            </a:r>
            <a:r>
              <a:rPr lang="ar-SA" sz="4000" dirty="0" smtClean="0">
                <a:solidFill>
                  <a:schemeClr val="accent2">
                    <a:lumMod val="75000"/>
                  </a:schemeClr>
                </a:solidFill>
              </a:rPr>
              <a:t>المخرجات </a:t>
            </a:r>
            <a:r>
              <a:rPr lang="ar-SA" sz="4000" dirty="0">
                <a:solidFill>
                  <a:schemeClr val="accent2">
                    <a:lumMod val="75000"/>
                  </a:schemeClr>
                </a:solidFill>
              </a:rPr>
              <a:t>:</a:t>
            </a:r>
            <a:endParaRPr lang="en-US" sz="4000" dirty="0">
              <a:solidFill>
                <a:schemeClr val="accent2">
                  <a:lumMod val="75000"/>
                </a:schemeClr>
              </a:solidFill>
            </a:endParaRPr>
          </a:p>
          <a:p>
            <a:pPr>
              <a:buNone/>
            </a:pPr>
            <a:r>
              <a:rPr lang="ar-SA" sz="4000" dirty="0" smtClean="0"/>
              <a:t>    تتضمن </a:t>
            </a:r>
            <a:r>
              <a:rPr lang="ar-SA" sz="4000" dirty="0"/>
              <a:t>النتاجات النهائية التي تحققت نتيجة </a:t>
            </a:r>
            <a:r>
              <a:rPr lang="ar-SA" sz="4000" dirty="0" err="1"/>
              <a:t>ماتم</a:t>
            </a:r>
            <a:r>
              <a:rPr lang="ar-SA" sz="4000" dirty="0"/>
              <a:t> من عمليات عليها </a:t>
            </a:r>
            <a:endParaRPr lang="en-US" sz="4000" dirty="0"/>
          </a:p>
          <a:p>
            <a:pPr lvl="0">
              <a:buNone/>
            </a:pPr>
            <a:r>
              <a:rPr lang="ar-SA" sz="4000" dirty="0" smtClean="0"/>
              <a:t>     </a:t>
            </a:r>
            <a:r>
              <a:rPr lang="ar-SA" sz="4000" dirty="0" smtClean="0">
                <a:solidFill>
                  <a:schemeClr val="accent2">
                    <a:lumMod val="75000"/>
                  </a:schemeClr>
                </a:solidFill>
              </a:rPr>
              <a:t>التغذية </a:t>
            </a:r>
            <a:r>
              <a:rPr lang="ar-SA" sz="4000" dirty="0">
                <a:solidFill>
                  <a:schemeClr val="accent2">
                    <a:lumMod val="75000"/>
                  </a:schemeClr>
                </a:solidFill>
              </a:rPr>
              <a:t>الراجعة :</a:t>
            </a:r>
            <a:endParaRPr lang="en-US" sz="4000" dirty="0">
              <a:solidFill>
                <a:schemeClr val="accent2">
                  <a:lumMod val="75000"/>
                </a:schemeClr>
              </a:solidFill>
            </a:endParaRPr>
          </a:p>
          <a:p>
            <a:pPr>
              <a:buNone/>
            </a:pPr>
            <a:r>
              <a:rPr lang="ar-SA" sz="4000" dirty="0" smtClean="0"/>
              <a:t>    يتم </a:t>
            </a:r>
            <a:r>
              <a:rPr lang="ar-SA" sz="4000" dirty="0"/>
              <a:t>من خلال هذه التغذية الراجعة تحديد نقاط القوة ونقاط الضعف في كل مكونات النظام التعليمي وذلك في ضوء مخرجات هذا النظام حيث يتم اتخاذ القرارات والإجراءات اللازمة للتعديل والتحسين .</a:t>
            </a:r>
            <a:endParaRPr lang="en-US" sz="4000" dirty="0"/>
          </a:p>
          <a:p>
            <a:endParaRPr lang="ar-SA" dirty="0"/>
          </a:p>
        </p:txBody>
      </p:sp>
    </p:spTree>
    <p:extLst>
      <p:ext uri="{BB962C8B-B14F-4D97-AF65-F5344CB8AC3E}">
        <p14:creationId xmlns:p14="http://schemas.microsoft.com/office/powerpoint/2010/main" val="26045510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nvGraphicFramePr>
        <p:xfrm>
          <a:off x="0" y="214290"/>
          <a:ext cx="9144000" cy="5143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عنوان 2"/>
          <p:cNvSpPr>
            <a:spLocks noGrp="1"/>
          </p:cNvSpPr>
          <p:nvPr>
            <p:ph type="title"/>
          </p:nvPr>
        </p:nvSpPr>
        <p:spPr>
          <a:xfrm>
            <a:off x="714348" y="5715000"/>
            <a:ext cx="8229600" cy="1143000"/>
          </a:xfrm>
        </p:spPr>
        <p:txBody>
          <a:bodyPr>
            <a:normAutofit/>
          </a:bodyPr>
          <a:lstStyle/>
          <a:p>
            <a:r>
              <a:rPr lang="ar-SA" sz="3600" dirty="0" smtClean="0"/>
              <a:t>علاقة التقويم وموقعة في منظومة التعليم </a:t>
            </a:r>
            <a:endParaRPr lang="ar-SA" sz="3600" dirty="0"/>
          </a:p>
        </p:txBody>
      </p:sp>
      <p:cxnSp>
        <p:nvCxnSpPr>
          <p:cNvPr id="15" name="رابط كسهم مستقيم 14"/>
          <p:cNvCxnSpPr/>
          <p:nvPr/>
        </p:nvCxnSpPr>
        <p:spPr>
          <a:xfrm rot="10800000">
            <a:off x="5643570" y="1857364"/>
            <a:ext cx="18573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رابط كسهم مستقيم 20"/>
          <p:cNvCxnSpPr/>
          <p:nvPr/>
        </p:nvCxnSpPr>
        <p:spPr>
          <a:xfrm rot="5400000">
            <a:off x="6430182" y="2928140"/>
            <a:ext cx="214314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رابط كسهم مستقيم 23"/>
          <p:cNvCxnSpPr/>
          <p:nvPr/>
        </p:nvCxnSpPr>
        <p:spPr>
          <a:xfrm>
            <a:off x="1428728" y="1928802"/>
            <a:ext cx="157163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رابط كسهم مستقيم 25"/>
          <p:cNvCxnSpPr/>
          <p:nvPr/>
        </p:nvCxnSpPr>
        <p:spPr>
          <a:xfrm rot="5400000">
            <a:off x="357952" y="2999578"/>
            <a:ext cx="214314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رابط كسهم مستقيم 27"/>
          <p:cNvCxnSpPr/>
          <p:nvPr/>
        </p:nvCxnSpPr>
        <p:spPr>
          <a:xfrm rot="5400000">
            <a:off x="3607587" y="3250405"/>
            <a:ext cx="1643074"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3" name="رابط مستقيم 32"/>
          <p:cNvCxnSpPr/>
          <p:nvPr/>
        </p:nvCxnSpPr>
        <p:spPr>
          <a:xfrm flipV="1">
            <a:off x="2857488" y="4786322"/>
            <a:ext cx="3357586" cy="7143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55708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0"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عنوان 1"/>
          <p:cNvSpPr>
            <a:spLocks noGrp="1"/>
          </p:cNvSpPr>
          <p:nvPr>
            <p:ph type="title"/>
          </p:nvPr>
        </p:nvSpPr>
        <p:spPr/>
        <p:txBody>
          <a:bodyPr>
            <a:noAutofit/>
          </a:bodyPr>
          <a:lstStyle/>
          <a:p>
            <a:pPr algn="r"/>
            <a:r>
              <a:rPr lang="ar-SA" sz="2400" dirty="0" smtClean="0"/>
              <a:t/>
            </a:r>
            <a:br>
              <a:rPr lang="ar-SA" sz="2400" dirty="0" smtClean="0"/>
            </a:br>
            <a:r>
              <a:rPr lang="ar-SA" sz="2400" dirty="0"/>
              <a:t/>
            </a:r>
            <a:br>
              <a:rPr lang="ar-SA" sz="2400" dirty="0"/>
            </a:br>
            <a:r>
              <a:rPr lang="ar-SA" sz="2400" dirty="0" smtClean="0"/>
              <a:t/>
            </a:r>
            <a:br>
              <a:rPr lang="ar-SA" sz="2400" dirty="0" smtClean="0"/>
            </a:br>
            <a:r>
              <a:rPr lang="ar-SA" sz="2400" dirty="0"/>
              <a:t/>
            </a:r>
            <a:br>
              <a:rPr lang="ar-SA" sz="2400" dirty="0"/>
            </a:br>
            <a:r>
              <a:rPr lang="ar-SA" sz="2400" dirty="0" smtClean="0"/>
              <a:t/>
            </a:r>
            <a:br>
              <a:rPr lang="ar-SA" sz="2400" dirty="0" smtClean="0"/>
            </a:br>
            <a:r>
              <a:rPr lang="ar-SA" sz="2400" dirty="0"/>
              <a:t/>
            </a:r>
            <a:br>
              <a:rPr lang="ar-SA" sz="2400" dirty="0"/>
            </a:br>
            <a:r>
              <a:rPr lang="ar-SA" sz="2400" dirty="0" smtClean="0"/>
              <a:t/>
            </a:r>
            <a:br>
              <a:rPr lang="ar-SA" sz="2400" dirty="0" smtClean="0"/>
            </a:br>
            <a:r>
              <a:rPr lang="ar-SA" sz="2400" dirty="0"/>
              <a:t/>
            </a:r>
            <a:br>
              <a:rPr lang="ar-SA" sz="2400" dirty="0"/>
            </a:br>
            <a:r>
              <a:rPr lang="ar-SA" sz="2400" dirty="0" smtClean="0"/>
              <a:t/>
            </a:r>
            <a:br>
              <a:rPr lang="ar-SA" sz="2400" dirty="0" smtClean="0"/>
            </a:br>
            <a:r>
              <a:rPr lang="ar-SA" sz="2400" dirty="0"/>
              <a:t/>
            </a:r>
            <a:br>
              <a:rPr lang="ar-SA" sz="2400" dirty="0"/>
            </a:br>
            <a:r>
              <a:rPr lang="ar-SA" sz="2400" dirty="0" smtClean="0"/>
              <a:t/>
            </a:r>
            <a:br>
              <a:rPr lang="ar-SA" sz="2400" dirty="0" smtClean="0"/>
            </a:br>
            <a:r>
              <a:rPr lang="ar-SA" sz="3200" dirty="0" smtClean="0">
                <a:solidFill>
                  <a:schemeClr val="accent6">
                    <a:lumMod val="75000"/>
                  </a:schemeClr>
                </a:solidFill>
                <a:latin typeface="Arabic Typesetting" pitchFamily="66" charset="-78"/>
                <a:cs typeface="Arabic Typesetting" pitchFamily="66" charset="-78"/>
              </a:rPr>
              <a:t>علاقة </a:t>
            </a:r>
            <a:r>
              <a:rPr lang="ar-SA" sz="3200" dirty="0">
                <a:solidFill>
                  <a:schemeClr val="accent6">
                    <a:lumMod val="75000"/>
                  </a:schemeClr>
                </a:solidFill>
                <a:latin typeface="Arabic Typesetting" pitchFamily="66" charset="-78"/>
                <a:cs typeface="Arabic Typesetting" pitchFamily="66" charset="-78"/>
              </a:rPr>
              <a:t>التقويم وموقعه في منظومة التعليم 	</a:t>
            </a:r>
            <a:r>
              <a:rPr lang="en-US" sz="3200" dirty="0">
                <a:solidFill>
                  <a:schemeClr val="accent6">
                    <a:lumMod val="75000"/>
                  </a:schemeClr>
                </a:solidFill>
                <a:latin typeface="Arabic Typesetting" pitchFamily="66" charset="-78"/>
                <a:cs typeface="Arabic Typesetting" pitchFamily="66" charset="-78"/>
              </a:rPr>
              <a:t/>
            </a:r>
            <a:br>
              <a:rPr lang="en-US" sz="3200" dirty="0">
                <a:solidFill>
                  <a:schemeClr val="accent6">
                    <a:lumMod val="75000"/>
                  </a:schemeClr>
                </a:solidFill>
                <a:latin typeface="Arabic Typesetting" pitchFamily="66" charset="-78"/>
                <a:cs typeface="Arabic Typesetting" pitchFamily="66" charset="-78"/>
              </a:rPr>
            </a:br>
            <a:r>
              <a:rPr lang="ar-SA" sz="2000" dirty="0">
                <a:solidFill>
                  <a:schemeClr val="accent1">
                    <a:lumMod val="75000"/>
                  </a:schemeClr>
                </a:solidFill>
              </a:rPr>
              <a:t>موقع التقويم في منظومة التدريس :</a:t>
            </a:r>
            <a:r>
              <a:rPr lang="en-US" sz="2000" dirty="0"/>
              <a:t/>
            </a:r>
            <a:br>
              <a:rPr lang="en-US" sz="2000" dirty="0"/>
            </a:br>
            <a:r>
              <a:rPr lang="ar-SA" sz="2000" dirty="0"/>
              <a:t>منظومة التدريس هي منظومة فرعيه من منظومة التعليم الذي بدوره هو منظومة فرعية من منظومة أكبر هي منظومة التربية ولا تختلف مكونات كل منظومة من هذه المنظومات عن بعضها إلا من حيث نوعية  العناصر التي يشمل عليها كل </a:t>
            </a:r>
            <a:r>
              <a:rPr lang="ar-SA" sz="2000" dirty="0" smtClean="0"/>
              <a:t>من مكونات </a:t>
            </a:r>
            <a:r>
              <a:rPr lang="ar-SA" sz="2000" dirty="0"/>
              <a:t>النظام </a:t>
            </a:r>
            <a:r>
              <a:rPr lang="ar-SA" sz="2000" dirty="0" smtClean="0"/>
              <a:t>’ويمثل التقويم من أهم المراحل عملية التدريس التي تتكون من التخطيط والتنفيذ والتقويم </a:t>
            </a:r>
            <a:r>
              <a:rPr lang="ar-SA" sz="2000" dirty="0" err="1" smtClean="0"/>
              <a:t>فالتدرس</a:t>
            </a:r>
            <a:r>
              <a:rPr lang="ar-SA" sz="2000" dirty="0" smtClean="0"/>
              <a:t> وفقا لمدخل النظم يعد منظومة تتكون من </a:t>
            </a:r>
            <a:r>
              <a:rPr lang="ar-SA" sz="2000" dirty="0" err="1" smtClean="0"/>
              <a:t>مدخلات</a:t>
            </a:r>
            <a:r>
              <a:rPr lang="ar-SA" sz="2000" dirty="0" smtClean="0"/>
              <a:t> وعمليات ومخرجات وتغذية راجعه وداخل هذه المنظومة توجد خمسة عناصر هي المعلم والمتعلم والمنهج والبيئة الصفية والتقويم ويشكل التقويم الإطار الحاكم لعناصر نظام التدريس </a:t>
            </a:r>
            <a:r>
              <a:rPr lang="en-US" sz="2000" dirty="0" smtClean="0"/>
              <a:t> </a:t>
            </a:r>
            <a:r>
              <a:rPr lang="ar-SA" sz="2000" dirty="0" smtClean="0"/>
              <a:t>من معلم ومتعلم ومنهج وبيئة صفية حيث يتوقف إصدار الحكم وتحديد إيجابيات </a:t>
            </a:r>
            <a:r>
              <a:rPr lang="ar-SA" sz="2000" dirty="0" err="1" smtClean="0"/>
              <a:t>أوسلبيات</a:t>
            </a:r>
            <a:r>
              <a:rPr lang="ar-SA" sz="2000" dirty="0" smtClean="0"/>
              <a:t> كل عنصر من عناصر نظام التدريس على عملية التقويم وبالتالي فإن التقويم يصبح من أهم المهارات عملية التدريس والمعلم الذي لا يتقن هذه المهارة لا يمكن له أن يكون معلما ناجحا .</a:t>
            </a:r>
            <a:r>
              <a:rPr lang="en-US" sz="2000" dirty="0"/>
              <a:t/>
            </a:r>
            <a:br>
              <a:rPr lang="en-US" sz="2000" dirty="0"/>
            </a:br>
            <a:endParaRPr lang="en-US" sz="2400" dirty="0"/>
          </a:p>
        </p:txBody>
      </p:sp>
    </p:spTree>
    <p:extLst>
      <p:ext uri="{BB962C8B-B14F-4D97-AF65-F5344CB8AC3E}">
        <p14:creationId xmlns:p14="http://schemas.microsoft.com/office/powerpoint/2010/main" val="408815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ar-SA" dirty="0" smtClean="0">
                <a:solidFill>
                  <a:schemeClr val="accent3"/>
                </a:solidFill>
              </a:rPr>
              <a:t> </a:t>
            </a:r>
            <a:endParaRPr lang="ar-SA" dirty="0">
              <a:solidFill>
                <a:schemeClr val="accent3"/>
              </a:solidFill>
            </a:endParaRPr>
          </a:p>
        </p:txBody>
      </p:sp>
      <p:sp>
        <p:nvSpPr>
          <p:cNvPr id="3" name="عنصر نائب للمحتوى 2"/>
          <p:cNvSpPr>
            <a:spLocks noGrp="1"/>
          </p:cNvSpPr>
          <p:nvPr>
            <p:ph idx="1"/>
          </p:nvPr>
        </p:nvSpPr>
        <p:spPr/>
        <p:txBody>
          <a:bodyPr/>
          <a:lstStyle/>
          <a:p>
            <a:pPr marL="0" indent="0">
              <a:buNone/>
            </a:pPr>
            <a:r>
              <a:rPr lang="ar-SA" dirty="0" smtClean="0"/>
              <a:t>المعنى اللغوي لكلمة تقييم :-</a:t>
            </a:r>
          </a:p>
          <a:p>
            <a:pPr marL="0" indent="0">
              <a:buNone/>
            </a:pPr>
            <a:r>
              <a:rPr lang="ar-SA" dirty="0" smtClean="0"/>
              <a:t>نجد ان معنى كلمة تقييم ورد اجتهاداً ليدل على قيمة الشيء .ومرادف كلمة التقييم هو التقدير فيقال :قدّر فلان الشيء تقديراً ،بمعنى بيّن مقداره .وقد اجاز مجمع اللغة العربية استخدام هذه الكلمة بمعنى التثمين ،او تحديد قيمة الاشياء.</a:t>
            </a:r>
          </a:p>
          <a:p>
            <a:pPr marL="0" indent="0">
              <a:buNone/>
            </a:pPr>
            <a:r>
              <a:rPr lang="ar-SA" dirty="0" smtClean="0"/>
              <a:t>أما مفهوم التقييم في المجال التربوي ،يعني تقدير قيمة أي عنصر من عناصر المنظومة التربوية ،وإصدار الحكم على جودة هذه المنظومة .</a:t>
            </a:r>
            <a:endParaRPr lang="ar-SA" dirty="0"/>
          </a:p>
        </p:txBody>
      </p:sp>
      <p:sp>
        <p:nvSpPr>
          <p:cNvPr id="4" name="موجة 3"/>
          <p:cNvSpPr/>
          <p:nvPr/>
        </p:nvSpPr>
        <p:spPr>
          <a:xfrm>
            <a:off x="4355976" y="404664"/>
            <a:ext cx="2376264" cy="914400"/>
          </a:xfrm>
          <a:prstGeom prst="wave">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b="1" dirty="0" smtClean="0">
                <a:solidFill>
                  <a:schemeClr val="tx1"/>
                </a:solidFill>
              </a:rPr>
              <a:t>مفهوم التقييم والقياس </a:t>
            </a:r>
            <a:endParaRPr lang="ar-SA" b="1" dirty="0">
              <a:solidFill>
                <a:schemeClr val="tx1"/>
              </a:solidFill>
            </a:endParaRPr>
          </a:p>
        </p:txBody>
      </p:sp>
    </p:spTree>
    <p:extLst>
      <p:ext uri="{BB962C8B-B14F-4D97-AF65-F5344CB8AC3E}">
        <p14:creationId xmlns:p14="http://schemas.microsoft.com/office/powerpoint/2010/main" val="11057222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0" y="0"/>
            <a:ext cx="9144000" cy="6858000"/>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ar-SA"/>
          </a:p>
        </p:txBody>
      </p:sp>
      <p:sp>
        <p:nvSpPr>
          <p:cNvPr id="2" name="عنوان 1"/>
          <p:cNvSpPr>
            <a:spLocks noGrp="1"/>
          </p:cNvSpPr>
          <p:nvPr>
            <p:ph type="title"/>
          </p:nvPr>
        </p:nvSpPr>
        <p:spPr>
          <a:xfrm>
            <a:off x="500034" y="5715000"/>
            <a:ext cx="8229600" cy="1143000"/>
          </a:xfrm>
        </p:spPr>
        <p:txBody>
          <a:bodyPr/>
          <a:lstStyle/>
          <a:p>
            <a:r>
              <a:rPr lang="ar-SA" dirty="0" smtClean="0"/>
              <a:t>علاقة التقويم </a:t>
            </a:r>
            <a:r>
              <a:rPr lang="ar-SA" smtClean="0"/>
              <a:t>وموقعه </a:t>
            </a:r>
            <a:endParaRPr lang="ar-SA" dirty="0"/>
          </a:p>
        </p:txBody>
      </p:sp>
      <p:graphicFrame>
        <p:nvGraphicFramePr>
          <p:cNvPr id="5" name="عنصر نائب للمحتوى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شكل بيضاوي 5"/>
          <p:cNvSpPr/>
          <p:nvPr/>
        </p:nvSpPr>
        <p:spPr>
          <a:xfrm>
            <a:off x="3428992" y="357166"/>
            <a:ext cx="2357454" cy="22860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smtClean="0">
                <a:solidFill>
                  <a:sysClr val="windowText" lastClr="000000"/>
                </a:solidFill>
              </a:rPr>
              <a:t>المنهج </a:t>
            </a:r>
            <a:endParaRPr lang="ar-SA" sz="3600" b="1" dirty="0">
              <a:solidFill>
                <a:sysClr val="windowText" lastClr="000000"/>
              </a:solidFill>
            </a:endParaRPr>
          </a:p>
        </p:txBody>
      </p:sp>
      <p:cxnSp>
        <p:nvCxnSpPr>
          <p:cNvPr id="9" name="رابط كسهم مستقيم 8"/>
          <p:cNvCxnSpPr/>
          <p:nvPr/>
        </p:nvCxnSpPr>
        <p:spPr>
          <a:xfrm rot="16200000" flipH="1">
            <a:off x="5572132" y="2214554"/>
            <a:ext cx="1000132" cy="71438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رابط كسهم مستقيم 9"/>
          <p:cNvCxnSpPr/>
          <p:nvPr/>
        </p:nvCxnSpPr>
        <p:spPr>
          <a:xfrm>
            <a:off x="4143372" y="4929198"/>
            <a:ext cx="1214446"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رابط كسهم مستقيم 13"/>
          <p:cNvCxnSpPr/>
          <p:nvPr/>
        </p:nvCxnSpPr>
        <p:spPr>
          <a:xfrm rot="5400000" flipH="1" flipV="1">
            <a:off x="2678893" y="2393149"/>
            <a:ext cx="1000132" cy="64294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40993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sp>
        <p:nvSpPr>
          <p:cNvPr id="4" name="مستطيل 3"/>
          <p:cNvSpPr/>
          <p:nvPr/>
        </p:nvSpPr>
        <p:spPr>
          <a:xfrm>
            <a:off x="0" y="0"/>
            <a:ext cx="9144000" cy="6858000"/>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3200" dirty="0" smtClean="0">
                <a:solidFill>
                  <a:schemeClr val="accent5">
                    <a:lumMod val="75000"/>
                  </a:schemeClr>
                </a:solidFill>
              </a:rPr>
              <a:t>(</a:t>
            </a:r>
            <a:r>
              <a:rPr lang="ar-SA" sz="3200" dirty="0" err="1" smtClean="0">
                <a:solidFill>
                  <a:schemeClr val="accent5">
                    <a:lumMod val="75000"/>
                  </a:schemeClr>
                </a:solidFill>
              </a:rPr>
              <a:t>جــ</a:t>
            </a:r>
            <a:r>
              <a:rPr lang="ar-SA" sz="3200" dirty="0" smtClean="0">
                <a:solidFill>
                  <a:schemeClr val="accent5">
                    <a:lumMod val="75000"/>
                  </a:schemeClr>
                </a:solidFill>
              </a:rPr>
              <a:t>)موقع التقويم في منظومة المنهج :</a:t>
            </a:r>
          </a:p>
          <a:p>
            <a:pPr algn="ctr"/>
            <a:r>
              <a:rPr lang="ar-SA" sz="3200" dirty="0" smtClean="0"/>
              <a:t>المنهج هو مجموعة من المواقف والخبرات التعليمية ,التي تهيؤها المدرسة لتلاميذها في داخلها وخارجها بإشراف منها وذلك لتحقيق النمو الشامل المتوازن لهؤلاء التلاميذ والذي يؤدي بدوره إلى تعديل سلوكهم وتحقيق الأهداف التربوية المطلوبة تتضمن مجموعه من العناصر المترابطة تبادليا وعناصر منظومة المنهج تتكون من :الأهداف والمحتوى ونشاطات التعليم والتعلم والطرق والوسائل والتقويم . </a:t>
            </a:r>
            <a:endParaRPr lang="ar-SA" sz="3200" dirty="0"/>
          </a:p>
        </p:txBody>
      </p:sp>
    </p:spTree>
    <p:extLst>
      <p:ext uri="{BB962C8B-B14F-4D97-AF65-F5344CB8AC3E}">
        <p14:creationId xmlns:p14="http://schemas.microsoft.com/office/powerpoint/2010/main" val="20719104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14348" y="6072206"/>
            <a:ext cx="8229600" cy="785794"/>
          </a:xfrm>
        </p:spPr>
        <p:txBody>
          <a:bodyPr>
            <a:normAutofit/>
          </a:bodyPr>
          <a:lstStyle/>
          <a:p>
            <a:r>
              <a:rPr lang="ar-SA" sz="3200" dirty="0" smtClean="0"/>
              <a:t>علاقة التقويم وموقعه في منظومة المنهج </a:t>
            </a:r>
            <a:endParaRPr lang="ar-SA" sz="3200" dirty="0"/>
          </a:p>
        </p:txBody>
      </p:sp>
      <p:sp>
        <p:nvSpPr>
          <p:cNvPr id="17" name="شكل بيضاوي 16"/>
          <p:cNvSpPr/>
          <p:nvPr/>
        </p:nvSpPr>
        <p:spPr>
          <a:xfrm>
            <a:off x="4143372" y="3000372"/>
            <a:ext cx="1143008" cy="114300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ln>
                  <a:solidFill>
                    <a:sysClr val="windowText" lastClr="000000"/>
                  </a:solidFill>
                </a:ln>
                <a:solidFill>
                  <a:sysClr val="windowText" lastClr="000000"/>
                </a:solidFill>
              </a:rPr>
              <a:t>التقويم </a:t>
            </a:r>
            <a:endParaRPr lang="ar-SA" dirty="0">
              <a:ln>
                <a:solidFill>
                  <a:sysClr val="windowText" lastClr="000000"/>
                </a:solidFill>
              </a:ln>
              <a:solidFill>
                <a:sysClr val="windowText" lastClr="000000"/>
              </a:solidFill>
            </a:endParaRPr>
          </a:p>
        </p:txBody>
      </p:sp>
      <p:sp>
        <p:nvSpPr>
          <p:cNvPr id="18" name="شكل بيضاوي 17"/>
          <p:cNvSpPr/>
          <p:nvPr/>
        </p:nvSpPr>
        <p:spPr>
          <a:xfrm>
            <a:off x="1785918" y="2643182"/>
            <a:ext cx="1143008" cy="114300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ln>
                  <a:solidFill>
                    <a:sysClr val="windowText" lastClr="000000"/>
                  </a:solidFill>
                </a:ln>
                <a:solidFill>
                  <a:sysClr val="windowText" lastClr="000000"/>
                </a:solidFill>
              </a:rPr>
              <a:t>الوسائل التعليمية </a:t>
            </a:r>
            <a:endParaRPr lang="ar-SA" dirty="0">
              <a:ln>
                <a:solidFill>
                  <a:sysClr val="windowText" lastClr="000000"/>
                </a:solidFill>
              </a:ln>
              <a:solidFill>
                <a:sysClr val="windowText" lastClr="000000"/>
              </a:solidFill>
            </a:endParaRPr>
          </a:p>
        </p:txBody>
      </p:sp>
      <p:sp>
        <p:nvSpPr>
          <p:cNvPr id="19" name="شكل بيضاوي 18"/>
          <p:cNvSpPr/>
          <p:nvPr/>
        </p:nvSpPr>
        <p:spPr>
          <a:xfrm>
            <a:off x="6429388" y="2571744"/>
            <a:ext cx="1143008" cy="114300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ln>
                  <a:solidFill>
                    <a:sysClr val="windowText" lastClr="000000"/>
                  </a:solidFill>
                </a:ln>
                <a:solidFill>
                  <a:sysClr val="windowText" lastClr="000000"/>
                </a:solidFill>
              </a:rPr>
              <a:t>المحتوى </a:t>
            </a:r>
            <a:endParaRPr lang="ar-SA" dirty="0">
              <a:ln>
                <a:solidFill>
                  <a:sysClr val="windowText" lastClr="000000"/>
                </a:solidFill>
              </a:ln>
              <a:solidFill>
                <a:sysClr val="windowText" lastClr="000000"/>
              </a:solidFill>
            </a:endParaRPr>
          </a:p>
        </p:txBody>
      </p:sp>
      <p:sp>
        <p:nvSpPr>
          <p:cNvPr id="20" name="شكل بيضاوي 19"/>
          <p:cNvSpPr/>
          <p:nvPr/>
        </p:nvSpPr>
        <p:spPr>
          <a:xfrm>
            <a:off x="4000496" y="857232"/>
            <a:ext cx="1143008" cy="114300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ln>
                  <a:solidFill>
                    <a:sysClr val="windowText" lastClr="000000"/>
                  </a:solidFill>
                </a:ln>
                <a:solidFill>
                  <a:sysClr val="windowText" lastClr="000000"/>
                </a:solidFill>
              </a:rPr>
              <a:t>الأهداف </a:t>
            </a:r>
            <a:endParaRPr lang="ar-SA" dirty="0"/>
          </a:p>
        </p:txBody>
      </p:sp>
      <p:sp>
        <p:nvSpPr>
          <p:cNvPr id="21" name="شكل بيضاوي 20"/>
          <p:cNvSpPr/>
          <p:nvPr/>
        </p:nvSpPr>
        <p:spPr>
          <a:xfrm>
            <a:off x="2571736" y="4929198"/>
            <a:ext cx="1143008" cy="114300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ln>
                  <a:solidFill>
                    <a:sysClr val="windowText" lastClr="000000"/>
                  </a:solidFill>
                </a:ln>
                <a:solidFill>
                  <a:sysClr val="windowText" lastClr="000000"/>
                </a:solidFill>
              </a:rPr>
              <a:t>أنشطة التعليم والتعلم </a:t>
            </a:r>
            <a:endParaRPr lang="ar-SA" dirty="0">
              <a:ln>
                <a:solidFill>
                  <a:sysClr val="windowText" lastClr="000000"/>
                </a:solidFill>
              </a:ln>
              <a:solidFill>
                <a:sysClr val="windowText" lastClr="000000"/>
              </a:solidFill>
            </a:endParaRPr>
          </a:p>
        </p:txBody>
      </p:sp>
      <p:sp>
        <p:nvSpPr>
          <p:cNvPr id="22" name="شكل بيضاوي 21"/>
          <p:cNvSpPr/>
          <p:nvPr/>
        </p:nvSpPr>
        <p:spPr>
          <a:xfrm>
            <a:off x="5572132" y="4714884"/>
            <a:ext cx="1143008" cy="114300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ln>
                  <a:solidFill>
                    <a:sysClr val="windowText" lastClr="000000"/>
                  </a:solidFill>
                </a:ln>
                <a:solidFill>
                  <a:sysClr val="windowText" lastClr="000000"/>
                </a:solidFill>
              </a:rPr>
              <a:t>طرق التدريس </a:t>
            </a:r>
            <a:endParaRPr lang="ar-SA" dirty="0">
              <a:ln>
                <a:solidFill>
                  <a:sysClr val="windowText" lastClr="000000"/>
                </a:solidFill>
              </a:ln>
              <a:solidFill>
                <a:sysClr val="windowText" lastClr="000000"/>
              </a:solidFill>
            </a:endParaRPr>
          </a:p>
        </p:txBody>
      </p:sp>
      <p:cxnSp>
        <p:nvCxnSpPr>
          <p:cNvPr id="24" name="رابط كسهم مستقيم 23"/>
          <p:cNvCxnSpPr/>
          <p:nvPr/>
        </p:nvCxnSpPr>
        <p:spPr>
          <a:xfrm rot="5400000">
            <a:off x="6013017" y="4059685"/>
            <a:ext cx="1143008" cy="31026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رابط كسهم مستقيم 24"/>
          <p:cNvCxnSpPr/>
          <p:nvPr/>
        </p:nvCxnSpPr>
        <p:spPr>
          <a:xfrm>
            <a:off x="5214942" y="1571612"/>
            <a:ext cx="1428760" cy="114300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رابط كسهم مستقيم 25"/>
          <p:cNvCxnSpPr/>
          <p:nvPr/>
        </p:nvCxnSpPr>
        <p:spPr>
          <a:xfrm flipV="1">
            <a:off x="2571736" y="1571612"/>
            <a:ext cx="1357322" cy="107157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9" name="رابط كسهم مستقيم 38"/>
          <p:cNvCxnSpPr>
            <a:stCxn id="18" idx="4"/>
            <a:endCxn id="21" idx="1"/>
          </p:cNvCxnSpPr>
          <p:nvPr/>
        </p:nvCxnSpPr>
        <p:spPr>
          <a:xfrm rot="16200000" flipH="1">
            <a:off x="1893075" y="4250537"/>
            <a:ext cx="1310398" cy="38170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2" name="رابط كسهم مستقيم 41"/>
          <p:cNvCxnSpPr>
            <a:endCxn id="22" idx="3"/>
          </p:cNvCxnSpPr>
          <p:nvPr/>
        </p:nvCxnSpPr>
        <p:spPr>
          <a:xfrm>
            <a:off x="3714744" y="5643578"/>
            <a:ext cx="2024778" cy="4692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3" name="رابط كسهم مستقيم 52"/>
          <p:cNvCxnSpPr>
            <a:stCxn id="20" idx="4"/>
            <a:endCxn id="17" idx="0"/>
          </p:cNvCxnSpPr>
          <p:nvPr/>
        </p:nvCxnSpPr>
        <p:spPr>
          <a:xfrm rot="16200000" flipH="1">
            <a:off x="4143372" y="2428868"/>
            <a:ext cx="1000132" cy="14287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8" name="رابط كسهم مستقيم 57"/>
          <p:cNvCxnSpPr/>
          <p:nvPr/>
        </p:nvCxnSpPr>
        <p:spPr>
          <a:xfrm>
            <a:off x="2928926" y="3357562"/>
            <a:ext cx="1214446" cy="14287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0" name="رابط كسهم مستقيم 59"/>
          <p:cNvCxnSpPr>
            <a:endCxn id="22" idx="1"/>
          </p:cNvCxnSpPr>
          <p:nvPr/>
        </p:nvCxnSpPr>
        <p:spPr>
          <a:xfrm rot="16200000" flipH="1">
            <a:off x="5000628" y="4143380"/>
            <a:ext cx="881770" cy="59601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3" name="رابط كسهم مستقيم 62"/>
          <p:cNvCxnSpPr/>
          <p:nvPr/>
        </p:nvCxnSpPr>
        <p:spPr>
          <a:xfrm rot="5400000">
            <a:off x="3326597" y="4102899"/>
            <a:ext cx="1071570" cy="72390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7" name="رابط كسهم مستقيم 66"/>
          <p:cNvCxnSpPr/>
          <p:nvPr/>
        </p:nvCxnSpPr>
        <p:spPr>
          <a:xfrm flipV="1">
            <a:off x="5357818" y="3500438"/>
            <a:ext cx="1143008" cy="7143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66536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0" y="0"/>
            <a:ext cx="9144000" cy="6858000"/>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ar-SA"/>
          </a:p>
        </p:txBody>
      </p:sp>
      <p:sp>
        <p:nvSpPr>
          <p:cNvPr id="4" name="عنوان 3"/>
          <p:cNvSpPr>
            <a:spLocks noGrp="1"/>
          </p:cNvSpPr>
          <p:nvPr>
            <p:ph type="title"/>
          </p:nvPr>
        </p:nvSpPr>
        <p:spPr/>
        <p:txBody>
          <a:bodyPr/>
          <a:lstStyle/>
          <a:p>
            <a:endParaRPr lang="ar-SA"/>
          </a:p>
        </p:txBody>
      </p:sp>
      <p:sp>
        <p:nvSpPr>
          <p:cNvPr id="5" name="عنصر نائب للمحتوى 4"/>
          <p:cNvSpPr>
            <a:spLocks noGrp="1"/>
          </p:cNvSpPr>
          <p:nvPr>
            <p:ph idx="1"/>
          </p:nvPr>
        </p:nvSpPr>
        <p:spPr>
          <a:xfrm>
            <a:off x="571472" y="571480"/>
            <a:ext cx="8229600" cy="4525963"/>
          </a:xfrm>
        </p:spPr>
        <p:txBody>
          <a:bodyPr/>
          <a:lstStyle/>
          <a:p>
            <a:r>
              <a:rPr lang="ar-SA" dirty="0" smtClean="0"/>
              <a:t>ويلاحظ من هذا الشكل أن هناك ترابطا وثيقا بين عناصر منظومة المنهج إذ يؤثر كل عنصر في الآخر ويتأثر </a:t>
            </a:r>
            <a:r>
              <a:rPr lang="ar-SA" smtClean="0"/>
              <a:t>به فالتقويم يلعب </a:t>
            </a:r>
            <a:r>
              <a:rPr lang="ar-SA" dirty="0" smtClean="0"/>
              <a:t>دورا غاية في الأهمية من حيث تحديد مدى نجاح المنهج في تحقيق أهدافه إذ إن نتائج التقويم تزودنا بتغذية راجعه تمكننا من إعادة النظر في جميع عناصر المنهج </a:t>
            </a:r>
            <a:r>
              <a:rPr lang="ar-SA" smtClean="0"/>
              <a:t>وفقا لهذه </a:t>
            </a:r>
            <a:r>
              <a:rPr lang="ar-SA" dirty="0" smtClean="0"/>
              <a:t>النتائج التي وقفنا من خلالها على جوانب القوة والضعف والسلبيات والإيجابيات الخاصة بكل عنصر من هذه العناصر وهكذا يكون للتقويم دور فعال في عمليات التعديل والإصلاح .  </a:t>
            </a:r>
            <a:endParaRPr lang="ar-SA" dirty="0"/>
          </a:p>
        </p:txBody>
      </p:sp>
    </p:spTree>
    <p:extLst>
      <p:ext uri="{BB962C8B-B14F-4D97-AF65-F5344CB8AC3E}">
        <p14:creationId xmlns:p14="http://schemas.microsoft.com/office/powerpoint/2010/main" val="18640363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0" y="0"/>
            <a:ext cx="9144000" cy="6858000"/>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ar-SA"/>
          </a:p>
        </p:txBody>
      </p:sp>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a:xfrm>
            <a:off x="457200" y="285728"/>
            <a:ext cx="8229600" cy="6215106"/>
          </a:xfrm>
        </p:spPr>
        <p:txBody>
          <a:bodyPr>
            <a:normAutofit fontScale="55000" lnSpcReduction="20000"/>
          </a:bodyPr>
          <a:lstStyle/>
          <a:p>
            <a:pPr algn="ctr"/>
            <a:r>
              <a:rPr lang="ar-SA" sz="5100" dirty="0">
                <a:solidFill>
                  <a:schemeClr val="accent6">
                    <a:lumMod val="75000"/>
                  </a:schemeClr>
                </a:solidFill>
                <a:latin typeface="Arabic Typesetting" pitchFamily="66" charset="-78"/>
                <a:cs typeface="Arabic Typesetting" pitchFamily="66" charset="-78"/>
              </a:rPr>
              <a:t>وظائف التقويم التربوي وأهدافه :</a:t>
            </a:r>
            <a:endParaRPr lang="en-US" sz="5100" dirty="0">
              <a:solidFill>
                <a:schemeClr val="accent6">
                  <a:lumMod val="75000"/>
                </a:schemeClr>
              </a:solidFill>
              <a:latin typeface="Arabic Typesetting" pitchFamily="66" charset="-78"/>
              <a:cs typeface="Arabic Typesetting" pitchFamily="66" charset="-78"/>
            </a:endParaRPr>
          </a:p>
          <a:p>
            <a:pPr lvl="0"/>
            <a:r>
              <a:rPr lang="ar-SA" b="1" dirty="0" smtClean="0">
                <a:solidFill>
                  <a:schemeClr val="accent1">
                    <a:lumMod val="75000"/>
                  </a:schemeClr>
                </a:solidFill>
              </a:rPr>
              <a:t>(أ )الوظيفة </a:t>
            </a:r>
            <a:r>
              <a:rPr lang="ar-SA" b="1" dirty="0">
                <a:solidFill>
                  <a:schemeClr val="accent1">
                    <a:lumMod val="75000"/>
                  </a:schemeClr>
                </a:solidFill>
              </a:rPr>
              <a:t>المتعلقة بإصدار الأحكام .</a:t>
            </a:r>
            <a:endParaRPr lang="en-US" b="1" dirty="0">
              <a:solidFill>
                <a:schemeClr val="accent1">
                  <a:lumMod val="75000"/>
                </a:schemeClr>
              </a:solidFill>
            </a:endParaRPr>
          </a:p>
          <a:p>
            <a:pPr lvl="0"/>
            <a:r>
              <a:rPr lang="ar-SA" b="1" dirty="0"/>
              <a:t>الحكم على مدى قيمة الأهداف التعليمية  ومناسبتها حيث  إن الأهداف عند صياغتها تكون بمثابة فروض ينبغي التحقق منها عن طريق تقويمها ليتبين  مدى صدقها أو خطئها .</a:t>
            </a:r>
            <a:endParaRPr lang="en-US" b="1" dirty="0"/>
          </a:p>
          <a:p>
            <a:pPr lvl="0"/>
            <a:r>
              <a:rPr lang="ar-SA" b="1" dirty="0"/>
              <a:t>الحكم على مستوى التلميذ ومدى نموه .</a:t>
            </a:r>
            <a:endParaRPr lang="en-US" b="1" dirty="0"/>
          </a:p>
          <a:p>
            <a:pPr lvl="0"/>
            <a:r>
              <a:rPr lang="ar-SA" b="1" dirty="0"/>
              <a:t>الحكم على أداء المعلم ومدى كفاءته في القيام بأدواره التعليمية .</a:t>
            </a:r>
            <a:endParaRPr lang="en-US" b="1" dirty="0"/>
          </a:p>
          <a:p>
            <a:pPr lvl="0"/>
            <a:r>
              <a:rPr lang="ar-SA" b="1" dirty="0"/>
              <a:t>الحكم على فعالية المنهج المدرسي ومناسبته </a:t>
            </a:r>
            <a:endParaRPr lang="en-US" b="1" dirty="0"/>
          </a:p>
          <a:p>
            <a:pPr lvl="0"/>
            <a:r>
              <a:rPr lang="ar-SA" b="1" dirty="0"/>
              <a:t>الحكم على مدى فعالية التجارب التربوية قبل تطبيقها على نطاق واسع مما يوفر الكثير من الجهد والوقت والمال .</a:t>
            </a:r>
            <a:endParaRPr lang="en-US" b="1" dirty="0"/>
          </a:p>
          <a:p>
            <a:pPr lvl="0"/>
            <a:r>
              <a:rPr lang="ar-SA" b="1" dirty="0"/>
              <a:t>الحكم على مدى صلاحية البيئة الصفية والمناخ التعليمي بوجه عام ومدى توافر الإمكانات والتجهيزات اللازمة  للتعليم </a:t>
            </a:r>
            <a:endParaRPr lang="en-US" b="1" dirty="0"/>
          </a:p>
          <a:p>
            <a:pPr lvl="0"/>
            <a:r>
              <a:rPr lang="ar-SA" b="1" dirty="0"/>
              <a:t>الحكم على مدى قوة النظام التعليمي عموما وجودة مخرجاته .</a:t>
            </a:r>
            <a:endParaRPr lang="en-US" b="1" dirty="0"/>
          </a:p>
          <a:p>
            <a:r>
              <a:rPr lang="ar-SA" b="1" dirty="0">
                <a:solidFill>
                  <a:schemeClr val="accent1">
                    <a:lumMod val="75000"/>
                  </a:schemeClr>
                </a:solidFill>
              </a:rPr>
              <a:t>(ب)الوظيفة التشخيصية .</a:t>
            </a:r>
            <a:endParaRPr lang="en-US" b="1" dirty="0">
              <a:solidFill>
                <a:schemeClr val="accent1">
                  <a:lumMod val="75000"/>
                </a:schemeClr>
              </a:solidFill>
            </a:endParaRPr>
          </a:p>
          <a:p>
            <a:r>
              <a:rPr lang="ar-SA" b="1" dirty="0"/>
              <a:t>1- تقديم تغذية راجعه عن عناصر العملية التعليمية يتم التشخيص في ضوئها .</a:t>
            </a:r>
            <a:endParaRPr lang="en-US" b="1" dirty="0"/>
          </a:p>
          <a:p>
            <a:r>
              <a:rPr lang="ar-SA" b="1" dirty="0"/>
              <a:t>2- تمكين المعلمين من اكتشاف مدى فعالية جهودهم التعليمية في إحداث نتائج تعلم مرغوب فيها .</a:t>
            </a:r>
            <a:endParaRPr lang="en-US" b="1" dirty="0"/>
          </a:p>
          <a:p>
            <a:r>
              <a:rPr lang="ar-SA" b="1" dirty="0"/>
              <a:t>3- الكشف عن خلل والقصور في عناصر المنهج الدراسي </a:t>
            </a:r>
            <a:endParaRPr lang="en-US" b="1" dirty="0"/>
          </a:p>
          <a:p>
            <a:r>
              <a:rPr lang="ar-SA" b="1" dirty="0"/>
              <a:t>4-الكشف عن حاجات التلاميذ وميولهم وقدراتهم </a:t>
            </a:r>
            <a:r>
              <a:rPr lang="ar-SA" b="1" dirty="0" err="1"/>
              <a:t>و</a:t>
            </a:r>
            <a:r>
              <a:rPr lang="ar-SA" b="1" dirty="0"/>
              <a:t> واستعداداتهم مما يساعد على مراعاتها  وتنميتها لاحقا .</a:t>
            </a:r>
            <a:endParaRPr lang="en-US" b="1" dirty="0"/>
          </a:p>
          <a:p>
            <a:r>
              <a:rPr lang="ar-SA" b="1" dirty="0"/>
              <a:t>5-تعرف أوجه النقص والقصور  والصعوبات التي تعترض سبيل العملية التعليمية .</a:t>
            </a:r>
            <a:endParaRPr lang="en-US" b="1" dirty="0"/>
          </a:p>
          <a:p>
            <a:r>
              <a:rPr lang="ar-SA" b="1" dirty="0"/>
              <a:t>6-تحديد التلاميذ الذي يواجهون صعوبات خاصة في التعلم .</a:t>
            </a:r>
            <a:endParaRPr lang="en-US" b="1" dirty="0"/>
          </a:p>
          <a:p>
            <a:r>
              <a:rPr lang="ar-SA" b="1" dirty="0"/>
              <a:t>7-تحديد طبيعة هذه الصعوبات ومواطن الضعف .</a:t>
            </a:r>
            <a:endParaRPr lang="en-US" b="1" dirty="0"/>
          </a:p>
        </p:txBody>
      </p:sp>
      <p:pic>
        <p:nvPicPr>
          <p:cNvPr id="7" name="صورة 6" descr="images (2).jpg"/>
          <p:cNvPicPr>
            <a:picLocks noChangeAspect="1"/>
          </p:cNvPicPr>
          <p:nvPr/>
        </p:nvPicPr>
        <p:blipFill>
          <a:blip r:embed="rId2"/>
          <a:stretch>
            <a:fillRect/>
          </a:stretch>
        </p:blipFill>
        <p:spPr>
          <a:xfrm>
            <a:off x="428596" y="5214950"/>
            <a:ext cx="1571636" cy="1375181"/>
          </a:xfrm>
          <a:prstGeom prst="rect">
            <a:avLst/>
          </a:prstGeom>
        </p:spPr>
      </p:pic>
      <p:pic>
        <p:nvPicPr>
          <p:cNvPr id="8" name="صورة 7" descr="images (10).jpg"/>
          <p:cNvPicPr>
            <a:picLocks noChangeAspect="1"/>
          </p:cNvPicPr>
          <p:nvPr/>
        </p:nvPicPr>
        <p:blipFill>
          <a:blip r:embed="rId3"/>
          <a:stretch>
            <a:fillRect/>
          </a:stretch>
        </p:blipFill>
        <p:spPr>
          <a:xfrm>
            <a:off x="928662" y="0"/>
            <a:ext cx="1285852" cy="963148"/>
          </a:xfrm>
          <a:prstGeom prst="rect">
            <a:avLst/>
          </a:prstGeom>
        </p:spPr>
      </p:pic>
      <p:pic>
        <p:nvPicPr>
          <p:cNvPr id="9" name="صورة 8" descr="images (11).jpg"/>
          <p:cNvPicPr>
            <a:picLocks noChangeAspect="1"/>
          </p:cNvPicPr>
          <p:nvPr/>
        </p:nvPicPr>
        <p:blipFill>
          <a:blip r:embed="rId4"/>
          <a:stretch>
            <a:fillRect/>
          </a:stretch>
        </p:blipFill>
        <p:spPr>
          <a:xfrm>
            <a:off x="214283" y="1285861"/>
            <a:ext cx="1254340" cy="928694"/>
          </a:xfrm>
          <a:prstGeom prst="rect">
            <a:avLst/>
          </a:prstGeom>
        </p:spPr>
      </p:pic>
    </p:spTree>
    <p:extLst>
      <p:ext uri="{BB962C8B-B14F-4D97-AF65-F5344CB8AC3E}">
        <p14:creationId xmlns:p14="http://schemas.microsoft.com/office/powerpoint/2010/main" val="29651124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0" y="0"/>
            <a:ext cx="9144000" cy="6858000"/>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ar-SA" dirty="0"/>
          </a:p>
        </p:txBody>
      </p:sp>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a:xfrm>
            <a:off x="457200" y="285728"/>
            <a:ext cx="8401080" cy="6357982"/>
          </a:xfrm>
        </p:spPr>
        <p:txBody>
          <a:bodyPr>
            <a:noAutofit/>
          </a:bodyPr>
          <a:lstStyle/>
          <a:p>
            <a:r>
              <a:rPr lang="ar-SA" sz="1800" dirty="0">
                <a:solidFill>
                  <a:schemeClr val="accent1">
                    <a:lumMod val="75000"/>
                  </a:schemeClr>
                </a:solidFill>
              </a:rPr>
              <a:t>(</a:t>
            </a:r>
            <a:r>
              <a:rPr lang="ar-SA" sz="1800" b="1" dirty="0" err="1">
                <a:solidFill>
                  <a:schemeClr val="accent1">
                    <a:lumMod val="75000"/>
                  </a:schemeClr>
                </a:solidFill>
              </a:rPr>
              <a:t>جــ</a:t>
            </a:r>
            <a:r>
              <a:rPr lang="ar-SA" sz="1800" b="1" dirty="0">
                <a:solidFill>
                  <a:schemeClr val="accent1">
                    <a:lumMod val="75000"/>
                  </a:schemeClr>
                </a:solidFill>
              </a:rPr>
              <a:t>)الوظيفة العلاجية والوقائية  </a:t>
            </a:r>
            <a:endParaRPr lang="en-US" sz="1800" b="1" dirty="0">
              <a:solidFill>
                <a:schemeClr val="accent1">
                  <a:lumMod val="75000"/>
                </a:schemeClr>
              </a:solidFill>
            </a:endParaRPr>
          </a:p>
          <a:p>
            <a:pPr lvl="0"/>
            <a:r>
              <a:rPr lang="ar-SA" sz="1800" b="1" dirty="0"/>
              <a:t>تعزيز مواطن القوة في عملية التعليم والتعلم ومعالجة مواطن الضعف والثغرات في ضوء ما تم من تشخيص </a:t>
            </a:r>
            <a:endParaRPr lang="en-US" sz="1800" b="1" dirty="0"/>
          </a:p>
          <a:p>
            <a:pPr lvl="0"/>
            <a:r>
              <a:rPr lang="ar-SA" sz="1800" b="1" dirty="0"/>
              <a:t>تبصير المتعلم بأوجه القصور لدية والعمل على إصلاحها وتصحيحها ومن ثم تجنبها وتفاديها مستقبلا .</a:t>
            </a:r>
            <a:endParaRPr lang="en-US" sz="1800" b="1" dirty="0"/>
          </a:p>
          <a:p>
            <a:pPr lvl="0"/>
            <a:r>
              <a:rPr lang="ar-SA" sz="1800" b="1" dirty="0"/>
              <a:t>تحفيز المتعلم وتشجيعه ودفعه للمزيد من التعلم </a:t>
            </a:r>
            <a:r>
              <a:rPr lang="ar-SA" sz="1800" b="1" dirty="0" err="1"/>
              <a:t>و</a:t>
            </a:r>
            <a:r>
              <a:rPr lang="ar-SA" sz="1800" b="1" dirty="0"/>
              <a:t> المثابرة والعمل على تثبيت ما تعلمه .</a:t>
            </a:r>
            <a:endParaRPr lang="en-US" sz="1800" b="1" dirty="0"/>
          </a:p>
          <a:p>
            <a:pPr lvl="0"/>
            <a:r>
              <a:rPr lang="ar-SA" sz="1800" b="1" dirty="0"/>
              <a:t>تدريب المتعلم على الثقة بنفسه وتحمل مسؤولياته ونتائج أعماله .</a:t>
            </a:r>
            <a:endParaRPr lang="en-US" sz="1800" b="1" dirty="0"/>
          </a:p>
          <a:p>
            <a:pPr lvl="0"/>
            <a:r>
              <a:rPr lang="ar-SA" sz="1800" b="1" dirty="0"/>
              <a:t>اتخاذ قرارات مستمرة لتعديل مسار العملية التعليمية بجميع عناصرها  ومعالجة ما قد يعترض مسارها .</a:t>
            </a:r>
            <a:endParaRPr lang="en-US" sz="1800" b="1" dirty="0"/>
          </a:p>
          <a:p>
            <a:pPr lvl="0"/>
            <a:r>
              <a:rPr lang="ar-SA" sz="1800" b="1" dirty="0"/>
              <a:t>اتخاذ قرارات مناسبة حول العملية التعليمية بشكل عام والمنهج المدرسي بشكل خاص .</a:t>
            </a:r>
            <a:endParaRPr lang="en-US" sz="1800" b="1" dirty="0"/>
          </a:p>
          <a:p>
            <a:pPr lvl="0"/>
            <a:r>
              <a:rPr lang="ar-SA" sz="1800" b="1" dirty="0"/>
              <a:t>تقديم صورة تشجيعية ومقترحات علاجية واضحة لأولياء الأمور عن أداء أبنائهم حتى يستطيعوا مساعدتهم وتوجيههم .</a:t>
            </a:r>
            <a:endParaRPr lang="en-US" sz="1800" b="1" dirty="0"/>
          </a:p>
          <a:p>
            <a:r>
              <a:rPr lang="ar-SA" sz="1800" b="1" dirty="0">
                <a:solidFill>
                  <a:schemeClr val="accent1">
                    <a:lumMod val="75000"/>
                  </a:schemeClr>
                </a:solidFill>
              </a:rPr>
              <a:t>(د)الوظيفة الإدارية والتوجيهية :</a:t>
            </a:r>
            <a:endParaRPr lang="en-US" sz="1800" b="1" dirty="0">
              <a:solidFill>
                <a:schemeClr val="accent1">
                  <a:lumMod val="75000"/>
                </a:schemeClr>
              </a:solidFill>
            </a:endParaRPr>
          </a:p>
          <a:p>
            <a:r>
              <a:rPr lang="ar-SA" sz="1800" b="1" dirty="0"/>
              <a:t>1- اتخاذ قرارات مناسبة حيال انتقاء واختيار أفضل العناصر العملية التعليمية كفاءة وجودة .</a:t>
            </a:r>
            <a:endParaRPr lang="en-US" sz="1800" b="1" dirty="0"/>
          </a:p>
          <a:p>
            <a:r>
              <a:rPr lang="ar-SA" sz="1800" b="1" dirty="0"/>
              <a:t>2- المساعدة في اتخاذ القرارات المناسبة فيما يتعلق بالتوجيه الدراسي والمهني للمتعلمين بما يتناسب قدراتهم واستعداداتهم وميولهم .</a:t>
            </a:r>
            <a:endParaRPr lang="en-US" sz="1800" b="1" dirty="0"/>
          </a:p>
          <a:p>
            <a:r>
              <a:rPr lang="ar-SA" sz="1800" b="1" dirty="0"/>
              <a:t>3- المقارنة والمفاضلة بين التلاميذ وتصنيفهم وفقا لما تسفر عنه نتائج التقويم .</a:t>
            </a:r>
            <a:endParaRPr lang="en-US" sz="1800" b="1" dirty="0"/>
          </a:p>
          <a:p>
            <a:r>
              <a:rPr lang="ar-SA" sz="1800" b="1" dirty="0"/>
              <a:t>4-توفير معلومات صادقة تساعد متخذي القرار على توجيه العملية التعليمية والتنبؤ بأداء الفرد وقدرته على التعلم .</a:t>
            </a:r>
            <a:endParaRPr lang="en-US" sz="1800" b="1" dirty="0"/>
          </a:p>
          <a:p>
            <a:r>
              <a:rPr lang="ar-SA" sz="1800" b="1" dirty="0"/>
              <a:t>5-إعطاء مؤشرات جيدة لقياس أداء المعلم وفعالياته التدريسية وذلك لأغراض وقرارات إدارية تتعلق بالنقل </a:t>
            </a:r>
            <a:r>
              <a:rPr lang="ar-SA" sz="1800" b="1" dirty="0" err="1"/>
              <a:t>و</a:t>
            </a:r>
            <a:r>
              <a:rPr lang="ar-SA" sz="1800" b="1" dirty="0"/>
              <a:t> </a:t>
            </a:r>
            <a:r>
              <a:rPr lang="ar-SA" sz="1800" b="1" dirty="0" err="1"/>
              <a:t>الترفيع</a:t>
            </a:r>
            <a:r>
              <a:rPr lang="ar-SA" sz="1800" b="1" dirty="0"/>
              <a:t> والترقية .</a:t>
            </a:r>
            <a:endParaRPr lang="en-US" sz="1800" b="1" dirty="0"/>
          </a:p>
          <a:p>
            <a:r>
              <a:rPr lang="ar-SA" sz="1800" b="1" dirty="0"/>
              <a:t>6-توفير أساس موضوعي يرجع إليه في نقل التلاميذ </a:t>
            </a:r>
            <a:r>
              <a:rPr lang="ar-SA" sz="1800" b="1" dirty="0" err="1"/>
              <a:t>و</a:t>
            </a:r>
            <a:r>
              <a:rPr lang="ar-SA" sz="1800" b="1" dirty="0"/>
              <a:t> </a:t>
            </a:r>
            <a:r>
              <a:rPr lang="ar-SA" sz="1800" b="1" dirty="0" err="1"/>
              <a:t>ترفيعهم</a:t>
            </a:r>
            <a:r>
              <a:rPr lang="ar-SA" sz="1800" b="1" dirty="0"/>
              <a:t> من فصل دراسي لآخر ومنح الشهادات الدراسية .</a:t>
            </a:r>
            <a:endParaRPr lang="en-US" sz="1800" b="1" dirty="0"/>
          </a:p>
          <a:p>
            <a:endParaRPr lang="ar-SA" sz="1800" dirty="0"/>
          </a:p>
        </p:txBody>
      </p:sp>
    </p:spTree>
    <p:extLst>
      <p:ext uri="{BB962C8B-B14F-4D97-AF65-F5344CB8AC3E}">
        <p14:creationId xmlns:p14="http://schemas.microsoft.com/office/powerpoint/2010/main" val="14808110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0" y="0"/>
            <a:ext cx="9144000" cy="6858000"/>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ar-SA"/>
          </a:p>
        </p:txBody>
      </p:sp>
      <p:sp>
        <p:nvSpPr>
          <p:cNvPr id="3" name="عنصر نائب للمحتوى 2"/>
          <p:cNvSpPr>
            <a:spLocks noGrp="1"/>
          </p:cNvSpPr>
          <p:nvPr>
            <p:ph idx="1"/>
          </p:nvPr>
        </p:nvSpPr>
        <p:spPr>
          <a:xfrm>
            <a:off x="457200" y="476672"/>
            <a:ext cx="8229600" cy="5832648"/>
          </a:xfrm>
        </p:spPr>
        <p:txBody>
          <a:bodyPr>
            <a:normAutofit fontScale="92500" lnSpcReduction="20000"/>
          </a:bodyPr>
          <a:lstStyle/>
          <a:p>
            <a:pPr>
              <a:buNone/>
            </a:pPr>
            <a:r>
              <a:rPr lang="ar-SA" dirty="0" smtClean="0">
                <a:solidFill>
                  <a:schemeClr val="accent1">
                    <a:lumMod val="75000"/>
                  </a:schemeClr>
                </a:solidFill>
              </a:rPr>
              <a:t> </a:t>
            </a:r>
          </a:p>
          <a:p>
            <a:pPr>
              <a:buNone/>
            </a:pPr>
            <a:r>
              <a:rPr lang="ar-SA" dirty="0" smtClean="0">
                <a:solidFill>
                  <a:schemeClr val="accent1">
                    <a:lumMod val="75000"/>
                  </a:schemeClr>
                </a:solidFill>
              </a:rPr>
              <a:t>(</a:t>
            </a:r>
            <a:r>
              <a:rPr lang="ar-SA" dirty="0">
                <a:solidFill>
                  <a:schemeClr val="accent1">
                    <a:lumMod val="75000"/>
                  </a:schemeClr>
                </a:solidFill>
              </a:rPr>
              <a:t>هـ)الوظيفة المتعلقة  بتحسين  العملية التعليمية وتطويرها :</a:t>
            </a:r>
            <a:endParaRPr lang="en-US" dirty="0">
              <a:solidFill>
                <a:schemeClr val="accent1">
                  <a:lumMod val="75000"/>
                </a:schemeClr>
              </a:solidFill>
            </a:endParaRPr>
          </a:p>
          <a:p>
            <a:pPr lvl="0"/>
            <a:r>
              <a:rPr lang="ar-SA" sz="2400" dirty="0"/>
              <a:t>تقديم مخرجات مهمة تساعد في البحث والتقصي عن أسباب </a:t>
            </a:r>
            <a:r>
              <a:rPr lang="ar-SA" sz="2400" dirty="0" smtClean="0"/>
              <a:t>القصور                         </a:t>
            </a:r>
            <a:r>
              <a:rPr lang="ar-SA" sz="2400" dirty="0"/>
              <a:t>في عناصر العملية التعليمية  كافة .</a:t>
            </a:r>
            <a:endParaRPr lang="en-US" sz="2400" dirty="0"/>
          </a:p>
          <a:p>
            <a:pPr lvl="0"/>
            <a:r>
              <a:rPr lang="ar-SA" sz="2400" dirty="0"/>
              <a:t>اتخاذ قرارات مناسبة التي تساعد على تطوير المناهج وتحديثها </a:t>
            </a:r>
            <a:r>
              <a:rPr lang="ar-SA" sz="2400" dirty="0" smtClean="0"/>
              <a:t>                            لتواكب </a:t>
            </a:r>
            <a:r>
              <a:rPr lang="ar-SA" sz="2400" dirty="0"/>
              <a:t>التقدم العلمي والتقني .</a:t>
            </a:r>
            <a:endParaRPr lang="en-US" sz="2400" dirty="0"/>
          </a:p>
          <a:p>
            <a:pPr lvl="0"/>
            <a:r>
              <a:rPr lang="ar-SA" sz="2400" dirty="0"/>
              <a:t>المساعدة على النهوض بمستوى مهنة التعليم من حيث تحديد المستويات المناسبة لهذه المهنة واختيار أفضل العناصر لها </a:t>
            </a:r>
            <a:endParaRPr lang="en-US" sz="2400" dirty="0"/>
          </a:p>
          <a:p>
            <a:pPr lvl="0"/>
            <a:r>
              <a:rPr lang="ar-SA" sz="2400" dirty="0"/>
              <a:t>الاستفادة من نتائج التقويم في تطوير الاستراتيجيات التقويمية الخاصة بمدى تحقق أهداف البرنامج التعليمي وما يواجه   ذلك في تقديم العلاج والوقاية .</a:t>
            </a:r>
            <a:endParaRPr lang="en-US" sz="2400" dirty="0"/>
          </a:p>
          <a:p>
            <a:pPr lvl="0"/>
            <a:r>
              <a:rPr lang="ar-SA" sz="2400" dirty="0"/>
              <a:t>مساعدة المتعلم في تعرف مدى تقدمه نحو الأهداف التربوية الموضوعة وتعديل هذه الأهداف بما </a:t>
            </a:r>
            <a:r>
              <a:rPr lang="ar-SA" sz="2400" dirty="0" smtClean="0"/>
              <a:t>يتلاءم ومستوى </a:t>
            </a:r>
            <a:r>
              <a:rPr lang="ar-SA" sz="2400" dirty="0"/>
              <a:t>نمو التلميذ في حالة وجود بون شاسع بين ما وضع من أهداف وبين ما هو قادر  على إنجازه فعلا </a:t>
            </a:r>
            <a:r>
              <a:rPr lang="ar-SA" sz="2400" dirty="0" smtClean="0"/>
              <a:t>.</a:t>
            </a:r>
          </a:p>
          <a:p>
            <a:pPr lvl="0"/>
            <a:r>
              <a:rPr lang="ar-SA" sz="2400" dirty="0" smtClean="0"/>
              <a:t>تعرف </a:t>
            </a:r>
            <a:r>
              <a:rPr lang="ar-SA" sz="2400" dirty="0" err="1" smtClean="0"/>
              <a:t>كفايات</a:t>
            </a:r>
            <a:r>
              <a:rPr lang="ar-SA" sz="2400" dirty="0" smtClean="0"/>
              <a:t> المعلم لأداء وظيفته وتحديد ما ينقصه إعداد المعلم .</a:t>
            </a:r>
          </a:p>
          <a:p>
            <a:pPr lvl="0"/>
            <a:r>
              <a:rPr lang="ar-SA" sz="2400" dirty="0" smtClean="0"/>
              <a:t>مساعدة </a:t>
            </a:r>
            <a:r>
              <a:rPr lang="ar-SA" sz="2400" dirty="0" err="1" smtClean="0"/>
              <a:t>المسؤولين</a:t>
            </a:r>
            <a:r>
              <a:rPr lang="ar-SA" sz="2400" dirty="0" smtClean="0"/>
              <a:t> عن مراكز البحث التربوي في توجيه البحوث العلمية </a:t>
            </a:r>
          </a:p>
          <a:p>
            <a:pPr lvl="0">
              <a:buNone/>
            </a:pPr>
            <a:r>
              <a:rPr lang="ar-SA" sz="2400" dirty="0" smtClean="0"/>
              <a:t>    نحو مشكلات العلم في المجتمع لإيجاد الحلول التي تمكن من التحسين             والتطوير .</a:t>
            </a:r>
            <a:endParaRPr lang="en-US" sz="2400" dirty="0"/>
          </a:p>
          <a:p>
            <a:pPr>
              <a:buNone/>
            </a:pPr>
            <a:r>
              <a:rPr lang="ar-SA" sz="2400" dirty="0"/>
              <a:t> </a:t>
            </a:r>
            <a:endParaRPr lang="en-US" sz="2400" dirty="0"/>
          </a:p>
        </p:txBody>
      </p:sp>
      <p:pic>
        <p:nvPicPr>
          <p:cNvPr id="5" name="صورة 4" descr="images (5).jpg"/>
          <p:cNvPicPr>
            <a:picLocks noChangeAspect="1"/>
          </p:cNvPicPr>
          <p:nvPr/>
        </p:nvPicPr>
        <p:blipFill>
          <a:blip r:embed="rId2"/>
          <a:stretch>
            <a:fillRect/>
          </a:stretch>
        </p:blipFill>
        <p:spPr>
          <a:xfrm>
            <a:off x="428596" y="4643446"/>
            <a:ext cx="1291600" cy="1285860"/>
          </a:xfrm>
          <a:prstGeom prst="rect">
            <a:avLst/>
          </a:prstGeom>
        </p:spPr>
      </p:pic>
      <p:pic>
        <p:nvPicPr>
          <p:cNvPr id="6" name="صورة 5" descr="images (9).jpg"/>
          <p:cNvPicPr>
            <a:picLocks noChangeAspect="1"/>
          </p:cNvPicPr>
          <p:nvPr/>
        </p:nvPicPr>
        <p:blipFill>
          <a:blip r:embed="rId3"/>
          <a:stretch>
            <a:fillRect/>
          </a:stretch>
        </p:blipFill>
        <p:spPr>
          <a:xfrm>
            <a:off x="357158" y="1142984"/>
            <a:ext cx="1447802" cy="1228259"/>
          </a:xfrm>
          <a:prstGeom prst="rect">
            <a:avLst/>
          </a:prstGeom>
        </p:spPr>
      </p:pic>
    </p:spTree>
    <p:extLst>
      <p:ext uri="{BB962C8B-B14F-4D97-AF65-F5344CB8AC3E}">
        <p14:creationId xmlns:p14="http://schemas.microsoft.com/office/powerpoint/2010/main" val="18851940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40.jpg"/>
          <p:cNvPicPr>
            <a:picLocks noGrp="1" noChangeAspect="1"/>
          </p:cNvPicPr>
          <p:nvPr>
            <p:ph idx="1"/>
          </p:nvPr>
        </p:nvPicPr>
        <p:blipFill>
          <a:blip r:embed="rId2"/>
          <a:stretch>
            <a:fillRect/>
          </a:stretch>
        </p:blipFill>
        <p:spPr>
          <a:xfrm>
            <a:off x="0" y="0"/>
            <a:ext cx="9151436" cy="7429528"/>
          </a:xfrm>
        </p:spPr>
      </p:pic>
      <p:sp>
        <p:nvSpPr>
          <p:cNvPr id="2" name="عنوان 1"/>
          <p:cNvSpPr>
            <a:spLocks noGrp="1"/>
          </p:cNvSpPr>
          <p:nvPr>
            <p:ph type="title"/>
          </p:nvPr>
        </p:nvSpPr>
        <p:spPr>
          <a:xfrm>
            <a:off x="1142976" y="1000108"/>
            <a:ext cx="8229600" cy="5083188"/>
          </a:xfrm>
        </p:spPr>
        <p:txBody>
          <a:bodyPr/>
          <a:lstStyle/>
          <a:p>
            <a:r>
              <a:rPr lang="ar-SA" sz="4000" dirty="0" smtClean="0"/>
              <a:t>إعداد :</a:t>
            </a:r>
            <a:br>
              <a:rPr lang="ar-SA" sz="4000" dirty="0" smtClean="0"/>
            </a:br>
            <a:r>
              <a:rPr lang="ar-SA" sz="4000" dirty="0" smtClean="0"/>
              <a:t>د: سمية عبد الرحيم احمد</a:t>
            </a:r>
            <a:br>
              <a:rPr lang="ar-SA" sz="4000" dirty="0" smtClean="0"/>
            </a:br>
            <a:r>
              <a:rPr lang="ar-SA" sz="4000" dirty="0" err="1" smtClean="0"/>
              <a:t>استاذ</a:t>
            </a:r>
            <a:r>
              <a:rPr lang="ar-SA" sz="4000" dirty="0" smtClean="0"/>
              <a:t> مساعد مناهج وطرق التدريس</a:t>
            </a:r>
            <a:br>
              <a:rPr lang="ar-SA" sz="4000" dirty="0" smtClean="0"/>
            </a:br>
            <a:r>
              <a:rPr lang="ar-SA" sz="4000" smtClean="0"/>
              <a:t>القسم التربوي</a:t>
            </a:r>
            <a:endParaRPr lang="ar-SA" dirty="0"/>
          </a:p>
        </p:txBody>
      </p:sp>
    </p:spTree>
    <p:extLst>
      <p:ext uri="{BB962C8B-B14F-4D97-AF65-F5344CB8AC3E}">
        <p14:creationId xmlns:p14="http://schemas.microsoft.com/office/powerpoint/2010/main" val="20458651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lnSpcReduction="10000"/>
          </a:bodyPr>
          <a:lstStyle/>
          <a:p>
            <a:pPr marL="0" indent="0">
              <a:buNone/>
            </a:pPr>
            <a:endParaRPr lang="ar-SA" dirty="0"/>
          </a:p>
          <a:p>
            <a:endParaRPr lang="ar-SA" dirty="0" smtClean="0"/>
          </a:p>
          <a:p>
            <a:r>
              <a:rPr lang="ar-SA" b="1" dirty="0" smtClean="0"/>
              <a:t>الاصل اللغوي لكلمة قياس هو الفعل الثلاثي قاس بمعنى قدّر </a:t>
            </a:r>
          </a:p>
          <a:p>
            <a:pPr marL="0" indent="0">
              <a:buNone/>
            </a:pPr>
            <a:r>
              <a:rPr lang="ar-SA" b="1" dirty="0" smtClean="0"/>
              <a:t>، والقياس في اللغة هو رد الشيء الى مثيله .</a:t>
            </a:r>
          </a:p>
          <a:p>
            <a:pPr marL="0" indent="0">
              <a:buNone/>
            </a:pPr>
            <a:r>
              <a:rPr lang="ar-SA" b="1" dirty="0" smtClean="0"/>
              <a:t>اما في مجال التعليم فإن القياس هو الرقم او </a:t>
            </a:r>
            <a:r>
              <a:rPr lang="ar-SA" b="1" dirty="0" err="1" smtClean="0"/>
              <a:t>الرمزالذي</a:t>
            </a:r>
            <a:r>
              <a:rPr lang="ar-SA" b="1" dirty="0" smtClean="0"/>
              <a:t> يحصل عليه التلميذ ، نتيجة اجابته عن الاسئلة .وبهذا يصبح التحصيل أو الاداء المدرسي الذي يتم التعبير عنه رقمياً او </a:t>
            </a:r>
            <a:r>
              <a:rPr lang="ar-SA" b="1" dirty="0" err="1" smtClean="0"/>
              <a:t>كمياً،عملية</a:t>
            </a:r>
            <a:r>
              <a:rPr lang="ar-SA" b="1" dirty="0" smtClean="0"/>
              <a:t> قياس .</a:t>
            </a:r>
            <a:endParaRPr lang="ar-SA" b="1" dirty="0"/>
          </a:p>
        </p:txBody>
      </p:sp>
      <p:sp>
        <p:nvSpPr>
          <p:cNvPr id="4" name="وسيلة شرح على شكل سحابة 3"/>
          <p:cNvSpPr/>
          <p:nvPr/>
        </p:nvSpPr>
        <p:spPr>
          <a:xfrm>
            <a:off x="5004048" y="1196751"/>
            <a:ext cx="3456384" cy="1017623"/>
          </a:xfrm>
          <a:prstGeom prst="cloudCallout">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3200" b="1" dirty="0" smtClean="0">
                <a:solidFill>
                  <a:srgbClr val="FF0000"/>
                </a:solidFill>
              </a:rPr>
              <a:t>مفهوم القياس </a:t>
            </a:r>
            <a:endParaRPr lang="ar-SA" sz="3200" b="1" dirty="0">
              <a:solidFill>
                <a:srgbClr val="FF0000"/>
              </a:solidFill>
            </a:endParaRPr>
          </a:p>
        </p:txBody>
      </p:sp>
      <p:sp>
        <p:nvSpPr>
          <p:cNvPr id="5" name="وسيلة شرح على شكل سحابة 4"/>
          <p:cNvSpPr/>
          <p:nvPr/>
        </p:nvSpPr>
        <p:spPr>
          <a:xfrm>
            <a:off x="4139952" y="-1611560"/>
            <a:ext cx="2304256" cy="1017623"/>
          </a:xfrm>
          <a:prstGeom prst="cloudCallout">
            <a:avLst/>
          </a:prstGeom>
        </p:spPr>
        <p:style>
          <a:lnRef idx="1">
            <a:schemeClr val="accent5"/>
          </a:lnRef>
          <a:fillRef idx="2">
            <a:schemeClr val="accent5"/>
          </a:fillRef>
          <a:effectRef idx="1">
            <a:schemeClr val="accent5"/>
          </a:effectRef>
          <a:fontRef idx="minor">
            <a:schemeClr val="dk1"/>
          </a:fontRef>
        </p:style>
        <p:txBody>
          <a:bodyPr rtlCol="1" anchor="ctr"/>
          <a:lstStyle/>
          <a:p>
            <a:r>
              <a:rPr lang="ar-SA" b="1" dirty="0" smtClean="0"/>
              <a:t>مفهوم القياس </a:t>
            </a:r>
            <a:endParaRPr lang="ar-SA" b="1" dirty="0"/>
          </a:p>
        </p:txBody>
      </p:sp>
    </p:spTree>
    <p:extLst>
      <p:ext uri="{BB962C8B-B14F-4D97-AF65-F5344CB8AC3E}">
        <p14:creationId xmlns:p14="http://schemas.microsoft.com/office/powerpoint/2010/main" val="42197977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57808"/>
            <a:ext cx="8229600" cy="1143000"/>
          </a:xfrm>
        </p:spPr>
        <p:style>
          <a:lnRef idx="0">
            <a:schemeClr val="dk1"/>
          </a:lnRef>
          <a:fillRef idx="3">
            <a:schemeClr val="dk1"/>
          </a:fillRef>
          <a:effectRef idx="3">
            <a:schemeClr val="dk1"/>
          </a:effectRef>
          <a:fontRef idx="minor">
            <a:schemeClr val="lt1"/>
          </a:fontRef>
        </p:style>
        <p:txBody>
          <a:bodyPr>
            <a:normAutofit fontScale="90000"/>
          </a:bodyPr>
          <a:lstStyle/>
          <a:p>
            <a:r>
              <a:rPr lang="ar-JO" dirty="0" smtClean="0"/>
              <a:t>العلاقة بين مفاهيم التقييم والتقويم </a:t>
            </a:r>
            <a:r>
              <a:rPr lang="ar-JO" dirty="0" err="1" smtClean="0"/>
              <a:t>والقياس :-</a:t>
            </a:r>
            <a:r>
              <a:rPr lang="ar-JO" dirty="0" smtClean="0"/>
              <a:t/>
            </a:r>
            <a:br>
              <a:rPr lang="ar-JO" dirty="0" smtClean="0"/>
            </a:br>
            <a:endParaRPr lang="ar-SA" dirty="0"/>
          </a:p>
        </p:txBody>
      </p:sp>
      <p:cxnSp>
        <p:nvCxnSpPr>
          <p:cNvPr id="5" name="رابط مستقيم 4"/>
          <p:cNvCxnSpPr/>
          <p:nvPr/>
        </p:nvCxnSpPr>
        <p:spPr>
          <a:xfrm flipH="1">
            <a:off x="1691680" y="2420888"/>
            <a:ext cx="61926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رابط كسهم مستقيم 8"/>
          <p:cNvCxnSpPr/>
          <p:nvPr/>
        </p:nvCxnSpPr>
        <p:spPr>
          <a:xfrm>
            <a:off x="7884368" y="2420888"/>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رابط كسهم مستقيم 10"/>
          <p:cNvCxnSpPr/>
          <p:nvPr/>
        </p:nvCxnSpPr>
        <p:spPr>
          <a:xfrm>
            <a:off x="1691680" y="2420888"/>
            <a:ext cx="0"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رابط كسهم مستقيم 14"/>
          <p:cNvCxnSpPr/>
          <p:nvPr/>
        </p:nvCxnSpPr>
        <p:spPr>
          <a:xfrm>
            <a:off x="4499992" y="2420888"/>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مستطيل مستدير الزوايا 25"/>
          <p:cNvSpPr/>
          <p:nvPr/>
        </p:nvSpPr>
        <p:spPr>
          <a:xfrm>
            <a:off x="3633142" y="3861048"/>
            <a:ext cx="2309763" cy="1534229"/>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b="1" dirty="0" smtClean="0">
                <a:solidFill>
                  <a:sysClr val="windowText" lastClr="000000"/>
                </a:solidFill>
              </a:rPr>
              <a:t>تستخدم فيه اساليب تقديرية كمية وكيفية </a:t>
            </a:r>
          </a:p>
          <a:p>
            <a:pPr algn="ctr"/>
            <a:r>
              <a:rPr lang="ar-SA" sz="2400" b="1" dirty="0" smtClean="0">
                <a:solidFill>
                  <a:sysClr val="windowText" lastClr="000000"/>
                </a:solidFill>
              </a:rPr>
              <a:t>(إصدار حكم )</a:t>
            </a:r>
            <a:endParaRPr lang="ar-SA" sz="2400" b="1" dirty="0">
              <a:solidFill>
                <a:sysClr val="windowText" lastClr="000000"/>
              </a:solidFill>
            </a:endParaRPr>
          </a:p>
        </p:txBody>
      </p:sp>
      <p:sp>
        <p:nvSpPr>
          <p:cNvPr id="27" name="مستطيل مستدير الزوايا 26"/>
          <p:cNvSpPr/>
          <p:nvPr/>
        </p:nvSpPr>
        <p:spPr>
          <a:xfrm>
            <a:off x="755576" y="3861048"/>
            <a:ext cx="2322000" cy="1533600"/>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lstStyle/>
          <a:p>
            <a:r>
              <a:rPr lang="ar-SA" sz="2000" b="1" dirty="0" smtClean="0"/>
              <a:t>تستخدم فيه اساليب دقيقة مباشرة وغير مباشرة . </a:t>
            </a:r>
            <a:r>
              <a:rPr lang="ar-SA" sz="2000" b="1" dirty="0" err="1" smtClean="0"/>
              <a:t>يسخدم</a:t>
            </a:r>
            <a:r>
              <a:rPr lang="ar-SA" sz="2000" b="1" dirty="0" smtClean="0"/>
              <a:t> لغة الكم (قيمة رقمية)</a:t>
            </a:r>
          </a:p>
          <a:p>
            <a:r>
              <a:rPr lang="ar-SA" sz="2000" b="1" dirty="0" smtClean="0"/>
              <a:t>(تكميم )</a:t>
            </a:r>
            <a:endParaRPr lang="ar-SA" sz="2000" b="1" dirty="0"/>
          </a:p>
        </p:txBody>
      </p:sp>
      <p:sp>
        <p:nvSpPr>
          <p:cNvPr id="28" name="مستطيل مستدير الزوايا 27"/>
          <p:cNvSpPr/>
          <p:nvPr/>
        </p:nvSpPr>
        <p:spPr>
          <a:xfrm>
            <a:off x="6660232" y="3839616"/>
            <a:ext cx="2322000" cy="1533600"/>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b="1" dirty="0" smtClean="0"/>
              <a:t>يستخدم فيه القياس والتقييم لتعرف جوانب القوة والضعف </a:t>
            </a:r>
            <a:r>
              <a:rPr lang="ar-SA" b="1" dirty="0" err="1" smtClean="0"/>
              <a:t>لاتخاذقرارات</a:t>
            </a:r>
            <a:r>
              <a:rPr lang="ar-SA" b="1" dirty="0" smtClean="0"/>
              <a:t> (إصلاح وعلاج </a:t>
            </a:r>
            <a:r>
              <a:rPr lang="ar-SA" dirty="0" smtClean="0"/>
              <a:t>)</a:t>
            </a:r>
            <a:endParaRPr lang="ar-SA" dirty="0"/>
          </a:p>
        </p:txBody>
      </p:sp>
      <p:sp>
        <p:nvSpPr>
          <p:cNvPr id="31" name="مربع نص 30"/>
          <p:cNvSpPr txBox="1"/>
          <p:nvPr/>
        </p:nvSpPr>
        <p:spPr>
          <a:xfrm>
            <a:off x="7092280" y="2996952"/>
            <a:ext cx="18002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ar-JO" sz="3200" b="1" dirty="0" smtClean="0">
                <a:solidFill>
                  <a:srgbClr val="C00000"/>
                </a:solidFill>
              </a:rPr>
              <a:t>التقويم</a:t>
            </a:r>
            <a:endParaRPr lang="ar-SA" sz="3200" b="1" dirty="0">
              <a:solidFill>
                <a:srgbClr val="C00000"/>
              </a:solidFill>
            </a:endParaRPr>
          </a:p>
        </p:txBody>
      </p:sp>
      <p:sp>
        <p:nvSpPr>
          <p:cNvPr id="32" name="مربع نص 31"/>
          <p:cNvSpPr txBox="1"/>
          <p:nvPr/>
        </p:nvSpPr>
        <p:spPr>
          <a:xfrm>
            <a:off x="827584" y="3068960"/>
            <a:ext cx="18002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ar-JO" sz="3200" b="1" dirty="0" smtClean="0">
                <a:solidFill>
                  <a:schemeClr val="accent5">
                    <a:lumMod val="75000"/>
                  </a:schemeClr>
                </a:solidFill>
              </a:rPr>
              <a:t>القياس</a:t>
            </a:r>
            <a:endParaRPr lang="ar-SA" sz="3200" b="1" dirty="0">
              <a:solidFill>
                <a:schemeClr val="accent5">
                  <a:lumMod val="75000"/>
                </a:schemeClr>
              </a:solidFill>
            </a:endParaRPr>
          </a:p>
        </p:txBody>
      </p:sp>
      <p:sp>
        <p:nvSpPr>
          <p:cNvPr id="33" name="مربع نص 32"/>
          <p:cNvSpPr txBox="1"/>
          <p:nvPr/>
        </p:nvSpPr>
        <p:spPr>
          <a:xfrm>
            <a:off x="3707904" y="2996952"/>
            <a:ext cx="18002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ar-JO" sz="3200" b="1" dirty="0" smtClean="0">
                <a:solidFill>
                  <a:srgbClr val="92D050"/>
                </a:solidFill>
              </a:rPr>
              <a:t>التقييم</a:t>
            </a:r>
            <a:endParaRPr lang="ar-SA" sz="3200" b="1" dirty="0">
              <a:solidFill>
                <a:srgbClr val="92D050"/>
              </a:solidFill>
            </a:endParaRPr>
          </a:p>
        </p:txBody>
      </p:sp>
      <p:sp>
        <p:nvSpPr>
          <p:cNvPr id="4" name="مربع نص 3"/>
          <p:cNvSpPr txBox="1"/>
          <p:nvPr/>
        </p:nvSpPr>
        <p:spPr>
          <a:xfrm>
            <a:off x="7427722" y="5373216"/>
            <a:ext cx="963725" cy="646331"/>
          </a:xfrm>
          <a:prstGeom prst="rect">
            <a:avLst/>
          </a:prstGeom>
          <a:noFill/>
        </p:spPr>
        <p:txBody>
          <a:bodyPr wrap="none" rtlCol="1">
            <a:spAutoFit/>
          </a:bodyPr>
          <a:lstStyle/>
          <a:p>
            <a:pPr algn="ctr"/>
            <a:r>
              <a:rPr lang="ar-SA" sz="3600" b="1" dirty="0" smtClean="0"/>
              <a:t>علاج</a:t>
            </a:r>
            <a:endParaRPr lang="ar-SA" sz="3600" b="1" dirty="0"/>
          </a:p>
        </p:txBody>
      </p:sp>
      <p:sp>
        <p:nvSpPr>
          <p:cNvPr id="6" name="مربع نص 5"/>
          <p:cNvSpPr txBox="1"/>
          <p:nvPr/>
        </p:nvSpPr>
        <p:spPr>
          <a:xfrm>
            <a:off x="4022821" y="5460900"/>
            <a:ext cx="1309974" cy="584775"/>
          </a:xfrm>
          <a:prstGeom prst="rect">
            <a:avLst/>
          </a:prstGeom>
          <a:noFill/>
        </p:spPr>
        <p:txBody>
          <a:bodyPr wrap="none" rtlCol="1">
            <a:spAutoFit/>
          </a:bodyPr>
          <a:lstStyle/>
          <a:p>
            <a:r>
              <a:rPr lang="ar-SA" sz="3200" b="1" dirty="0" smtClean="0"/>
              <a:t>تشخيص</a:t>
            </a:r>
            <a:endParaRPr lang="ar-SA" sz="3200" b="1" dirty="0"/>
          </a:p>
        </p:txBody>
      </p:sp>
      <p:sp>
        <p:nvSpPr>
          <p:cNvPr id="7" name="مربع نص 6"/>
          <p:cNvSpPr txBox="1"/>
          <p:nvPr/>
        </p:nvSpPr>
        <p:spPr>
          <a:xfrm>
            <a:off x="965196" y="5460900"/>
            <a:ext cx="1669048" cy="584775"/>
          </a:xfrm>
          <a:prstGeom prst="rect">
            <a:avLst/>
          </a:prstGeom>
          <a:noFill/>
        </p:spPr>
        <p:txBody>
          <a:bodyPr wrap="none" rtlCol="1">
            <a:spAutoFit/>
          </a:bodyPr>
          <a:lstStyle/>
          <a:p>
            <a:r>
              <a:rPr lang="ar-SA" sz="3200" b="1" dirty="0" smtClean="0"/>
              <a:t>قياس كمي </a:t>
            </a:r>
            <a:endParaRPr lang="ar-SA" sz="3200"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D:\Documents and Settings\1\My Documents\Bluetooth Exchange Folder\tumblr_mkydh7LusE1qjg6pgo3_400.jpeg"/>
          <p:cNvPicPr>
            <a:picLocks noChangeAspect="1" noChangeArrowheads="1"/>
          </p:cNvPicPr>
          <p:nvPr/>
        </p:nvPicPr>
        <p:blipFill>
          <a:blip r:embed="rId2"/>
          <a:srcRect/>
          <a:stretch>
            <a:fillRect/>
          </a:stretch>
        </p:blipFill>
        <p:spPr bwMode="auto">
          <a:xfrm>
            <a:off x="0" y="0"/>
            <a:ext cx="1357290" cy="6858000"/>
          </a:xfrm>
          <a:prstGeom prst="rect">
            <a:avLst/>
          </a:prstGeom>
          <a:noFill/>
        </p:spPr>
      </p:pic>
      <p:sp>
        <p:nvSpPr>
          <p:cNvPr id="15361" name="Rectangle 1"/>
          <p:cNvSpPr>
            <a:spLocks noChangeArrowheads="1"/>
          </p:cNvSpPr>
          <p:nvPr/>
        </p:nvSpPr>
        <p:spPr bwMode="auto">
          <a:xfrm>
            <a:off x="1285852" y="0"/>
            <a:ext cx="7858148" cy="63094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endParaRPr kumimoji="0" lang="ar-SA" sz="2000" i="0" u="none" strike="noStrike" cap="none" normalizeH="0" baseline="0" dirty="0" smtClean="0">
              <a:ln>
                <a:noFill/>
              </a:ln>
              <a:solidFill>
                <a:schemeClr val="tx1"/>
              </a:solidFill>
              <a:effectLst/>
              <a:latin typeface="Arial" pitchFamily="34" charset="0"/>
              <a:cs typeface="PT Bold Heading"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lang="ar-SA" sz="2000" dirty="0" smtClean="0">
              <a:latin typeface="Arial" pitchFamily="34" charset="0"/>
              <a:cs typeface="PT Bold Heading"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2000" i="0" u="none" strike="noStrike" cap="none" normalizeH="0" baseline="0" dirty="0" smtClean="0">
              <a:ln>
                <a:noFill/>
              </a:ln>
              <a:solidFill>
                <a:schemeClr val="tx1"/>
              </a:solidFill>
              <a:effectLst/>
              <a:latin typeface="Arial" pitchFamily="34" charset="0"/>
              <a:cs typeface="PT Bold Heading" pitchFamily="2" charset="-78"/>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2400" i="0" u="none" strike="noStrike" cap="none" normalizeH="0" baseline="0" dirty="0" err="1" smtClean="0">
                <a:ln>
                  <a:noFill/>
                </a:ln>
                <a:solidFill>
                  <a:srgbClr val="C00000"/>
                </a:solidFill>
                <a:effectLst/>
                <a:latin typeface="Calibri" pitchFamily="34" charset="0"/>
                <a:ea typeface="Calibri" pitchFamily="34" charset="0"/>
                <a:cs typeface="PT Bold Heading" pitchFamily="2" charset="-78"/>
              </a:rPr>
              <a:t>اولاً</a:t>
            </a:r>
            <a:r>
              <a:rPr kumimoji="0" lang="ar-SA" sz="2400" i="0" u="none" strike="noStrike" cap="none" normalizeH="0" baseline="0" dirty="0" smtClean="0">
                <a:ln>
                  <a:noFill/>
                </a:ln>
                <a:solidFill>
                  <a:srgbClr val="C00000"/>
                </a:solidFill>
                <a:effectLst/>
                <a:latin typeface="Calibri" pitchFamily="34" charset="0"/>
                <a:ea typeface="Calibri" pitchFamily="34" charset="0"/>
                <a:cs typeface="PT Bold Heading" pitchFamily="2" charset="-78"/>
              </a:rPr>
              <a:t>: خصائص التقويم التربوي :</a:t>
            </a: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2000" i="0" u="none" strike="noStrike" cap="none" normalizeH="0" baseline="0" dirty="0" smtClean="0">
              <a:ln>
                <a:noFill/>
              </a:ln>
              <a:solidFill>
                <a:schemeClr val="tx1"/>
              </a:solidFill>
              <a:effectLst/>
              <a:latin typeface="Arial" pitchFamily="34" charset="0"/>
              <a:cs typeface="PT Bold Heading" pitchFamily="2" charset="-78"/>
            </a:endParaRPr>
          </a:p>
          <a:p>
            <a:pPr marL="0" marR="0" lvl="0" indent="0" algn="r" defTabSz="914400" rtl="1" eaLnBrk="0" fontAlgn="base" latinLnBrk="0" hangingPunct="0">
              <a:lnSpc>
                <a:spcPct val="100000"/>
              </a:lnSpc>
              <a:spcBef>
                <a:spcPct val="0"/>
              </a:spcBef>
              <a:spcAft>
                <a:spcPct val="0"/>
              </a:spcAft>
              <a:buClrTx/>
              <a:buSzTx/>
              <a:tabLst/>
            </a:pPr>
            <a:r>
              <a:rPr kumimoji="0" lang="ar-SA" sz="2000" i="0" u="none" strike="noStrike" cap="none" normalizeH="0" baseline="0" dirty="0" smtClean="0">
                <a:ln>
                  <a:noFill/>
                </a:ln>
                <a:solidFill>
                  <a:srgbClr val="92D050"/>
                </a:solidFill>
                <a:effectLst/>
                <a:latin typeface="Calibri" pitchFamily="34" charset="0"/>
                <a:ea typeface="Calibri" pitchFamily="34" charset="0"/>
                <a:cs typeface="PT Bold Heading" pitchFamily="2" charset="-78"/>
              </a:rPr>
              <a:t>1/ الارتباط بالأهداف: </a:t>
            </a:r>
            <a:r>
              <a:rPr kumimoji="0" lang="ar-SA" sz="200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ويقتضي هذا الأساس أن ترتبط عملية التقويم بأهداف محددة, حيث إن مفهوم التقويم الحديث يشير إلى أن التقويم عملية منظمة, وموجهة إلى </a:t>
            </a:r>
            <a:r>
              <a:rPr lang="ar-SA" sz="2000" dirty="0" smtClean="0">
                <a:latin typeface="Calibri" pitchFamily="34" charset="0"/>
                <a:ea typeface="Calibri" pitchFamily="34" charset="0"/>
                <a:cs typeface="PT Bold Heading" pitchFamily="2" charset="-78"/>
              </a:rPr>
              <a:t>أ</a:t>
            </a:r>
            <a:r>
              <a:rPr kumimoji="0" lang="ar-SA" sz="200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هداف محددة, وعليه فإنه لابد اولاً من تحديد الهدف المراد تقويمه بدقة, ومن ثم ربط التقويم بهذا الهدف, حتى تكون نتائج التقويم صادقه</a:t>
            </a:r>
          </a:p>
          <a:p>
            <a:pPr marL="0" marR="0" lvl="0" indent="0" algn="r" defTabSz="914400" rtl="1" eaLnBrk="0" fontAlgn="base" latinLnBrk="0" hangingPunct="0">
              <a:lnSpc>
                <a:spcPct val="100000"/>
              </a:lnSpc>
              <a:spcBef>
                <a:spcPct val="0"/>
              </a:spcBef>
              <a:spcAft>
                <a:spcPct val="0"/>
              </a:spcAft>
              <a:buClrTx/>
              <a:buSzTx/>
              <a:tabLst/>
            </a:pPr>
            <a:endParaRPr kumimoji="0" lang="en-US" sz="2000" i="0" u="none" strike="noStrike" cap="none" normalizeH="0" baseline="0" dirty="0" smtClean="0">
              <a:ln>
                <a:noFill/>
              </a:ln>
              <a:solidFill>
                <a:schemeClr val="tx1"/>
              </a:solidFill>
              <a:effectLst/>
              <a:latin typeface="Arial" pitchFamily="34" charset="0"/>
              <a:cs typeface="PT Bold Heading" pitchFamily="2" charset="-78"/>
            </a:endParaRPr>
          </a:p>
          <a:p>
            <a:pPr marL="0" marR="0" lvl="0" indent="0" algn="r" defTabSz="914400" rtl="1" eaLnBrk="0" fontAlgn="base" latinLnBrk="0" hangingPunct="0">
              <a:lnSpc>
                <a:spcPct val="100000"/>
              </a:lnSpc>
              <a:spcBef>
                <a:spcPct val="0"/>
              </a:spcBef>
              <a:spcAft>
                <a:spcPct val="0"/>
              </a:spcAft>
              <a:buClrTx/>
              <a:buSzTx/>
              <a:tabLst/>
            </a:pPr>
            <a:r>
              <a:rPr lang="ar-SA" sz="2000" dirty="0" smtClean="0">
                <a:solidFill>
                  <a:srgbClr val="92D050"/>
                </a:solidFill>
                <a:latin typeface="Calibri" pitchFamily="34" charset="0"/>
                <a:ea typeface="Calibri" pitchFamily="34" charset="0"/>
                <a:cs typeface="PT Bold Heading" pitchFamily="2" charset="-78"/>
              </a:rPr>
              <a:t>2/ا</a:t>
            </a:r>
            <a:r>
              <a:rPr kumimoji="0" lang="ar-SA" sz="2000" i="0" u="none" strike="noStrike" cap="none" normalizeH="0" baseline="0" dirty="0" smtClean="0">
                <a:ln>
                  <a:noFill/>
                </a:ln>
                <a:solidFill>
                  <a:srgbClr val="92D050"/>
                </a:solidFill>
                <a:effectLst/>
                <a:latin typeface="Calibri" pitchFamily="34" charset="0"/>
                <a:ea typeface="Calibri" pitchFamily="34" charset="0"/>
                <a:cs typeface="PT Bold Heading" pitchFamily="2" charset="-78"/>
              </a:rPr>
              <a:t>لشمول: </a:t>
            </a:r>
            <a:r>
              <a:rPr kumimoji="0" lang="ar-SA" sz="200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ويعني أن يشمل التقويم جميع عناصر العملية التعليمية , بدءاً بالتلميذ, ومروراً بالمنهج وعناصره, وانتهاء بالمعلم والقائمين بأمر الإدارة المدرسية, مع إعطاء صوره شاملة للجانب المراد تقويمه, فتقويم التلميذ مثلاً, ينبغي ألا يقتصر على مقدار تحصيله في الجانب المعرفي, بل يتعدى ذلك إلى جوانب اخرى, </a:t>
            </a:r>
            <a:r>
              <a:rPr kumimoji="0" lang="ar-SA" sz="2000" i="0" u="none" strike="noStrike" cap="none" normalizeH="0" baseline="0" dirty="0" err="1" smtClean="0">
                <a:ln>
                  <a:noFill/>
                </a:ln>
                <a:solidFill>
                  <a:schemeClr val="tx1"/>
                </a:solidFill>
                <a:effectLst/>
                <a:latin typeface="Calibri" pitchFamily="34" charset="0"/>
                <a:ea typeface="Calibri" pitchFamily="34" charset="0"/>
                <a:cs typeface="PT Bold Heading" pitchFamily="2" charset="-78"/>
              </a:rPr>
              <a:t>مهارية</a:t>
            </a:r>
            <a:r>
              <a:rPr kumimoji="0" lang="ar-SA" sz="200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 ووجدانية , مع تحقيق نوع من التوازن . </a:t>
            </a:r>
            <a:endParaRPr kumimoji="0" lang="ar-SA" sz="2000" i="0" u="none" strike="noStrike" cap="none" normalizeH="0" baseline="0" dirty="0" smtClean="0">
              <a:ln>
                <a:noFill/>
              </a:ln>
              <a:solidFill>
                <a:schemeClr val="tx1"/>
              </a:solidFill>
              <a:effectLst/>
              <a:latin typeface="Arial" pitchFamily="34" charset="0"/>
              <a:cs typeface="PT Bold Heading" pitchFamily="2" charset="-78"/>
            </a:endParaRPr>
          </a:p>
          <a:p>
            <a:pPr marL="0" marR="0" lvl="0" indent="0" algn="r" defTabSz="914400" rtl="1" eaLnBrk="0" fontAlgn="base" latinLnBrk="0" hangingPunct="0">
              <a:lnSpc>
                <a:spcPct val="100000"/>
              </a:lnSpc>
              <a:spcBef>
                <a:spcPct val="0"/>
              </a:spcBef>
              <a:spcAft>
                <a:spcPct val="0"/>
              </a:spcAft>
              <a:buClrTx/>
              <a:buSzTx/>
              <a:buFontTx/>
              <a:buChar char="•"/>
              <a:tabLst/>
            </a:pPr>
            <a:endParaRPr lang="ar-SA" sz="2000" dirty="0" smtClean="0">
              <a:latin typeface="Arial" pitchFamily="34" charset="0"/>
              <a:ea typeface="Calibri" pitchFamily="34" charset="0"/>
              <a:cs typeface="PT Bold Heading" pitchFamily="2" charset="-78"/>
            </a:endParaRPr>
          </a:p>
          <a:p>
            <a:pPr marL="0" marR="0" lvl="0" indent="0" algn="r" defTabSz="914400" rtl="1" eaLnBrk="0" fontAlgn="base" latinLnBrk="0" hangingPunct="0">
              <a:lnSpc>
                <a:spcPct val="100000"/>
              </a:lnSpc>
              <a:spcBef>
                <a:spcPct val="0"/>
              </a:spcBef>
              <a:spcAft>
                <a:spcPct val="0"/>
              </a:spcAft>
              <a:buClrTx/>
              <a:buSzTx/>
              <a:tabLst/>
            </a:pPr>
            <a:r>
              <a:rPr kumimoji="0" lang="ar-SA" sz="2000" i="0" u="none" strike="noStrike" cap="none" normalizeH="0" baseline="0" dirty="0" smtClean="0">
                <a:ln>
                  <a:noFill/>
                </a:ln>
                <a:solidFill>
                  <a:srgbClr val="92D050"/>
                </a:solidFill>
                <a:effectLst/>
                <a:latin typeface="Calibri" pitchFamily="34" charset="0"/>
                <a:ea typeface="Calibri" pitchFamily="34" charset="0"/>
                <a:cs typeface="PT Bold Heading" pitchFamily="2" charset="-78"/>
              </a:rPr>
              <a:t>3/التنوع: </a:t>
            </a:r>
            <a:r>
              <a:rPr kumimoji="0" lang="ar-SA" sz="2000" i="0" u="none" strike="noStrike" cap="none" normalizeH="0" baseline="0" dirty="0" smtClean="0">
                <a:ln>
                  <a:noFill/>
                </a:ln>
                <a:solidFill>
                  <a:schemeClr val="tx1"/>
                </a:solidFill>
                <a:effectLst/>
                <a:latin typeface="Calibri" pitchFamily="34" charset="0"/>
                <a:ea typeface="Calibri" pitchFamily="34" charset="0"/>
                <a:cs typeface="PT Bold Heading" pitchFamily="2" charset="-78"/>
              </a:rPr>
              <a:t>ويقصد به التنوع في أدوات التقويم, وعدم الاقتصار على استخدام أداة واحدة في جميع عمليات التقويم, فليس هناك أداة واحدة, تصلح لمجالات التقويم كافة, او حتى لمجال واحد بعينه, وكلما تنوعت الأدوات ,زادت معلوماتنا عن المجال المراد تقويمه. </a:t>
            </a:r>
            <a:endParaRPr kumimoji="0" lang="ar-SA" sz="2000" i="0" u="none" strike="noStrike" cap="none" normalizeH="0" baseline="0" dirty="0" smtClean="0">
              <a:ln>
                <a:noFill/>
              </a:ln>
              <a:solidFill>
                <a:schemeClr val="tx1"/>
              </a:solidFill>
              <a:effectLst/>
              <a:latin typeface="Arial" pitchFamily="34" charset="0"/>
              <a:cs typeface="PT Bold Heading" pitchFamily="2" charset="-78"/>
            </a:endParaRPr>
          </a:p>
        </p:txBody>
      </p:sp>
    </p:spTree>
    <p:extLst>
      <p:ext uri="{BB962C8B-B14F-4D97-AF65-F5344CB8AC3E}">
        <p14:creationId xmlns:p14="http://schemas.microsoft.com/office/powerpoint/2010/main" val="16632587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4">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نسق4</Template>
  <TotalTime>336</TotalTime>
  <Words>6821</Words>
  <Application>Microsoft Office PowerPoint</Application>
  <PresentationFormat>عرض على الشاشة (3:4)‏</PresentationFormat>
  <Paragraphs>425</Paragraphs>
  <Slides>67</Slides>
  <Notes>0</Notes>
  <HiddenSlides>0</HiddenSlides>
  <MMClips>0</MMClips>
  <ScaleCrop>false</ScaleCrop>
  <HeadingPairs>
    <vt:vector size="4" baseType="variant">
      <vt:variant>
        <vt:lpstr>نسق</vt:lpstr>
      </vt:variant>
      <vt:variant>
        <vt:i4>2</vt:i4>
      </vt:variant>
      <vt:variant>
        <vt:lpstr>عناوين الشرائح</vt:lpstr>
      </vt:variant>
      <vt:variant>
        <vt:i4>67</vt:i4>
      </vt:variant>
    </vt:vector>
  </HeadingPairs>
  <TitlesOfParts>
    <vt:vector size="69" baseType="lpstr">
      <vt:lpstr>سمة Office</vt:lpstr>
      <vt:lpstr>نسق4</vt:lpstr>
      <vt:lpstr>أهمية التقويم التربوي فى العملية التعليمية   إعداد  الدكتورة/سمية عبد الرحيم  </vt:lpstr>
      <vt:lpstr>The importance of the educational EVALUATION in the educational process  Prepare Sumaya Abdel Rahim dr:</vt:lpstr>
      <vt:lpstr>المقدمة :-</vt:lpstr>
      <vt:lpstr>مفهوم التقويم التربوي  </vt:lpstr>
      <vt:lpstr>                                                                     </vt:lpstr>
      <vt:lpstr> </vt:lpstr>
      <vt:lpstr>عرض تقديمي في PowerPoint</vt:lpstr>
      <vt:lpstr>العلاقة بين مفاهيم التقييم والتقويم والقياس :-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                       أهمية التقويم التربوي وموقعه ووظائفه وأهدافه  أهمية التقويم التربوي: أهمية التقويم في العملية التعليمية  1- يحسن مسار العملية التعليمية لأنه يحدد اتجاه المدرسة في  تحقيق أهدافها . 2- يعمل على تقدير مدى فعالية المحتوى وطرق التدريس والوسائل والأنشطة في تحقيق الأهداف التعليمية . 3-يكشف نقاط القوة والضعف لدى التلاميذ ويعمل على علاج نقاط الضعف وتعزيز نقاط القوة . 4- يوجه التلاميذ ويدربهم على التقويم الذاتي . 5-يستعان به في الحكم على مستوى التلاميذ و ترفيعهم  من الصف  من صف دراسي لآخر أومن مرحله تعليمية لآخري . 6-يحث التلميذ على الجد والاجتهاد والمثابرة في تلقي العلم  7- يشخص الصعوبات التي يصادفها التلميذ والمعلم والمدرسة ويعمل على معالجتها </vt:lpstr>
      <vt:lpstr>                              أهمية التقويم لكافة الفئات بالعملية التعليمية  أولا :أهمية التقويم للتلاميذ . - تزويدهم بالتغذية الراجعة التي تفيدهم في توضيح مدى ما أحرزوه  . - توضيح الأهداف  التعليمية الخاصة التي يراد منهم تحقيقها  - تحديد جوانب القوه و جوانب الضعف لديهم والعمل على             معالجتها . - تنمية الشعور لديهم بالرضا عن أدائهم من خلال ما تفرزه عملية التقويم من نتائج . - تنمية مهاراتهم التعليمية وقدراتهم على التفكير الناقد . ثانيا :أهمية التقويم للمعلمين . - تزويدهم بالمعلومات عن ما حققه تلاميذهم  من نتائج وأهداف تعليمية . - تمكينهم من إعادة صياغة الأهداف التعليمية الخاصة بالتلاميذ  - تحديد أفضل الطرق و الأساليب التي تؤدى إلى تحسين العمليةالتعليمية . - مساعدتهم في اختيار الوسائل والمصادر الأكثر فعاليةفي عملية التعليم . - تمكينهم من مقارنة نتائج التلميذ بنفسه ,وبمجموعه أخرى من التلاميذ .</vt:lpstr>
      <vt:lpstr>          ثالثا :أهمية التقويم لأولياء الأمور 1- تزويدهم بمعلومات عن درجة التقدم الذي أحرزه أبناؤهم . 2- توضيح نقاط القوة ,ونقاط الضعف لدى أبناؤهم . 3-اكتشاف قدرات أبناؤهم وميولهم حتى يوجهوهم التوجه الصحيح . 4- توضيح الطرق والأساليب الصحيحة التي يمكن أن يساعدوا من            خلالها أبنائهم .   رابعا :أهمية التقويم للقائمين على أمر المدارس والمشرفين عليها . 1- تعرف فعالية البرامج الدراسية التي يتلقاها التلاميذ . 2- التحقق  من جوانب القوه والضعف في البرنامج أو المنهج المدرسي . 3- مقارنة نتائج عمليات التدريس في المدارس المختلفة . 4- تحديد جوانب المنهج المدرسي التي تحتاج إلى تعديل . 5- معالجة أوجوه القصور والنقص في جانب البيئة المدرسية والمناخ التعليمي .</vt:lpstr>
      <vt:lpstr>عرض تقديمي في PowerPoint</vt:lpstr>
      <vt:lpstr>علاقة التقويم وموقعة في منظومة التعليم </vt:lpstr>
      <vt:lpstr>           علاقة التقويم وموقعه في منظومة التعليم   موقع التقويم في منظومة التدريس : منظومة التدريس هي منظومة فرعيه من منظومة التعليم الذي بدوره هو منظومة فرعية من منظومة أكبر هي منظومة التربية ولا تختلف مكونات كل منظومة من هذه المنظومات عن بعضها إلا من حيث نوعية  العناصر التي يشمل عليها كل من مكونات النظام ’ويمثل التقويم من أهم المراحل عملية التدريس التي تتكون من التخطيط والتنفيذ والتقويم فالتدرس وفقا لمدخل النظم يعد منظومة تتكون من مدخلات وعمليات ومخرجات وتغذية راجعه وداخل هذه المنظومة توجد خمسة عناصر هي المعلم والمتعلم والمنهج والبيئة الصفية والتقويم ويشكل التقويم الإطار الحاكم لعناصر نظام التدريس  من معلم ومتعلم ومنهج وبيئة صفية حيث يتوقف إصدار الحكم وتحديد إيجابيات أوسلبيات كل عنصر من عناصر نظام التدريس على عملية التقويم وبالتالي فإن التقويم يصبح من أهم المهارات عملية التدريس والمعلم الذي لا يتقن هذه المهارة لا يمكن له أن يكون معلما ناجحا . </vt:lpstr>
      <vt:lpstr>علاقة التقويم وموقعه </vt:lpstr>
      <vt:lpstr>عرض تقديمي في PowerPoint</vt:lpstr>
      <vt:lpstr>علاقة التقويم وموقعه في منظومة المنهج </vt:lpstr>
      <vt:lpstr>عرض تقديمي في PowerPoint</vt:lpstr>
      <vt:lpstr>عرض تقديمي في PowerPoint</vt:lpstr>
      <vt:lpstr>عرض تقديمي في PowerPoint</vt:lpstr>
      <vt:lpstr>عرض تقديمي في PowerPoint</vt:lpstr>
      <vt:lpstr>إعداد : د: سمية عبد الرحيم احمد استاذ مساعد مناهج وطرق التدريس القسم التربوي</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مفهوم التقويم التربوي</dc:title>
  <dc:creator>user</dc:creator>
  <cp:lastModifiedBy>hp</cp:lastModifiedBy>
  <cp:revision>42</cp:revision>
  <dcterms:created xsi:type="dcterms:W3CDTF">2014-04-20T09:50:04Z</dcterms:created>
  <dcterms:modified xsi:type="dcterms:W3CDTF">2015-03-26T08:32:06Z</dcterms:modified>
</cp:coreProperties>
</file>