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6" r:id="rId10"/>
    <p:sldId id="265" r:id="rId11"/>
    <p:sldId id="267" r:id="rId12"/>
    <p:sldId id="268" r:id="rId13"/>
    <p:sldId id="273" r:id="rId14"/>
    <p:sldId id="269" r:id="rId15"/>
    <p:sldId id="270" r:id="rId16"/>
    <p:sldId id="271" r:id="rId17"/>
    <p:sldId id="272"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94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8C4E561E-F019-4BD8-B3E9-3FD0C4A10827}" type="datetimeFigureOut">
              <a:rPr lang="ar-SA" smtClean="0"/>
              <a:t>05/05/36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096866-6A74-49C6-92CD-6B3731166A36}" type="slidenum">
              <a:rPr lang="ar-SA" smtClean="0"/>
              <a:t>‹#›</a:t>
            </a:fld>
            <a:endParaRPr lang="ar-SA"/>
          </a:p>
        </p:txBody>
      </p:sp>
    </p:spTree>
  </p:cSld>
  <p:clrMapOvr>
    <a:masterClrMapping/>
  </p:clrMapOvr>
  <p:transition>
    <p:sndAc>
      <p:stSnd>
        <p:snd r:embed="rId1" name="chimes.wav" builtIn="1"/>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C4E561E-F019-4BD8-B3E9-3FD0C4A10827}" type="datetimeFigureOut">
              <a:rPr lang="ar-SA" smtClean="0"/>
              <a:t>05/05/36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096866-6A74-49C6-92CD-6B3731166A36}" type="slidenum">
              <a:rPr lang="ar-SA" smtClean="0"/>
              <a:t>‹#›</a:t>
            </a:fld>
            <a:endParaRPr lang="ar-SA"/>
          </a:p>
        </p:txBody>
      </p:sp>
    </p:spTree>
  </p:cSld>
  <p:clrMapOvr>
    <a:masterClrMapping/>
  </p:clrMapOvr>
  <p:transition>
    <p:sndAc>
      <p:stSnd>
        <p:snd r:embed="rId1" name="chimes.wav" builtIn="1"/>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C4E561E-F019-4BD8-B3E9-3FD0C4A10827}" type="datetimeFigureOut">
              <a:rPr lang="ar-SA" smtClean="0"/>
              <a:t>05/05/36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096866-6A74-49C6-92CD-6B3731166A36}" type="slidenum">
              <a:rPr lang="ar-SA" smtClean="0"/>
              <a:t>‹#›</a:t>
            </a:fld>
            <a:endParaRPr lang="ar-SA"/>
          </a:p>
        </p:txBody>
      </p:sp>
    </p:spTree>
  </p:cSld>
  <p:clrMapOvr>
    <a:masterClrMapping/>
  </p:clrMapOvr>
  <p:transition>
    <p:sndAc>
      <p:stSnd>
        <p:snd r:embed="rId1" name="chimes.wav" builtIn="1"/>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C4E561E-F019-4BD8-B3E9-3FD0C4A10827}" type="datetimeFigureOut">
              <a:rPr lang="ar-SA" smtClean="0"/>
              <a:t>05/05/36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096866-6A74-49C6-92CD-6B3731166A36}" type="slidenum">
              <a:rPr lang="ar-SA" smtClean="0"/>
              <a:t>‹#›</a:t>
            </a:fld>
            <a:endParaRPr lang="ar-SA"/>
          </a:p>
        </p:txBody>
      </p:sp>
    </p:spTree>
  </p:cSld>
  <p:clrMapOvr>
    <a:masterClrMapping/>
  </p:clrMapOvr>
  <p:transition>
    <p:sndAc>
      <p:stSnd>
        <p:snd r:embed="rId1" name="chimes.wav" builtIn="1"/>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C4E561E-F019-4BD8-B3E9-3FD0C4A10827}" type="datetimeFigureOut">
              <a:rPr lang="ar-SA" smtClean="0"/>
              <a:t>05/05/36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096866-6A74-49C6-92CD-6B3731166A36}" type="slidenum">
              <a:rPr lang="ar-SA" smtClean="0"/>
              <a:t>‹#›</a:t>
            </a:fld>
            <a:endParaRPr lang="ar-SA"/>
          </a:p>
        </p:txBody>
      </p:sp>
    </p:spTree>
  </p:cSld>
  <p:clrMapOvr>
    <a:masterClrMapping/>
  </p:clrMapOvr>
  <p:transition>
    <p:sndAc>
      <p:stSnd>
        <p:snd r:embed="rId1" name="chimes.wav" builtIn="1"/>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8C4E561E-F019-4BD8-B3E9-3FD0C4A10827}" type="datetimeFigureOut">
              <a:rPr lang="ar-SA" smtClean="0"/>
              <a:t>05/05/36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8096866-6A74-49C6-92CD-6B3731166A36}" type="slidenum">
              <a:rPr lang="ar-SA" smtClean="0"/>
              <a:t>‹#›</a:t>
            </a:fld>
            <a:endParaRPr lang="ar-SA"/>
          </a:p>
        </p:txBody>
      </p:sp>
    </p:spTree>
  </p:cSld>
  <p:clrMapOvr>
    <a:masterClrMapping/>
  </p:clrMapOvr>
  <p:transition>
    <p:sndAc>
      <p:stSnd>
        <p:snd r:embed="rId1" name="chimes.wav" builtIn="1"/>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8C4E561E-F019-4BD8-B3E9-3FD0C4A10827}" type="datetimeFigureOut">
              <a:rPr lang="ar-SA" smtClean="0"/>
              <a:t>05/05/36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8096866-6A74-49C6-92CD-6B3731166A36}" type="slidenum">
              <a:rPr lang="ar-SA" smtClean="0"/>
              <a:t>‹#›</a:t>
            </a:fld>
            <a:endParaRPr lang="ar-SA"/>
          </a:p>
        </p:txBody>
      </p:sp>
    </p:spTree>
  </p:cSld>
  <p:clrMapOvr>
    <a:masterClrMapping/>
  </p:clrMapOvr>
  <p:transition>
    <p:sndAc>
      <p:stSnd>
        <p:snd r:embed="rId1" name="chimes.wav" builtIn="1"/>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8C4E561E-F019-4BD8-B3E9-3FD0C4A10827}" type="datetimeFigureOut">
              <a:rPr lang="ar-SA" smtClean="0"/>
              <a:t>05/05/36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8096866-6A74-49C6-92CD-6B3731166A36}" type="slidenum">
              <a:rPr lang="ar-SA" smtClean="0"/>
              <a:t>‹#›</a:t>
            </a:fld>
            <a:endParaRPr lang="ar-SA"/>
          </a:p>
        </p:txBody>
      </p:sp>
    </p:spTree>
  </p:cSld>
  <p:clrMapOvr>
    <a:masterClrMapping/>
  </p:clrMapOvr>
  <p:transition>
    <p:sndAc>
      <p:stSnd>
        <p:snd r:embed="rId1" name="chimes.wav" builtIn="1"/>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C4E561E-F019-4BD8-B3E9-3FD0C4A10827}" type="datetimeFigureOut">
              <a:rPr lang="ar-SA" smtClean="0"/>
              <a:t>05/05/36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8096866-6A74-49C6-92CD-6B3731166A36}" type="slidenum">
              <a:rPr lang="ar-SA" smtClean="0"/>
              <a:t>‹#›</a:t>
            </a:fld>
            <a:endParaRPr lang="ar-SA"/>
          </a:p>
        </p:txBody>
      </p:sp>
    </p:spTree>
  </p:cSld>
  <p:clrMapOvr>
    <a:masterClrMapping/>
  </p:clrMapOvr>
  <p:transition>
    <p:sndAc>
      <p:stSnd>
        <p:snd r:embed="rId1" name="chimes.wav" builtIn="1"/>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C4E561E-F019-4BD8-B3E9-3FD0C4A10827}" type="datetimeFigureOut">
              <a:rPr lang="ar-SA" smtClean="0"/>
              <a:t>05/05/36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8096866-6A74-49C6-92CD-6B3731166A36}" type="slidenum">
              <a:rPr lang="ar-SA" smtClean="0"/>
              <a:t>‹#›</a:t>
            </a:fld>
            <a:endParaRPr lang="ar-SA"/>
          </a:p>
        </p:txBody>
      </p:sp>
    </p:spTree>
  </p:cSld>
  <p:clrMapOvr>
    <a:masterClrMapping/>
  </p:clrMapOvr>
  <p:transition>
    <p:sndAc>
      <p:stSnd>
        <p:snd r:embed="rId1" name="chimes.wav" builtIn="1"/>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C4E561E-F019-4BD8-B3E9-3FD0C4A10827}" type="datetimeFigureOut">
              <a:rPr lang="ar-SA" smtClean="0"/>
              <a:t>05/05/36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8096866-6A74-49C6-92CD-6B3731166A36}" type="slidenum">
              <a:rPr lang="ar-SA" smtClean="0"/>
              <a:t>‹#›</a:t>
            </a:fld>
            <a:endParaRPr lang="ar-SA"/>
          </a:p>
        </p:txBody>
      </p:sp>
    </p:spTree>
  </p:cSld>
  <p:clrMapOvr>
    <a:masterClrMapping/>
  </p:clrMapOvr>
  <p:transition>
    <p:sndAc>
      <p:stSnd>
        <p:snd r:embed="rId1" name="chimes.wav" builtIn="1"/>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C4E561E-F019-4BD8-B3E9-3FD0C4A10827}" type="datetimeFigureOut">
              <a:rPr lang="ar-SA" smtClean="0"/>
              <a:t>05/05/36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8096866-6A74-49C6-92CD-6B3731166A36}"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sndAc>
      <p:stSnd>
        <p:snd r:embed="rId13" name="chimes.wav" builtIn="1"/>
      </p:stSnd>
    </p:sndAc>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274638"/>
            <a:ext cx="8715436" cy="6583362"/>
          </a:xfrm>
        </p:spPr>
        <p:txBody>
          <a:bodyPr>
            <a:normAutofit/>
          </a:bodyPr>
          <a:lstStyle/>
          <a:p>
            <a:pPr algn="r"/>
            <a:r>
              <a:rPr lang="ar-SA" sz="7300" b="1" dirty="0">
                <a:solidFill>
                  <a:srgbClr val="FF0000"/>
                </a:solidFill>
              </a:rPr>
              <a:t>أوجهُ ما بينَ </a:t>
            </a:r>
            <a:r>
              <a:rPr lang="ar-SA" sz="7300" b="1" dirty="0" err="1">
                <a:solidFill>
                  <a:srgbClr val="FF0000"/>
                </a:solidFill>
              </a:rPr>
              <a:t>السورتينِ</a:t>
            </a:r>
            <a:r>
              <a:rPr lang="ar-SA" sz="7300" b="1" dirty="0">
                <a:solidFill>
                  <a:srgbClr val="FF0000"/>
                </a:solidFill>
              </a:rPr>
              <a:t>:</a:t>
            </a:r>
            <a:r>
              <a:rPr lang="ar-SA" sz="7300" b="1" dirty="0"/>
              <a:t/>
            </a:r>
            <a:br>
              <a:rPr lang="ar-SA" sz="7300" b="1" dirty="0"/>
            </a:br>
            <a:r>
              <a:rPr lang="ar-SA" sz="7300" b="1" dirty="0"/>
              <a:t>إذا وصل القارئ آخر سورة يقرؤها بالتي بعدها سوى سورة براءة، فله ثلاثة أوجه:</a:t>
            </a:r>
            <a:r>
              <a:rPr lang="ar-SA" dirty="0"/>
              <a:t/>
            </a:r>
            <a:br>
              <a:rPr lang="ar-SA" dirty="0"/>
            </a:br>
            <a:endParaRPr lang="ar-SA" dirty="0"/>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2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2500" accel="50000" fill="hold">
                                          <p:stCondLst>
                                            <p:cond delay="2500"/>
                                          </p:stCondLst>
                                        </p:cTn>
                                        <p:tgtEl>
                                          <p:spTgt spid="2"/>
                                        </p:tgtEl>
                                        <p:attrNameLst>
                                          <p:attrName>ppt_w</p:attrName>
                                        </p:attrNameLst>
                                      </p:cBhvr>
                                      <p:tavLst>
                                        <p:tav tm="0">
                                          <p:val>
                                            <p:strVal val="#ppt_w*.05"/>
                                          </p:val>
                                        </p:tav>
                                        <p:tav tm="100000">
                                          <p:val>
                                            <p:strVal val="#ppt_w"/>
                                          </p:val>
                                        </p:tav>
                                      </p:tavLst>
                                    </p:anim>
                                    <p:anim calcmode="lin" valueType="num">
                                      <p:cBhvr>
                                        <p:cTn id="10" dur="5000" fill="hold"/>
                                        <p:tgtEl>
                                          <p:spTgt spid="2"/>
                                        </p:tgtEl>
                                        <p:attrNameLst>
                                          <p:attrName>ppt_h</p:attrName>
                                        </p:attrNameLst>
                                      </p:cBhvr>
                                      <p:tavLst>
                                        <p:tav tm="0">
                                          <p:val>
                                            <p:strVal val="#ppt_h"/>
                                          </p:val>
                                        </p:tav>
                                        <p:tav tm="100000">
                                          <p:val>
                                            <p:strVal val="#ppt_h"/>
                                          </p:val>
                                        </p:tav>
                                      </p:tavLst>
                                    </p:anim>
                                    <p:anim calcmode="lin" valueType="num">
                                      <p:cBhvr>
                                        <p:cTn id="11" dur="2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2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2500" accel="50000" fill="hold">
                                          <p:stCondLst>
                                            <p:cond delay="2500"/>
                                          </p:stCondLst>
                                        </p:cTn>
                                        <p:tgtEl>
                                          <p:spTgt spid="2"/>
                                        </p:tgtEl>
                                        <p:attrNameLst>
                                          <p:attrName>ppt_y</p:attrName>
                                        </p:attrNameLst>
                                      </p:cBhvr>
                                      <p:tavLst>
                                        <p:tav tm="0">
                                          <p:val>
                                            <p:strVal val="#ppt_y+.1"/>
                                          </p:val>
                                        </p:tav>
                                        <p:tav tm="100000">
                                          <p:val>
                                            <p:strVal val="#ppt_y"/>
                                          </p:val>
                                        </p:tav>
                                      </p:tavLst>
                                    </p:anim>
                                    <p:animEffect transition="in" filter="fade">
                                      <p:cBhvr>
                                        <p:cTn id="14" dur="5000" decel="500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algn="r"/>
            <a:r>
              <a:rPr lang="ar-SA" sz="6700" b="1" dirty="0">
                <a:solidFill>
                  <a:srgbClr val="92D050"/>
                </a:solidFill>
              </a:rPr>
              <a:t>الحكم الأول: الإظهار الحلقي</a:t>
            </a:r>
            <a:r>
              <a:rPr lang="ar-SA" sz="6000" b="1" dirty="0"/>
              <a:t/>
            </a:r>
            <a:br>
              <a:rPr lang="ar-SA" sz="6000" b="1" dirty="0"/>
            </a:br>
            <a:r>
              <a:rPr lang="ar-SA" sz="6000" b="1" dirty="0">
                <a:solidFill>
                  <a:srgbClr val="FF0000"/>
                </a:solidFill>
              </a:rPr>
              <a:t>تَعْرِيفُهُ:</a:t>
            </a:r>
            <a:r>
              <a:rPr lang="ar-SA" sz="6000" b="1" dirty="0"/>
              <a:t/>
            </a:r>
            <a:br>
              <a:rPr lang="ar-SA" sz="6000" b="1" dirty="0"/>
            </a:br>
            <a:r>
              <a:rPr lang="ar-SA" sz="6000" b="1" dirty="0">
                <a:solidFill>
                  <a:srgbClr val="FFFF00"/>
                </a:solidFill>
              </a:rPr>
              <a:t>الإظهارُ لغةً: </a:t>
            </a:r>
            <a:r>
              <a:rPr lang="ar-SA" sz="6000" b="1" dirty="0"/>
              <a:t>البيان والإيضاح.</a:t>
            </a:r>
            <a:br>
              <a:rPr lang="ar-SA" sz="6000" b="1" dirty="0"/>
            </a:br>
            <a:r>
              <a:rPr lang="ar-SA" sz="6000" b="1" dirty="0">
                <a:solidFill>
                  <a:srgbClr val="FFFF00"/>
                </a:solidFill>
              </a:rPr>
              <a:t>واصطلاحًا: </a:t>
            </a:r>
            <a:r>
              <a:rPr lang="ar-SA" sz="6000" b="1" dirty="0"/>
              <a:t>إخراج الحرف الْمُظْهَر من مخرجه من غير غنة كاملة.</a:t>
            </a:r>
            <a:br>
              <a:rPr lang="ar-SA" sz="6000" b="1" dirty="0"/>
            </a:br>
            <a:r>
              <a:rPr lang="ar-SA" sz="6000" b="1" dirty="0"/>
              <a:t>والمراد بالحرف المظهر: النون الساكنة والتنوين الواقعتان قبل أحرف الإظهار.</a:t>
            </a:r>
            <a:r>
              <a:rPr lang="ar-SA" dirty="0"/>
              <a:t/>
            </a:r>
            <a:br>
              <a:rPr lang="ar-SA" dirty="0"/>
            </a:br>
            <a:endParaRPr lang="ar-SA" dirty="0"/>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2844" y="0"/>
            <a:ext cx="9001156" cy="6858000"/>
          </a:xfrm>
        </p:spPr>
        <p:txBody>
          <a:bodyPr>
            <a:noAutofit/>
          </a:bodyPr>
          <a:lstStyle/>
          <a:p>
            <a:pPr algn="r"/>
            <a:r>
              <a:rPr lang="ar-SA" sz="6000" b="1" dirty="0" smtClean="0">
                <a:solidFill>
                  <a:srgbClr val="FF0000"/>
                </a:solidFill>
              </a:rPr>
              <a:t>حُرُوفُهُ:</a:t>
            </a:r>
            <a:r>
              <a:rPr lang="ar-SA" sz="5400" b="1" dirty="0" smtClean="0">
                <a:solidFill>
                  <a:srgbClr val="FF0000"/>
                </a:solidFill>
              </a:rPr>
              <a:t> </a:t>
            </a:r>
            <a:r>
              <a:rPr lang="ar-SA" sz="5400" b="1" dirty="0" smtClean="0"/>
              <a:t>حروف </a:t>
            </a:r>
            <a:r>
              <a:rPr lang="ar-SA" sz="5400" b="1" dirty="0"/>
              <a:t>الإظهار الحلقي ستة وهي: الهمزة والهاء والعين والحاء والغين </a:t>
            </a:r>
            <a:r>
              <a:rPr lang="ar-SA" sz="5400" b="1" dirty="0" smtClean="0"/>
              <a:t>والخاء، فإذا </a:t>
            </a:r>
            <a:r>
              <a:rPr lang="ar-SA" sz="5400" b="1" dirty="0"/>
              <a:t>وقع حرف من هذه الأحرف الستة بعد النون الساكنة سواء في كلمة أو في كلمتين أو بعد التنوين -ولا يكون إلا من كلمتين- وجب الإظهار ويسمى إظهارًا حَلْقِيًّا.</a:t>
            </a:r>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algn="r"/>
            <a:r>
              <a:rPr lang="ar-SA" sz="6000" b="1" dirty="0" smtClean="0">
                <a:solidFill>
                  <a:srgbClr val="FF0000"/>
                </a:solidFill>
              </a:rPr>
              <a:t>الأمثلة:</a:t>
            </a:r>
            <a:r>
              <a:rPr lang="ar-SA" sz="5300" b="1" dirty="0" smtClean="0"/>
              <a:t/>
            </a:r>
            <a:br>
              <a:rPr lang="ar-SA" sz="5300" b="1" dirty="0" smtClean="0"/>
            </a:br>
            <a:r>
              <a:rPr lang="ar-SA" sz="5300" b="1" dirty="0"/>
              <a:t> النون </a:t>
            </a:r>
            <a:r>
              <a:rPr lang="ar-SA" sz="5300" b="1" dirty="0" err="1"/>
              <a:t>فى</a:t>
            </a:r>
            <a:r>
              <a:rPr lang="ar-SA" sz="5300" b="1" dirty="0"/>
              <a:t> كلمة ومن كلمتين مع الهمزة: «ينأون»، «من آمن»، ومع الهاء</a:t>
            </a:r>
            <a:r>
              <a:rPr lang="ar-SA" sz="5300" b="1" dirty="0" smtClean="0"/>
              <a:t>: «</a:t>
            </a:r>
            <a:r>
              <a:rPr lang="ar-SA" sz="5300" b="1" dirty="0"/>
              <a:t>منهم»، «من هاجر»، ومع العين: «أنعمت»، «من عمل»، ومع الحاء: «ينحتون»، «فإن حاجوك»، ومع الغين: «فسينغضون» «من غل»، ومع الخاء: «</a:t>
            </a:r>
            <a:r>
              <a:rPr lang="ar-SA" sz="5300" b="1" dirty="0" err="1"/>
              <a:t>والمنخنقة</a:t>
            </a:r>
            <a:r>
              <a:rPr lang="ar-SA" sz="5300" b="1" dirty="0"/>
              <a:t>»، «ومن </a:t>
            </a:r>
            <a:r>
              <a:rPr lang="ar-SA" sz="5300" b="1" dirty="0" err="1"/>
              <a:t>خزى</a:t>
            </a:r>
            <a:r>
              <a:rPr lang="ar-SA" sz="5300" b="1" dirty="0"/>
              <a:t>».</a:t>
            </a:r>
            <a:r>
              <a:rPr lang="ar-SA" b="1" dirty="0"/>
              <a:t/>
            </a:r>
            <a:br>
              <a:rPr lang="ar-SA" b="1" dirty="0"/>
            </a:br>
            <a:endParaRPr lang="ar-SA" dirty="0"/>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2844" y="0"/>
            <a:ext cx="8786874" cy="6858000"/>
          </a:xfrm>
        </p:spPr>
        <p:txBody>
          <a:bodyPr>
            <a:normAutofit/>
          </a:bodyPr>
          <a:lstStyle/>
          <a:p>
            <a:pPr algn="r"/>
            <a:r>
              <a:rPr lang="ar-SA" sz="6600" b="1" dirty="0">
                <a:solidFill>
                  <a:srgbClr val="FF0000"/>
                </a:solidFill>
              </a:rPr>
              <a:t>ومن أمثلة التنوين مع الهمزة</a:t>
            </a:r>
            <a:r>
              <a:rPr lang="ar-SA" sz="5400" b="1" dirty="0" smtClean="0"/>
              <a:t>:</a:t>
            </a:r>
            <a:br>
              <a:rPr lang="ar-SA" sz="5400" b="1" dirty="0" smtClean="0"/>
            </a:br>
            <a:r>
              <a:rPr lang="ar-SA" sz="5400" b="1" dirty="0" smtClean="0"/>
              <a:t> </a:t>
            </a:r>
            <a:r>
              <a:rPr lang="ar-SA" sz="5400" b="1" dirty="0"/>
              <a:t>«</a:t>
            </a:r>
            <a:r>
              <a:rPr lang="ar-SA" sz="5400" b="1" dirty="0" smtClean="0"/>
              <a:t>جناتٍ </a:t>
            </a:r>
            <a:r>
              <a:rPr lang="ar-SA" sz="5400" b="1" dirty="0" err="1" smtClean="0"/>
              <a:t>ألفافاً</a:t>
            </a:r>
            <a:r>
              <a:rPr lang="ar-SA" sz="5400" b="1" dirty="0" smtClean="0"/>
              <a:t>»، </a:t>
            </a:r>
            <a:r>
              <a:rPr lang="ar-SA" sz="5400" b="1" dirty="0"/>
              <a:t>ومع الهاء: «</a:t>
            </a:r>
            <a:r>
              <a:rPr lang="ar-SA" sz="5400" b="1" dirty="0" smtClean="0"/>
              <a:t>جرفٍ </a:t>
            </a:r>
            <a:r>
              <a:rPr lang="ar-SA" sz="5400" b="1" dirty="0" err="1" smtClean="0"/>
              <a:t>هارٍ</a:t>
            </a:r>
            <a:r>
              <a:rPr lang="ar-SA" sz="5400" b="1" dirty="0" smtClean="0"/>
              <a:t>»، </a:t>
            </a:r>
            <a:r>
              <a:rPr lang="ar-SA" sz="5400" b="1" dirty="0"/>
              <a:t>ومع العين:</a:t>
            </a:r>
            <a:br>
              <a:rPr lang="ar-SA" sz="5400" b="1" dirty="0"/>
            </a:br>
            <a:r>
              <a:rPr lang="ar-SA" sz="5400" b="1" dirty="0"/>
              <a:t>«</a:t>
            </a:r>
            <a:r>
              <a:rPr lang="ar-SA" sz="5400" b="1" dirty="0" smtClean="0"/>
              <a:t>سميعٌ عليمٌ»، </a:t>
            </a:r>
            <a:r>
              <a:rPr lang="ar-SA" sz="5400" b="1" dirty="0"/>
              <a:t>ومع الحاء: «</a:t>
            </a:r>
            <a:r>
              <a:rPr lang="ar-SA" sz="5400" b="1" dirty="0" smtClean="0"/>
              <a:t>عليمٌ حكيمٌ»، </a:t>
            </a:r>
            <a:r>
              <a:rPr lang="ar-SA" sz="5400" b="1" dirty="0"/>
              <a:t>ومع الغين: «</a:t>
            </a:r>
            <a:r>
              <a:rPr lang="ar-SA" sz="5400" b="1" dirty="0" smtClean="0"/>
              <a:t>عزيزٌ غفورٌ»، </a:t>
            </a:r>
            <a:r>
              <a:rPr lang="ar-SA" sz="5400" b="1" dirty="0"/>
              <a:t>ومع الخاء</a:t>
            </a:r>
            <a:r>
              <a:rPr lang="ar-SA" sz="5400" b="1" dirty="0" smtClean="0"/>
              <a:t>: «لطيفاً خبيراً».</a:t>
            </a:r>
            <a:endParaRPr lang="ar-SA" sz="5400" dirty="0"/>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lstStyle/>
          <a:p>
            <a:pPr algn="r"/>
            <a:r>
              <a:rPr lang="ar-SA" sz="6600" b="1" dirty="0">
                <a:solidFill>
                  <a:srgbClr val="FF0000"/>
                </a:solidFill>
              </a:rPr>
              <a:t>وجهُ تسميتِهِ إظهارًا حلقيًّا:</a:t>
            </a:r>
            <a:r>
              <a:rPr lang="ar-SA" sz="6000" b="1" dirty="0"/>
              <a:t/>
            </a:r>
            <a:br>
              <a:rPr lang="ar-SA" sz="6000" b="1" dirty="0"/>
            </a:br>
            <a:r>
              <a:rPr lang="ar-SA" sz="6000" b="1" dirty="0"/>
              <a:t>أما تسميته إظهارًا فلظهور النون الساكنة والتنوين عند ملاقاة أحد هذه الحروف الستة</a:t>
            </a:r>
            <a:r>
              <a:rPr lang="ar-SA" sz="6000" b="1" dirty="0" smtClean="0"/>
              <a:t>.</a:t>
            </a:r>
            <a:br>
              <a:rPr lang="ar-SA" sz="6000" b="1" dirty="0" smtClean="0"/>
            </a:br>
            <a:r>
              <a:rPr lang="ar-SA" sz="6000" b="1" dirty="0" smtClean="0"/>
              <a:t> </a:t>
            </a:r>
            <a:r>
              <a:rPr lang="ar-SA" sz="6000" b="1" dirty="0"/>
              <a:t>وأما تسميته حلقيًّا فلأن حروفه الستة تخرج من الحلق.</a:t>
            </a:r>
            <a:r>
              <a:rPr lang="en-US" dirty="0"/>
              <a:t/>
            </a:r>
            <a:br>
              <a:rPr lang="en-US" dirty="0"/>
            </a:br>
            <a:endParaRPr lang="ar-SA" dirty="0"/>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001156" cy="6858000"/>
          </a:xfrm>
        </p:spPr>
        <p:txBody>
          <a:bodyPr>
            <a:noAutofit/>
          </a:bodyPr>
          <a:lstStyle/>
          <a:p>
            <a:r>
              <a:rPr lang="ar-SA" sz="6600" b="1" dirty="0">
                <a:solidFill>
                  <a:srgbClr val="FF0000"/>
                </a:solidFill>
              </a:rPr>
              <a:t>سَبَبُهُ:</a:t>
            </a:r>
            <a:r>
              <a:rPr lang="ar-SA" sz="5400" b="1" dirty="0"/>
              <a:t/>
            </a:r>
            <a:br>
              <a:rPr lang="ar-SA" sz="5400" b="1" dirty="0"/>
            </a:br>
            <a:r>
              <a:rPr lang="ar-SA" sz="5400" b="1" dirty="0"/>
              <a:t>وسبب إظهار النون الساكنة والتنوين عند ملاقاة أحد هذه الأحرف الستة، </a:t>
            </a:r>
            <a:r>
              <a:rPr lang="ar-SA" sz="5400" b="1" dirty="0">
                <a:solidFill>
                  <a:srgbClr val="FF0000"/>
                </a:solidFill>
              </a:rPr>
              <a:t>بُعْدُ الْمَخْرَجَين</a:t>
            </a:r>
            <a:r>
              <a:rPr lang="ar-SA" sz="5400" b="1" dirty="0"/>
              <a:t>؛ لأن النون والتنوين يخرجان من </a:t>
            </a:r>
            <a:r>
              <a:rPr lang="ar-SA" sz="5400" b="1" dirty="0">
                <a:solidFill>
                  <a:srgbClr val="FFFF00"/>
                </a:solidFill>
              </a:rPr>
              <a:t>طرف اللسان</a:t>
            </a:r>
            <a:r>
              <a:rPr lang="ar-SA" sz="5400" b="1" dirty="0"/>
              <a:t>، والحروف الستة تخرج </a:t>
            </a:r>
            <a:r>
              <a:rPr lang="ar-SA" sz="5400" b="1" dirty="0">
                <a:solidFill>
                  <a:srgbClr val="7030A0"/>
                </a:solidFill>
              </a:rPr>
              <a:t>من الحلق</a:t>
            </a:r>
            <a:r>
              <a:rPr lang="ar-SA" sz="5400" b="1" dirty="0"/>
              <a:t>، وليس بينهما تقارب أو تجانس يستوجب الإدغام أو الإخفاء فتعين الإظهار.</a:t>
            </a:r>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083320"/>
          </a:xfrm>
        </p:spPr>
        <p:txBody>
          <a:bodyPr>
            <a:normAutofit fontScale="90000"/>
          </a:bodyPr>
          <a:lstStyle/>
          <a:p>
            <a:pPr algn="r"/>
            <a:r>
              <a:rPr lang="ar-SA" sz="8000" b="1" dirty="0">
                <a:solidFill>
                  <a:srgbClr val="FF0000"/>
                </a:solidFill>
              </a:rPr>
              <a:t>ومراتب الإظهار ثلاثة:</a:t>
            </a:r>
            <a:r>
              <a:rPr lang="ar-SA" sz="7300" b="1" dirty="0"/>
              <a:t/>
            </a:r>
            <a:br>
              <a:rPr lang="ar-SA" sz="7300" b="1" dirty="0"/>
            </a:br>
            <a:r>
              <a:rPr lang="ar-SA" sz="7300" b="1" dirty="0">
                <a:solidFill>
                  <a:srgbClr val="FFFF00"/>
                </a:solidFill>
              </a:rPr>
              <a:t>1-</a:t>
            </a:r>
            <a:r>
              <a:rPr lang="ar-SA" sz="7300" b="1" dirty="0"/>
              <a:t> عليا، عند الهمزة والهاء.</a:t>
            </a:r>
            <a:br>
              <a:rPr lang="ar-SA" sz="7300" b="1" dirty="0"/>
            </a:br>
            <a:r>
              <a:rPr lang="ar-SA" sz="7300" b="1" dirty="0">
                <a:solidFill>
                  <a:srgbClr val="FFFF00"/>
                </a:solidFill>
              </a:rPr>
              <a:t>2-</a:t>
            </a:r>
            <a:r>
              <a:rPr lang="ar-SA" sz="7300" b="1" dirty="0"/>
              <a:t> وسطى، عند العين والحاء.</a:t>
            </a:r>
            <a:br>
              <a:rPr lang="ar-SA" sz="7300" b="1" dirty="0"/>
            </a:br>
            <a:r>
              <a:rPr lang="ar-SA" sz="7300" b="1" dirty="0">
                <a:solidFill>
                  <a:srgbClr val="FFFF00"/>
                </a:solidFill>
              </a:rPr>
              <a:t>3-</a:t>
            </a:r>
            <a:r>
              <a:rPr lang="ar-SA" sz="7300" b="1" dirty="0"/>
              <a:t> دنيا، عند الغين والخاء.</a:t>
            </a:r>
            <a:r>
              <a:rPr lang="ar-SA" dirty="0"/>
              <a:t/>
            </a:r>
            <a:br>
              <a:rPr lang="ar-SA" dirty="0"/>
            </a:br>
            <a:endParaRPr lang="ar-SA" dirty="0"/>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p:val>
                                            <p:strVal val="#ppt_w*0.70"/>
                                          </p:val>
                                        </p:tav>
                                        <p:tav tm="100000">
                                          <p:val>
                                            <p:strVal val="#ppt_w"/>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animEffect transition="in" filter="fade">
                                      <p:cBhvr>
                                        <p:cTn id="9"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2844" y="274638"/>
            <a:ext cx="9001156" cy="6583362"/>
          </a:xfrm>
        </p:spPr>
        <p:txBody>
          <a:bodyPr>
            <a:noAutofit/>
          </a:bodyPr>
          <a:lstStyle/>
          <a:p>
            <a:pPr algn="r"/>
            <a:r>
              <a:rPr lang="ar-SA" sz="6000" b="1" dirty="0">
                <a:solidFill>
                  <a:srgbClr val="FF0000"/>
                </a:solidFill>
              </a:rPr>
              <a:t>أسئلة:</a:t>
            </a:r>
            <a:r>
              <a:rPr lang="ar-SA" sz="4800" b="1" dirty="0"/>
              <a:t/>
            </a:r>
            <a:br>
              <a:rPr lang="ar-SA" sz="4800" b="1" dirty="0"/>
            </a:br>
            <a:r>
              <a:rPr lang="ar-SA" sz="4800" b="1" dirty="0">
                <a:solidFill>
                  <a:srgbClr val="92D050"/>
                </a:solidFill>
              </a:rPr>
              <a:t>1-</a:t>
            </a:r>
            <a:r>
              <a:rPr lang="ar-SA" sz="4800" b="1" dirty="0"/>
              <a:t> ما هي النون الساكنة؟</a:t>
            </a:r>
            <a:br>
              <a:rPr lang="ar-SA" sz="4800" b="1" dirty="0"/>
            </a:br>
            <a:r>
              <a:rPr lang="ar-SA" sz="4800" b="1" dirty="0">
                <a:solidFill>
                  <a:srgbClr val="92D050"/>
                </a:solidFill>
              </a:rPr>
              <a:t>2-</a:t>
            </a:r>
            <a:r>
              <a:rPr lang="ar-SA" sz="4800" b="1" dirty="0"/>
              <a:t> عرف التنوين، واذكر </a:t>
            </a:r>
            <a:r>
              <a:rPr lang="ar-SA" sz="4800" b="1" dirty="0" smtClean="0"/>
              <a:t>علامته.</a:t>
            </a:r>
            <a:r>
              <a:rPr lang="ar-SA" sz="4800" b="1" dirty="0"/>
              <a:t/>
            </a:r>
            <a:br>
              <a:rPr lang="ar-SA" sz="4800" b="1" dirty="0"/>
            </a:br>
            <a:r>
              <a:rPr lang="ar-SA" sz="4800" b="1" dirty="0">
                <a:solidFill>
                  <a:srgbClr val="92D050"/>
                </a:solidFill>
              </a:rPr>
              <a:t>3-</a:t>
            </a:r>
            <a:r>
              <a:rPr lang="ar-SA" sz="4800" b="1" dirty="0"/>
              <a:t> وضِّح الفرق بين النون الساكنة والتنوين</a:t>
            </a:r>
            <a:r>
              <a:rPr lang="ar-SA" sz="4800" b="1" dirty="0" smtClean="0"/>
              <a:t>.</a:t>
            </a:r>
            <a:br>
              <a:rPr lang="ar-SA" sz="4800" b="1" dirty="0" smtClean="0"/>
            </a:br>
            <a:r>
              <a:rPr lang="ar-SA" sz="4800" b="1" dirty="0"/>
              <a:t> </a:t>
            </a:r>
            <a:r>
              <a:rPr lang="ar-SA" sz="4800" b="1" dirty="0" smtClean="0">
                <a:solidFill>
                  <a:srgbClr val="92D050"/>
                </a:solidFill>
              </a:rPr>
              <a:t>4- </a:t>
            </a:r>
            <a:r>
              <a:rPr lang="ar-SA" sz="4800" b="1" dirty="0"/>
              <a:t>عرِّف الإظهار لغةً </a:t>
            </a:r>
            <a:r>
              <a:rPr lang="ar-SA" sz="4800" b="1" dirty="0" smtClean="0"/>
              <a:t>واصطلاحًا.</a:t>
            </a:r>
            <a:r>
              <a:rPr lang="ar-SA" sz="4800" b="1" dirty="0"/>
              <a:t/>
            </a:r>
            <a:br>
              <a:rPr lang="ar-SA" sz="4800" b="1" dirty="0"/>
            </a:br>
            <a:r>
              <a:rPr lang="ar-SA" sz="4800" b="1" dirty="0" smtClean="0">
                <a:solidFill>
                  <a:srgbClr val="92D050"/>
                </a:solidFill>
              </a:rPr>
              <a:t>5-</a:t>
            </a:r>
            <a:r>
              <a:rPr lang="ar-SA" sz="4800" b="1" dirty="0" smtClean="0"/>
              <a:t>  </a:t>
            </a:r>
            <a:r>
              <a:rPr lang="ar-SA" sz="4800" b="1" dirty="0"/>
              <a:t>ما وجه تسميته إظهارًا حلقيًّا</a:t>
            </a:r>
            <a:r>
              <a:rPr lang="ar-SA" sz="4800" b="1" dirty="0" smtClean="0"/>
              <a:t>؟</a:t>
            </a:r>
            <a:br>
              <a:rPr lang="ar-SA" sz="4800" b="1" dirty="0" smtClean="0"/>
            </a:br>
            <a:r>
              <a:rPr lang="ar-SA" sz="4800" b="1" dirty="0"/>
              <a:t> </a:t>
            </a:r>
            <a:r>
              <a:rPr lang="ar-SA" sz="4800" b="1" dirty="0">
                <a:solidFill>
                  <a:srgbClr val="92D050"/>
                </a:solidFill>
              </a:rPr>
              <a:t>6- </a:t>
            </a:r>
            <a:r>
              <a:rPr lang="ar-SA" sz="4800" b="1" dirty="0"/>
              <a:t>مَثِّلْ لكل حرف من حروف الإظهار بمثالين أحدهما للنون والآخر للتنوين.</a:t>
            </a:r>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14290"/>
            <a:ext cx="9144000" cy="6643710"/>
          </a:xfrm>
        </p:spPr>
        <p:txBody>
          <a:bodyPr>
            <a:normAutofit/>
          </a:bodyPr>
          <a:lstStyle/>
          <a:p>
            <a:pPr algn="r"/>
            <a:r>
              <a:rPr lang="ar-SA" sz="5400" b="1" dirty="0" smtClean="0">
                <a:solidFill>
                  <a:srgbClr val="FF0000"/>
                </a:solidFill>
              </a:rPr>
              <a:t>1-</a:t>
            </a:r>
            <a:r>
              <a:rPr lang="ar-SA" sz="5400" b="1" dirty="0" smtClean="0"/>
              <a:t> </a:t>
            </a:r>
            <a:r>
              <a:rPr lang="ar-SA" sz="5400" b="1" dirty="0"/>
              <a:t>قطع الجميع: أي الوقف على آخر السورة وعلى البسملة</a:t>
            </a:r>
            <a:r>
              <a:rPr lang="ar-SA" sz="5400" b="1" dirty="0" smtClean="0"/>
              <a:t>.</a:t>
            </a:r>
            <a:r>
              <a:rPr lang="ar-SA" sz="5400" b="1" dirty="0"/>
              <a:t> </a:t>
            </a:r>
            <a:r>
              <a:rPr lang="ar-SA" sz="5400" b="1" dirty="0" smtClean="0"/>
              <a:t/>
            </a:r>
            <a:br>
              <a:rPr lang="ar-SA" sz="5400" b="1" dirty="0" smtClean="0"/>
            </a:br>
            <a:r>
              <a:rPr lang="ar-SA" sz="5400" b="1" dirty="0" smtClean="0">
                <a:solidFill>
                  <a:srgbClr val="FF0000"/>
                </a:solidFill>
              </a:rPr>
              <a:t> 2 </a:t>
            </a:r>
            <a:r>
              <a:rPr lang="ar-SA" sz="5400" b="1" dirty="0" smtClean="0">
                <a:solidFill>
                  <a:srgbClr val="FF0000"/>
                </a:solidFill>
              </a:rPr>
              <a:t>- </a:t>
            </a:r>
            <a:r>
              <a:rPr lang="ar-SA" sz="5400" b="1" dirty="0"/>
              <a:t>قطع الأول ووصل الثاني بالثالث: أي الوقف على آخر السورة ووصل البسملة بأول السورة التالية.</a:t>
            </a:r>
            <a:br>
              <a:rPr lang="ar-SA" sz="5400" b="1" dirty="0"/>
            </a:br>
            <a:r>
              <a:rPr lang="ar-SA" sz="5400" b="1" dirty="0">
                <a:solidFill>
                  <a:srgbClr val="FF0000"/>
                </a:solidFill>
              </a:rPr>
              <a:t>3-</a:t>
            </a:r>
            <a:r>
              <a:rPr lang="ar-SA" sz="5400" b="1" dirty="0"/>
              <a:t> وصل الجميع: أي وصل آخر السورة بالبسملة بأول السورة التالية.</a:t>
            </a:r>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p:val>
                                            <p:strVal val="#ppt_w*0.05"/>
                                          </p:val>
                                        </p:tav>
                                        <p:tav tm="100000">
                                          <p:val>
                                            <p:strVal val="#ppt_w"/>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anim calcmode="lin" valueType="num">
                                      <p:cBhvr>
                                        <p:cTn id="9" dur="5000" fill="hold"/>
                                        <p:tgtEl>
                                          <p:spTgt spid="2"/>
                                        </p:tgtEl>
                                        <p:attrNameLst>
                                          <p:attrName>ppt_x</p:attrName>
                                        </p:attrNameLst>
                                      </p:cBhvr>
                                      <p:tavLst>
                                        <p:tav tm="0">
                                          <p:val>
                                            <p:strVal val="#ppt_x-.2"/>
                                          </p:val>
                                        </p:tav>
                                        <p:tav tm="100000">
                                          <p:val>
                                            <p:strVal val="#ppt_x"/>
                                          </p:val>
                                        </p:tav>
                                      </p:tavLst>
                                    </p:anim>
                                    <p:anim calcmode="lin" valueType="num">
                                      <p:cBhvr>
                                        <p:cTn id="10" dur="5000" fill="hold"/>
                                        <p:tgtEl>
                                          <p:spTgt spid="2"/>
                                        </p:tgtEl>
                                        <p:attrNameLst>
                                          <p:attrName>ppt_y</p:attrName>
                                        </p:attrNameLst>
                                      </p:cBhvr>
                                      <p:tavLst>
                                        <p:tav tm="0">
                                          <p:val>
                                            <p:strVal val="#ppt_y"/>
                                          </p:val>
                                        </p:tav>
                                        <p:tav tm="100000">
                                          <p:val>
                                            <p:strVal val="#ppt_y"/>
                                          </p:val>
                                        </p:tav>
                                      </p:tavLst>
                                    </p:anim>
                                    <p:animEffect transition="in" filter="fade">
                                      <p:cBhvr>
                                        <p:cTn id="11"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Autofit/>
          </a:bodyPr>
          <a:lstStyle/>
          <a:p>
            <a:pPr algn="r"/>
            <a:r>
              <a:rPr lang="ar-SA" sz="4800" b="1" dirty="0"/>
              <a:t>أما الوجه الجائز عقلا وهو وصل آخر السورة بالبسملة والوقف عليها فهو ممتنع </a:t>
            </a:r>
            <a:r>
              <a:rPr lang="ar-SA" sz="4800" b="1" dirty="0" smtClean="0"/>
              <a:t>اتفاقًا.</a:t>
            </a:r>
            <a:r>
              <a:rPr lang="ar-SA" sz="4800" b="1" dirty="0"/>
              <a:t/>
            </a:r>
            <a:br>
              <a:rPr lang="ar-SA" sz="4800" b="1" dirty="0"/>
            </a:br>
            <a:r>
              <a:rPr lang="ar-SA" sz="4800" b="1" dirty="0"/>
              <a:t>وأما إذا وصل آخر سورة الأنفال، بأول سورة براءة، فيجوز له ثلاثة أوجه:</a:t>
            </a:r>
            <a:br>
              <a:rPr lang="ar-SA" sz="4800" b="1" dirty="0"/>
            </a:br>
            <a:r>
              <a:rPr lang="ar-SA" sz="4800" b="1" dirty="0">
                <a:solidFill>
                  <a:srgbClr val="FF0000"/>
                </a:solidFill>
              </a:rPr>
              <a:t>1-</a:t>
            </a:r>
            <a:r>
              <a:rPr lang="ar-SA" sz="4800" b="1" dirty="0"/>
              <a:t> </a:t>
            </a:r>
            <a:r>
              <a:rPr lang="ar-SA" sz="4800" b="1" dirty="0">
                <a:solidFill>
                  <a:srgbClr val="00B0F0"/>
                </a:solidFill>
              </a:rPr>
              <a:t>القطع: </a:t>
            </a:r>
            <a:r>
              <a:rPr lang="ar-SA" sz="4800" b="1" dirty="0"/>
              <a:t>أي الوقف على آخر الأنفال مع التنفس.</a:t>
            </a:r>
            <a:br>
              <a:rPr lang="ar-SA" sz="4800" b="1" dirty="0"/>
            </a:br>
            <a:r>
              <a:rPr lang="ar-SA" sz="4800" b="1" dirty="0">
                <a:solidFill>
                  <a:srgbClr val="FF0000"/>
                </a:solidFill>
              </a:rPr>
              <a:t>2-</a:t>
            </a:r>
            <a:r>
              <a:rPr lang="ar-SA" sz="4800" b="1" dirty="0"/>
              <a:t> </a:t>
            </a:r>
            <a:r>
              <a:rPr lang="ar-SA" sz="4800" b="1" dirty="0" err="1">
                <a:solidFill>
                  <a:srgbClr val="00B0F0"/>
                </a:solidFill>
              </a:rPr>
              <a:t>السَّكْت</a:t>
            </a:r>
            <a:r>
              <a:rPr lang="ar-SA" sz="4800" b="1" dirty="0">
                <a:solidFill>
                  <a:srgbClr val="00B0F0"/>
                </a:solidFill>
              </a:rPr>
              <a:t>: </a:t>
            </a:r>
            <a:r>
              <a:rPr lang="ar-SA" sz="4800" b="1" dirty="0"/>
              <a:t>أي قطع الصوت لِمُدَّة </a:t>
            </a:r>
            <a:r>
              <a:rPr lang="ar-SA" sz="4800" b="1" dirty="0" smtClean="0"/>
              <a:t>بدون </a:t>
            </a:r>
            <a:r>
              <a:rPr lang="ar-SA" sz="4800" b="1" dirty="0"/>
              <a:t>تنفس.</a:t>
            </a:r>
            <a:br>
              <a:rPr lang="ar-SA" sz="4800" b="1" dirty="0"/>
            </a:br>
            <a:r>
              <a:rPr lang="ar-SA" sz="4800" b="1" dirty="0">
                <a:solidFill>
                  <a:srgbClr val="FF0000"/>
                </a:solidFill>
              </a:rPr>
              <a:t>3-</a:t>
            </a:r>
            <a:r>
              <a:rPr lang="ar-SA" sz="4800" b="1" dirty="0"/>
              <a:t> </a:t>
            </a:r>
            <a:r>
              <a:rPr lang="ar-SA" sz="4800" b="1" dirty="0">
                <a:solidFill>
                  <a:srgbClr val="00B0F0"/>
                </a:solidFill>
              </a:rPr>
              <a:t>الوصل: </a:t>
            </a:r>
            <a:r>
              <a:rPr lang="ar-SA" sz="4800" b="1" dirty="0"/>
              <a:t>أي وصل آخر الأنفال بأول التوبة، وكل ذلك من غير الإتيان بالبسملة كما تقدم.</a:t>
            </a:r>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2000" fill="hold"/>
                                        <p:tgtEl>
                                          <p:spTgt spid="2"/>
                                        </p:tgtEl>
                                        <p:attrNameLst>
                                          <p:attrName>ppt_x</p:attrName>
                                        </p:attrNameLst>
                                      </p:cBhvr>
                                      <p:tavLst>
                                        <p:tav tm="0">
                                          <p:val>
                                            <p:strVal val="#ppt_x"/>
                                          </p:val>
                                        </p:tav>
                                        <p:tav tm="100000">
                                          <p:val>
                                            <p:strVal val="#ppt_x"/>
                                          </p:val>
                                        </p:tav>
                                      </p:tavLst>
                                    </p:anim>
                                    <p:anim calcmode="lin" valueType="num">
                                      <p:cBhvr>
                                        <p:cTn id="9" dur="2000" fill="hold"/>
                                        <p:tgtEl>
                                          <p:spTgt spid="2"/>
                                        </p:tgtEl>
                                        <p:attrNameLst>
                                          <p:attrName>ppt_y</p:attrName>
                                        </p:attrNameLst>
                                      </p:cBhvr>
                                      <p:tavLst>
                                        <p:tav tm="0">
                                          <p:val>
                                            <p:strVal val="#ppt_y+0.31"/>
                                          </p:val>
                                        </p:tav>
                                        <p:tav tm="100000">
                                          <p:val>
                                            <p:strVal val="#ppt_y+0.31"/>
                                          </p:val>
                                        </p:tav>
                                      </p:tavLst>
                                    </p:anim>
                                    <p:anim calcmode="lin" valueType="num">
                                      <p:cBhvr>
                                        <p:cTn id="10" dur="3000" decel="50000" fill="hold">
                                          <p:stCondLst>
                                            <p:cond delay="20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3000" decel="50000" fill="hold">
                                          <p:stCondLst>
                                            <p:cond delay="20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2844" y="274638"/>
            <a:ext cx="8715436" cy="6583362"/>
          </a:xfrm>
        </p:spPr>
        <p:txBody>
          <a:bodyPr/>
          <a:lstStyle/>
          <a:p>
            <a:r>
              <a:rPr lang="ar-SA" sz="11500" b="1" dirty="0">
                <a:solidFill>
                  <a:srgbClr val="FF0000"/>
                </a:solidFill>
              </a:rPr>
              <a:t>أحكام النون الساكنة والتنوين</a:t>
            </a:r>
            <a:r>
              <a:rPr lang="ar-SA" dirty="0"/>
              <a:t/>
            </a:r>
            <a:br>
              <a:rPr lang="ar-SA" dirty="0"/>
            </a:br>
            <a:endParaRPr lang="ar-SA" dirty="0"/>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2000" fill="hold"/>
                                        <p:tgtEl>
                                          <p:spTgt spid="2"/>
                                        </p:tgtEl>
                                        <p:attrNameLst>
                                          <p:attrName>ppt_x</p:attrName>
                                        </p:attrNameLst>
                                      </p:cBhvr>
                                      <p:tavLst>
                                        <p:tav tm="0">
                                          <p:val>
                                            <p:strVal val="#ppt_x"/>
                                          </p:val>
                                        </p:tav>
                                        <p:tav tm="100000">
                                          <p:val>
                                            <p:strVal val="#ppt_x"/>
                                          </p:val>
                                        </p:tav>
                                      </p:tavLst>
                                    </p:anim>
                                    <p:anim calcmode="lin" valueType="num">
                                      <p:cBhvr>
                                        <p:cTn id="9" dur="2000" fill="hold"/>
                                        <p:tgtEl>
                                          <p:spTgt spid="2"/>
                                        </p:tgtEl>
                                        <p:attrNameLst>
                                          <p:attrName>ppt_y</p:attrName>
                                        </p:attrNameLst>
                                      </p:cBhvr>
                                      <p:tavLst>
                                        <p:tav tm="0">
                                          <p:val>
                                            <p:strVal val="#ppt_y+0.31"/>
                                          </p:val>
                                        </p:tav>
                                        <p:tav tm="100000">
                                          <p:val>
                                            <p:strVal val="#ppt_y+0.31"/>
                                          </p:val>
                                        </p:tav>
                                      </p:tavLst>
                                    </p:anim>
                                    <p:anim calcmode="lin" valueType="num">
                                      <p:cBhvr>
                                        <p:cTn id="10" dur="3000" decel="50000" fill="hold">
                                          <p:stCondLst>
                                            <p:cond delay="20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3000" decel="50000" fill="hold">
                                          <p:stCondLst>
                                            <p:cond delay="20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algn="r"/>
            <a:r>
              <a:rPr lang="ar-SA" sz="6000" b="1" dirty="0">
                <a:solidFill>
                  <a:srgbClr val="FF0000"/>
                </a:solidFill>
              </a:rPr>
              <a:t>تعريف النون الساكنة:</a:t>
            </a:r>
            <a:r>
              <a:rPr lang="ar-SA" sz="5300" b="1" dirty="0"/>
              <a:t/>
            </a:r>
            <a:br>
              <a:rPr lang="ar-SA" sz="5300" b="1" dirty="0"/>
            </a:br>
            <a:r>
              <a:rPr lang="ar-SA" sz="5300" b="1" dirty="0"/>
              <a:t>هي النون الخالية من الحركة والثابتة لفظًا وخطًّا، وصلا ووقفًا، وتكون في الأسماء والأفعال والحروف، وتكون متوسطة ومتطرفة.</a:t>
            </a:r>
            <a:br>
              <a:rPr lang="ar-SA" sz="5300" b="1" dirty="0"/>
            </a:br>
            <a:r>
              <a:rPr lang="ar-SA" sz="5300" b="1" dirty="0"/>
              <a:t>وتكون أصلية من بنية الكلمة مثل: أنعم، وتكون زائدة عن أصل الكلمة وبنيتها مثل: فانفلق، أصل الفعل: فَلَقَ على وزن </a:t>
            </a:r>
            <a:r>
              <a:rPr lang="ar-SA" sz="5300" b="1" dirty="0" smtClean="0"/>
              <a:t>فَعَلَ.</a:t>
            </a:r>
            <a:r>
              <a:rPr lang="ar-SA" dirty="0"/>
              <a:t/>
            </a:r>
            <a:br>
              <a:rPr lang="ar-SA" dirty="0"/>
            </a:br>
            <a:endParaRPr lang="ar-SA" dirty="0"/>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p:val>
                                            <p:fltVal val="0"/>
                                          </p:val>
                                        </p:tav>
                                        <p:tav tm="100000">
                                          <p:val>
                                            <p:strVal val="#ppt_w"/>
                                          </p:val>
                                        </p:tav>
                                      </p:tavLst>
                                    </p:anim>
                                    <p:anim calcmode="lin" valueType="num">
                                      <p:cBhvr>
                                        <p:cTn id="8" dur="5000" fill="hold"/>
                                        <p:tgtEl>
                                          <p:spTgt spid="2"/>
                                        </p:tgtEl>
                                        <p:attrNameLst>
                                          <p:attrName>ppt_h</p:attrName>
                                        </p:attrNameLst>
                                      </p:cBhvr>
                                      <p:tavLst>
                                        <p:tav tm="0">
                                          <p:val>
                                            <p:fltVal val="0"/>
                                          </p:val>
                                        </p:tav>
                                        <p:tav tm="100000">
                                          <p:val>
                                            <p:strVal val="#ppt_h"/>
                                          </p:val>
                                        </p:tav>
                                      </p:tavLst>
                                    </p:anim>
                                    <p:anim calcmode="lin" valueType="num">
                                      <p:cBhvr>
                                        <p:cTn id="9" dur="5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5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algn="r"/>
            <a:r>
              <a:rPr lang="ar-SA" sz="5300" b="1" dirty="0" smtClean="0"/>
              <a:t/>
            </a:r>
            <a:br>
              <a:rPr lang="ar-SA" sz="5300" b="1" dirty="0" smtClean="0"/>
            </a:br>
            <a:r>
              <a:rPr lang="ar-SA" sz="6000" b="1" dirty="0" smtClean="0">
                <a:solidFill>
                  <a:srgbClr val="FF0000"/>
                </a:solidFill>
              </a:rPr>
              <a:t>تعريف التنوين: </a:t>
            </a:r>
            <a:r>
              <a:rPr lang="ar-SA" sz="5300" b="1" dirty="0" smtClean="0"/>
              <a:t>هو </a:t>
            </a:r>
            <a:r>
              <a:rPr lang="ar-SA" sz="5300" b="1" dirty="0"/>
              <a:t>نون ساكنة زائدة تلحق آخر الاسم لفظًا ووصلا وتفارقه خطًّا ووقفًا وعلامته: فتحتان أو كسرتان أو </a:t>
            </a:r>
            <a:r>
              <a:rPr lang="ar-SA" sz="5300" b="1" dirty="0" err="1"/>
              <a:t>ضمتان</a:t>
            </a:r>
            <a:r>
              <a:rPr lang="ar-SA" sz="5300" b="1" dirty="0"/>
              <a:t>.</a:t>
            </a:r>
            <a:br>
              <a:rPr lang="ar-SA" sz="5300" b="1" dirty="0"/>
            </a:br>
            <a:r>
              <a:rPr lang="ar-SA" sz="5300" b="1" dirty="0"/>
              <a:t>وحكمه حالة الوقف: تُبَدَّلُ الفتحتان ألفًا دائمًا إلا إذا كانتا على هاء تأنيث مثل: {إِلَّا رَحْمَةً مِنْ رَبِّكَ} </a:t>
            </a:r>
            <a:r>
              <a:rPr lang="ar-SA" sz="5300" b="1" dirty="0" smtClean="0"/>
              <a:t>فيوقف </a:t>
            </a:r>
            <a:r>
              <a:rPr lang="ar-SA" sz="5300" b="1" dirty="0"/>
              <a:t>عليها بالهاء من غير تنوين، وأما </a:t>
            </a:r>
            <a:r>
              <a:rPr lang="ar-SA" sz="5300" b="1" dirty="0" err="1"/>
              <a:t>الضمتان</a:t>
            </a:r>
            <a:r>
              <a:rPr lang="ar-SA" sz="5300" b="1" dirty="0"/>
              <a:t> والكسرتان فيحذف التنوين فيهما. ويوقف عليهما </a:t>
            </a:r>
            <a:r>
              <a:rPr lang="ar-SA" sz="5300" b="1" dirty="0" smtClean="0"/>
              <a:t>بالسكون.</a:t>
            </a:r>
            <a:r>
              <a:rPr lang="ar-SA" dirty="0"/>
              <a:t/>
            </a:r>
            <a:br>
              <a:rPr lang="ar-SA" dirty="0"/>
            </a:br>
            <a:endParaRPr lang="ar-SA" dirty="0"/>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fltVal val="0"/>
                                          </p:val>
                                        </p:tav>
                                        <p:tav tm="100000">
                                          <p:val>
                                            <p:strVal val="#ppt_w"/>
                                          </p:val>
                                        </p:tav>
                                      </p:tavLst>
                                    </p:anim>
                                    <p:anim calcmode="lin" valueType="num">
                                      <p:cBhvr>
                                        <p:cTn id="8" dur="3000" fill="hold"/>
                                        <p:tgtEl>
                                          <p:spTgt spid="2"/>
                                        </p:tgtEl>
                                        <p:attrNameLst>
                                          <p:attrName>ppt_h</p:attrName>
                                        </p:attrNameLst>
                                      </p:cBhvr>
                                      <p:tavLst>
                                        <p:tav tm="0">
                                          <p:val>
                                            <p:fltVal val="0"/>
                                          </p:val>
                                        </p:tav>
                                        <p:tav tm="100000">
                                          <p:val>
                                            <p:strVal val="#ppt_h"/>
                                          </p:val>
                                        </p:tav>
                                      </p:tavLst>
                                    </p:anim>
                                    <p:anim calcmode="lin" valueType="num">
                                      <p:cBhvr>
                                        <p:cTn id="9" dur="3000" fill="hold"/>
                                        <p:tgtEl>
                                          <p:spTgt spid="2"/>
                                        </p:tgtEl>
                                        <p:attrNameLst>
                                          <p:attrName>style.rotation</p:attrName>
                                        </p:attrNameLst>
                                      </p:cBhvr>
                                      <p:tavLst>
                                        <p:tav tm="0">
                                          <p:val>
                                            <p:fltVal val="90"/>
                                          </p:val>
                                        </p:tav>
                                        <p:tav tm="100000">
                                          <p:val>
                                            <p:fltVal val="0"/>
                                          </p:val>
                                        </p:tav>
                                      </p:tavLst>
                                    </p:anim>
                                    <p:animEffect transition="in" filter="fade">
                                      <p:cBhvr>
                                        <p:cTn id="10"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Autofit/>
          </a:bodyPr>
          <a:lstStyle/>
          <a:p>
            <a:pPr algn="r"/>
            <a:r>
              <a:rPr lang="ar-SA" sz="5400" b="1" dirty="0"/>
              <a:t>والفرق بين النون الساكنة والتنوين يوجد في </a:t>
            </a:r>
            <a:r>
              <a:rPr lang="ar-SA" sz="5400" b="1" dirty="0">
                <a:solidFill>
                  <a:srgbClr val="FFFF00"/>
                </a:solidFill>
              </a:rPr>
              <a:t>خمسة</a:t>
            </a:r>
            <a:r>
              <a:rPr lang="ar-SA" sz="5400" b="1" dirty="0"/>
              <a:t> أمور تظهر بالتأمل في </a:t>
            </a:r>
            <a:r>
              <a:rPr lang="ar-SA" sz="5400" b="1" dirty="0" smtClean="0"/>
              <a:t>تعريفيهما، وهي</a:t>
            </a:r>
            <a:r>
              <a:rPr lang="ar-SA" sz="5400" b="1" dirty="0"/>
              <a:t>:</a:t>
            </a:r>
            <a:br>
              <a:rPr lang="ar-SA" sz="5400" b="1" dirty="0"/>
            </a:br>
            <a:r>
              <a:rPr lang="ar-SA" sz="5400" b="1" dirty="0">
                <a:solidFill>
                  <a:srgbClr val="FF0000"/>
                </a:solidFill>
              </a:rPr>
              <a:t>1-</a:t>
            </a:r>
            <a:r>
              <a:rPr lang="ar-SA" sz="5400" b="1" dirty="0"/>
              <a:t> </a:t>
            </a:r>
            <a:r>
              <a:rPr lang="ar-SA" sz="5400" b="1" dirty="0">
                <a:solidFill>
                  <a:srgbClr val="00B050"/>
                </a:solidFill>
              </a:rPr>
              <a:t>النون الساكنة </a:t>
            </a:r>
            <a:r>
              <a:rPr lang="ar-SA" sz="5400" b="1" dirty="0"/>
              <a:t>حرف أصلي من أحرف الهجاء، وقد تكون من الحروف </a:t>
            </a:r>
            <a:r>
              <a:rPr lang="ar-SA" sz="5400" b="1" dirty="0" smtClean="0"/>
              <a:t>الزوائد</a:t>
            </a:r>
            <a:r>
              <a:rPr lang="ar-SA" sz="5400" b="1" dirty="0"/>
              <a:t> كما مَثَّلْنا آنفًا، </a:t>
            </a:r>
            <a:r>
              <a:rPr lang="ar-SA" sz="5400" b="1" dirty="0" smtClean="0"/>
              <a:t>أما </a:t>
            </a:r>
            <a:r>
              <a:rPr lang="ar-SA" sz="5400" b="1" dirty="0">
                <a:solidFill>
                  <a:srgbClr val="0070C0"/>
                </a:solidFill>
              </a:rPr>
              <a:t>التنوين </a:t>
            </a:r>
            <a:r>
              <a:rPr lang="ar-SA" sz="5400" b="1" dirty="0"/>
              <a:t>فلا يكون إلا زائد عن بنية الكلمة.</a:t>
            </a:r>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p:val>
                                            <p:fltVal val="0"/>
                                          </p:val>
                                        </p:tav>
                                        <p:tav tm="100000">
                                          <p:val>
                                            <p:strVal val="#ppt_w"/>
                                          </p:val>
                                        </p:tav>
                                      </p:tavLst>
                                    </p:anim>
                                    <p:anim calcmode="lin" valueType="num">
                                      <p:cBhvr>
                                        <p:cTn id="8" dur="5000" fill="hold"/>
                                        <p:tgtEl>
                                          <p:spTgt spid="2"/>
                                        </p:tgtEl>
                                        <p:attrNameLst>
                                          <p:attrName>ppt_h</p:attrName>
                                        </p:attrNameLst>
                                      </p:cBhvr>
                                      <p:tavLst>
                                        <p:tav tm="0">
                                          <p:val>
                                            <p:fltVal val="0"/>
                                          </p:val>
                                        </p:tav>
                                        <p:tav tm="100000">
                                          <p:val>
                                            <p:strVal val="#ppt_h"/>
                                          </p:val>
                                        </p:tav>
                                      </p:tavLst>
                                    </p:anim>
                                    <p:anim calcmode="lin" valueType="num">
                                      <p:cBhvr>
                                        <p:cTn id="9" dur="5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5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0"/>
            <a:ext cx="8786874" cy="6858000"/>
          </a:xfrm>
        </p:spPr>
        <p:txBody>
          <a:bodyPr>
            <a:noAutofit/>
          </a:bodyPr>
          <a:lstStyle/>
          <a:p>
            <a:pPr algn="r"/>
            <a:r>
              <a:rPr lang="ar-SA" sz="4800" b="1" dirty="0">
                <a:solidFill>
                  <a:srgbClr val="FF0000"/>
                </a:solidFill>
              </a:rPr>
              <a:t>2-</a:t>
            </a:r>
            <a:r>
              <a:rPr lang="ar-SA" sz="4800" b="1" dirty="0"/>
              <a:t> </a:t>
            </a:r>
            <a:r>
              <a:rPr lang="ar-SA" sz="4800" b="1" dirty="0">
                <a:solidFill>
                  <a:srgbClr val="00B0F0"/>
                </a:solidFill>
              </a:rPr>
              <a:t>النون الساكنة </a:t>
            </a:r>
            <a:r>
              <a:rPr lang="ar-SA" sz="4800" b="1" dirty="0"/>
              <a:t>ثابتة في اللفظ والخط، </a:t>
            </a:r>
            <a:r>
              <a:rPr lang="ar-SA" sz="4800" b="1" dirty="0">
                <a:solidFill>
                  <a:srgbClr val="FFFF00"/>
                </a:solidFill>
              </a:rPr>
              <a:t>أما التنوين</a:t>
            </a:r>
            <a:r>
              <a:rPr lang="ar-SA" sz="4800" b="1" dirty="0"/>
              <a:t> فثابت في اللفظ دون الخط.</a:t>
            </a:r>
            <a:br>
              <a:rPr lang="ar-SA" sz="4800" b="1" dirty="0"/>
            </a:br>
            <a:r>
              <a:rPr lang="ar-SA" sz="4800" b="1" dirty="0">
                <a:solidFill>
                  <a:srgbClr val="FF0000"/>
                </a:solidFill>
              </a:rPr>
              <a:t>3-</a:t>
            </a:r>
            <a:r>
              <a:rPr lang="ar-SA" sz="4800" b="1" dirty="0"/>
              <a:t> </a:t>
            </a:r>
            <a:r>
              <a:rPr lang="ar-SA" sz="4800" b="1" dirty="0">
                <a:solidFill>
                  <a:srgbClr val="00B0F0"/>
                </a:solidFill>
              </a:rPr>
              <a:t>النون الساكنة </a:t>
            </a:r>
            <a:r>
              <a:rPr lang="ar-SA" sz="4800" b="1" dirty="0"/>
              <a:t>ثابتة في الوصل والوقف، </a:t>
            </a:r>
            <a:r>
              <a:rPr lang="ar-SA" sz="4800" b="1" dirty="0">
                <a:solidFill>
                  <a:srgbClr val="FFFF00"/>
                </a:solidFill>
              </a:rPr>
              <a:t>وأما التنوين </a:t>
            </a:r>
            <a:r>
              <a:rPr lang="ar-SA" sz="4800" b="1" dirty="0"/>
              <a:t>فثابت في الوصل دون الوقف.</a:t>
            </a:r>
            <a:br>
              <a:rPr lang="ar-SA" sz="4800" b="1" dirty="0"/>
            </a:br>
            <a:r>
              <a:rPr lang="ar-SA" sz="4800" b="1" dirty="0">
                <a:solidFill>
                  <a:srgbClr val="FF0000"/>
                </a:solidFill>
              </a:rPr>
              <a:t>4-</a:t>
            </a:r>
            <a:r>
              <a:rPr lang="ar-SA" sz="4800" b="1" dirty="0"/>
              <a:t> </a:t>
            </a:r>
            <a:r>
              <a:rPr lang="ar-SA" sz="4800" b="1" dirty="0">
                <a:solidFill>
                  <a:srgbClr val="00B0F0"/>
                </a:solidFill>
              </a:rPr>
              <a:t>النون الساكنة </a:t>
            </a:r>
            <a:r>
              <a:rPr lang="ar-SA" sz="4800" b="1" dirty="0"/>
              <a:t>توجد في الأسماء والأسماء والأفعال والحروف، </a:t>
            </a:r>
            <a:r>
              <a:rPr lang="ar-SA" sz="4800" b="1" dirty="0">
                <a:solidFill>
                  <a:srgbClr val="FFFF00"/>
                </a:solidFill>
              </a:rPr>
              <a:t>أما التنوين </a:t>
            </a:r>
            <a:r>
              <a:rPr lang="ar-SA" sz="4800" b="1" dirty="0"/>
              <a:t>فلا يوجد إلا في الأسماء فقط</a:t>
            </a:r>
            <a:r>
              <a:rPr lang="ar-SA" sz="4800" b="1" dirty="0" smtClean="0"/>
              <a:t>.</a:t>
            </a:r>
            <a:r>
              <a:rPr lang="ar-SA" sz="4800" dirty="0"/>
              <a:t> </a:t>
            </a:r>
            <a:r>
              <a:rPr lang="ar-SA" sz="4800" dirty="0" smtClean="0"/>
              <a:t/>
            </a:r>
            <a:br>
              <a:rPr lang="ar-SA" sz="4800" dirty="0" smtClean="0"/>
            </a:br>
            <a:r>
              <a:rPr lang="ar-SA" sz="4800" b="1" dirty="0">
                <a:solidFill>
                  <a:srgbClr val="FF0000"/>
                </a:solidFill>
              </a:rPr>
              <a:t>5-</a:t>
            </a:r>
            <a:r>
              <a:rPr lang="ar-SA" sz="4800" b="1" dirty="0" smtClean="0"/>
              <a:t> </a:t>
            </a:r>
            <a:r>
              <a:rPr lang="ar-SA" sz="4800" b="1" dirty="0">
                <a:solidFill>
                  <a:srgbClr val="00B0F0"/>
                </a:solidFill>
              </a:rPr>
              <a:t>النون الساكنة </a:t>
            </a:r>
            <a:r>
              <a:rPr lang="ar-SA" sz="4800" b="1" dirty="0"/>
              <a:t>تكون متوسطة ومتطرفة، </a:t>
            </a:r>
            <a:r>
              <a:rPr lang="ar-SA" sz="4800" b="1" dirty="0">
                <a:solidFill>
                  <a:srgbClr val="FFFF00"/>
                </a:solidFill>
              </a:rPr>
              <a:t>أما التنوين </a:t>
            </a:r>
            <a:r>
              <a:rPr lang="ar-SA" sz="4800" b="1" dirty="0"/>
              <a:t>فلا يكون إلا متطرفًا.</a:t>
            </a:r>
            <a:endParaRPr lang="ar-SA" sz="4800" b="1" dirty="0"/>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lstStyle/>
          <a:p>
            <a:r>
              <a:rPr lang="ar-SA" sz="8800" b="1" dirty="0">
                <a:solidFill>
                  <a:srgbClr val="FF0000"/>
                </a:solidFill>
              </a:rPr>
              <a:t>وللنون الساكنة والتنوين أربعة أحكام وهي:</a:t>
            </a:r>
            <a:r>
              <a:rPr lang="ar-SA" sz="8800" b="1" dirty="0"/>
              <a:t/>
            </a:r>
            <a:br>
              <a:rPr lang="ar-SA" sz="8800" b="1" dirty="0"/>
            </a:br>
            <a:r>
              <a:rPr lang="ar-SA" sz="8800" b="1" dirty="0"/>
              <a:t>1- الإظهار 2- الإدغام</a:t>
            </a:r>
            <a:br>
              <a:rPr lang="ar-SA" sz="8800" b="1" dirty="0"/>
            </a:br>
            <a:r>
              <a:rPr lang="ar-SA" sz="8800" b="1" dirty="0"/>
              <a:t>3- </a:t>
            </a:r>
            <a:r>
              <a:rPr lang="ar-SA" sz="8800" b="1" dirty="0" err="1"/>
              <a:t>الإقلاب</a:t>
            </a:r>
            <a:r>
              <a:rPr lang="ar-SA" sz="8800" b="1" dirty="0"/>
              <a:t> 4- الإخفاء</a:t>
            </a:r>
            <a:r>
              <a:rPr lang="ar-SA" dirty="0"/>
              <a:t/>
            </a:r>
            <a:br>
              <a:rPr lang="ar-SA" dirty="0"/>
            </a:br>
            <a:endParaRPr lang="ar-SA" dirty="0"/>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151</Words>
  <Application>Microsoft Office PowerPoint</Application>
  <PresentationFormat>عرض على الشاشة (3:4)‏</PresentationFormat>
  <Paragraphs>17</Paragraphs>
  <Slides>17</Slides>
  <Notes>0</Notes>
  <HiddenSlides>0</HiddenSlides>
  <MMClips>0</MMClips>
  <ScaleCrop>false</ScaleCrop>
  <HeadingPairs>
    <vt:vector size="4" baseType="variant">
      <vt:variant>
        <vt:lpstr>سمة</vt:lpstr>
      </vt:variant>
      <vt:variant>
        <vt:i4>1</vt:i4>
      </vt:variant>
      <vt:variant>
        <vt:lpstr>عناوين الشرائح</vt:lpstr>
      </vt:variant>
      <vt:variant>
        <vt:i4>17</vt:i4>
      </vt:variant>
    </vt:vector>
  </HeadingPairs>
  <TitlesOfParts>
    <vt:vector size="18" baseType="lpstr">
      <vt:lpstr>سمة Office</vt:lpstr>
      <vt:lpstr>أوجهُ ما بينَ السورتينِ: إذا وصل القارئ آخر سورة يقرؤها بالتي بعدها سوى سورة براءة، فله ثلاثة أوجه: </vt:lpstr>
      <vt:lpstr>1- قطع الجميع: أي الوقف على آخر السورة وعلى البسملة.   2 - قطع الأول ووصل الثاني بالثالث: أي الوقف على آخر السورة ووصل البسملة بأول السورة التالية. 3- وصل الجميع: أي وصل آخر السورة بالبسملة بأول السورة التالية.</vt:lpstr>
      <vt:lpstr>أما الوجه الجائز عقلا وهو وصل آخر السورة بالبسملة والوقف عليها فهو ممتنع اتفاقًا. وأما إذا وصل آخر سورة الأنفال، بأول سورة براءة، فيجوز له ثلاثة أوجه: 1- القطع: أي الوقف على آخر الأنفال مع التنفس. 2- السَّكْت: أي قطع الصوت لِمُدَّة بدون تنفس. 3- الوصل: أي وصل آخر الأنفال بأول التوبة، وكل ذلك من غير الإتيان بالبسملة كما تقدم.</vt:lpstr>
      <vt:lpstr>أحكام النون الساكنة والتنوين </vt:lpstr>
      <vt:lpstr>تعريف النون الساكنة: هي النون الخالية من الحركة والثابتة لفظًا وخطًّا، وصلا ووقفًا، وتكون في الأسماء والأفعال والحروف، وتكون متوسطة ومتطرفة. وتكون أصلية من بنية الكلمة مثل: أنعم، وتكون زائدة عن أصل الكلمة وبنيتها مثل: فانفلق، أصل الفعل: فَلَقَ على وزن فَعَلَ. </vt:lpstr>
      <vt:lpstr> تعريف التنوين: هو نون ساكنة زائدة تلحق آخر الاسم لفظًا ووصلا وتفارقه خطًّا ووقفًا وعلامته: فتحتان أو كسرتان أو ضمتان. وحكمه حالة الوقف: تُبَدَّلُ الفتحتان ألفًا دائمًا إلا إذا كانتا على هاء تأنيث مثل: {إِلَّا رَحْمَةً مِنْ رَبِّكَ} فيوقف عليها بالهاء من غير تنوين، وأما الضمتان والكسرتان فيحذف التنوين فيهما. ويوقف عليهما بالسكون. </vt:lpstr>
      <vt:lpstr>والفرق بين النون الساكنة والتنوين يوجد في خمسة أمور تظهر بالتأمل في تعريفيهما، وهي: 1- النون الساكنة حرف أصلي من أحرف الهجاء، وقد تكون من الحروف الزوائد كما مَثَّلْنا آنفًا، أما التنوين فلا يكون إلا زائد عن بنية الكلمة.</vt:lpstr>
      <vt:lpstr>2- النون الساكنة ثابتة في اللفظ والخط، أما التنوين فثابت في اللفظ دون الخط. 3- النون الساكنة ثابتة في الوصل والوقف، وأما التنوين فثابت في الوصل دون الوقف. 4- النون الساكنة توجد في الأسماء والأسماء والأفعال والحروف، أما التنوين فلا يوجد إلا في الأسماء فقط.  5- النون الساكنة تكون متوسطة ومتطرفة، أما التنوين فلا يكون إلا متطرفًا.</vt:lpstr>
      <vt:lpstr>وللنون الساكنة والتنوين أربعة أحكام وهي: 1- الإظهار 2- الإدغام 3- الإقلاب 4- الإخفاء </vt:lpstr>
      <vt:lpstr>الحكم الأول: الإظهار الحلقي تَعْرِيفُهُ: الإظهارُ لغةً: البيان والإيضاح. واصطلاحًا: إخراج الحرف الْمُظْهَر من مخرجه من غير غنة كاملة. والمراد بالحرف المظهر: النون الساكنة والتنوين الواقعتان قبل أحرف الإظهار. </vt:lpstr>
      <vt:lpstr>حُرُوفُهُ: حروف الإظهار الحلقي ستة وهي: الهمزة والهاء والعين والحاء والغين والخاء، فإذا وقع حرف من هذه الأحرف الستة بعد النون الساكنة سواء في كلمة أو في كلمتين أو بعد التنوين -ولا يكون إلا من كلمتين- وجب الإظهار ويسمى إظهارًا حَلْقِيًّا.</vt:lpstr>
      <vt:lpstr>الأمثلة:  النون فى كلمة ومن كلمتين مع الهمزة: «ينأون»، «من آمن»، ومع الهاء: «منهم»، «من هاجر»، ومع العين: «أنعمت»، «من عمل»، ومع الحاء: «ينحتون»، «فإن حاجوك»، ومع الغين: «فسينغضون» «من غل»، ومع الخاء: «والمنخنقة»، «ومن خزى». </vt:lpstr>
      <vt:lpstr>ومن أمثلة التنوين مع الهمزة:  «جناتٍ ألفافاً»، ومع الهاء: «جرفٍ هارٍ»، ومع العين: «سميعٌ عليمٌ»، ومع الحاء: «عليمٌ حكيمٌ»، ومع الغين: «عزيزٌ غفورٌ»، ومع الخاء: «لطيفاً خبيراً».</vt:lpstr>
      <vt:lpstr>وجهُ تسميتِهِ إظهارًا حلقيًّا: أما تسميته إظهارًا فلظهور النون الساكنة والتنوين عند ملاقاة أحد هذه الحروف الستة.  وأما تسميته حلقيًّا فلأن حروفه الستة تخرج من الحلق. </vt:lpstr>
      <vt:lpstr>سَبَبُهُ: وسبب إظهار النون الساكنة والتنوين عند ملاقاة أحد هذه الأحرف الستة، بُعْدُ الْمَخْرَجَين؛ لأن النون والتنوين يخرجان من طرف اللسان، والحروف الستة تخرج من الحلق، وليس بينهما تقارب أو تجانس يستوجب الإدغام أو الإخفاء فتعين الإظهار.</vt:lpstr>
      <vt:lpstr>ومراتب الإظهار ثلاثة: 1- عليا، عند الهمزة والهاء. 2- وسطى، عند العين والحاء. 3- دنيا، عند الغين والخاء. </vt:lpstr>
      <vt:lpstr>أسئلة: 1- ما هي النون الساكنة؟ 2- عرف التنوين، واذكر علامته. 3- وضِّح الفرق بين النون الساكنة والتنوين.  4- عرِّف الإظهار لغةً واصطلاحًا. 5-  ما وجه تسميته إظهارًا حلقيًّا؟  6- مَثِّلْ لكل حرف من حروف الإظهار بمثالين أحدهما للنون والآخر للتنوين.</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أوجهُ ما بينَ السورتينِ: إذا وصل القارئ آخر سورة يقرؤها بالتي بعدها سوى سورة براءة، فله ثلاثة أوجه: </dc:title>
  <dc:creator>blackberry</dc:creator>
  <cp:lastModifiedBy>blackberry</cp:lastModifiedBy>
  <cp:revision>36</cp:revision>
  <dcterms:created xsi:type="dcterms:W3CDTF">2015-02-23T05:52:13Z</dcterms:created>
  <dcterms:modified xsi:type="dcterms:W3CDTF">2015-02-23T06:50:06Z</dcterms:modified>
</cp:coreProperties>
</file>