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8"/>
  </p:notesMasterIdLst>
  <p:sldIdLst>
    <p:sldId id="280" r:id="rId2"/>
    <p:sldId id="276" r:id="rId3"/>
    <p:sldId id="270" r:id="rId4"/>
    <p:sldId id="271" r:id="rId5"/>
    <p:sldId id="267" r:id="rId6"/>
    <p:sldId id="272" r:id="rId7"/>
    <p:sldId id="257" r:id="rId8"/>
    <p:sldId id="273" r:id="rId9"/>
    <p:sldId id="259" r:id="rId10"/>
    <p:sldId id="260" r:id="rId11"/>
    <p:sldId id="274" r:id="rId12"/>
    <p:sldId id="279" r:id="rId13"/>
    <p:sldId id="262" r:id="rId14"/>
    <p:sldId id="278" r:id="rId15"/>
    <p:sldId id="264" r:id="rId16"/>
    <p:sldId id="277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2" autoAdjust="0"/>
    <p:restoredTop sz="94640" autoAdjust="0"/>
  </p:normalViewPr>
  <p:slideViewPr>
    <p:cSldViewPr>
      <p:cViewPr>
        <p:scale>
          <a:sx n="73" d="100"/>
          <a:sy n="73" d="100"/>
        </p:scale>
        <p:origin x="-1212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2A63E4-F6CE-4235-AD02-5C8D01CD1A16}" type="datetimeFigureOut">
              <a:rPr lang="ar-SA" smtClean="0"/>
              <a:t>01/05/1435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F7CF243-162B-4DBD-91A4-B4EE2FA93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566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1C705-701F-42FD-9B3D-E3A67D764C81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7C7762-E950-48EE-97C1-1519DAB8EC27}" type="datetimeFigureOut">
              <a:rPr lang="ar-SA" smtClean="0"/>
              <a:pPr/>
              <a:t>01/05/1435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6E5A36-F9B5-483F-A19E-C94950CD3AE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تمرير أفقي 10"/>
          <p:cNvSpPr/>
          <p:nvPr/>
        </p:nvSpPr>
        <p:spPr>
          <a:xfrm>
            <a:off x="2771800" y="1268760"/>
            <a:ext cx="4881154" cy="4392488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 smtClean="0">
                <a:solidFill>
                  <a:srgbClr val="FF0000"/>
                </a:solidFill>
              </a:rPr>
              <a:t>المنظمات التطوعية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 rot="21132185">
            <a:off x="3157065" y="2688626"/>
            <a:ext cx="24288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FF0000"/>
                </a:solidFill>
              </a:rPr>
              <a:t>إعداد </a:t>
            </a:r>
            <a:r>
              <a:rPr lang="ar-SA" sz="2400" dirty="0" err="1" smtClean="0">
                <a:solidFill>
                  <a:srgbClr val="FF0000"/>
                </a:solidFill>
              </a:rPr>
              <a:t>د.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غادة منسي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 rot="21072332">
            <a:off x="2908399" y="3709029"/>
            <a:ext cx="23765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dirty="0" smtClean="0">
                <a:solidFill>
                  <a:srgbClr val="FF0000"/>
                </a:solidFill>
              </a:rPr>
              <a:t>اسم</a:t>
            </a:r>
            <a:r>
              <a:rPr lang="ar-JO" dirty="0" smtClean="0">
                <a:solidFill>
                  <a:srgbClr val="FF0000"/>
                </a:solidFill>
              </a:rPr>
              <a:t> المادة عمل تطوعي </a:t>
            </a:r>
            <a:r>
              <a:rPr lang="ar-SA" dirty="0" err="1" smtClean="0">
                <a:solidFill>
                  <a:srgbClr val="FF0000"/>
                </a:solidFill>
              </a:rPr>
              <a:t>)</a:t>
            </a:r>
            <a:endParaRPr lang="ar-SA" dirty="0">
              <a:solidFill>
                <a:srgbClr val="FF0000"/>
              </a:solidFill>
            </a:endParaRPr>
          </a:p>
        </p:txBody>
      </p:sp>
      <p:grpSp>
        <p:nvGrpSpPr>
          <p:cNvPr id="2" name="مجموعة 13"/>
          <p:cNvGrpSpPr/>
          <p:nvPr/>
        </p:nvGrpSpPr>
        <p:grpSpPr>
          <a:xfrm>
            <a:off x="1285852" y="4500570"/>
            <a:ext cx="1214446" cy="1500198"/>
            <a:chOff x="1142976" y="928670"/>
            <a:chExt cx="4357718" cy="3571900"/>
          </a:xfrm>
        </p:grpSpPr>
        <p:sp>
          <p:nvSpPr>
            <p:cNvPr id="15" name="سهم منحني إلى اليسار 14"/>
            <p:cNvSpPr/>
            <p:nvPr/>
          </p:nvSpPr>
          <p:spPr>
            <a:xfrm flipH="1">
              <a:off x="1142976" y="3214686"/>
              <a:ext cx="2009788" cy="1285884"/>
            </a:xfrm>
            <a:prstGeom prst="curvedLeftArrow">
              <a:avLst>
                <a:gd name="adj1" fmla="val 25000"/>
                <a:gd name="adj2" fmla="val 50000"/>
                <a:gd name="adj3" fmla="val 25000"/>
              </a:avLst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63500" dist="50800" dir="18900000">
                <a:prstClr val="black">
                  <a:alpha val="50000"/>
                </a:prstClr>
              </a:innerShdw>
              <a:reflection blurRad="6350" stA="50000" endA="295" endPos="92000" dist="1016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16" name="سهم منحني إلى اليسار 15"/>
            <p:cNvSpPr/>
            <p:nvPr/>
          </p:nvSpPr>
          <p:spPr>
            <a:xfrm>
              <a:off x="3571868" y="3143248"/>
              <a:ext cx="1928826" cy="1214446"/>
            </a:xfrm>
            <a:prstGeom prst="curvedLeftArrow">
              <a:avLst/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63500" dist="50800" dir="13500000">
                <a:prstClr val="black">
                  <a:alpha val="50000"/>
                </a:prstClr>
              </a:innerShdw>
              <a:reflection blurRad="6350" stA="50000" endA="300" endPos="90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17" name="وجه ضاحك 16"/>
            <p:cNvSpPr/>
            <p:nvPr/>
          </p:nvSpPr>
          <p:spPr>
            <a:xfrm>
              <a:off x="1928794" y="1214422"/>
              <a:ext cx="2428892" cy="2714644"/>
            </a:xfrm>
            <a:prstGeom prst="smileyFace">
              <a:avLst/>
            </a:prstGeom>
            <a:gradFill flip="none" rotWithShape="1">
              <a:gsLst>
                <a:gs pos="0">
                  <a:srgbClr val="BB96D6">
                    <a:shade val="30000"/>
                    <a:satMod val="115000"/>
                  </a:srgbClr>
                </a:gs>
                <a:gs pos="50000">
                  <a:srgbClr val="BB96D6">
                    <a:shade val="67500"/>
                    <a:satMod val="115000"/>
                  </a:srgbClr>
                </a:gs>
                <a:gs pos="100000">
                  <a:srgbClr val="BB96D6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2060"/>
              </a:solidFill>
            </a:ln>
            <a:effectLst>
              <a:innerShdw blurRad="114300">
                <a:prstClr val="black"/>
              </a:innerShdw>
              <a:reflection blurRad="6350" stA="50000" endA="295" endPos="92000" dist="1016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" name="مخطط انسيابي: بيانات 17"/>
            <p:cNvSpPr/>
            <p:nvPr/>
          </p:nvSpPr>
          <p:spPr>
            <a:xfrm>
              <a:off x="1714480" y="928670"/>
              <a:ext cx="2938736" cy="609350"/>
            </a:xfrm>
            <a:prstGeom prst="flowChartInputOutput">
              <a:avLst/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شكل حر 18"/>
            <p:cNvSpPr/>
            <p:nvPr/>
          </p:nvSpPr>
          <p:spPr>
            <a:xfrm rot="504984">
              <a:off x="4429124" y="1000108"/>
              <a:ext cx="489127" cy="741362"/>
            </a:xfrm>
            <a:custGeom>
              <a:avLst/>
              <a:gdLst>
                <a:gd name="connsiteX0" fmla="*/ 67734 w 417689"/>
                <a:gd name="connsiteY0" fmla="*/ 0 h 812800"/>
                <a:gd name="connsiteX1" fmla="*/ 79023 w 417689"/>
                <a:gd name="connsiteY1" fmla="*/ 33867 h 812800"/>
                <a:gd name="connsiteX2" fmla="*/ 101600 w 417689"/>
                <a:gd name="connsiteY2" fmla="*/ 67734 h 812800"/>
                <a:gd name="connsiteX3" fmla="*/ 79023 w 417689"/>
                <a:gd name="connsiteY3" fmla="*/ 158045 h 812800"/>
                <a:gd name="connsiteX4" fmla="*/ 45156 w 417689"/>
                <a:gd name="connsiteY4" fmla="*/ 180623 h 812800"/>
                <a:gd name="connsiteX5" fmla="*/ 22578 w 417689"/>
                <a:gd name="connsiteY5" fmla="*/ 214489 h 812800"/>
                <a:gd name="connsiteX6" fmla="*/ 0 w 417689"/>
                <a:gd name="connsiteY6" fmla="*/ 282223 h 812800"/>
                <a:gd name="connsiteX7" fmla="*/ 11289 w 417689"/>
                <a:gd name="connsiteY7" fmla="*/ 316089 h 812800"/>
                <a:gd name="connsiteX8" fmla="*/ 101600 w 417689"/>
                <a:gd name="connsiteY8" fmla="*/ 361245 h 812800"/>
                <a:gd name="connsiteX9" fmla="*/ 135467 w 417689"/>
                <a:gd name="connsiteY9" fmla="*/ 383823 h 812800"/>
                <a:gd name="connsiteX10" fmla="*/ 237067 w 417689"/>
                <a:gd name="connsiteY10" fmla="*/ 372534 h 812800"/>
                <a:gd name="connsiteX11" fmla="*/ 282223 w 417689"/>
                <a:gd name="connsiteY11" fmla="*/ 361245 h 812800"/>
                <a:gd name="connsiteX12" fmla="*/ 316089 w 417689"/>
                <a:gd name="connsiteY12" fmla="*/ 327378 h 812800"/>
                <a:gd name="connsiteX13" fmla="*/ 349956 w 417689"/>
                <a:gd name="connsiteY13" fmla="*/ 338667 h 812800"/>
                <a:gd name="connsiteX14" fmla="*/ 383823 w 417689"/>
                <a:gd name="connsiteY14" fmla="*/ 406400 h 812800"/>
                <a:gd name="connsiteX15" fmla="*/ 406400 w 417689"/>
                <a:gd name="connsiteY15" fmla="*/ 440267 h 812800"/>
                <a:gd name="connsiteX16" fmla="*/ 383823 w 417689"/>
                <a:gd name="connsiteY16" fmla="*/ 530578 h 812800"/>
                <a:gd name="connsiteX17" fmla="*/ 349956 w 417689"/>
                <a:gd name="connsiteY17" fmla="*/ 598312 h 812800"/>
                <a:gd name="connsiteX18" fmla="*/ 383823 w 417689"/>
                <a:gd name="connsiteY18" fmla="*/ 756356 h 812800"/>
                <a:gd name="connsiteX19" fmla="*/ 417689 w 417689"/>
                <a:gd name="connsiteY19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7689" h="812800">
                  <a:moveTo>
                    <a:pt x="67734" y="0"/>
                  </a:moveTo>
                  <a:cubicBezTo>
                    <a:pt x="71497" y="11289"/>
                    <a:pt x="73701" y="23224"/>
                    <a:pt x="79023" y="33867"/>
                  </a:cubicBezTo>
                  <a:cubicBezTo>
                    <a:pt x="85090" y="46002"/>
                    <a:pt x="99917" y="54271"/>
                    <a:pt x="101600" y="67734"/>
                  </a:cubicBezTo>
                  <a:cubicBezTo>
                    <a:pt x="101828" y="69559"/>
                    <a:pt x="87790" y="147086"/>
                    <a:pt x="79023" y="158045"/>
                  </a:cubicBezTo>
                  <a:cubicBezTo>
                    <a:pt x="70547" y="168640"/>
                    <a:pt x="56445" y="173097"/>
                    <a:pt x="45156" y="180623"/>
                  </a:cubicBezTo>
                  <a:cubicBezTo>
                    <a:pt x="37630" y="191912"/>
                    <a:pt x="28088" y="202091"/>
                    <a:pt x="22578" y="214489"/>
                  </a:cubicBezTo>
                  <a:cubicBezTo>
                    <a:pt x="12912" y="236237"/>
                    <a:pt x="0" y="282223"/>
                    <a:pt x="0" y="282223"/>
                  </a:cubicBezTo>
                  <a:cubicBezTo>
                    <a:pt x="3763" y="293512"/>
                    <a:pt x="1896" y="308784"/>
                    <a:pt x="11289" y="316089"/>
                  </a:cubicBezTo>
                  <a:cubicBezTo>
                    <a:pt x="37856" y="336752"/>
                    <a:pt x="73596" y="342575"/>
                    <a:pt x="101600" y="361245"/>
                  </a:cubicBezTo>
                  <a:lnTo>
                    <a:pt x="135467" y="383823"/>
                  </a:lnTo>
                  <a:cubicBezTo>
                    <a:pt x="169334" y="380060"/>
                    <a:pt x="203388" y="377715"/>
                    <a:pt x="237067" y="372534"/>
                  </a:cubicBezTo>
                  <a:cubicBezTo>
                    <a:pt x="252402" y="370175"/>
                    <a:pt x="268752" y="368943"/>
                    <a:pt x="282223" y="361245"/>
                  </a:cubicBezTo>
                  <a:cubicBezTo>
                    <a:pt x="296084" y="353324"/>
                    <a:pt x="304800" y="338667"/>
                    <a:pt x="316089" y="327378"/>
                  </a:cubicBezTo>
                  <a:cubicBezTo>
                    <a:pt x="327378" y="331141"/>
                    <a:pt x="340664" y="331233"/>
                    <a:pt x="349956" y="338667"/>
                  </a:cubicBezTo>
                  <a:cubicBezTo>
                    <a:pt x="376915" y="360234"/>
                    <a:pt x="370190" y="379133"/>
                    <a:pt x="383823" y="406400"/>
                  </a:cubicBezTo>
                  <a:cubicBezTo>
                    <a:pt x="389891" y="418535"/>
                    <a:pt x="398874" y="428978"/>
                    <a:pt x="406400" y="440267"/>
                  </a:cubicBezTo>
                  <a:cubicBezTo>
                    <a:pt x="402106" y="461740"/>
                    <a:pt x="395395" y="507433"/>
                    <a:pt x="383823" y="530578"/>
                  </a:cubicBezTo>
                  <a:cubicBezTo>
                    <a:pt x="340056" y="618110"/>
                    <a:pt x="378330" y="513190"/>
                    <a:pt x="349956" y="598312"/>
                  </a:cubicBezTo>
                  <a:cubicBezTo>
                    <a:pt x="354733" y="636530"/>
                    <a:pt x="359075" y="719232"/>
                    <a:pt x="383823" y="756356"/>
                  </a:cubicBezTo>
                  <a:cubicBezTo>
                    <a:pt x="411067" y="797224"/>
                    <a:pt x="400332" y="778088"/>
                    <a:pt x="417689" y="81280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0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المنظمه في محيط الخدمه الاجتماعيه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يرى جوهر </a:t>
            </a:r>
            <a:r>
              <a:rPr lang="ar-JO" dirty="0" smtClean="0"/>
              <a:t>أ</a:t>
            </a:r>
            <a:r>
              <a:rPr lang="ar-SA" dirty="0" smtClean="0"/>
              <a:t>ن المنظمات ال</a:t>
            </a:r>
            <a:r>
              <a:rPr lang="ar-JO" dirty="0" smtClean="0"/>
              <a:t>إ</a:t>
            </a:r>
            <a:r>
              <a:rPr lang="ar-SA" dirty="0" err="1" smtClean="0"/>
              <a:t>جتماعي</a:t>
            </a:r>
            <a:r>
              <a:rPr lang="ar-JO" dirty="0" smtClean="0"/>
              <a:t>ة</a:t>
            </a:r>
            <a:r>
              <a:rPr lang="ar-SA" dirty="0" smtClean="0"/>
              <a:t> منظمات ذات هدف رئيس تتبلور في تقديم نوع واحد </a:t>
            </a:r>
            <a:r>
              <a:rPr lang="ar-JO" dirty="0" smtClean="0"/>
              <a:t>أ</a:t>
            </a:r>
            <a:r>
              <a:rPr lang="ar-SA" dirty="0" smtClean="0"/>
              <a:t>و </a:t>
            </a:r>
            <a:r>
              <a:rPr lang="ar-JO" dirty="0" smtClean="0"/>
              <a:t>أ</a:t>
            </a:r>
            <a:r>
              <a:rPr lang="ar-SA" dirty="0" smtClean="0"/>
              <a:t>كثر من الخدمات الاجتماعي</a:t>
            </a:r>
            <a:r>
              <a:rPr lang="ar-JO" dirty="0" smtClean="0"/>
              <a:t>ة</a:t>
            </a:r>
            <a:r>
              <a:rPr lang="ar-SA" dirty="0" smtClean="0"/>
              <a:t> للجمهور على </a:t>
            </a:r>
            <a:r>
              <a:rPr lang="ar-JO" dirty="0" smtClean="0"/>
              <a:t>أ</a:t>
            </a:r>
            <a:r>
              <a:rPr lang="ar-SA" dirty="0" smtClean="0"/>
              <a:t>يدي </a:t>
            </a:r>
            <a:r>
              <a:rPr lang="ar-JO" dirty="0" smtClean="0"/>
              <a:t>أ</a:t>
            </a:r>
            <a:r>
              <a:rPr lang="ar-SA" dirty="0" smtClean="0"/>
              <a:t>فراد مهنيين متخصصين ويرى شمس الدين </a:t>
            </a:r>
            <a:r>
              <a:rPr lang="ar-SA" dirty="0" err="1" smtClean="0"/>
              <a:t>,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ن المنظمات الاجتماعي</a:t>
            </a:r>
            <a:r>
              <a:rPr lang="ar-JO" dirty="0" smtClean="0"/>
              <a:t>ة</a:t>
            </a:r>
            <a:r>
              <a:rPr lang="ar-SA" dirty="0" smtClean="0"/>
              <a:t> هي هيئات شكلت لتعبير عن </a:t>
            </a:r>
            <a:r>
              <a:rPr lang="ar-JO" dirty="0" smtClean="0"/>
              <a:t>إ</a:t>
            </a:r>
            <a:r>
              <a:rPr lang="ar-SA" dirty="0" smtClean="0"/>
              <a:t>رادة المجتمع </a:t>
            </a:r>
            <a:r>
              <a:rPr lang="ar-JO" dirty="0" smtClean="0"/>
              <a:t>أ</a:t>
            </a:r>
            <a:r>
              <a:rPr lang="ar-SA" dirty="0" smtClean="0"/>
              <a:t>و حاجات تظهر نتيجة للظروف والعوامل ال</a:t>
            </a:r>
            <a:r>
              <a:rPr lang="ar-JO" dirty="0" smtClean="0"/>
              <a:t>إ</a:t>
            </a:r>
            <a:r>
              <a:rPr lang="ar-SA" dirty="0" err="1" smtClean="0"/>
              <a:t>جتماعي</a:t>
            </a:r>
            <a:r>
              <a:rPr lang="ar-JO" dirty="0" smtClean="0"/>
              <a:t>ة</a:t>
            </a:r>
            <a:r>
              <a:rPr lang="ar-SA" dirty="0" smtClean="0"/>
              <a:t> في البيئه ويرى رضا ب</a:t>
            </a:r>
            <a:r>
              <a:rPr lang="ar-JO" dirty="0" smtClean="0"/>
              <a:t>أ</a:t>
            </a:r>
            <a:r>
              <a:rPr lang="ar-SA" dirty="0" err="1" smtClean="0"/>
              <a:t>نها</a:t>
            </a:r>
            <a:r>
              <a:rPr lang="ar-SA" dirty="0" smtClean="0"/>
              <a:t> تتكون من جماعات من الناس يتصلون ببعضهم البعض بغرض تحقيق </a:t>
            </a:r>
            <a:r>
              <a:rPr lang="ar-JO" dirty="0" smtClean="0"/>
              <a:t>أ</a:t>
            </a:r>
            <a:r>
              <a:rPr lang="ar-SA" dirty="0" smtClean="0"/>
              <a:t>هداف معين</a:t>
            </a:r>
            <a:r>
              <a:rPr lang="ar-JO" dirty="0" smtClean="0"/>
              <a:t>ة</a:t>
            </a:r>
            <a:r>
              <a:rPr lang="ar-SA" dirty="0" smtClean="0"/>
              <a:t> ولها بناء وتتضمن تقسيم</a:t>
            </a:r>
            <a:r>
              <a:rPr lang="ar-JO" dirty="0" smtClean="0"/>
              <a:t>ً</a:t>
            </a:r>
            <a:r>
              <a:rPr lang="ar-SA" dirty="0" smtClean="0"/>
              <a:t>ا للعمل ومراكز سلطة </a:t>
            </a:r>
            <a:r>
              <a:rPr lang="ar-SA" dirty="0" err="1" smtClean="0"/>
              <a:t>ومسؤولي</a:t>
            </a:r>
            <a:r>
              <a:rPr lang="ar-JO" dirty="0" smtClean="0"/>
              <a:t>ة</a:t>
            </a:r>
            <a:r>
              <a:rPr lang="ar-SA" dirty="0" smtClean="0"/>
              <a:t> ولها وسائلها </a:t>
            </a:r>
            <a:r>
              <a:rPr lang="ar-SA" dirty="0" err="1" smtClean="0"/>
              <a:t>المـألوفه</a:t>
            </a:r>
            <a:r>
              <a:rPr lang="ar-SA" dirty="0" smtClean="0"/>
              <a:t> ل</a:t>
            </a:r>
            <a:r>
              <a:rPr lang="ar-JO" dirty="0" smtClean="0"/>
              <a:t>إ</a:t>
            </a:r>
            <a:r>
              <a:rPr lang="ar-SA" dirty="0" smtClean="0"/>
              <a:t>نجاز ال</a:t>
            </a:r>
            <a:r>
              <a:rPr lang="ar-JO" dirty="0" smtClean="0"/>
              <a:t>أ</a:t>
            </a:r>
            <a:r>
              <a:rPr lang="ar-SA" dirty="0" smtClean="0"/>
              <a:t>عمال ووضع سياسات ووسائل الممارس</a:t>
            </a:r>
            <a:r>
              <a:rPr lang="ar-JO" dirty="0" smtClean="0"/>
              <a:t>ة</a:t>
            </a:r>
            <a:r>
              <a:rPr lang="ar-SA" dirty="0" smtClean="0"/>
              <a:t> , كما </a:t>
            </a:r>
            <a:r>
              <a:rPr lang="ar-JO" dirty="0" smtClean="0"/>
              <a:t>أ</a:t>
            </a:r>
            <a:r>
              <a:rPr lang="ar-SA" dirty="0" smtClean="0"/>
              <a:t>ن لها كيان</a:t>
            </a:r>
            <a:r>
              <a:rPr lang="ar-JO" dirty="0" err="1" smtClean="0"/>
              <a:t>ًا</a:t>
            </a:r>
            <a:r>
              <a:rPr lang="ar-SA" dirty="0" smtClean="0"/>
              <a:t> خاص</a:t>
            </a:r>
            <a:r>
              <a:rPr lang="ar-JO" dirty="0" smtClean="0"/>
              <a:t>ً</a:t>
            </a:r>
            <a:r>
              <a:rPr lang="ar-SA" dirty="0" smtClean="0"/>
              <a:t>ا بها :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aaaaaaaaaaaaaaaaaa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r>
              <a:rPr lang="ar-SA" dirty="0" smtClean="0"/>
              <a:t>وفي ضوء </a:t>
            </a:r>
            <a:r>
              <a:rPr lang="ar-SA" dirty="0" err="1" smtClean="0"/>
              <a:t>ماسبق</a:t>
            </a:r>
            <a:r>
              <a:rPr lang="ar-SA" dirty="0" smtClean="0"/>
              <a:t> نستطيع </a:t>
            </a:r>
            <a:r>
              <a:rPr lang="ar-JO" dirty="0" smtClean="0"/>
              <a:t>أ</a:t>
            </a:r>
            <a:r>
              <a:rPr lang="ar-SA" dirty="0" smtClean="0"/>
              <a:t>ن نحدد مفهوم المنظمات في </a:t>
            </a:r>
            <a:r>
              <a:rPr lang="ar-JO" dirty="0" smtClean="0"/>
              <a:t>إ</a:t>
            </a:r>
            <a:r>
              <a:rPr lang="ar-SA" dirty="0" smtClean="0"/>
              <a:t>طار اهتمامات الخدمه الاجتماعي</a:t>
            </a:r>
            <a:r>
              <a:rPr lang="ar-JO" dirty="0" smtClean="0"/>
              <a:t>ة</a:t>
            </a:r>
            <a:r>
              <a:rPr lang="ar-SA" dirty="0" smtClean="0"/>
              <a:t> من خلال منظورين </a:t>
            </a:r>
            <a:r>
              <a:rPr lang="ar-JO" dirty="0" smtClean="0"/>
              <a:t>أ</a:t>
            </a:r>
            <a:r>
              <a:rPr lang="ar-SA" dirty="0" err="1" smtClean="0"/>
              <a:t>ساسيين</a:t>
            </a:r>
            <a:r>
              <a:rPr lang="ar-SA" dirty="0" smtClean="0"/>
              <a:t> </a:t>
            </a:r>
            <a:r>
              <a:rPr lang="ar-SA" dirty="0" err="1" smtClean="0"/>
              <a:t>:</a:t>
            </a:r>
            <a:endParaRPr lang="ar-SA" dirty="0" smtClean="0"/>
          </a:p>
          <a:p>
            <a:r>
              <a:rPr lang="ar-SA" dirty="0" err="1" smtClean="0"/>
              <a:t>1 </a:t>
            </a:r>
            <a:r>
              <a:rPr lang="ar-SA" dirty="0" smtClean="0"/>
              <a:t>: المنظمات بشكل </a:t>
            </a:r>
            <a:r>
              <a:rPr lang="ar-SA" dirty="0" err="1" smtClean="0"/>
              <a:t>عام </a:t>
            </a:r>
            <a:r>
              <a:rPr lang="ar-SA" dirty="0" smtClean="0"/>
              <a:t>, وتتضح خصائصها في </a:t>
            </a:r>
          </a:p>
          <a:p>
            <a:r>
              <a:rPr lang="ar-SA" dirty="0" smtClean="0"/>
              <a:t>جماعات من ال</a:t>
            </a:r>
            <a:r>
              <a:rPr lang="ar-JO" dirty="0" smtClean="0"/>
              <a:t>أ</a:t>
            </a:r>
            <a:r>
              <a:rPr lang="ar-SA" dirty="0" smtClean="0"/>
              <a:t>فراد يتفاعلون معا</a:t>
            </a:r>
            <a:r>
              <a:rPr lang="ar-JO" dirty="0" err="1" smtClean="0"/>
              <a:t>.</a:t>
            </a:r>
            <a:endParaRPr lang="ar-SA" dirty="0" smtClean="0"/>
          </a:p>
          <a:p>
            <a:r>
              <a:rPr lang="ar-SA" dirty="0" smtClean="0"/>
              <a:t>بناء رسمي من ال</a:t>
            </a:r>
            <a:r>
              <a:rPr lang="ar-JO" dirty="0" smtClean="0"/>
              <a:t>أ</a:t>
            </a:r>
            <a:r>
              <a:rPr lang="ar-SA" dirty="0" smtClean="0"/>
              <a:t>دوار يعتمد على تقسيم العمل وتحديد </a:t>
            </a:r>
            <a:r>
              <a:rPr lang="ar-SA" dirty="0" err="1" smtClean="0"/>
              <a:t>المسؤوليات .</a:t>
            </a:r>
            <a:endParaRPr lang="ar-SA" dirty="0" smtClean="0"/>
          </a:p>
          <a:p>
            <a:r>
              <a:rPr lang="ar-SA" dirty="0" smtClean="0"/>
              <a:t>بيئة ترتبط </a:t>
            </a:r>
            <a:r>
              <a:rPr lang="ar-SA" dirty="0" err="1" smtClean="0"/>
              <a:t>بها</a:t>
            </a:r>
            <a:r>
              <a:rPr lang="ar-SA" dirty="0" smtClean="0"/>
              <a:t> المنظمه ارتباط</a:t>
            </a:r>
            <a:r>
              <a:rPr lang="ar-JO" dirty="0" smtClean="0"/>
              <a:t>ً</a:t>
            </a:r>
            <a:r>
              <a:rPr lang="ar-SA" dirty="0" smtClean="0"/>
              <a:t>ا عضوي</a:t>
            </a:r>
            <a:r>
              <a:rPr lang="ar-JO" dirty="0" smtClean="0"/>
              <a:t>ً</a:t>
            </a:r>
            <a:r>
              <a:rPr lang="ar-SA" dirty="0" err="1" smtClean="0"/>
              <a:t>ا .</a:t>
            </a:r>
            <a:endParaRPr lang="ar-SA" dirty="0" smtClean="0"/>
          </a:p>
          <a:p>
            <a:r>
              <a:rPr lang="ar-SA" dirty="0" smtClean="0"/>
              <a:t>مجموعه من ال</a:t>
            </a:r>
            <a:r>
              <a:rPr lang="ar-JO" dirty="0" smtClean="0"/>
              <a:t>أ</a:t>
            </a:r>
            <a:r>
              <a:rPr lang="ar-SA" dirty="0" smtClean="0"/>
              <a:t>هداف وال</a:t>
            </a:r>
            <a:r>
              <a:rPr lang="ar-JO" dirty="0" smtClean="0"/>
              <a:t>أ</a:t>
            </a:r>
            <a:r>
              <a:rPr lang="ar-SA" dirty="0" err="1" smtClean="0"/>
              <a:t>غراض</a:t>
            </a:r>
            <a:r>
              <a:rPr lang="ar-SA" dirty="0" smtClean="0"/>
              <a:t> التي تسعى المنظمه </a:t>
            </a:r>
            <a:r>
              <a:rPr lang="ar-SA" dirty="0" err="1" smtClean="0"/>
              <a:t>لتحقيقها .</a:t>
            </a:r>
            <a:endParaRPr lang="ar-SA" dirty="0" smtClean="0"/>
          </a:p>
          <a:p>
            <a:r>
              <a:rPr lang="ar-SA" dirty="0" smtClean="0"/>
              <a:t>وجود علاقات بينها وبين غيرها من التنظيمات </a:t>
            </a:r>
            <a:r>
              <a:rPr lang="ar-SA" dirty="0" err="1" smtClean="0"/>
              <a:t>المختلفه</a:t>
            </a:r>
            <a:r>
              <a:rPr lang="ar-SA" dirty="0" smtClean="0"/>
              <a:t> قد ت</a:t>
            </a:r>
            <a:r>
              <a:rPr lang="ar-JO" dirty="0" smtClean="0"/>
              <a:t>أ</a:t>
            </a:r>
            <a:r>
              <a:rPr lang="ar-SA" dirty="0" smtClean="0"/>
              <a:t>خذ </a:t>
            </a:r>
            <a:r>
              <a:rPr lang="ar-JO" dirty="0" smtClean="0"/>
              <a:t>أ</a:t>
            </a:r>
            <a:r>
              <a:rPr lang="ar-SA" dirty="0" err="1" smtClean="0"/>
              <a:t>شكال</a:t>
            </a:r>
            <a:r>
              <a:rPr lang="ar-JO" dirty="0" smtClean="0"/>
              <a:t>ً</a:t>
            </a:r>
            <a:r>
              <a:rPr lang="ar-SA" dirty="0" smtClean="0"/>
              <a:t>ا </a:t>
            </a:r>
            <a:r>
              <a:rPr lang="ar-SA" dirty="0" err="1" smtClean="0"/>
              <a:t>مختلفه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r>
              <a:rPr lang="ar-SA" dirty="0" smtClean="0"/>
              <a:t>وجود موارد مادي</a:t>
            </a:r>
            <a:r>
              <a:rPr lang="ar-JO" dirty="0" smtClean="0"/>
              <a:t>ة</a:t>
            </a:r>
            <a:r>
              <a:rPr lang="ar-SA" dirty="0" smtClean="0"/>
              <a:t> , بشري</a:t>
            </a:r>
            <a:r>
              <a:rPr lang="ar-JO" dirty="0" smtClean="0"/>
              <a:t>ة</a:t>
            </a:r>
            <a:r>
              <a:rPr lang="ar-SA" dirty="0" smtClean="0"/>
              <a:t> , تنظيمي</a:t>
            </a:r>
            <a:r>
              <a:rPr lang="ar-JO" dirty="0" smtClean="0"/>
              <a:t>ة</a:t>
            </a:r>
            <a:r>
              <a:rPr lang="ar-SA" dirty="0" smtClean="0"/>
              <a:t> , من خلالها تحقيق ال</a:t>
            </a:r>
            <a:r>
              <a:rPr lang="ar-JO" dirty="0" smtClean="0"/>
              <a:t>أ</a:t>
            </a:r>
            <a:r>
              <a:rPr lang="ar-SA" dirty="0" smtClean="0"/>
              <a:t>هداف </a:t>
            </a:r>
          </a:p>
          <a:p>
            <a:r>
              <a:rPr lang="ar-SA" dirty="0" smtClean="0"/>
              <a:t>لابد و</a:t>
            </a:r>
            <a:r>
              <a:rPr lang="ar-JO" dirty="0" smtClean="0"/>
              <a:t>أ</a:t>
            </a:r>
            <a:r>
              <a:rPr lang="ar-SA" dirty="0" smtClean="0"/>
              <a:t>ن يتوافر لها هذه المكونات حتى يكون لها الاستمرار </a:t>
            </a:r>
            <a:r>
              <a:rPr lang="ar-SA" dirty="0" err="1" smtClean="0"/>
              <a:t>والبقاء .</a:t>
            </a:r>
            <a:endParaRPr lang="ar-SA" dirty="0" smtClean="0"/>
          </a:p>
          <a:p>
            <a:pPr algn="ctr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رابط 2"/>
          <p:cNvSpPr/>
          <p:nvPr/>
        </p:nvSpPr>
        <p:spPr>
          <a:xfrm>
            <a:off x="428596" y="1000108"/>
            <a:ext cx="8358246" cy="5715040"/>
          </a:xfrm>
          <a:prstGeom prst="flowChartConnector">
            <a:avLst/>
          </a:prstGeom>
          <a:gradFill flip="none" rotWithShape="1">
            <a:gsLst>
              <a:gs pos="65000">
                <a:srgbClr val="03D4A8">
                  <a:alpha val="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dirty="0" smtClean="0">
                <a:solidFill>
                  <a:srgbClr val="FF0000"/>
                </a:solidFill>
              </a:rPr>
              <a:t>وفي ضوء </a:t>
            </a:r>
            <a:r>
              <a:rPr lang="ar-SA" sz="2000" dirty="0" err="1" smtClean="0">
                <a:solidFill>
                  <a:srgbClr val="FF0000"/>
                </a:solidFill>
              </a:rPr>
              <a:t>ماسبق</a:t>
            </a:r>
            <a:r>
              <a:rPr lang="ar-SA" sz="2000" dirty="0" smtClean="0">
                <a:solidFill>
                  <a:srgbClr val="FF0000"/>
                </a:solidFill>
              </a:rPr>
              <a:t> نستطيع 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ن نحدد مفهوم المنظمات في </a:t>
            </a:r>
            <a:r>
              <a:rPr lang="ar-JO" sz="2000" dirty="0" smtClean="0">
                <a:solidFill>
                  <a:srgbClr val="FF0000"/>
                </a:solidFill>
              </a:rPr>
              <a:t>إ</a:t>
            </a:r>
            <a:r>
              <a:rPr lang="ar-SA" sz="2000" dirty="0" smtClean="0">
                <a:solidFill>
                  <a:srgbClr val="FF0000"/>
                </a:solidFill>
              </a:rPr>
              <a:t>طار اهتمامات الخدمه الاجتماعي</a:t>
            </a:r>
            <a:r>
              <a:rPr lang="ar-JO" sz="2000" dirty="0" smtClean="0">
                <a:solidFill>
                  <a:srgbClr val="FF0000"/>
                </a:solidFill>
              </a:rPr>
              <a:t>ة</a:t>
            </a:r>
            <a:r>
              <a:rPr lang="ar-SA" sz="2000" dirty="0" smtClean="0">
                <a:solidFill>
                  <a:srgbClr val="FF0000"/>
                </a:solidFill>
              </a:rPr>
              <a:t> من خلال منظورين 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err="1" smtClean="0">
                <a:solidFill>
                  <a:srgbClr val="FF0000"/>
                </a:solidFill>
              </a:rPr>
              <a:t>ساسيين</a:t>
            </a:r>
            <a:r>
              <a:rPr lang="ar-SA" sz="2000" dirty="0" smtClean="0">
                <a:solidFill>
                  <a:srgbClr val="FF0000"/>
                </a:solidFill>
              </a:rPr>
              <a:t> </a:t>
            </a:r>
            <a:r>
              <a:rPr lang="ar-SA" sz="2000" dirty="0" err="1" smtClean="0">
                <a:solidFill>
                  <a:srgbClr val="FF0000"/>
                </a:solidFill>
              </a:rPr>
              <a:t>: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err="1" smtClean="0">
                <a:solidFill>
                  <a:srgbClr val="FF0000"/>
                </a:solidFill>
              </a:rPr>
              <a:t>1 </a:t>
            </a:r>
            <a:r>
              <a:rPr lang="ar-SA" sz="2000" dirty="0" smtClean="0">
                <a:solidFill>
                  <a:srgbClr val="FF0000"/>
                </a:solidFill>
              </a:rPr>
              <a:t>: المنظمات بشكل </a:t>
            </a:r>
            <a:r>
              <a:rPr lang="ar-SA" sz="2000" dirty="0" err="1" smtClean="0">
                <a:solidFill>
                  <a:srgbClr val="FF0000"/>
                </a:solidFill>
              </a:rPr>
              <a:t>عام </a:t>
            </a:r>
            <a:r>
              <a:rPr lang="ar-SA" sz="2000" dirty="0" smtClean="0">
                <a:solidFill>
                  <a:srgbClr val="FF0000"/>
                </a:solidFill>
              </a:rPr>
              <a:t>, وتتضح خصائصها في </a:t>
            </a:r>
          </a:p>
          <a:p>
            <a:r>
              <a:rPr lang="ar-SA" sz="2000" dirty="0" smtClean="0">
                <a:solidFill>
                  <a:srgbClr val="FF0000"/>
                </a:solidFill>
              </a:rPr>
              <a:t>جماعات من ال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فراد يتفاعلون معا</a:t>
            </a:r>
            <a:r>
              <a:rPr lang="ar-JO" sz="2000" dirty="0" err="1" smtClean="0">
                <a:solidFill>
                  <a:srgbClr val="FF0000"/>
                </a:solidFill>
              </a:rPr>
              <a:t>.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smtClean="0">
                <a:solidFill>
                  <a:srgbClr val="FF0000"/>
                </a:solidFill>
              </a:rPr>
              <a:t>بناء رسمي من ال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دوار يعتمد على تقسيم العمل وتحديد </a:t>
            </a:r>
            <a:r>
              <a:rPr lang="ar-SA" sz="2000" dirty="0" err="1" smtClean="0">
                <a:solidFill>
                  <a:srgbClr val="FF0000"/>
                </a:solidFill>
              </a:rPr>
              <a:t>المسؤوليات .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smtClean="0">
                <a:solidFill>
                  <a:srgbClr val="FF0000"/>
                </a:solidFill>
              </a:rPr>
              <a:t>بيئة ترتبط </a:t>
            </a:r>
            <a:r>
              <a:rPr lang="ar-SA" sz="2000" dirty="0" err="1" smtClean="0">
                <a:solidFill>
                  <a:srgbClr val="FF0000"/>
                </a:solidFill>
              </a:rPr>
              <a:t>بها</a:t>
            </a:r>
            <a:r>
              <a:rPr lang="ar-SA" sz="2000" dirty="0" smtClean="0">
                <a:solidFill>
                  <a:srgbClr val="FF0000"/>
                </a:solidFill>
              </a:rPr>
              <a:t> المنظمه ارتباط</a:t>
            </a:r>
            <a:r>
              <a:rPr lang="ar-JO" sz="2000" dirty="0" smtClean="0">
                <a:solidFill>
                  <a:srgbClr val="FF0000"/>
                </a:solidFill>
              </a:rPr>
              <a:t>ً</a:t>
            </a:r>
            <a:r>
              <a:rPr lang="ar-SA" sz="2000" dirty="0" smtClean="0">
                <a:solidFill>
                  <a:srgbClr val="FF0000"/>
                </a:solidFill>
              </a:rPr>
              <a:t>ا عضوي</a:t>
            </a:r>
            <a:r>
              <a:rPr lang="ar-JO" sz="2000" dirty="0" smtClean="0">
                <a:solidFill>
                  <a:srgbClr val="FF0000"/>
                </a:solidFill>
              </a:rPr>
              <a:t>ً</a:t>
            </a:r>
            <a:r>
              <a:rPr lang="ar-SA" sz="2000" dirty="0" err="1" smtClean="0">
                <a:solidFill>
                  <a:srgbClr val="FF0000"/>
                </a:solidFill>
              </a:rPr>
              <a:t>ا .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smtClean="0">
                <a:solidFill>
                  <a:srgbClr val="FF0000"/>
                </a:solidFill>
              </a:rPr>
              <a:t>مجموعه من ال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هداف وال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err="1" smtClean="0">
                <a:solidFill>
                  <a:srgbClr val="FF0000"/>
                </a:solidFill>
              </a:rPr>
              <a:t>غراض</a:t>
            </a:r>
            <a:r>
              <a:rPr lang="ar-SA" sz="2000" dirty="0" smtClean="0">
                <a:solidFill>
                  <a:srgbClr val="FF0000"/>
                </a:solidFill>
              </a:rPr>
              <a:t> التي تسعى المنظمه </a:t>
            </a:r>
            <a:r>
              <a:rPr lang="ar-SA" sz="2000" dirty="0" err="1" smtClean="0">
                <a:solidFill>
                  <a:srgbClr val="FF0000"/>
                </a:solidFill>
              </a:rPr>
              <a:t>لتحقيقها .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smtClean="0">
                <a:solidFill>
                  <a:srgbClr val="FF0000"/>
                </a:solidFill>
              </a:rPr>
              <a:t>وجود علاقات بينها وبين غيرها من التنظيمات </a:t>
            </a:r>
            <a:r>
              <a:rPr lang="ar-SA" sz="2000" dirty="0" err="1" smtClean="0">
                <a:solidFill>
                  <a:srgbClr val="FF0000"/>
                </a:solidFill>
              </a:rPr>
              <a:t>المختلفه</a:t>
            </a:r>
            <a:r>
              <a:rPr lang="ar-SA" sz="2000" dirty="0" smtClean="0">
                <a:solidFill>
                  <a:srgbClr val="FF0000"/>
                </a:solidFill>
              </a:rPr>
              <a:t> قد ت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خذ 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err="1" smtClean="0">
                <a:solidFill>
                  <a:srgbClr val="FF0000"/>
                </a:solidFill>
              </a:rPr>
              <a:t>شكال</a:t>
            </a:r>
            <a:r>
              <a:rPr lang="ar-JO" sz="2000" dirty="0" smtClean="0">
                <a:solidFill>
                  <a:srgbClr val="FF0000"/>
                </a:solidFill>
              </a:rPr>
              <a:t>ً</a:t>
            </a:r>
            <a:r>
              <a:rPr lang="ar-SA" sz="2000" dirty="0" smtClean="0">
                <a:solidFill>
                  <a:srgbClr val="FF0000"/>
                </a:solidFill>
              </a:rPr>
              <a:t>ا </a:t>
            </a:r>
            <a:r>
              <a:rPr lang="ar-SA" sz="2000" dirty="0" err="1" smtClean="0">
                <a:solidFill>
                  <a:srgbClr val="FF0000"/>
                </a:solidFill>
              </a:rPr>
              <a:t>مختلفه</a:t>
            </a:r>
            <a:r>
              <a:rPr lang="ar-SA" sz="2000" dirty="0" smtClean="0">
                <a:solidFill>
                  <a:srgbClr val="FF0000"/>
                </a:solidFill>
              </a:rPr>
              <a:t> </a:t>
            </a:r>
            <a:r>
              <a:rPr lang="ar-SA" sz="2000" dirty="0" err="1" smtClean="0">
                <a:solidFill>
                  <a:srgbClr val="FF0000"/>
                </a:solidFill>
              </a:rPr>
              <a:t>.</a:t>
            </a:r>
            <a:endParaRPr lang="ar-SA" sz="2000" dirty="0" smtClean="0">
              <a:solidFill>
                <a:srgbClr val="FF0000"/>
              </a:solidFill>
            </a:endParaRPr>
          </a:p>
          <a:p>
            <a:r>
              <a:rPr lang="ar-SA" sz="2000" dirty="0" smtClean="0">
                <a:solidFill>
                  <a:srgbClr val="FF0000"/>
                </a:solidFill>
              </a:rPr>
              <a:t>وجود موارد مادي</a:t>
            </a:r>
            <a:r>
              <a:rPr lang="ar-JO" sz="2000" dirty="0" smtClean="0">
                <a:solidFill>
                  <a:srgbClr val="FF0000"/>
                </a:solidFill>
              </a:rPr>
              <a:t>ة</a:t>
            </a:r>
            <a:r>
              <a:rPr lang="ar-SA" sz="2000" dirty="0" smtClean="0">
                <a:solidFill>
                  <a:srgbClr val="FF0000"/>
                </a:solidFill>
              </a:rPr>
              <a:t> , بشري</a:t>
            </a:r>
            <a:r>
              <a:rPr lang="ar-JO" sz="2000" dirty="0" smtClean="0">
                <a:solidFill>
                  <a:srgbClr val="FF0000"/>
                </a:solidFill>
              </a:rPr>
              <a:t>ة</a:t>
            </a:r>
            <a:r>
              <a:rPr lang="ar-SA" sz="2000" dirty="0" smtClean="0">
                <a:solidFill>
                  <a:srgbClr val="FF0000"/>
                </a:solidFill>
              </a:rPr>
              <a:t> , تنظيمي</a:t>
            </a:r>
            <a:r>
              <a:rPr lang="ar-JO" sz="2000" dirty="0" smtClean="0">
                <a:solidFill>
                  <a:srgbClr val="FF0000"/>
                </a:solidFill>
              </a:rPr>
              <a:t>ة</a:t>
            </a:r>
            <a:r>
              <a:rPr lang="ar-SA" sz="2000" dirty="0" smtClean="0">
                <a:solidFill>
                  <a:srgbClr val="FF0000"/>
                </a:solidFill>
              </a:rPr>
              <a:t> , من خلالها تحقيق ال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هداف </a:t>
            </a:r>
          </a:p>
          <a:p>
            <a:r>
              <a:rPr lang="ar-SA" sz="2000" dirty="0" smtClean="0">
                <a:solidFill>
                  <a:srgbClr val="FF0000"/>
                </a:solidFill>
              </a:rPr>
              <a:t>لابد و</a:t>
            </a:r>
            <a:r>
              <a:rPr lang="ar-JO" sz="2000" dirty="0" smtClean="0">
                <a:solidFill>
                  <a:srgbClr val="FF0000"/>
                </a:solidFill>
              </a:rPr>
              <a:t>أ</a:t>
            </a:r>
            <a:r>
              <a:rPr lang="ar-SA" sz="2000" dirty="0" smtClean="0">
                <a:solidFill>
                  <a:srgbClr val="FF0000"/>
                </a:solidFill>
              </a:rPr>
              <a:t>ن يتوافر لها هذه المكونات حتى يكون لها الاستمرار </a:t>
            </a:r>
            <a:r>
              <a:rPr lang="ar-SA" sz="2000" dirty="0" err="1" smtClean="0">
                <a:solidFill>
                  <a:srgbClr val="FF0000"/>
                </a:solidFill>
              </a:rPr>
              <a:t>والبقاء </a:t>
            </a:r>
            <a:r>
              <a:rPr lang="ar-SA" sz="2000" dirty="0" err="1" smtClean="0"/>
              <a:t>.</a:t>
            </a:r>
            <a:endParaRPr lang="ar-SA" sz="2000" dirty="0" smtClean="0"/>
          </a:p>
        </p:txBody>
      </p:sp>
      <p:pic>
        <p:nvPicPr>
          <p:cNvPr id="4" name="Picture 6" descr="عرض التفاصي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572140"/>
            <a:ext cx="914400" cy="914401"/>
          </a:xfrm>
          <a:prstGeom prst="rect">
            <a:avLst/>
          </a:prstGeom>
          <a:noFill/>
          <a:effectLst>
            <a:glow rad="228600">
              <a:schemeClr val="tx1">
                <a:lumMod val="95000"/>
                <a:alpha val="40000"/>
              </a:schemeClr>
            </a:glow>
            <a:softEdge rad="1270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خصائص المنظمات من وجهة نظر الخدم</a:t>
            </a:r>
            <a:r>
              <a:rPr lang="ar-JO" dirty="0" smtClean="0"/>
              <a:t>ة</a:t>
            </a:r>
            <a:r>
              <a:rPr lang="ar-SA" dirty="0" smtClean="0"/>
              <a:t> الاجتماعي</a:t>
            </a:r>
            <a:r>
              <a:rPr lang="ar-JO" dirty="0" smtClean="0"/>
              <a:t>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JO" dirty="0" smtClean="0"/>
              <a:t>إ</a:t>
            </a:r>
            <a:r>
              <a:rPr lang="ar-SA" dirty="0" err="1" smtClean="0"/>
              <a:t>نها</a:t>
            </a:r>
            <a:r>
              <a:rPr lang="ar-SA" dirty="0" smtClean="0"/>
              <a:t> منظمات خدمي</a:t>
            </a:r>
            <a:r>
              <a:rPr lang="ar-JO" dirty="0" smtClean="0"/>
              <a:t>ة </a:t>
            </a:r>
            <a:r>
              <a:rPr lang="ar-SA" dirty="0" smtClean="0"/>
              <a:t>وليست انتاجي</a:t>
            </a:r>
            <a:r>
              <a:rPr lang="ar-JO" dirty="0" smtClean="0"/>
              <a:t>ة</a:t>
            </a:r>
            <a:r>
              <a:rPr lang="ar-SA" dirty="0" smtClean="0"/>
              <a:t> ربحي</a:t>
            </a:r>
            <a:r>
              <a:rPr lang="ar-JO" dirty="0" smtClean="0"/>
              <a:t>ة</a:t>
            </a:r>
            <a:r>
              <a:rPr lang="ar-SA" dirty="0" smtClean="0"/>
              <a:t> بمعنى </a:t>
            </a:r>
            <a:r>
              <a:rPr lang="ar-JO" dirty="0" smtClean="0"/>
              <a:t>أ</a:t>
            </a:r>
            <a:r>
              <a:rPr lang="ar-SA" dirty="0" smtClean="0"/>
              <a:t>ن </a:t>
            </a:r>
            <a:r>
              <a:rPr lang="ar-JO" dirty="0" smtClean="0"/>
              <a:t>أ</a:t>
            </a:r>
            <a:r>
              <a:rPr lang="ar-SA" dirty="0" smtClean="0"/>
              <a:t>هدافها وسبب وجودها هو تقديم خدمات لا تهدف </a:t>
            </a:r>
            <a:r>
              <a:rPr lang="ar-JO" dirty="0" smtClean="0"/>
              <a:t>إ</a:t>
            </a:r>
            <a:r>
              <a:rPr lang="ar-SA" dirty="0" smtClean="0"/>
              <a:t>لى الربح .</a:t>
            </a:r>
          </a:p>
          <a:p>
            <a:r>
              <a:rPr lang="ar-SA" dirty="0" smtClean="0"/>
              <a:t>ترتكز على العنصر البشري كتعويض عن ضعف الموارد المالي</a:t>
            </a:r>
            <a:r>
              <a:rPr lang="ar-JO" dirty="0" smtClean="0"/>
              <a:t>ة.</a:t>
            </a:r>
            <a:r>
              <a:rPr lang="ar-SA" dirty="0" smtClean="0"/>
              <a:t> </a:t>
            </a:r>
          </a:p>
          <a:p>
            <a:r>
              <a:rPr lang="ar-JO" dirty="0" smtClean="0"/>
              <a:t>أ</a:t>
            </a:r>
            <a:r>
              <a:rPr lang="ar-SA" dirty="0" err="1" smtClean="0"/>
              <a:t>عضاؤها</a:t>
            </a:r>
            <a:r>
              <a:rPr lang="ar-SA" dirty="0" smtClean="0"/>
              <a:t> لا يمثلون </a:t>
            </a:r>
            <a:r>
              <a:rPr lang="ar-JO" dirty="0" smtClean="0"/>
              <a:t>أ</a:t>
            </a:r>
            <a:r>
              <a:rPr lang="ar-SA" dirty="0" smtClean="0"/>
              <a:t>نفسهم بقدر مايمثلون الجماعات ال</a:t>
            </a:r>
            <a:r>
              <a:rPr lang="ar-JO" dirty="0" smtClean="0"/>
              <a:t>أ</a:t>
            </a:r>
            <a:r>
              <a:rPr lang="ar-SA" dirty="0" smtClean="0"/>
              <a:t>خرى في المجتمع .</a:t>
            </a:r>
          </a:p>
          <a:p>
            <a:r>
              <a:rPr lang="ar-SA" dirty="0" smtClean="0"/>
              <a:t>تربطها علاقات تعاوني</a:t>
            </a:r>
            <a:r>
              <a:rPr lang="ar-JO" dirty="0" smtClean="0"/>
              <a:t>ة</a:t>
            </a:r>
            <a:r>
              <a:rPr lang="ar-SA" dirty="0" smtClean="0"/>
              <a:t> مع باقي المنظمات ال</a:t>
            </a:r>
            <a:r>
              <a:rPr lang="ar-JO" dirty="0" smtClean="0"/>
              <a:t>أ</a:t>
            </a:r>
            <a:r>
              <a:rPr lang="ar-SA" dirty="0" smtClean="0"/>
              <a:t>خرى بحيث تستطيع الوفاء باحتياجها المجتمع .</a:t>
            </a:r>
          </a:p>
          <a:p>
            <a:r>
              <a:rPr lang="ar-SA" dirty="0" smtClean="0"/>
              <a:t>تستمد المساند</a:t>
            </a:r>
            <a:r>
              <a:rPr lang="ar-JO" dirty="0" smtClean="0"/>
              <a:t>ة</a:t>
            </a:r>
            <a:r>
              <a:rPr lang="ar-SA" dirty="0" smtClean="0"/>
              <a:t> والدعم من المجتمع الذي توجد فيه .</a:t>
            </a:r>
          </a:p>
          <a:p>
            <a:r>
              <a:rPr lang="ar-JO" dirty="0" smtClean="0"/>
              <a:t>إ</a:t>
            </a:r>
            <a:r>
              <a:rPr lang="ar-SA" dirty="0" smtClean="0"/>
              <a:t>دارتها تقوم على </a:t>
            </a:r>
            <a:r>
              <a:rPr lang="ar-JO" dirty="0" smtClean="0"/>
              <a:t>أ</a:t>
            </a:r>
            <a:r>
              <a:rPr lang="ar-SA" dirty="0" smtClean="0"/>
              <a:t>ساس المعرف</a:t>
            </a:r>
            <a:r>
              <a:rPr lang="ar-JO" dirty="0" smtClean="0"/>
              <a:t>ة</a:t>
            </a:r>
            <a:r>
              <a:rPr lang="ar-SA" dirty="0" smtClean="0"/>
              <a:t> والمهارات المهني</a:t>
            </a:r>
            <a:r>
              <a:rPr lang="ar-JO" dirty="0" smtClean="0"/>
              <a:t>ة</a:t>
            </a:r>
            <a:r>
              <a:rPr lang="ar-SA" dirty="0" smtClean="0"/>
              <a:t> للخدم</a:t>
            </a:r>
            <a:r>
              <a:rPr lang="ar-JO" dirty="0" smtClean="0"/>
              <a:t>ة </a:t>
            </a:r>
            <a:r>
              <a:rPr lang="ar-SA" dirty="0" smtClean="0"/>
              <a:t>الاجتماعي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وسيلة شرح على شكل سحابة 2"/>
          <p:cNvSpPr/>
          <p:nvPr/>
        </p:nvSpPr>
        <p:spPr>
          <a:xfrm>
            <a:off x="357158" y="642918"/>
            <a:ext cx="8643998" cy="6072230"/>
          </a:xfrm>
          <a:prstGeom prst="cloudCallout">
            <a:avLst>
              <a:gd name="adj1" fmla="val 47842"/>
              <a:gd name="adj2" fmla="val 4138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B96D6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" name="مستطيل 1"/>
          <p:cNvSpPr/>
          <p:nvPr/>
        </p:nvSpPr>
        <p:spPr>
          <a:xfrm>
            <a:off x="1357290" y="1357298"/>
            <a:ext cx="6671094" cy="526297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ar-SA" sz="2400" dirty="0" smtClean="0"/>
              <a:t>تعد المنظمات ال</a:t>
            </a:r>
            <a:r>
              <a:rPr lang="ar-JO" sz="2400" dirty="0" smtClean="0"/>
              <a:t>أ</a:t>
            </a:r>
            <a:r>
              <a:rPr lang="ar-SA" sz="2400" dirty="0" err="1" smtClean="0"/>
              <a:t>هليه</a:t>
            </a:r>
            <a:r>
              <a:rPr lang="ar-SA" sz="2400" dirty="0" smtClean="0"/>
              <a:t> من </a:t>
            </a:r>
            <a:r>
              <a:rPr lang="ar-JO" sz="2400" dirty="0" smtClean="0"/>
              <a:t>أ</a:t>
            </a:r>
            <a:r>
              <a:rPr lang="ar-SA" sz="2400" dirty="0" smtClean="0"/>
              <a:t>هم التنظيمات التي يمارس العمل التطوعي من </a:t>
            </a:r>
            <a:r>
              <a:rPr lang="ar-SA" sz="2400" dirty="0" err="1" smtClean="0"/>
              <a:t>خلالها </a:t>
            </a:r>
            <a:r>
              <a:rPr lang="ar-SA" sz="2400" dirty="0" smtClean="0"/>
              <a:t>, وهناك مسميات </a:t>
            </a:r>
            <a:r>
              <a:rPr lang="ar-SA" sz="2400" dirty="0" err="1" smtClean="0"/>
              <a:t>مختلفه</a:t>
            </a:r>
            <a:r>
              <a:rPr lang="ar-SA" sz="2400" dirty="0" smtClean="0"/>
              <a:t> لها فهناك من يطلق عليها المنظمات ال</a:t>
            </a:r>
            <a:r>
              <a:rPr lang="ar-JO" sz="2400" dirty="0" smtClean="0"/>
              <a:t>أ</a:t>
            </a:r>
            <a:r>
              <a:rPr lang="ar-SA" sz="2400" dirty="0" err="1" smtClean="0"/>
              <a:t>هليه</a:t>
            </a:r>
            <a:r>
              <a:rPr lang="ar-SA" sz="2400" dirty="0" smtClean="0"/>
              <a:t> ,و</a:t>
            </a:r>
            <a:r>
              <a:rPr lang="ar-JO" sz="2400" dirty="0" smtClean="0"/>
              <a:t>أ</a:t>
            </a:r>
            <a:r>
              <a:rPr lang="ar-SA" sz="2400" dirty="0" err="1" smtClean="0"/>
              <a:t>خرون</a:t>
            </a:r>
            <a:r>
              <a:rPr lang="ar-SA" sz="2400" dirty="0" smtClean="0"/>
              <a:t> يطلقون عليها منظمات النفع </a:t>
            </a:r>
            <a:r>
              <a:rPr lang="ar-SA" sz="2400" dirty="0" err="1" smtClean="0"/>
              <a:t>العام </a:t>
            </a:r>
            <a:r>
              <a:rPr lang="ar-SA" sz="2400" dirty="0" smtClean="0"/>
              <a:t>, و</a:t>
            </a:r>
            <a:r>
              <a:rPr lang="ar-JO" sz="2400" dirty="0" smtClean="0"/>
              <a:t>أ</a:t>
            </a:r>
            <a:r>
              <a:rPr lang="ar-SA" sz="2400" dirty="0" err="1" smtClean="0"/>
              <a:t>خرون</a:t>
            </a:r>
            <a:r>
              <a:rPr lang="ar-SA" sz="2400" dirty="0" smtClean="0"/>
              <a:t> يسمونها المنظمات </a:t>
            </a:r>
            <a:r>
              <a:rPr lang="ar-SA" sz="2400" dirty="0" err="1" smtClean="0"/>
              <a:t>التطوعيه</a:t>
            </a:r>
            <a:r>
              <a:rPr lang="ar-SA" sz="2400" dirty="0" smtClean="0"/>
              <a:t> </a:t>
            </a:r>
            <a:r>
              <a:rPr lang="ar-SA" sz="2400" dirty="0" err="1" smtClean="0"/>
              <a:t>,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 غير </a:t>
            </a:r>
            <a:r>
              <a:rPr lang="ar-SA" sz="2400" dirty="0" err="1" smtClean="0"/>
              <a:t>الربحيه </a:t>
            </a:r>
            <a:r>
              <a:rPr lang="ar-SA" sz="2400" dirty="0" smtClean="0"/>
              <a:t>, وهناك من يطلق عليها منظمات القطاع الثالث غير </a:t>
            </a:r>
            <a:r>
              <a:rPr lang="ar-SA" sz="2400" dirty="0" err="1" smtClean="0"/>
              <a:t>الربحي .</a:t>
            </a:r>
            <a:endParaRPr lang="ar-SA" sz="2400" dirty="0" smtClean="0"/>
          </a:p>
          <a:p>
            <a:r>
              <a:rPr lang="ar-SA" sz="2400" dirty="0" smtClean="0"/>
              <a:t>وهذه المنظمات ينطبق عليها نفس التعريفات التي يتضمنها مفهوم المنظمه بصفه عامه الذي سبق ذكره ولكن هناك بعض السمات التي تتصف </a:t>
            </a:r>
            <a:r>
              <a:rPr lang="ar-SA" sz="2400" dirty="0" err="1" smtClean="0"/>
              <a:t>بها</a:t>
            </a:r>
            <a:r>
              <a:rPr lang="ar-SA" sz="2400" dirty="0" smtClean="0"/>
              <a:t> المنظمات </a:t>
            </a:r>
            <a:r>
              <a:rPr lang="ar-SA" sz="2400" dirty="0" err="1" smtClean="0"/>
              <a:t>التطوعيه</a:t>
            </a:r>
            <a:r>
              <a:rPr lang="ar-SA" sz="2400" dirty="0" smtClean="0"/>
              <a:t> فهناك من </a:t>
            </a:r>
            <a:r>
              <a:rPr lang="ar-SA" sz="2400" dirty="0" err="1" smtClean="0"/>
              <a:t>يراها :</a:t>
            </a:r>
            <a:endParaRPr lang="ar-SA" sz="2400" dirty="0" smtClean="0"/>
          </a:p>
          <a:p>
            <a:r>
              <a:rPr lang="ar-SA" sz="2400" dirty="0" smtClean="0"/>
              <a:t>تنظيما طوعي</a:t>
            </a:r>
            <a:r>
              <a:rPr lang="ar-JO" sz="2400" dirty="0" smtClean="0"/>
              <a:t>ً</a:t>
            </a:r>
            <a:r>
              <a:rPr lang="ar-SA" sz="2400" dirty="0" smtClean="0"/>
              <a:t>ا غير حكومي وغير هادف </a:t>
            </a:r>
            <a:r>
              <a:rPr lang="ar-JO" sz="2400" dirty="0" smtClean="0"/>
              <a:t>إ</a:t>
            </a:r>
            <a:r>
              <a:rPr lang="ar-SA" sz="2400" dirty="0" smtClean="0"/>
              <a:t>لى الربح بغرض تحقيق </a:t>
            </a:r>
            <a:r>
              <a:rPr lang="ar-SA" sz="2400" dirty="0" err="1" smtClean="0"/>
              <a:t>منفعه</a:t>
            </a:r>
            <a:r>
              <a:rPr lang="ar-SA" sz="2400" dirty="0" smtClean="0"/>
              <a:t> </a:t>
            </a:r>
            <a:r>
              <a:rPr lang="ar-SA" sz="2400" dirty="0" err="1" smtClean="0"/>
              <a:t>خاصه</a:t>
            </a:r>
            <a:r>
              <a:rPr lang="ar-SA" sz="2400" dirty="0" smtClean="0"/>
              <a:t> ب</a:t>
            </a:r>
            <a:r>
              <a:rPr lang="ar-JO" sz="2400" dirty="0" smtClean="0"/>
              <a:t>أ</a:t>
            </a:r>
            <a:r>
              <a:rPr lang="ar-SA" sz="2400" dirty="0" err="1" smtClean="0"/>
              <a:t>عضائها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 </a:t>
            </a:r>
            <a:r>
              <a:rPr lang="ar-SA" sz="2400" dirty="0" err="1" smtClean="0"/>
              <a:t>منفعه</a:t>
            </a:r>
            <a:r>
              <a:rPr lang="ar-SA" sz="2400" dirty="0" smtClean="0"/>
              <a:t> عامه </a:t>
            </a:r>
            <a:r>
              <a:rPr lang="ar-SA" sz="2400" dirty="0" err="1" smtClean="0"/>
              <a:t>للمجتمع .</a:t>
            </a:r>
            <a:endParaRPr lang="ar-SA" sz="2400" dirty="0" smtClean="0"/>
          </a:p>
          <a:p>
            <a:r>
              <a:rPr lang="ar-SA" sz="2400" dirty="0" smtClean="0"/>
              <a:t>وهناك من يراها بناء </a:t>
            </a:r>
            <a:r>
              <a:rPr lang="ar-JO" sz="2400" dirty="0" smtClean="0"/>
              <a:t>إ</a:t>
            </a:r>
            <a:r>
              <a:rPr lang="ar-SA" sz="2400" dirty="0" smtClean="0"/>
              <a:t>داريا يحكم بواسطة مجلس ادارة منتخب من مجموعة من ال</a:t>
            </a:r>
            <a:r>
              <a:rPr lang="ar-JO" sz="2400" dirty="0" smtClean="0"/>
              <a:t>أ</a:t>
            </a:r>
            <a:r>
              <a:rPr lang="ar-SA" sz="2400" dirty="0" err="1" smtClean="0"/>
              <a:t>عضاء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 المجتمع وغالب</a:t>
            </a:r>
            <a:r>
              <a:rPr lang="ar-JO" sz="2400" dirty="0" smtClean="0"/>
              <a:t>ً</a:t>
            </a:r>
            <a:r>
              <a:rPr lang="ar-SA" sz="2400" dirty="0" smtClean="0"/>
              <a:t>ا </a:t>
            </a:r>
            <a:r>
              <a:rPr lang="ar-SA" sz="2400" dirty="0" err="1" smtClean="0"/>
              <a:t>مايقدم</a:t>
            </a:r>
            <a:r>
              <a:rPr lang="ar-SA" sz="2400" dirty="0" smtClean="0"/>
              <a:t> الخدمات </a:t>
            </a:r>
            <a:r>
              <a:rPr lang="ar-JO" sz="2400" dirty="0" smtClean="0"/>
              <a:t>أ</a:t>
            </a:r>
            <a:r>
              <a:rPr lang="ar-SA" sz="2400" dirty="0" err="1" smtClean="0"/>
              <a:t>شخاص</a:t>
            </a:r>
            <a:r>
              <a:rPr lang="ar-SA" sz="2400" dirty="0" smtClean="0"/>
              <a:t> متطوعون </a:t>
            </a:r>
            <a:r>
              <a:rPr lang="ar-SA" sz="2400" dirty="0" err="1" smtClean="0"/>
              <a:t>ومهنيون .</a:t>
            </a:r>
            <a:endParaRPr lang="ar-SA" sz="24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33363" algn="l"/>
              </a:tabLst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عرض التفاصي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929305"/>
            <a:ext cx="928694" cy="928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عرض التفاصي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786454"/>
            <a:ext cx="928694" cy="928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عرض التفاصي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06" y="4714884"/>
            <a:ext cx="928694" cy="928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عرض التفاصي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6072206"/>
            <a:ext cx="928694" cy="928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تابع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SA" sz="4400" dirty="0" smtClean="0"/>
              <a:t>ومن جانب</a:t>
            </a:r>
            <a:r>
              <a:rPr lang="ar-JO" sz="4400" dirty="0" smtClean="0"/>
              <a:t>ن</a:t>
            </a:r>
            <a:r>
              <a:rPr lang="ar-SA" sz="4400" dirty="0" smtClean="0"/>
              <a:t>ا نرى </a:t>
            </a:r>
            <a:r>
              <a:rPr lang="ar-JO" sz="4400" dirty="0" smtClean="0"/>
              <a:t>أ</a:t>
            </a:r>
            <a:r>
              <a:rPr lang="ar-SA" sz="4400" dirty="0" smtClean="0"/>
              <a:t>ن هذه المنظمات لها تعريف يمكن وضعه في :</a:t>
            </a:r>
          </a:p>
          <a:p>
            <a:r>
              <a:rPr lang="ar-SA" sz="4400" dirty="0" smtClean="0"/>
              <a:t>1</a:t>
            </a:r>
            <a:r>
              <a:rPr lang="ar-JO" sz="4400" dirty="0" err="1" smtClean="0"/>
              <a:t>.</a:t>
            </a:r>
            <a:r>
              <a:rPr lang="ar-JO" sz="4400" dirty="0" smtClean="0"/>
              <a:t> أ</a:t>
            </a:r>
            <a:r>
              <a:rPr lang="ar-SA" sz="4400" dirty="0" err="1" smtClean="0"/>
              <a:t>نها</a:t>
            </a:r>
            <a:r>
              <a:rPr lang="ar-SA" sz="4400" dirty="0" smtClean="0"/>
              <a:t> منظمه وليست جماعه غير رسميه .</a:t>
            </a:r>
          </a:p>
          <a:p>
            <a:r>
              <a:rPr lang="ar-SA" sz="4400" dirty="0" smtClean="0"/>
              <a:t>2 </a:t>
            </a:r>
            <a:r>
              <a:rPr lang="ar-JO" sz="4400" dirty="0" err="1" smtClean="0"/>
              <a:t>.</a:t>
            </a:r>
            <a:r>
              <a:rPr lang="ar-SA" sz="4400" dirty="0" smtClean="0"/>
              <a:t> لا تؤسس بواسطة الدوله .</a:t>
            </a:r>
          </a:p>
          <a:p>
            <a:r>
              <a:rPr lang="ar-SA" sz="4400" dirty="0" smtClean="0"/>
              <a:t>3</a:t>
            </a:r>
            <a:r>
              <a:rPr lang="ar-JO" sz="4400" dirty="0" err="1" smtClean="0"/>
              <a:t>.</a:t>
            </a:r>
            <a:r>
              <a:rPr lang="ar-JO" sz="4400" dirty="0" smtClean="0"/>
              <a:t> </a:t>
            </a:r>
            <a:r>
              <a:rPr lang="ar-SA" sz="4400" dirty="0" smtClean="0"/>
              <a:t>عدم وجود دافع للربح في </a:t>
            </a:r>
            <a:r>
              <a:rPr lang="ar-JO" sz="4400" dirty="0" smtClean="0"/>
              <a:t>أ</a:t>
            </a:r>
            <a:r>
              <a:rPr lang="ar-SA" sz="4400" dirty="0" err="1" smtClean="0"/>
              <a:t>عمالها </a:t>
            </a:r>
            <a:r>
              <a:rPr lang="ar-SA" sz="4400" dirty="0" smtClean="0"/>
              <a:t>.</a:t>
            </a:r>
          </a:p>
          <a:p>
            <a:r>
              <a:rPr lang="ar-SA" sz="4400" dirty="0" smtClean="0"/>
              <a:t>4 </a:t>
            </a:r>
            <a:r>
              <a:rPr lang="ar-JO" sz="4400" dirty="0" err="1" smtClean="0"/>
              <a:t>.</a:t>
            </a:r>
            <a:r>
              <a:rPr lang="ar-SA" sz="4400" dirty="0" smtClean="0"/>
              <a:t> التمويل الذاتي ل</a:t>
            </a:r>
            <a:r>
              <a:rPr lang="ar-JO" sz="4400" dirty="0" smtClean="0"/>
              <a:t>إ</a:t>
            </a:r>
            <a:r>
              <a:rPr lang="ar-SA" sz="4400" dirty="0" smtClean="0"/>
              <a:t>نش</a:t>
            </a:r>
            <a:r>
              <a:rPr lang="ar-JO" sz="4400" dirty="0" err="1" smtClean="0"/>
              <a:t>ائ</a:t>
            </a:r>
            <a:r>
              <a:rPr lang="ar-SA" sz="4400" dirty="0" err="1" smtClean="0"/>
              <a:t>ها </a:t>
            </a:r>
            <a:r>
              <a:rPr lang="ar-SA" sz="4400" dirty="0" smtClean="0"/>
              <a:t>, في غالبية ال</a:t>
            </a:r>
            <a:r>
              <a:rPr lang="ar-JO" sz="4400" dirty="0" smtClean="0"/>
              <a:t>أ</a:t>
            </a:r>
            <a:r>
              <a:rPr lang="ar-SA" sz="4400" dirty="0" err="1" smtClean="0"/>
              <a:t>حوال</a:t>
            </a:r>
            <a:r>
              <a:rPr lang="ar-SA" sz="4400" dirty="0" smtClean="0"/>
              <a:t> ( ومع نوع من التدعيم الحكومي )</a:t>
            </a:r>
          </a:p>
          <a:p>
            <a:endParaRPr lang="ar-SA" sz="4400" dirty="0" smtClean="0"/>
          </a:p>
          <a:p>
            <a:r>
              <a:rPr lang="ar-SA" sz="4400" dirty="0" smtClean="0"/>
              <a:t>وبصفه عامه نستطيع </a:t>
            </a:r>
            <a:r>
              <a:rPr lang="ar-JO" sz="4400" dirty="0" smtClean="0"/>
              <a:t>أ</a:t>
            </a:r>
            <a:r>
              <a:rPr lang="ar-SA" sz="4400" dirty="0" smtClean="0"/>
              <a:t>ن نحدد الخصائص العامه للمنظمات التطوعيه في عدة جوانب :</a:t>
            </a:r>
          </a:p>
          <a:p>
            <a:endParaRPr lang="ar-SA" sz="4400" dirty="0" smtClean="0"/>
          </a:p>
          <a:p>
            <a:r>
              <a:rPr lang="ar-SA" sz="4400" dirty="0" err="1" smtClean="0"/>
              <a:t>1:</a:t>
            </a:r>
            <a:r>
              <a:rPr lang="ar-SA" sz="4400" dirty="0" smtClean="0"/>
              <a:t> </a:t>
            </a:r>
            <a:r>
              <a:rPr lang="ar-JO" sz="4400" dirty="0" smtClean="0"/>
              <a:t>إ</a:t>
            </a:r>
            <a:r>
              <a:rPr lang="ar-SA" sz="4400" dirty="0" err="1" smtClean="0"/>
              <a:t>نها</a:t>
            </a:r>
            <a:r>
              <a:rPr lang="ar-SA" sz="4400" dirty="0" smtClean="0"/>
              <a:t> في الغالب ما تستخدم جسر</a:t>
            </a:r>
            <a:r>
              <a:rPr lang="ar-JO" sz="4400" dirty="0" smtClean="0"/>
              <a:t>ً</a:t>
            </a:r>
            <a:r>
              <a:rPr lang="ar-SA" sz="4400" dirty="0" smtClean="0"/>
              <a:t>ا بين البناءات الرسمي</a:t>
            </a:r>
            <a:r>
              <a:rPr lang="ar-JO" sz="4400" dirty="0" smtClean="0"/>
              <a:t>ة</a:t>
            </a:r>
            <a:r>
              <a:rPr lang="ar-SA" sz="4400" dirty="0" smtClean="0"/>
              <a:t> وغير الرسمي</a:t>
            </a:r>
            <a:r>
              <a:rPr lang="ar-JO" sz="4400" dirty="0" smtClean="0"/>
              <a:t>ة</a:t>
            </a:r>
            <a:r>
              <a:rPr lang="ar-SA" sz="4400" dirty="0" smtClean="0"/>
              <a:t> في نسق الخدمات ال</a:t>
            </a:r>
            <a:r>
              <a:rPr lang="ar-JO" sz="4400" dirty="0" smtClean="0"/>
              <a:t>إ</a:t>
            </a:r>
            <a:r>
              <a:rPr lang="ar-SA" sz="4400" dirty="0" smtClean="0"/>
              <a:t>نساني</a:t>
            </a:r>
            <a:r>
              <a:rPr lang="ar-JO" sz="4400" dirty="0" smtClean="0"/>
              <a:t>ة</a:t>
            </a:r>
            <a:r>
              <a:rPr lang="ar-SA" sz="4400" dirty="0" smtClean="0"/>
              <a:t> في المجتمع .</a:t>
            </a:r>
          </a:p>
          <a:p>
            <a:r>
              <a:rPr lang="ar-SA" sz="4400" dirty="0" err="1" smtClean="0"/>
              <a:t>2:</a:t>
            </a:r>
            <a:r>
              <a:rPr lang="ar-SA" sz="4400" dirty="0" smtClean="0"/>
              <a:t> </a:t>
            </a:r>
            <a:r>
              <a:rPr lang="ar-JO" sz="4400" dirty="0" smtClean="0"/>
              <a:t>إ</a:t>
            </a:r>
            <a:r>
              <a:rPr lang="ar-SA" sz="4400" dirty="0" smtClean="0"/>
              <a:t>ن ال</a:t>
            </a:r>
            <a:r>
              <a:rPr lang="ar-JO" sz="4400" dirty="0" smtClean="0"/>
              <a:t>أ</a:t>
            </a:r>
            <a:r>
              <a:rPr lang="ar-SA" sz="4400" dirty="0" err="1" smtClean="0"/>
              <a:t>عضاء</a:t>
            </a:r>
            <a:r>
              <a:rPr lang="ar-SA" sz="4400" dirty="0" smtClean="0"/>
              <a:t> المؤسسين للمنظمه يشتركون معا في ال</a:t>
            </a:r>
            <a:r>
              <a:rPr lang="ar-JO" sz="4400" dirty="0" smtClean="0"/>
              <a:t>إ</a:t>
            </a:r>
            <a:r>
              <a:rPr lang="ar-SA" sz="4400" dirty="0" smtClean="0"/>
              <a:t>حساس بحاجات ومشكلات المجتمع .</a:t>
            </a:r>
          </a:p>
          <a:p>
            <a:r>
              <a:rPr lang="ar-SA" sz="4400" dirty="0" err="1" smtClean="0"/>
              <a:t>3:</a:t>
            </a:r>
            <a:r>
              <a:rPr lang="ar-SA" sz="4400" dirty="0" smtClean="0"/>
              <a:t> </a:t>
            </a:r>
            <a:r>
              <a:rPr lang="ar-JO" sz="4400" dirty="0" smtClean="0"/>
              <a:t>إ</a:t>
            </a:r>
            <a:r>
              <a:rPr lang="ar-SA" sz="4400" dirty="0" smtClean="0"/>
              <a:t>ن التبرع والتطوع هما العنصران ال</a:t>
            </a:r>
            <a:r>
              <a:rPr lang="ar-JO" sz="4400" dirty="0" smtClean="0"/>
              <a:t>أ</a:t>
            </a:r>
            <a:r>
              <a:rPr lang="ar-SA" sz="4400" dirty="0" err="1" smtClean="0"/>
              <a:t>ساسيان</a:t>
            </a:r>
            <a:r>
              <a:rPr lang="ar-SA" sz="4400" dirty="0" smtClean="0"/>
              <a:t> لحيوية هذه </a:t>
            </a:r>
            <a:r>
              <a:rPr lang="ar-SA" sz="4400" dirty="0" err="1" smtClean="0"/>
              <a:t>المنظمات </a:t>
            </a:r>
            <a:r>
              <a:rPr lang="ar-SA" dirty="0" err="1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وسيلة شرح على شكل سحابة 21"/>
          <p:cNvSpPr/>
          <p:nvPr/>
        </p:nvSpPr>
        <p:spPr>
          <a:xfrm>
            <a:off x="5929322" y="1142984"/>
            <a:ext cx="2786082" cy="2500330"/>
          </a:xfrm>
          <a:prstGeom prst="cloudCallout">
            <a:avLst>
              <a:gd name="adj1" fmla="val -120429"/>
              <a:gd name="adj2" fmla="val 62387"/>
            </a:avLst>
          </a:prstGeom>
          <a:solidFill>
            <a:schemeClr val="bg2">
              <a:lumMod val="60000"/>
              <a:lumOff val="4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8"/>
          <p:cNvGrpSpPr/>
          <p:nvPr/>
        </p:nvGrpSpPr>
        <p:grpSpPr>
          <a:xfrm>
            <a:off x="1000100" y="1857364"/>
            <a:ext cx="4357718" cy="3571900"/>
            <a:chOff x="1142976" y="928670"/>
            <a:chExt cx="4357718" cy="3571900"/>
          </a:xfrm>
        </p:grpSpPr>
        <p:sp>
          <p:nvSpPr>
            <p:cNvPr id="19" name="سهم منحني إلى اليسار 18"/>
            <p:cNvSpPr/>
            <p:nvPr/>
          </p:nvSpPr>
          <p:spPr>
            <a:xfrm flipH="1">
              <a:off x="1142976" y="3214686"/>
              <a:ext cx="2009788" cy="1285884"/>
            </a:xfrm>
            <a:prstGeom prst="curvedLeftArrow">
              <a:avLst>
                <a:gd name="adj1" fmla="val 25000"/>
                <a:gd name="adj2" fmla="val 50000"/>
                <a:gd name="adj3" fmla="val 25000"/>
              </a:avLst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63500" dist="50800" dir="18900000">
                <a:prstClr val="black">
                  <a:alpha val="50000"/>
                </a:prstClr>
              </a:innerShdw>
              <a:reflection blurRad="6350" stA="50000" endA="295" endPos="92000" dist="1016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18" name="سهم منحني إلى اليسار 17"/>
            <p:cNvSpPr/>
            <p:nvPr/>
          </p:nvSpPr>
          <p:spPr>
            <a:xfrm>
              <a:off x="3571868" y="3143248"/>
              <a:ext cx="1928826" cy="1214446"/>
            </a:xfrm>
            <a:prstGeom prst="curvedLeftArrow">
              <a:avLst/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63500" dist="50800" dir="13500000">
                <a:prstClr val="black">
                  <a:alpha val="50000"/>
                </a:prstClr>
              </a:innerShdw>
              <a:reflection blurRad="6350" stA="50000" endA="300" endPos="90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2" name="وجه ضاحك 1"/>
            <p:cNvSpPr/>
            <p:nvPr/>
          </p:nvSpPr>
          <p:spPr>
            <a:xfrm>
              <a:off x="1928794" y="1214422"/>
              <a:ext cx="2428892" cy="2714644"/>
            </a:xfrm>
            <a:prstGeom prst="smileyFace">
              <a:avLst/>
            </a:prstGeom>
            <a:gradFill flip="none" rotWithShape="1">
              <a:gsLst>
                <a:gs pos="0">
                  <a:srgbClr val="BB96D6">
                    <a:shade val="30000"/>
                    <a:satMod val="115000"/>
                  </a:srgbClr>
                </a:gs>
                <a:gs pos="50000">
                  <a:srgbClr val="BB96D6">
                    <a:shade val="67500"/>
                    <a:satMod val="115000"/>
                  </a:srgbClr>
                </a:gs>
                <a:gs pos="100000">
                  <a:srgbClr val="BB96D6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2060"/>
              </a:solidFill>
            </a:ln>
            <a:effectLst>
              <a:innerShdw blurRad="114300">
                <a:prstClr val="black"/>
              </a:innerShdw>
              <a:reflection blurRad="6350" stA="50000" endA="295" endPos="92000" dist="1016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" name="مخطط انسيابي: بيانات 13"/>
            <p:cNvSpPr/>
            <p:nvPr/>
          </p:nvSpPr>
          <p:spPr>
            <a:xfrm>
              <a:off x="1714480" y="928670"/>
              <a:ext cx="2938736" cy="609350"/>
            </a:xfrm>
            <a:prstGeom prst="flowChartInputOutput">
              <a:avLst/>
            </a:prstGeom>
            <a:blipFill>
              <a:blip r:embed="rId2" cstate="print"/>
              <a:tile tx="0" ty="0" sx="100000" sy="100000" flip="none" algn="tl"/>
            </a:blipFill>
            <a:effectLst>
              <a:glow rad="228600">
                <a:schemeClr val="accent2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6" name="شكل حر 15"/>
            <p:cNvSpPr/>
            <p:nvPr/>
          </p:nvSpPr>
          <p:spPr>
            <a:xfrm rot="504984">
              <a:off x="4429124" y="1000108"/>
              <a:ext cx="489127" cy="741362"/>
            </a:xfrm>
            <a:custGeom>
              <a:avLst/>
              <a:gdLst>
                <a:gd name="connsiteX0" fmla="*/ 67734 w 417689"/>
                <a:gd name="connsiteY0" fmla="*/ 0 h 812800"/>
                <a:gd name="connsiteX1" fmla="*/ 79023 w 417689"/>
                <a:gd name="connsiteY1" fmla="*/ 33867 h 812800"/>
                <a:gd name="connsiteX2" fmla="*/ 101600 w 417689"/>
                <a:gd name="connsiteY2" fmla="*/ 67734 h 812800"/>
                <a:gd name="connsiteX3" fmla="*/ 79023 w 417689"/>
                <a:gd name="connsiteY3" fmla="*/ 158045 h 812800"/>
                <a:gd name="connsiteX4" fmla="*/ 45156 w 417689"/>
                <a:gd name="connsiteY4" fmla="*/ 180623 h 812800"/>
                <a:gd name="connsiteX5" fmla="*/ 22578 w 417689"/>
                <a:gd name="connsiteY5" fmla="*/ 214489 h 812800"/>
                <a:gd name="connsiteX6" fmla="*/ 0 w 417689"/>
                <a:gd name="connsiteY6" fmla="*/ 282223 h 812800"/>
                <a:gd name="connsiteX7" fmla="*/ 11289 w 417689"/>
                <a:gd name="connsiteY7" fmla="*/ 316089 h 812800"/>
                <a:gd name="connsiteX8" fmla="*/ 101600 w 417689"/>
                <a:gd name="connsiteY8" fmla="*/ 361245 h 812800"/>
                <a:gd name="connsiteX9" fmla="*/ 135467 w 417689"/>
                <a:gd name="connsiteY9" fmla="*/ 383823 h 812800"/>
                <a:gd name="connsiteX10" fmla="*/ 237067 w 417689"/>
                <a:gd name="connsiteY10" fmla="*/ 372534 h 812800"/>
                <a:gd name="connsiteX11" fmla="*/ 282223 w 417689"/>
                <a:gd name="connsiteY11" fmla="*/ 361245 h 812800"/>
                <a:gd name="connsiteX12" fmla="*/ 316089 w 417689"/>
                <a:gd name="connsiteY12" fmla="*/ 327378 h 812800"/>
                <a:gd name="connsiteX13" fmla="*/ 349956 w 417689"/>
                <a:gd name="connsiteY13" fmla="*/ 338667 h 812800"/>
                <a:gd name="connsiteX14" fmla="*/ 383823 w 417689"/>
                <a:gd name="connsiteY14" fmla="*/ 406400 h 812800"/>
                <a:gd name="connsiteX15" fmla="*/ 406400 w 417689"/>
                <a:gd name="connsiteY15" fmla="*/ 440267 h 812800"/>
                <a:gd name="connsiteX16" fmla="*/ 383823 w 417689"/>
                <a:gd name="connsiteY16" fmla="*/ 530578 h 812800"/>
                <a:gd name="connsiteX17" fmla="*/ 349956 w 417689"/>
                <a:gd name="connsiteY17" fmla="*/ 598312 h 812800"/>
                <a:gd name="connsiteX18" fmla="*/ 383823 w 417689"/>
                <a:gd name="connsiteY18" fmla="*/ 756356 h 812800"/>
                <a:gd name="connsiteX19" fmla="*/ 417689 w 417689"/>
                <a:gd name="connsiteY19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7689" h="812800">
                  <a:moveTo>
                    <a:pt x="67734" y="0"/>
                  </a:moveTo>
                  <a:cubicBezTo>
                    <a:pt x="71497" y="11289"/>
                    <a:pt x="73701" y="23224"/>
                    <a:pt x="79023" y="33867"/>
                  </a:cubicBezTo>
                  <a:cubicBezTo>
                    <a:pt x="85090" y="46002"/>
                    <a:pt x="99917" y="54271"/>
                    <a:pt x="101600" y="67734"/>
                  </a:cubicBezTo>
                  <a:cubicBezTo>
                    <a:pt x="101828" y="69559"/>
                    <a:pt x="87790" y="147086"/>
                    <a:pt x="79023" y="158045"/>
                  </a:cubicBezTo>
                  <a:cubicBezTo>
                    <a:pt x="70547" y="168640"/>
                    <a:pt x="56445" y="173097"/>
                    <a:pt x="45156" y="180623"/>
                  </a:cubicBezTo>
                  <a:cubicBezTo>
                    <a:pt x="37630" y="191912"/>
                    <a:pt x="28088" y="202091"/>
                    <a:pt x="22578" y="214489"/>
                  </a:cubicBezTo>
                  <a:cubicBezTo>
                    <a:pt x="12912" y="236237"/>
                    <a:pt x="0" y="282223"/>
                    <a:pt x="0" y="282223"/>
                  </a:cubicBezTo>
                  <a:cubicBezTo>
                    <a:pt x="3763" y="293512"/>
                    <a:pt x="1896" y="308784"/>
                    <a:pt x="11289" y="316089"/>
                  </a:cubicBezTo>
                  <a:cubicBezTo>
                    <a:pt x="37856" y="336752"/>
                    <a:pt x="73596" y="342575"/>
                    <a:pt x="101600" y="361245"/>
                  </a:cubicBezTo>
                  <a:lnTo>
                    <a:pt x="135467" y="383823"/>
                  </a:lnTo>
                  <a:cubicBezTo>
                    <a:pt x="169334" y="380060"/>
                    <a:pt x="203388" y="377715"/>
                    <a:pt x="237067" y="372534"/>
                  </a:cubicBezTo>
                  <a:cubicBezTo>
                    <a:pt x="252402" y="370175"/>
                    <a:pt x="268752" y="368943"/>
                    <a:pt x="282223" y="361245"/>
                  </a:cubicBezTo>
                  <a:cubicBezTo>
                    <a:pt x="296084" y="353324"/>
                    <a:pt x="304800" y="338667"/>
                    <a:pt x="316089" y="327378"/>
                  </a:cubicBezTo>
                  <a:cubicBezTo>
                    <a:pt x="327378" y="331141"/>
                    <a:pt x="340664" y="331233"/>
                    <a:pt x="349956" y="338667"/>
                  </a:cubicBezTo>
                  <a:cubicBezTo>
                    <a:pt x="376915" y="360234"/>
                    <a:pt x="370190" y="379133"/>
                    <a:pt x="383823" y="406400"/>
                  </a:cubicBezTo>
                  <a:cubicBezTo>
                    <a:pt x="389891" y="418535"/>
                    <a:pt x="398874" y="428978"/>
                    <a:pt x="406400" y="440267"/>
                  </a:cubicBezTo>
                  <a:cubicBezTo>
                    <a:pt x="402106" y="461740"/>
                    <a:pt x="395395" y="507433"/>
                    <a:pt x="383823" y="530578"/>
                  </a:cubicBezTo>
                  <a:cubicBezTo>
                    <a:pt x="340056" y="618110"/>
                    <a:pt x="378330" y="513190"/>
                    <a:pt x="349956" y="598312"/>
                  </a:cubicBezTo>
                  <a:cubicBezTo>
                    <a:pt x="354733" y="636530"/>
                    <a:pt x="359075" y="719232"/>
                    <a:pt x="383823" y="756356"/>
                  </a:cubicBezTo>
                  <a:cubicBezTo>
                    <a:pt x="411067" y="797224"/>
                    <a:pt x="400332" y="778088"/>
                    <a:pt x="417689" y="81280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1" name="مستطيل 20"/>
          <p:cNvSpPr/>
          <p:nvPr/>
        </p:nvSpPr>
        <p:spPr>
          <a:xfrm>
            <a:off x="6572264" y="1928802"/>
            <a:ext cx="1500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</a:pPr>
            <a:r>
              <a:rPr lang="ar-JO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انتهى العرض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</a:pPr>
            <a:r>
              <a:rPr lang="ar-JO" b="1" dirty="0" smtClean="0">
                <a:latin typeface="Times New Roman" pitchFamily="18" charset="0"/>
                <a:cs typeface="Times New Roman" pitchFamily="18" charset="0"/>
              </a:rPr>
              <a:t>مع تمنياتي لكن بالتوفيق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1412776"/>
            <a:ext cx="7748934" cy="5112568"/>
          </a:xfrm>
          <a:prstGeom prst="horizontalScroll">
            <a:avLst/>
          </a:prstGeom>
          <a:blipFill>
            <a:blip r:embed="rId3" cstate="print"/>
            <a:tile tx="0" ty="0" sx="100000" sy="100000" flip="none" algn="tl"/>
          </a:blipFill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هناك العديد من ال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راء ووجهات </a:t>
            </a:r>
            <a:r>
              <a:rPr lang="ar-SA" dirty="0" err="1" smtClean="0">
                <a:solidFill>
                  <a:schemeClr val="tx1"/>
                </a:solidFill>
              </a:rPr>
              <a:t>النظر </a:t>
            </a:r>
            <a:r>
              <a:rPr lang="ar-SA" dirty="0" smtClean="0">
                <a:solidFill>
                  <a:schemeClr val="tx1"/>
                </a:solidFill>
              </a:rPr>
              <a:t>, حول تحديد معنى كلمة المنظمه, فقد حددها البعض </a:t>
            </a:r>
            <a:r>
              <a:rPr lang="ar-SA" dirty="0" err="1" smtClean="0">
                <a:solidFill>
                  <a:schemeClr val="tx1"/>
                </a:solidFill>
              </a:rPr>
              <a:t>بكونها </a:t>
            </a:r>
            <a:r>
              <a:rPr lang="ar-SA" dirty="0" smtClean="0">
                <a:solidFill>
                  <a:schemeClr val="tx1"/>
                </a:solidFill>
              </a:rPr>
              <a:t>”وحدات اجتماعيه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و تجمع </a:t>
            </a:r>
            <a:r>
              <a:rPr lang="ar-JO" dirty="0" smtClean="0">
                <a:solidFill>
                  <a:schemeClr val="tx1"/>
                </a:solidFill>
              </a:rPr>
              <a:t>إ</a:t>
            </a:r>
            <a:r>
              <a:rPr lang="ar-SA" dirty="0" smtClean="0">
                <a:solidFill>
                  <a:schemeClr val="tx1"/>
                </a:solidFill>
              </a:rPr>
              <a:t>نساني يتكون من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جل تحقيق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هداف معين</a:t>
            </a:r>
            <a:r>
              <a:rPr lang="ar-JO" dirty="0" smtClean="0">
                <a:solidFill>
                  <a:schemeClr val="tx1"/>
                </a:solidFill>
              </a:rPr>
              <a:t>ة</a:t>
            </a:r>
            <a:r>
              <a:rPr lang="ar-SA" dirty="0" smtClean="0">
                <a:solidFill>
                  <a:schemeClr val="tx1"/>
                </a:solidFill>
              </a:rPr>
              <a:t> وتشكل هذه ال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هداف الصوره المرغوب فيها التي يمكن تحقيقها من خلال المنظمه باعتبارها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err="1" smtClean="0">
                <a:solidFill>
                  <a:schemeClr val="tx1"/>
                </a:solidFill>
              </a:rPr>
              <a:t>داة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هامه </a:t>
            </a:r>
            <a:r>
              <a:rPr lang="ar-SA" dirty="0" smtClean="0">
                <a:solidFill>
                  <a:schemeClr val="tx1"/>
                </a:solidFill>
              </a:rPr>
              <a:t>” وتعرف المنظمات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err="1" smtClean="0">
                <a:solidFill>
                  <a:schemeClr val="tx1"/>
                </a:solidFill>
              </a:rPr>
              <a:t>يضا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بكونها </a:t>
            </a:r>
            <a:r>
              <a:rPr lang="ar-SA" dirty="0" smtClean="0">
                <a:solidFill>
                  <a:schemeClr val="tx1"/>
                </a:solidFill>
              </a:rPr>
              <a:t>” وحدات </a:t>
            </a:r>
            <a:r>
              <a:rPr lang="ar-JO" dirty="0" smtClean="0">
                <a:solidFill>
                  <a:schemeClr val="tx1"/>
                </a:solidFill>
              </a:rPr>
              <a:t>إ</a:t>
            </a:r>
            <a:r>
              <a:rPr lang="ar-SA" dirty="0" err="1" smtClean="0">
                <a:solidFill>
                  <a:schemeClr val="tx1"/>
                </a:solidFill>
              </a:rPr>
              <a:t>جتماعيه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موجوده</a:t>
            </a:r>
            <a:r>
              <a:rPr lang="ar-SA" dirty="0" smtClean="0">
                <a:solidFill>
                  <a:schemeClr val="tx1"/>
                </a:solidFill>
              </a:rPr>
              <a:t> لتحقيق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هداف </a:t>
            </a:r>
            <a:r>
              <a:rPr lang="ar-SA" dirty="0" err="1" smtClean="0">
                <a:solidFill>
                  <a:schemeClr val="tx1"/>
                </a:solidFill>
              </a:rPr>
              <a:t>خاصه</a:t>
            </a:r>
            <a:r>
              <a:rPr lang="ar-SA" dirty="0" smtClean="0">
                <a:solidFill>
                  <a:schemeClr val="tx1"/>
                </a:solidFill>
              </a:rPr>
              <a:t> كما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err="1" smtClean="0">
                <a:solidFill>
                  <a:schemeClr val="tx1"/>
                </a:solidFill>
              </a:rPr>
              <a:t>نها</a:t>
            </a:r>
            <a:r>
              <a:rPr lang="ar-SA" dirty="0" smtClean="0">
                <a:solidFill>
                  <a:schemeClr val="tx1"/>
                </a:solidFill>
              </a:rPr>
              <a:t> تتسم بالتنوع </a:t>
            </a:r>
            <a:r>
              <a:rPr lang="ar-SA" dirty="0" err="1" smtClean="0">
                <a:solidFill>
                  <a:schemeClr val="tx1"/>
                </a:solidFill>
              </a:rPr>
              <a:t>والتعدد </a:t>
            </a:r>
            <a:r>
              <a:rPr lang="ar-SA" dirty="0" smtClean="0">
                <a:solidFill>
                  <a:schemeClr val="tx1"/>
                </a:solidFill>
              </a:rPr>
              <a:t>, وفي ال</a:t>
            </a:r>
            <a:r>
              <a:rPr lang="ar-JO" dirty="0" smtClean="0">
                <a:solidFill>
                  <a:schemeClr val="tx1"/>
                </a:solidFill>
              </a:rPr>
              <a:t>إ</a:t>
            </a:r>
            <a:r>
              <a:rPr lang="ar-SA" dirty="0" smtClean="0">
                <a:solidFill>
                  <a:schemeClr val="tx1"/>
                </a:solidFill>
              </a:rPr>
              <a:t>طار النسقي تعرف المنظمه </a:t>
            </a:r>
            <a:r>
              <a:rPr lang="ar-SA" dirty="0" err="1" smtClean="0">
                <a:solidFill>
                  <a:schemeClr val="tx1"/>
                </a:solidFill>
              </a:rPr>
              <a:t>بكونها </a:t>
            </a:r>
            <a:r>
              <a:rPr lang="ar-SA" dirty="0" smtClean="0">
                <a:solidFill>
                  <a:schemeClr val="tx1"/>
                </a:solidFill>
              </a:rPr>
              <a:t>” نسق واع من ال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نشطه المنسقه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و قوى ل</a:t>
            </a:r>
            <a:r>
              <a:rPr lang="ar-JO" dirty="0" smtClean="0">
                <a:solidFill>
                  <a:schemeClr val="tx1"/>
                </a:solidFill>
              </a:rPr>
              <a:t>إ</a:t>
            </a:r>
            <a:r>
              <a:rPr lang="ar-SA" dirty="0" smtClean="0">
                <a:solidFill>
                  <a:schemeClr val="tx1"/>
                </a:solidFill>
              </a:rPr>
              <a:t>ثنين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و 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smtClean="0">
                <a:solidFill>
                  <a:schemeClr val="tx1"/>
                </a:solidFill>
              </a:rPr>
              <a:t>كثر من ال</a:t>
            </a:r>
            <a:r>
              <a:rPr lang="ar-JO" dirty="0" smtClean="0">
                <a:solidFill>
                  <a:schemeClr val="tx1"/>
                </a:solidFill>
              </a:rPr>
              <a:t>أ</a:t>
            </a:r>
            <a:r>
              <a:rPr lang="ar-SA" dirty="0" err="1" smtClean="0">
                <a:solidFill>
                  <a:schemeClr val="tx1"/>
                </a:solidFill>
              </a:rPr>
              <a:t>شخاص</a:t>
            </a:r>
            <a:r>
              <a:rPr lang="ar-SA" dirty="0" smtClean="0">
                <a:solidFill>
                  <a:schemeClr val="tx1"/>
                </a:solidFill>
              </a:rPr>
              <a:t> حيث تتضمن عدة حقائق في هذا ال</a:t>
            </a:r>
            <a:r>
              <a:rPr lang="ar-JO" dirty="0" smtClean="0">
                <a:solidFill>
                  <a:schemeClr val="tx1"/>
                </a:solidFill>
              </a:rPr>
              <a:t>إ</a:t>
            </a:r>
            <a:r>
              <a:rPr lang="ar-SA" dirty="0" smtClean="0">
                <a:solidFill>
                  <a:schemeClr val="tx1"/>
                </a:solidFill>
              </a:rPr>
              <a:t>طار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 rot="10350131" flipH="1">
            <a:off x="3136829" y="1642312"/>
            <a:ext cx="2585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عرض التفاصيل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76672"/>
            <a:ext cx="914400" cy="9144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ssssssssssss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/>
            <a:endParaRPr lang="ar-JO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539552" y="476672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وظائف المنظمات </a:t>
            </a:r>
            <a:r>
              <a:rPr lang="ar-SA" sz="2800" dirty="0" err="1" smtClean="0"/>
              <a:t>التطوعية :</a:t>
            </a:r>
            <a:endParaRPr lang="ar-SA" sz="2800" dirty="0" smtClean="0"/>
          </a:p>
          <a:p>
            <a:endParaRPr lang="ar-SA" sz="2800" dirty="0" smtClean="0"/>
          </a:p>
          <a:p>
            <a:r>
              <a:rPr lang="ar-SA" sz="2800" dirty="0" smtClean="0"/>
              <a:t>1_وظيفة تتعلق بوجود الجمعيات التطوعية كمجال لتنسيق رغبات ال</a:t>
            </a:r>
            <a:r>
              <a:rPr lang="ar-JO" sz="2800" dirty="0" smtClean="0"/>
              <a:t>أ</a:t>
            </a:r>
            <a:r>
              <a:rPr lang="ar-SA" sz="2800" dirty="0" smtClean="0"/>
              <a:t>فراد.</a:t>
            </a:r>
          </a:p>
          <a:p>
            <a:r>
              <a:rPr lang="ar-SA" sz="2800" dirty="0" smtClean="0"/>
              <a:t>2-</a:t>
            </a:r>
            <a:r>
              <a:rPr lang="ar-JO" sz="2800" dirty="0" smtClean="0"/>
              <a:t> </a:t>
            </a:r>
            <a:r>
              <a:rPr lang="ar-SA" sz="2800" dirty="0" smtClean="0"/>
              <a:t>وظيفة تتعلق بتنفيذ برامج </a:t>
            </a:r>
            <a:r>
              <a:rPr lang="ar-JO" sz="2800" dirty="0" smtClean="0"/>
              <a:t>إ</a:t>
            </a:r>
            <a:r>
              <a:rPr lang="ar-SA" sz="2800" dirty="0" err="1" smtClean="0"/>
              <a:t>جتماعية</a:t>
            </a:r>
            <a:r>
              <a:rPr lang="ar-SA" sz="2800" dirty="0" smtClean="0"/>
              <a:t> حيث تهتم هذه المنظمات التطوعية ب</a:t>
            </a:r>
            <a:r>
              <a:rPr lang="ar-JO" sz="2800" dirty="0" smtClean="0"/>
              <a:t>ال</a:t>
            </a:r>
            <a:r>
              <a:rPr lang="ar-SA" sz="2800" dirty="0" smtClean="0"/>
              <a:t>تعاون مع الحكومات في تنفيذ برامج للرعاية ال</a:t>
            </a:r>
            <a:r>
              <a:rPr lang="ar-JO" sz="2800" dirty="0" smtClean="0"/>
              <a:t>إ</a:t>
            </a:r>
            <a:r>
              <a:rPr lang="ar-SA" sz="2800" dirty="0" err="1" smtClean="0"/>
              <a:t>جتماعية.</a:t>
            </a:r>
            <a:endParaRPr lang="ar-SA" sz="2800" dirty="0" smtClean="0"/>
          </a:p>
          <a:p>
            <a:r>
              <a:rPr lang="ar-SA" sz="2800" dirty="0" smtClean="0"/>
              <a:t>3-</a:t>
            </a:r>
            <a:r>
              <a:rPr lang="ar-JO" sz="2800" dirty="0" smtClean="0"/>
              <a:t> </a:t>
            </a:r>
            <a:r>
              <a:rPr lang="ar-SA" sz="2800" dirty="0" smtClean="0"/>
              <a:t>وظيفة </a:t>
            </a:r>
            <a:r>
              <a:rPr lang="ar-SA" sz="2800" dirty="0" err="1" smtClean="0"/>
              <a:t>تتعاق</a:t>
            </a:r>
            <a:r>
              <a:rPr lang="ar-SA" sz="2800" dirty="0" smtClean="0"/>
              <a:t> بقدرة هذه المنظمات علي تقديم الخدمات بشكل </a:t>
            </a:r>
            <a:r>
              <a:rPr lang="ar-JO" sz="2800" dirty="0" smtClean="0"/>
              <a:t>أ</a:t>
            </a:r>
            <a:r>
              <a:rPr lang="ar-SA" sz="2800" dirty="0" smtClean="0"/>
              <a:t>يسر </a:t>
            </a:r>
            <a:r>
              <a:rPr lang="ar-SA" sz="2800" dirty="0" err="1" smtClean="0"/>
              <a:t>واسهل.</a:t>
            </a:r>
            <a:endParaRPr lang="ar-SA" sz="2800" dirty="0" smtClean="0"/>
          </a:p>
          <a:p>
            <a:endParaRPr lang="ar-SA" sz="2800" dirty="0" smtClean="0"/>
          </a:p>
          <a:p>
            <a:r>
              <a:rPr lang="ar-JO" sz="2800" dirty="0" err="1" smtClean="0"/>
              <a:t>-</a:t>
            </a:r>
            <a:r>
              <a:rPr lang="ar-JO" sz="2800" dirty="0" smtClean="0"/>
              <a:t> </a:t>
            </a:r>
            <a:r>
              <a:rPr lang="ar-SA" sz="2800" dirty="0" smtClean="0"/>
              <a:t>وهناك </a:t>
            </a:r>
            <a:r>
              <a:rPr lang="ar-JO" sz="2800" dirty="0" smtClean="0"/>
              <a:t>ت</a:t>
            </a:r>
            <a:r>
              <a:rPr lang="ar-SA" sz="2800" dirty="0" err="1" smtClean="0"/>
              <a:t>صنيف</a:t>
            </a:r>
            <a:r>
              <a:rPr lang="ar-SA" sz="2800" dirty="0" smtClean="0"/>
              <a:t> </a:t>
            </a:r>
            <a:r>
              <a:rPr lang="ar-JO" sz="2800" dirty="0" smtClean="0"/>
              <a:t>أ</a:t>
            </a:r>
            <a:r>
              <a:rPr lang="ar-SA" sz="2800" dirty="0" smtClean="0"/>
              <a:t>خر لوظائف المنظمات التطوعية يقوم عل</a:t>
            </a:r>
            <a:r>
              <a:rPr lang="ar-JO" sz="2800" dirty="0" smtClean="0"/>
              <a:t>ى </a:t>
            </a:r>
            <a:r>
              <a:rPr lang="ar-SA" sz="2800" dirty="0" smtClean="0"/>
              <a:t>تنظيم المتطوعين والقيام بال</a:t>
            </a:r>
            <a:r>
              <a:rPr lang="ar-JO" sz="2800" dirty="0" smtClean="0"/>
              <a:t>و</a:t>
            </a:r>
            <a:r>
              <a:rPr lang="ar-SA" sz="2800" dirty="0" err="1" smtClean="0"/>
              <a:t>ظائف</a:t>
            </a:r>
            <a:r>
              <a:rPr lang="ar-SA" sz="2800" dirty="0" smtClean="0"/>
              <a:t> </a:t>
            </a:r>
            <a:r>
              <a:rPr lang="ar-SA" sz="2800" dirty="0" err="1" smtClean="0"/>
              <a:t>التالية :</a:t>
            </a:r>
            <a:endParaRPr lang="ar-SA" sz="2800" dirty="0" smtClean="0"/>
          </a:p>
          <a:p>
            <a:r>
              <a:rPr lang="ar-SA" sz="2800" dirty="0" smtClean="0"/>
              <a:t>1-توفير الخدمات</a:t>
            </a:r>
            <a:r>
              <a:rPr lang="ar-JO" sz="2800" dirty="0" err="1" smtClean="0"/>
              <a:t>.</a:t>
            </a:r>
            <a:r>
              <a:rPr lang="ar-SA" sz="2800" dirty="0" smtClean="0"/>
              <a:t> </a:t>
            </a:r>
          </a:p>
          <a:p>
            <a:r>
              <a:rPr lang="ar-SA" sz="2800" dirty="0" smtClean="0"/>
              <a:t>2-المساعده الذاتيه وتبادل الخدمات</a:t>
            </a:r>
            <a:r>
              <a:rPr lang="ar-JO" sz="2800" dirty="0" err="1" smtClean="0"/>
              <a:t>.</a:t>
            </a:r>
            <a:r>
              <a:rPr lang="ar-SA" sz="2800" dirty="0" smtClean="0"/>
              <a:t> </a:t>
            </a:r>
          </a:p>
          <a:p>
            <a:r>
              <a:rPr lang="ar-SA" sz="2800" dirty="0" smtClean="0"/>
              <a:t>3-تدبير الموارد</a:t>
            </a:r>
            <a:r>
              <a:rPr lang="ar-JO" dirty="0" err="1" smtClean="0"/>
              <a:t>.</a:t>
            </a: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d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320"/>
            <a:ext cx="7498080" cy="56239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JO" dirty="0" err="1" smtClean="0">
                <a:solidFill>
                  <a:schemeClr val="accent2"/>
                </a:solidFill>
              </a:rPr>
              <a:t>ئعة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836712"/>
            <a:ext cx="7086600" cy="5289451"/>
          </a:xfrm>
        </p:spPr>
        <p:txBody>
          <a:bodyPr>
            <a:normAutofit fontScale="55000" lnSpcReduction="20000"/>
          </a:bodyPr>
          <a:lstStyle/>
          <a:p>
            <a:r>
              <a:rPr lang="ar-SA" sz="3600" dirty="0" smtClean="0"/>
              <a:t>4-التنسيق مابين الانشطة الح</a:t>
            </a:r>
            <a:r>
              <a:rPr lang="ar-JO" sz="3600" dirty="0" smtClean="0"/>
              <a:t>ك</a:t>
            </a:r>
            <a:r>
              <a:rPr lang="ar-SA" sz="3600" dirty="0" err="1" smtClean="0"/>
              <a:t>ومية</a:t>
            </a:r>
            <a:r>
              <a:rPr lang="ar-SA" sz="3600" dirty="0" smtClean="0"/>
              <a:t> وما تقوم </a:t>
            </a:r>
            <a:r>
              <a:rPr lang="ar-SA" sz="3600" dirty="0" err="1" smtClean="0"/>
              <a:t>بة</a:t>
            </a:r>
            <a:r>
              <a:rPr lang="ar-SA" sz="3600" dirty="0" smtClean="0"/>
              <a:t> </a:t>
            </a:r>
            <a:r>
              <a:rPr lang="ar-SA" sz="3600" dirty="0" err="1" smtClean="0"/>
              <a:t>المنظمات .</a:t>
            </a:r>
            <a:endParaRPr lang="ar-SA" sz="3600" dirty="0" smtClean="0"/>
          </a:p>
          <a:p>
            <a:endParaRPr lang="ar-SA" sz="3600" dirty="0" smtClean="0"/>
          </a:p>
          <a:p>
            <a:r>
              <a:rPr lang="ar-SA" sz="4400" dirty="0" smtClean="0"/>
              <a:t>مداخل تحليل المنظمات التطوعية ال</a:t>
            </a:r>
            <a:r>
              <a:rPr lang="ar-JO" sz="4400" dirty="0" smtClean="0"/>
              <a:t>أ</a:t>
            </a:r>
            <a:r>
              <a:rPr lang="ar-SA" sz="4400" dirty="0" err="1" smtClean="0"/>
              <a:t>هلية</a:t>
            </a:r>
            <a:r>
              <a:rPr lang="ar-SA" sz="4400" dirty="0" smtClean="0"/>
              <a:t> </a:t>
            </a:r>
            <a:r>
              <a:rPr lang="ar-SA" sz="4400" dirty="0" err="1" smtClean="0"/>
              <a:t>:-</a:t>
            </a:r>
            <a:endParaRPr lang="ar-SA" sz="4400" dirty="0" smtClean="0"/>
          </a:p>
          <a:p>
            <a:endParaRPr lang="ar-SA" sz="3600" dirty="0" smtClean="0"/>
          </a:p>
          <a:p>
            <a:r>
              <a:rPr lang="ar-SA" sz="3600" dirty="0" smtClean="0"/>
              <a:t>المدخل التاريخي </a:t>
            </a:r>
            <a:r>
              <a:rPr lang="ar-JO" sz="3600" dirty="0" err="1" smtClean="0"/>
              <a:t>.</a:t>
            </a:r>
            <a:endParaRPr lang="ar-SA" sz="3600" dirty="0" smtClean="0"/>
          </a:p>
          <a:p>
            <a:r>
              <a:rPr lang="ar-SA" sz="3600" dirty="0" smtClean="0"/>
              <a:t>المدخل الديني </a:t>
            </a:r>
            <a:r>
              <a:rPr lang="ar-JO" sz="3600" dirty="0" err="1" smtClean="0"/>
              <a:t>.</a:t>
            </a:r>
            <a:endParaRPr lang="ar-SA" sz="3600" dirty="0" smtClean="0"/>
          </a:p>
          <a:p>
            <a:r>
              <a:rPr lang="ar-SA" sz="3600" dirty="0" smtClean="0"/>
              <a:t>المدخل الاقتصادي </a:t>
            </a:r>
            <a:r>
              <a:rPr lang="ar-JO" sz="3600" dirty="0" err="1" smtClean="0"/>
              <a:t>.</a:t>
            </a:r>
            <a:endParaRPr lang="ar-SA" sz="3600" dirty="0" smtClean="0"/>
          </a:p>
          <a:p>
            <a:r>
              <a:rPr lang="ar-SA" sz="3600" dirty="0" smtClean="0"/>
              <a:t>المدخل السياسي </a:t>
            </a:r>
            <a:r>
              <a:rPr lang="ar-JO" sz="3600" dirty="0" err="1" smtClean="0"/>
              <a:t>.</a:t>
            </a:r>
            <a:endParaRPr lang="ar-SA" sz="3600" dirty="0" smtClean="0"/>
          </a:p>
          <a:p>
            <a:r>
              <a:rPr lang="ar-SA" sz="3600" dirty="0" smtClean="0"/>
              <a:t>المدخل التنموي </a:t>
            </a:r>
            <a:r>
              <a:rPr lang="ar-JO" sz="3600" dirty="0" err="1" smtClean="0"/>
              <a:t>.</a:t>
            </a:r>
            <a:endParaRPr lang="ar-SA" sz="3600" dirty="0" smtClean="0"/>
          </a:p>
          <a:p>
            <a:r>
              <a:rPr lang="ar-SA" sz="4400" dirty="0" smtClean="0"/>
              <a:t>تطوير </a:t>
            </a:r>
            <a:r>
              <a:rPr lang="ar-SA" sz="4400" dirty="0" err="1" smtClean="0"/>
              <a:t>النمظمات</a:t>
            </a:r>
            <a:r>
              <a:rPr lang="ar-SA" sz="4400" dirty="0" smtClean="0"/>
              <a:t> </a:t>
            </a:r>
            <a:r>
              <a:rPr lang="ar-SA" sz="4400" dirty="0" err="1" smtClean="0"/>
              <a:t>:-</a:t>
            </a:r>
            <a:endParaRPr lang="ar-SA" sz="4400" dirty="0" smtClean="0"/>
          </a:p>
          <a:p>
            <a:r>
              <a:rPr lang="ar-SA" sz="3600" dirty="0" smtClean="0"/>
              <a:t>وهناك عاملان هامان ينبغي </a:t>
            </a:r>
            <a:r>
              <a:rPr lang="ar-JO" sz="3600" dirty="0" smtClean="0"/>
              <a:t>أ</a:t>
            </a:r>
            <a:r>
              <a:rPr lang="ar-SA" sz="3600" dirty="0" smtClean="0"/>
              <a:t>ن يوضعا في ال</a:t>
            </a:r>
            <a:r>
              <a:rPr lang="ar-JO" sz="3600" dirty="0" smtClean="0"/>
              <a:t>إ</a:t>
            </a:r>
            <a:r>
              <a:rPr lang="ar-SA" sz="3600" dirty="0" err="1" smtClean="0"/>
              <a:t>عتبار</a:t>
            </a:r>
            <a:r>
              <a:rPr lang="ar-SA" sz="3600" dirty="0" smtClean="0"/>
              <a:t> </a:t>
            </a:r>
            <a:r>
              <a:rPr lang="ar-SA" sz="3600" dirty="0" err="1" smtClean="0"/>
              <a:t>وهما :-</a:t>
            </a:r>
            <a:endParaRPr lang="ar-SA" sz="3600" dirty="0" smtClean="0"/>
          </a:p>
          <a:p>
            <a:r>
              <a:rPr lang="ar-SA" sz="3600" dirty="0" smtClean="0"/>
              <a:t>1- الاهتمام بتحسين وتطوير الخدمه بحيث تتناسب مع احتياجات وحقوق </a:t>
            </a:r>
            <a:r>
              <a:rPr lang="ar-SA" sz="3600" dirty="0" err="1" smtClean="0"/>
              <a:t>المستفيدين .</a:t>
            </a:r>
            <a:endParaRPr lang="ar-SA" sz="3600" dirty="0" smtClean="0"/>
          </a:p>
          <a:p>
            <a:r>
              <a:rPr lang="ar-SA" sz="3600" dirty="0" smtClean="0"/>
              <a:t>2-ضرورة </a:t>
            </a:r>
            <a:r>
              <a:rPr lang="ar-JO" sz="3600" dirty="0" smtClean="0"/>
              <a:t>أ</a:t>
            </a:r>
            <a:r>
              <a:rPr lang="ar-SA" sz="3600" dirty="0" smtClean="0"/>
              <a:t>ن يتم ذلك عن طريق الاخصائي</a:t>
            </a:r>
            <a:r>
              <a:rPr lang="ar-JO" sz="3600" dirty="0" smtClean="0"/>
              <a:t>ي</a:t>
            </a:r>
            <a:r>
              <a:rPr lang="ar-SA" sz="3600" dirty="0" smtClean="0"/>
              <a:t>ن العاملين في المست</a:t>
            </a:r>
            <a:r>
              <a:rPr lang="ar-JO" sz="3600" dirty="0" smtClean="0"/>
              <a:t>و</a:t>
            </a:r>
            <a:r>
              <a:rPr lang="ar-SA" sz="3600" dirty="0" err="1" smtClean="0"/>
              <a:t>يات</a:t>
            </a:r>
            <a:r>
              <a:rPr lang="ar-SA" sz="3600" dirty="0" smtClean="0"/>
              <a:t> المتوسطة </a:t>
            </a:r>
            <a:r>
              <a:rPr lang="ar-SA" sz="3600" dirty="0" err="1" smtClean="0"/>
              <a:t>والدنيا .</a:t>
            </a:r>
            <a:endParaRPr lang="ar-SA" sz="3600" dirty="0" smtClean="0"/>
          </a:p>
          <a:p>
            <a:pPr lvl="4" algn="ctr" eaLnBrk="1" hangingPunct="1"/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1214414" y="285728"/>
            <a:ext cx="7643866" cy="46474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إسهامات الخدمة الاجتماعية في تطوير المنظمات :-</a:t>
            </a:r>
          </a:p>
          <a:p>
            <a:endParaRPr lang="ar-SA" sz="2800" dirty="0" smtClean="0"/>
          </a:p>
          <a:p>
            <a:r>
              <a:rPr lang="ar-SA" sz="2400" dirty="0" smtClean="0"/>
              <a:t>يمكن القول </a:t>
            </a:r>
            <a:r>
              <a:rPr lang="ar-JO" sz="2400" dirty="0" smtClean="0"/>
              <a:t>أ</a:t>
            </a:r>
            <a:r>
              <a:rPr lang="ar-SA" sz="2400" dirty="0" smtClean="0"/>
              <a:t>ن طريقة تنظيم المجتمع في الخدمة الجتماعية تستطيع </a:t>
            </a:r>
            <a:r>
              <a:rPr lang="ar-JO" sz="2400" dirty="0" smtClean="0"/>
              <a:t>أ</a:t>
            </a:r>
            <a:r>
              <a:rPr lang="ar-SA" sz="2400" dirty="0" smtClean="0"/>
              <a:t>ن تقدم الكثير من الاسهامات مما يساعد علي القيام ب</a:t>
            </a:r>
            <a:r>
              <a:rPr lang="ar-JO" sz="2400" dirty="0" smtClean="0"/>
              <a:t>أ</a:t>
            </a:r>
            <a:r>
              <a:rPr lang="ar-SA" sz="2400" dirty="0" smtClean="0"/>
              <a:t>دوارها التنموية وذلك للاعتبارات التالية :-</a:t>
            </a:r>
          </a:p>
          <a:p>
            <a:r>
              <a:rPr lang="ar-SA" sz="2400" dirty="0" smtClean="0"/>
              <a:t>1- طريقة تنظيم المجتمع لم تعد اليوم تستهدف التنسيق بين الهيئات الاجتماعية التطوعية .</a:t>
            </a:r>
          </a:p>
          <a:p>
            <a:r>
              <a:rPr lang="ar-SA" sz="2400" dirty="0" smtClean="0"/>
              <a:t>2- لم تعد طريقة تنظيم المجتمع تركز في عملها علي المؤسسات والمنظمات الاج</a:t>
            </a:r>
            <a:r>
              <a:rPr lang="ar-JO" sz="2400" dirty="0" smtClean="0"/>
              <a:t>ت</a:t>
            </a:r>
            <a:r>
              <a:rPr lang="ar-SA" sz="2400" dirty="0" err="1" smtClean="0"/>
              <a:t>ماعية</a:t>
            </a:r>
            <a:r>
              <a:rPr lang="ar-SA" sz="2400" dirty="0" smtClean="0"/>
              <a:t> ال</a:t>
            </a:r>
            <a:r>
              <a:rPr lang="ar-JO" sz="2400" dirty="0" smtClean="0"/>
              <a:t>أ</a:t>
            </a:r>
            <a:r>
              <a:rPr lang="ar-SA" sz="2400" dirty="0" smtClean="0"/>
              <a:t>ولية في الخدمة الاجتماعية لترشيد عملياتها .</a:t>
            </a:r>
          </a:p>
          <a:p>
            <a:r>
              <a:rPr lang="ar-SA" sz="2400" dirty="0" smtClean="0"/>
              <a:t>3- تنوعت </a:t>
            </a:r>
            <a:r>
              <a:rPr lang="ar-JO" sz="2400" dirty="0" smtClean="0"/>
              <a:t>أ</a:t>
            </a:r>
            <a:r>
              <a:rPr lang="ar-SA" sz="2400" dirty="0" smtClean="0"/>
              <a:t>هداف الطريقة حيث </a:t>
            </a:r>
            <a:r>
              <a:rPr lang="ar-JO" sz="2400" dirty="0" smtClean="0"/>
              <a:t>أ</a:t>
            </a:r>
            <a:r>
              <a:rPr lang="ar-SA" sz="2400" dirty="0" smtClean="0"/>
              <a:t>صبحت تركز علي تحق</a:t>
            </a:r>
            <a:r>
              <a:rPr lang="ar-JO" sz="2400" dirty="0" smtClean="0"/>
              <a:t>ي</a:t>
            </a:r>
            <a:r>
              <a:rPr lang="ar-SA" sz="2400" dirty="0" smtClean="0"/>
              <a:t>ق ال</a:t>
            </a:r>
            <a:r>
              <a:rPr lang="ar-JO" sz="2400" dirty="0" smtClean="0"/>
              <a:t>أ</a:t>
            </a:r>
            <a:r>
              <a:rPr lang="ar-SA" sz="2400" dirty="0" smtClean="0"/>
              <a:t>هداف الملموسة 4-</a:t>
            </a:r>
            <a:r>
              <a:rPr lang="ar-JO" sz="2400" dirty="0" smtClean="0"/>
              <a:t>أ</a:t>
            </a:r>
            <a:r>
              <a:rPr lang="ar-SA" sz="2400" dirty="0" smtClean="0"/>
              <a:t>صبح لطريقة تنظيم المجتمع قاعدة ومعرفية تستند علي نماذج و</a:t>
            </a:r>
            <a:r>
              <a:rPr lang="ar-JO" sz="2400" dirty="0" smtClean="0"/>
              <a:t>أ</a:t>
            </a:r>
            <a:r>
              <a:rPr lang="ar-SA" sz="2400" dirty="0" err="1" smtClean="0"/>
              <a:t>ساليب</a:t>
            </a:r>
            <a:r>
              <a:rPr lang="ar-SA" sz="2400" dirty="0" smtClean="0"/>
              <a:t> فنية تتناسب مع الظروف .</a:t>
            </a:r>
            <a:endParaRPr lang="ar-S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ccccccccccccccccc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ar-SA" sz="3600" dirty="0" smtClean="0"/>
              <a:t>ويلاحظ ان التنسيق كعملية للعمل بين منظمات الرعاية الاج</a:t>
            </a:r>
            <a:r>
              <a:rPr lang="ar-JO" sz="3600" dirty="0" smtClean="0"/>
              <a:t>ت</a:t>
            </a:r>
            <a:r>
              <a:rPr lang="ar-SA" sz="3600" dirty="0" err="1" smtClean="0"/>
              <a:t>ماعية</a:t>
            </a:r>
            <a:r>
              <a:rPr lang="ar-SA" sz="3600" dirty="0" smtClean="0"/>
              <a:t> </a:t>
            </a:r>
            <a:r>
              <a:rPr lang="ar-SA" sz="3600" dirty="0" err="1" smtClean="0"/>
              <a:t>يتضمن :-</a:t>
            </a:r>
            <a:endParaRPr lang="ar-SA" sz="3600" dirty="0" smtClean="0"/>
          </a:p>
          <a:p>
            <a:r>
              <a:rPr lang="ar-SA" dirty="0" smtClean="0"/>
              <a:t>1-ايجاد تعاون رسمي بين مجموعة من منظمات الرعاية </a:t>
            </a:r>
            <a:r>
              <a:rPr lang="ar-SA" dirty="0" err="1" smtClean="0"/>
              <a:t>الاجتماعية .</a:t>
            </a:r>
            <a:endParaRPr lang="ar-SA" dirty="0" smtClean="0"/>
          </a:p>
          <a:p>
            <a:r>
              <a:rPr lang="ar-SA" dirty="0" smtClean="0"/>
              <a:t>2-يتضمن ذلك التعاون تبادل النافع بين </a:t>
            </a:r>
            <a:r>
              <a:rPr lang="ar-SA" dirty="0" err="1" smtClean="0"/>
              <a:t>النظمات</a:t>
            </a:r>
            <a:r>
              <a:rPr lang="ar-SA" dirty="0" smtClean="0"/>
              <a:t> المنسق فيما بينها</a:t>
            </a:r>
            <a:r>
              <a:rPr lang="ar-JO" dirty="0" err="1" smtClean="0"/>
              <a:t>.</a:t>
            </a:r>
            <a:r>
              <a:rPr lang="ar-SA" dirty="0" smtClean="0"/>
              <a:t> </a:t>
            </a:r>
          </a:p>
          <a:p>
            <a:endParaRPr lang="ar-SA" dirty="0" smtClean="0"/>
          </a:p>
          <a:p>
            <a:r>
              <a:rPr lang="ar-SA" dirty="0" smtClean="0"/>
              <a:t>ويرى البعض </a:t>
            </a:r>
            <a:r>
              <a:rPr lang="ar-JO" dirty="0" smtClean="0"/>
              <a:t>أ</a:t>
            </a:r>
            <a:r>
              <a:rPr lang="ar-SA" dirty="0" smtClean="0"/>
              <a:t>ن هناك عدة شروط يجب توفرها </a:t>
            </a:r>
            <a:r>
              <a:rPr lang="ar-SA" dirty="0" err="1" smtClean="0"/>
              <a:t>حتي</a:t>
            </a:r>
            <a:r>
              <a:rPr lang="ar-SA" dirty="0" smtClean="0"/>
              <a:t> تتم عملية التبادل ويتحقق الاشباع ل</a:t>
            </a:r>
            <a:r>
              <a:rPr lang="ar-JO" dirty="0" smtClean="0"/>
              <a:t>أ</a:t>
            </a:r>
            <a:r>
              <a:rPr lang="ar-SA" dirty="0" err="1" smtClean="0"/>
              <a:t>طرافها</a:t>
            </a:r>
            <a:r>
              <a:rPr lang="ar-SA" dirty="0" smtClean="0"/>
              <a:t> </a:t>
            </a:r>
            <a:r>
              <a:rPr lang="ar-SA" dirty="0" err="1" smtClean="0"/>
              <a:t>وهي :</a:t>
            </a:r>
            <a:endParaRPr lang="ar-SA" dirty="0" smtClean="0"/>
          </a:p>
          <a:p>
            <a:r>
              <a:rPr lang="ar-SA" dirty="0" smtClean="0"/>
              <a:t>1-</a:t>
            </a:r>
            <a:r>
              <a:rPr lang="ar-JO" dirty="0" smtClean="0"/>
              <a:t> أ</a:t>
            </a:r>
            <a:r>
              <a:rPr lang="ar-SA" dirty="0" smtClean="0"/>
              <a:t>ن يكون هناك طرفان </a:t>
            </a:r>
            <a:r>
              <a:rPr lang="ar-JO" dirty="0" smtClean="0"/>
              <a:t>أ</a:t>
            </a:r>
            <a:r>
              <a:rPr lang="ar-SA" dirty="0" smtClean="0"/>
              <a:t>و </a:t>
            </a:r>
            <a:r>
              <a:rPr lang="ar-JO" dirty="0" smtClean="0"/>
              <a:t>أ</a:t>
            </a:r>
            <a:r>
              <a:rPr lang="ar-SA" dirty="0" smtClean="0"/>
              <a:t>كثر بالنسبة لكل عملية </a:t>
            </a:r>
            <a:r>
              <a:rPr lang="ar-SA" dirty="0" err="1" smtClean="0"/>
              <a:t>تبادل .</a:t>
            </a:r>
            <a:endParaRPr lang="ar-SA" dirty="0" smtClean="0"/>
          </a:p>
          <a:p>
            <a:r>
              <a:rPr lang="ar-SA" dirty="0" smtClean="0"/>
              <a:t>2-</a:t>
            </a:r>
            <a:r>
              <a:rPr lang="ar-JO" dirty="0" smtClean="0"/>
              <a:t> </a:t>
            </a:r>
            <a:r>
              <a:rPr lang="ar-SA" dirty="0" smtClean="0"/>
              <a:t>كل طرف يجب ان يكون </a:t>
            </a:r>
            <a:r>
              <a:rPr lang="ar-SA" dirty="0" err="1" smtClean="0"/>
              <a:t>قادراعلي</a:t>
            </a:r>
            <a:r>
              <a:rPr lang="ar-SA" dirty="0" smtClean="0"/>
              <a:t> تحقيق الاتصال مع الطرف </a:t>
            </a:r>
            <a:r>
              <a:rPr lang="ar-SA" dirty="0" err="1" smtClean="0"/>
              <a:t>الاخر .</a:t>
            </a:r>
            <a:endParaRPr lang="ar-SA" dirty="0" smtClean="0"/>
          </a:p>
          <a:p>
            <a:r>
              <a:rPr lang="ar-SA" dirty="0" smtClean="0"/>
              <a:t>3-</a:t>
            </a:r>
            <a:r>
              <a:rPr lang="ar-JO" dirty="0" smtClean="0"/>
              <a:t> </a:t>
            </a:r>
            <a:r>
              <a:rPr lang="ar-SA" dirty="0" smtClean="0"/>
              <a:t>كل طرف لدية ش</a:t>
            </a:r>
            <a:r>
              <a:rPr lang="ar-JO" dirty="0" err="1" smtClean="0"/>
              <a:t>يء</a:t>
            </a:r>
            <a:r>
              <a:rPr lang="ar-SA" dirty="0" smtClean="0"/>
              <a:t> ما ذو قيمة يمكن </a:t>
            </a:r>
            <a:r>
              <a:rPr lang="ar-JO" dirty="0" smtClean="0"/>
              <a:t>أ</a:t>
            </a:r>
            <a:r>
              <a:rPr lang="ar-SA" dirty="0" smtClean="0"/>
              <a:t>ن </a:t>
            </a:r>
            <a:r>
              <a:rPr lang="ar-SA" dirty="0" err="1" smtClean="0"/>
              <a:t>يقدمة</a:t>
            </a:r>
            <a:r>
              <a:rPr lang="ar-SA" dirty="0" smtClean="0"/>
              <a:t> للطرف الاخر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تابع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* تعد المنظمه </a:t>
            </a:r>
            <a:r>
              <a:rPr lang="ar-SA" dirty="0" err="1" smtClean="0"/>
              <a:t>نسقآ</a:t>
            </a:r>
            <a:r>
              <a:rPr lang="ar-SA" dirty="0" smtClean="0"/>
              <a:t> فرعي</a:t>
            </a:r>
            <a:r>
              <a:rPr lang="ar-JO" dirty="0" smtClean="0"/>
              <a:t>ً</a:t>
            </a:r>
            <a:r>
              <a:rPr lang="ar-SA" dirty="0" smtClean="0"/>
              <a:t>ا بالنسبه لبيئتها الواسعه المحيطه بها .</a:t>
            </a:r>
          </a:p>
          <a:p>
            <a:r>
              <a:rPr lang="ar-SA" dirty="0" smtClean="0"/>
              <a:t>*نسق اتجاه الهدف (تفاعل الاشخاص مع الاغراض)</a:t>
            </a:r>
          </a:p>
          <a:p>
            <a:r>
              <a:rPr lang="ar-SA" dirty="0" smtClean="0"/>
              <a:t>*النسق الفني ( ويتضمن استخدام الاشخاص للمعلومات والوسائل والمعدات والتسهيلات )</a:t>
            </a:r>
          </a:p>
          <a:p>
            <a:r>
              <a:rPr lang="ar-SA" dirty="0" smtClean="0"/>
              <a:t>*النسق النفسي الاجتماعي ( ويتضمن علاقة الاشخاص الاجتماعيه )</a:t>
            </a:r>
          </a:p>
          <a:p>
            <a:r>
              <a:rPr lang="ar-SA" dirty="0" smtClean="0"/>
              <a:t>* النسق البنائي ( ويتضمن توزيع الانشطه على الوحدات )</a:t>
            </a:r>
          </a:p>
          <a:p>
            <a:r>
              <a:rPr lang="ar-SA" dirty="0" smtClean="0"/>
              <a:t>* نسق القيادات ( المخططون والقيادات العليا )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imagesaaa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6672"/>
            <a:ext cx="8229600" cy="6076528"/>
          </a:xfrm>
        </p:spPr>
        <p:txBody>
          <a:bodyPr/>
          <a:lstStyle/>
          <a:p>
            <a:pPr algn="ctr" eaLnBrk="1" hangingPunct="1"/>
            <a:r>
              <a:rPr lang="ar-JO" b="1" dirty="0" smtClean="0"/>
              <a:t>عناصر المنظمات</a:t>
            </a:r>
            <a:endParaRPr lang="en-US" b="1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1835696" y="1484784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هناك مجموعه من العناصر المشترك</a:t>
            </a:r>
            <a:r>
              <a:rPr lang="ar-JO" sz="3200" dirty="0" smtClean="0"/>
              <a:t>ة</a:t>
            </a:r>
            <a:r>
              <a:rPr lang="ar-SA" sz="3200" dirty="0" smtClean="0"/>
              <a:t> لدى المنظمات </a:t>
            </a:r>
            <a:r>
              <a:rPr lang="ar-SA" sz="3200" dirty="0" err="1" smtClean="0"/>
              <a:t>تتضمن :</a:t>
            </a:r>
            <a:endParaRPr lang="ar-SA" sz="3200" dirty="0" smtClean="0"/>
          </a:p>
          <a:p>
            <a:r>
              <a:rPr lang="ar-SA" sz="3200" dirty="0" smtClean="0"/>
              <a:t>1</a:t>
            </a:r>
            <a:r>
              <a:rPr lang="ar-JO" sz="3200" dirty="0" err="1" smtClean="0"/>
              <a:t>.</a:t>
            </a:r>
            <a:r>
              <a:rPr lang="ar-SA" sz="3200" dirty="0" smtClean="0"/>
              <a:t> ال</a:t>
            </a:r>
            <a:r>
              <a:rPr lang="ar-JO" sz="3200" dirty="0" smtClean="0"/>
              <a:t>أ</a:t>
            </a:r>
            <a:r>
              <a:rPr lang="ar-SA" sz="3200" dirty="0" err="1" smtClean="0"/>
              <a:t>هداف .</a:t>
            </a:r>
            <a:endParaRPr lang="ar-SA" sz="3200" dirty="0" smtClean="0"/>
          </a:p>
          <a:p>
            <a:r>
              <a:rPr lang="ar-SA" sz="3200" dirty="0" smtClean="0"/>
              <a:t>2</a:t>
            </a:r>
            <a:r>
              <a:rPr lang="ar-JO" sz="3200" dirty="0" err="1" smtClean="0"/>
              <a:t>.</a:t>
            </a:r>
            <a:r>
              <a:rPr lang="ar-SA" sz="3200" dirty="0" smtClean="0"/>
              <a:t> تقسيم </a:t>
            </a:r>
            <a:r>
              <a:rPr lang="ar-SA" sz="3200" dirty="0" err="1" smtClean="0"/>
              <a:t>العمل .</a:t>
            </a:r>
            <a:endParaRPr lang="ar-SA" sz="3200" dirty="0" smtClean="0"/>
          </a:p>
          <a:p>
            <a:r>
              <a:rPr lang="ar-SA" sz="3200" dirty="0" smtClean="0"/>
              <a:t>3</a:t>
            </a:r>
            <a:r>
              <a:rPr lang="ar-JO" sz="3200" dirty="0" err="1" smtClean="0"/>
              <a:t>.</a:t>
            </a:r>
            <a:r>
              <a:rPr lang="ar-SA" sz="3200" dirty="0" smtClean="0"/>
              <a:t> الترابط.</a:t>
            </a:r>
          </a:p>
          <a:p>
            <a:r>
              <a:rPr lang="ar-SA" sz="3200" dirty="0" smtClean="0"/>
              <a:t>4</a:t>
            </a:r>
            <a:r>
              <a:rPr lang="ar-JO" sz="3200" dirty="0" err="1" smtClean="0"/>
              <a:t>.</a:t>
            </a:r>
            <a:r>
              <a:rPr lang="ar-SA" sz="3200" dirty="0" smtClean="0"/>
              <a:t> </a:t>
            </a:r>
            <a:r>
              <a:rPr lang="ar-SA" sz="3200" dirty="0" err="1" smtClean="0"/>
              <a:t>الانتظام .</a:t>
            </a:r>
            <a:endParaRPr lang="ar-SA" sz="3200" dirty="0" smtClean="0"/>
          </a:p>
          <a:p>
            <a:r>
              <a:rPr lang="ar-SA" sz="3200" dirty="0" smtClean="0"/>
              <a:t>5</a:t>
            </a:r>
            <a:r>
              <a:rPr lang="ar-JO" sz="3200" dirty="0" err="1" smtClean="0"/>
              <a:t>.</a:t>
            </a:r>
            <a:r>
              <a:rPr lang="ar-SA" sz="3200" dirty="0" smtClean="0"/>
              <a:t> التدرج </a:t>
            </a:r>
            <a:r>
              <a:rPr lang="ar-SA" sz="3200" dirty="0" err="1" smtClean="0"/>
              <a:t>الوظيفي .</a:t>
            </a:r>
            <a:endParaRPr lang="ar-SA" sz="3200" dirty="0" smtClean="0"/>
          </a:p>
          <a:p>
            <a:r>
              <a:rPr lang="ar-SA" sz="3200" dirty="0" smtClean="0"/>
              <a:t>6</a:t>
            </a:r>
            <a:r>
              <a:rPr lang="ar-JO" sz="3200" dirty="0" err="1" smtClean="0"/>
              <a:t>.</a:t>
            </a:r>
            <a:r>
              <a:rPr lang="ar-SA" sz="3200" dirty="0" smtClean="0"/>
              <a:t> </a:t>
            </a:r>
            <a:r>
              <a:rPr lang="ar-SA" sz="3200" dirty="0" err="1" smtClean="0"/>
              <a:t>الاحلال .</a:t>
            </a:r>
            <a:endParaRPr lang="ar-SA" sz="3200" dirty="0" smtClean="0"/>
          </a:p>
          <a:p>
            <a:r>
              <a:rPr lang="ar-SA" sz="3200" dirty="0" smtClean="0"/>
              <a:t>7</a:t>
            </a:r>
            <a:r>
              <a:rPr lang="ar-JO" sz="3200" dirty="0" err="1" smtClean="0"/>
              <a:t>.</a:t>
            </a:r>
            <a:r>
              <a:rPr lang="ar-SA" sz="3200" dirty="0" smtClean="0"/>
              <a:t> </a:t>
            </a:r>
            <a:r>
              <a:rPr lang="ar-SA" sz="3200" dirty="0" err="1" smtClean="0"/>
              <a:t>التعويض </a:t>
            </a:r>
            <a:r>
              <a:rPr lang="ar-SA" dirty="0" err="1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مستويات دراسة المنظمات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يعد موضوع دراسة المنظمات من الموضوعات الهامه لدى جميع المشتغلين في المجالات الاجتماعيه , وهناك </a:t>
            </a:r>
            <a:r>
              <a:rPr lang="ar-JO" dirty="0" smtClean="0"/>
              <a:t>أ</a:t>
            </a:r>
            <a:r>
              <a:rPr lang="ar-SA" dirty="0" err="1" smtClean="0"/>
              <a:t>شكال</a:t>
            </a:r>
            <a:r>
              <a:rPr lang="ar-SA" dirty="0" smtClean="0"/>
              <a:t> مختلفه لدراسة المنظمات , نعرض منها مايلي : </a:t>
            </a:r>
          </a:p>
          <a:p>
            <a:r>
              <a:rPr lang="ar-SA" dirty="0" smtClean="0"/>
              <a:t>1</a:t>
            </a:r>
            <a:r>
              <a:rPr lang="ar-JO" dirty="0" err="1" smtClean="0"/>
              <a:t>.</a:t>
            </a:r>
            <a:r>
              <a:rPr lang="ar-SA" dirty="0" smtClean="0"/>
              <a:t> المستوى النفسي الاجتماعي .</a:t>
            </a:r>
          </a:p>
          <a:p>
            <a:r>
              <a:rPr lang="ar-SA" dirty="0" smtClean="0"/>
              <a:t>2</a:t>
            </a:r>
            <a:r>
              <a:rPr lang="ar-JO" dirty="0" err="1" smtClean="0"/>
              <a:t>.</a:t>
            </a:r>
            <a:r>
              <a:rPr lang="ar-SA" dirty="0" smtClean="0"/>
              <a:t> المستوى البنائي.</a:t>
            </a:r>
          </a:p>
          <a:p>
            <a:r>
              <a:rPr lang="ar-SA" dirty="0" smtClean="0"/>
              <a:t>3</a:t>
            </a:r>
            <a:r>
              <a:rPr lang="ar-JO" dirty="0" err="1" smtClean="0"/>
              <a:t>.</a:t>
            </a:r>
            <a:r>
              <a:rPr lang="ar-SA" dirty="0" smtClean="0"/>
              <a:t> المستوى </a:t>
            </a:r>
            <a:r>
              <a:rPr lang="ar-SA" dirty="0" err="1" smtClean="0"/>
              <a:t>الايكولوجي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246</TotalTime>
  <Words>1422</Words>
  <Application>Microsoft Office PowerPoint</Application>
  <PresentationFormat>عرض على الشاشة (3:4)‏</PresentationFormat>
  <Paragraphs>110</Paragraphs>
  <Slides>16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انقلاب</vt:lpstr>
      <vt:lpstr>عرض تقديمي في PowerPoint</vt:lpstr>
      <vt:lpstr>عرض تقديمي في PowerPoint</vt:lpstr>
      <vt:lpstr>عرض تقديمي في PowerPoint</vt:lpstr>
      <vt:lpstr>ئعة</vt:lpstr>
      <vt:lpstr>عرض تقديمي في PowerPoint</vt:lpstr>
      <vt:lpstr>عرض تقديمي في PowerPoint</vt:lpstr>
      <vt:lpstr>تابع</vt:lpstr>
      <vt:lpstr>عرض تقديمي في PowerPoint</vt:lpstr>
      <vt:lpstr>مستويات دراسة المنظمات</vt:lpstr>
      <vt:lpstr>المنظمه في محيط الخدمه الاجتماعيه :</vt:lpstr>
      <vt:lpstr>عرض تقديمي في PowerPoint</vt:lpstr>
      <vt:lpstr>عرض تقديمي في PowerPoint</vt:lpstr>
      <vt:lpstr>خصائص المنظمات من وجهة نظر الخدمة الاجتماعية</vt:lpstr>
      <vt:lpstr>عرض تقديمي في PowerPoint</vt:lpstr>
      <vt:lpstr>تابع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المقصود بالمنظمات:</dc:title>
  <dc:creator>dell</dc:creator>
  <cp:lastModifiedBy>hp</cp:lastModifiedBy>
  <cp:revision>21</cp:revision>
  <dcterms:created xsi:type="dcterms:W3CDTF">2014-02-11T19:27:51Z</dcterms:created>
  <dcterms:modified xsi:type="dcterms:W3CDTF">2014-03-02T08:08:51Z</dcterms:modified>
</cp:coreProperties>
</file>