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DBFC0B2-22AE-4054-A672-0343EAEA5E5D}"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DBFC0B2-22AE-4054-A672-0343EAEA5E5D}" type="datetimeFigureOut">
              <a:rPr lang="ar-SA" smtClean="0"/>
              <a:pPr/>
              <a:t>12/05/36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DBFC0B2-22AE-4054-A672-0343EAEA5E5D}" type="datetimeFigureOut">
              <a:rPr lang="ar-SA" smtClean="0"/>
              <a:pPr/>
              <a:t>12/05/36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BFC0B2-22AE-4054-A672-0343EAEA5E5D}" type="datetimeFigureOut">
              <a:rPr lang="ar-SA" smtClean="0"/>
              <a:pPr/>
              <a:t>12/05/36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BFC0B2-22AE-4054-A672-0343EAEA5E5D}"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BFC0B2-22AE-4054-A672-0343EAEA5E5D}"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9C56F29-EE53-498F-B6DD-3DBF8EC20685}" type="slidenum">
              <a:rPr lang="ar-SA" smtClean="0"/>
              <a:pPr/>
              <a:t>‹#›</a:t>
            </a:fld>
            <a:endParaRPr lang="ar-SA"/>
          </a:p>
        </p:txBody>
      </p:sp>
    </p:spTree>
  </p:cSld>
  <p:clrMapOvr>
    <a:masterClrMapping/>
  </p:clrMapOvr>
  <p:transition>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DBFC0B2-22AE-4054-A672-0343EAEA5E5D}" type="datetimeFigureOut">
              <a:rPr lang="ar-SA" smtClean="0"/>
              <a:pPr/>
              <a:t>12/05/36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9C56F29-EE53-498F-B6DD-3DBF8EC20685}"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ndAc>
      <p:stSnd>
        <p:snd r:embed="rId13" name="chimes.wav" builtIn="1"/>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5400" b="1" dirty="0">
                <a:solidFill>
                  <a:srgbClr val="FF0000"/>
                </a:solidFill>
              </a:rPr>
              <a:t>الحكم الثاني: الإدغام</a:t>
            </a:r>
            <a:r>
              <a:rPr lang="ar-SA" sz="4800" b="1" dirty="0"/>
              <a:t/>
            </a:r>
            <a:br>
              <a:rPr lang="ar-SA" sz="4800" b="1" dirty="0"/>
            </a:br>
            <a:r>
              <a:rPr lang="ar-SA" sz="4800" b="1" dirty="0" smtClean="0">
                <a:solidFill>
                  <a:srgbClr val="FFFF00"/>
                </a:solidFill>
              </a:rPr>
              <a:t>تعريفُهُ: </a:t>
            </a:r>
            <a:r>
              <a:rPr lang="ar-SA" sz="5400" b="1" dirty="0" smtClean="0">
                <a:solidFill>
                  <a:srgbClr val="00B050"/>
                </a:solidFill>
              </a:rPr>
              <a:t>الإدغام </a:t>
            </a:r>
            <a:r>
              <a:rPr lang="ar-SA" sz="5400" b="1" dirty="0">
                <a:solidFill>
                  <a:srgbClr val="00B050"/>
                </a:solidFill>
              </a:rPr>
              <a:t>لغةً: </a:t>
            </a:r>
            <a:r>
              <a:rPr lang="ar-SA" sz="4800" b="1" dirty="0"/>
              <a:t>إدخال الشيء في الشيء، تقول: أدغمت اللِّجامَ في فم الفرس، أي أدخلته فيه.</a:t>
            </a:r>
            <a:br>
              <a:rPr lang="ar-SA" sz="4800" b="1" dirty="0"/>
            </a:br>
            <a:r>
              <a:rPr lang="ar-SA" sz="5400" b="1" dirty="0">
                <a:solidFill>
                  <a:srgbClr val="00B050"/>
                </a:solidFill>
              </a:rPr>
              <a:t>واصطلاحًا: </a:t>
            </a:r>
            <a:r>
              <a:rPr lang="ar-SA" sz="4800" b="1" dirty="0"/>
              <a:t>إدخال حرف ساكن في حرف متحرك بحيث يصيران حرفًا واحدًا مشددًا، وقد عرفه ابن الجزري بقوله: النطق بالحرفين حرفًا كالثاني مشددًا.</a:t>
            </a:r>
            <a:r>
              <a:rPr lang="ar-SA" sz="4000" dirty="0"/>
              <a:t/>
            </a:r>
            <a:br>
              <a:rPr lang="ar-SA" sz="4000" dirty="0"/>
            </a:br>
            <a:endParaRPr lang="ar-SA" sz="4000"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4800" b="1" dirty="0" smtClean="0">
                <a:solidFill>
                  <a:srgbClr val="FF0000"/>
                </a:solidFill>
              </a:rPr>
              <a:t>أسئلة:</a:t>
            </a:r>
            <a:r>
              <a:rPr lang="ar-SA" b="1" dirty="0" smtClean="0"/>
              <a:t/>
            </a:r>
            <a:br>
              <a:rPr lang="ar-SA" b="1" dirty="0" smtClean="0"/>
            </a:br>
            <a:r>
              <a:rPr lang="ar-SA" b="1" dirty="0" smtClean="0"/>
              <a:t>1- عرِّف الإدغام لغةً واصطلاحًا ثم اذكر حروفه؟</a:t>
            </a:r>
            <a:br>
              <a:rPr lang="ar-SA" b="1" dirty="0" smtClean="0"/>
            </a:br>
            <a:r>
              <a:rPr lang="ar-SA" b="1" dirty="0" smtClean="0"/>
              <a:t>2- اذكر أقسام الإدغام وحروف كل قسم.</a:t>
            </a:r>
            <a:br>
              <a:rPr lang="ar-SA" b="1" dirty="0" smtClean="0"/>
            </a:br>
            <a:r>
              <a:rPr lang="ar-SA" b="1" dirty="0" smtClean="0"/>
              <a:t>3- ما العلة في إظهار النون في كلماته؟ ولم سمي إظهارًا مطلقًا؟</a:t>
            </a:r>
            <a:br>
              <a:rPr lang="ar-SA" b="1" dirty="0" smtClean="0"/>
            </a:br>
            <a:r>
              <a:rPr lang="ar-SA" b="1" dirty="0" smtClean="0"/>
              <a:t>4- بَيِّنْ الإدغام الكامل وحروفه، والإدغام الناقص وحروفه </a:t>
            </a:r>
            <a:br>
              <a:rPr lang="ar-SA" b="1" dirty="0" smtClean="0"/>
            </a:br>
            <a:r>
              <a:rPr lang="ar-SA" b="1" dirty="0" smtClean="0"/>
              <a:t>5- اذكر أسباب الإدغام.</a:t>
            </a:r>
            <a:br>
              <a:rPr lang="ar-SA" b="1" dirty="0" smtClean="0"/>
            </a:br>
            <a:r>
              <a:rPr lang="ar-SA" b="1" dirty="0" smtClean="0"/>
              <a:t>6- مثّل لكل نوع من أنواعه .</a:t>
            </a:r>
            <a:endParaRPr lang="ar-SA"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369072"/>
          </a:xfrm>
        </p:spPr>
        <p:txBody>
          <a:bodyPr>
            <a:noAutofit/>
          </a:bodyPr>
          <a:lstStyle/>
          <a:p>
            <a:pPr algn="r"/>
            <a:r>
              <a:rPr lang="ar-SA" sz="6000" b="1" dirty="0">
                <a:solidFill>
                  <a:srgbClr val="FF0000"/>
                </a:solidFill>
              </a:rPr>
              <a:t>حروفُهُ:</a:t>
            </a:r>
            <a:r>
              <a:rPr lang="ar-SA" sz="6000" b="1" dirty="0"/>
              <a:t/>
            </a:r>
            <a:br>
              <a:rPr lang="ar-SA" sz="6000" b="1" dirty="0"/>
            </a:br>
            <a:r>
              <a:rPr lang="ar-SA" sz="6000" b="1" dirty="0"/>
              <a:t>وحروف الإدغام </a:t>
            </a:r>
            <a:r>
              <a:rPr lang="ar-SA" sz="6000" b="1" dirty="0">
                <a:solidFill>
                  <a:srgbClr val="FF0000"/>
                </a:solidFill>
              </a:rPr>
              <a:t>ستة</a:t>
            </a:r>
            <a:r>
              <a:rPr lang="ar-SA" sz="6000" b="1" dirty="0"/>
              <a:t>، مجموعة في كلمة:</a:t>
            </a:r>
            <a:r>
              <a:rPr lang="ar-SA" sz="6000" b="1" dirty="0">
                <a:solidFill>
                  <a:srgbClr val="00B0F0"/>
                </a:solidFill>
              </a:rPr>
              <a:t> يَرْمُلُون</a:t>
            </a:r>
            <a:r>
              <a:rPr lang="ar-SA" sz="6000" b="1" dirty="0"/>
              <a:t>، وهي </a:t>
            </a:r>
            <a:r>
              <a:rPr lang="ar-SA" sz="6000" b="1" dirty="0">
                <a:solidFill>
                  <a:srgbClr val="7030A0"/>
                </a:solidFill>
              </a:rPr>
              <a:t>الياء</a:t>
            </a:r>
            <a:r>
              <a:rPr lang="ar-SA" sz="6000" b="1" dirty="0"/>
              <a:t> </a:t>
            </a:r>
            <a:r>
              <a:rPr lang="ar-SA" sz="6000" b="1" dirty="0">
                <a:solidFill>
                  <a:schemeClr val="bg2">
                    <a:lumMod val="50000"/>
                  </a:schemeClr>
                </a:solidFill>
              </a:rPr>
              <a:t>والراء</a:t>
            </a:r>
            <a:r>
              <a:rPr lang="ar-SA" sz="6000" b="1" dirty="0"/>
              <a:t> </a:t>
            </a:r>
            <a:r>
              <a:rPr lang="ar-SA" sz="6000" b="1" dirty="0">
                <a:solidFill>
                  <a:schemeClr val="bg2">
                    <a:lumMod val="50000"/>
                  </a:schemeClr>
                </a:solidFill>
              </a:rPr>
              <a:t>والميم</a:t>
            </a:r>
            <a:r>
              <a:rPr lang="ar-SA" sz="6000" b="1" dirty="0"/>
              <a:t> </a:t>
            </a:r>
            <a:r>
              <a:rPr lang="ar-SA" sz="6000" b="1" dirty="0">
                <a:solidFill>
                  <a:schemeClr val="accent5">
                    <a:lumMod val="50000"/>
                  </a:schemeClr>
                </a:solidFill>
              </a:rPr>
              <a:t>واللام</a:t>
            </a:r>
            <a:r>
              <a:rPr lang="ar-SA" sz="6000" b="1" dirty="0"/>
              <a:t> </a:t>
            </a:r>
            <a:r>
              <a:rPr lang="ar-SA" sz="6000" b="1" dirty="0">
                <a:solidFill>
                  <a:schemeClr val="accent2"/>
                </a:solidFill>
              </a:rPr>
              <a:t>والواو</a:t>
            </a:r>
            <a:r>
              <a:rPr lang="ar-SA" sz="6000" b="1" dirty="0"/>
              <a:t> </a:t>
            </a:r>
            <a:r>
              <a:rPr lang="ar-SA" sz="6000" b="1" dirty="0">
                <a:solidFill>
                  <a:srgbClr val="002060"/>
                </a:solidFill>
              </a:rPr>
              <a:t>والنون</a:t>
            </a:r>
            <a:r>
              <a:rPr lang="ar-SA" sz="6000" b="1" dirty="0" smtClean="0"/>
              <a:t>.</a:t>
            </a:r>
            <a:br>
              <a:rPr lang="ar-SA" sz="6000" b="1" dirty="0" smtClean="0"/>
            </a:br>
            <a:r>
              <a:rPr lang="ar-SA" sz="6000" b="1" dirty="0">
                <a:solidFill>
                  <a:srgbClr val="FF0000"/>
                </a:solidFill>
              </a:rPr>
              <a:t>أقسامُهُ:</a:t>
            </a:r>
            <a:r>
              <a:rPr lang="ar-SA" sz="6000" b="1" dirty="0"/>
              <a:t/>
            </a:r>
            <a:br>
              <a:rPr lang="ar-SA" sz="6000" b="1" dirty="0"/>
            </a:br>
            <a:r>
              <a:rPr lang="ar-SA" sz="6000" b="1" dirty="0"/>
              <a:t>ينقسم الإدغام إلى قسمين:</a:t>
            </a:r>
            <a:br>
              <a:rPr lang="ar-SA" sz="6000" b="1" dirty="0"/>
            </a:br>
            <a:r>
              <a:rPr lang="ar-SA" sz="6000" b="1" dirty="0"/>
              <a:t>1- </a:t>
            </a:r>
            <a:r>
              <a:rPr lang="ar-SA" sz="6000" b="1" dirty="0">
                <a:solidFill>
                  <a:srgbClr val="FFFF00"/>
                </a:solidFill>
              </a:rPr>
              <a:t>إدغام بغنة، </a:t>
            </a:r>
            <a:r>
              <a:rPr lang="ar-SA" sz="6000" b="1" dirty="0"/>
              <a:t>2- </a:t>
            </a:r>
            <a:r>
              <a:rPr lang="ar-SA" sz="6000" b="1" dirty="0">
                <a:solidFill>
                  <a:schemeClr val="accent6">
                    <a:lumMod val="40000"/>
                    <a:lumOff val="60000"/>
                  </a:schemeClr>
                </a:solidFill>
              </a:rPr>
              <a:t>إدغام بغير غنة.</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925" decel="100000"/>
                                        <p:tgtEl>
                                          <p:spTgt spid="2"/>
                                        </p:tgtEl>
                                      </p:cBhvr>
                                    </p:animEffect>
                                    <p:animScale>
                                      <p:cBhvr>
                                        <p:cTn id="8" dur="1925" decel="100000"/>
                                        <p:tgtEl>
                                          <p:spTgt spid="2"/>
                                        </p:tgtEl>
                                      </p:cBhvr>
                                      <p:from x="10000" y="10000"/>
                                      <p:to x="200000" y="450000"/>
                                    </p:animScale>
                                    <p:animScale>
                                      <p:cBhvr>
                                        <p:cTn id="9" dur="3075" accel="100000" fill="hold">
                                          <p:stCondLst>
                                            <p:cond delay="1925"/>
                                          </p:stCondLst>
                                        </p:cTn>
                                        <p:tgtEl>
                                          <p:spTgt spid="2"/>
                                        </p:tgtEl>
                                      </p:cBhvr>
                                      <p:from x="200000" y="450000"/>
                                      <p:to x="100000" y="100000"/>
                                    </p:animScale>
                                    <p:set>
                                      <p:cBhvr>
                                        <p:cTn id="10" dur="1925" fill="hold"/>
                                        <p:tgtEl>
                                          <p:spTgt spid="2"/>
                                        </p:tgtEl>
                                        <p:attrNameLst>
                                          <p:attrName>ppt_x</p:attrName>
                                        </p:attrNameLst>
                                      </p:cBhvr>
                                      <p:to>
                                        <p:strVal val="(0.5)"/>
                                      </p:to>
                                    </p:set>
                                    <p:anim from="(0.5)" to="(#ppt_x)" calcmode="lin" valueType="num">
                                      <p:cBhvr>
                                        <p:cTn id="11" dur="3075" accel="100000" fill="hold">
                                          <p:stCondLst>
                                            <p:cond delay="1925"/>
                                          </p:stCondLst>
                                        </p:cTn>
                                        <p:tgtEl>
                                          <p:spTgt spid="2"/>
                                        </p:tgtEl>
                                        <p:attrNameLst>
                                          <p:attrName>ppt_x</p:attrName>
                                        </p:attrNameLst>
                                      </p:cBhvr>
                                    </p:anim>
                                    <p:set>
                                      <p:cBhvr>
                                        <p:cTn id="12" dur="1925" fill="hold"/>
                                        <p:tgtEl>
                                          <p:spTgt spid="2"/>
                                        </p:tgtEl>
                                        <p:attrNameLst>
                                          <p:attrName>ppt_y</p:attrName>
                                        </p:attrNameLst>
                                      </p:cBhvr>
                                      <p:to>
                                        <p:strVal val="(#ppt_y+0.4)"/>
                                      </p:to>
                                    </p:set>
                                    <p:anim from="(#ppt_y+0.4)" to="(#ppt_y)" calcmode="lin" valueType="num">
                                      <p:cBhvr>
                                        <p:cTn id="13" dur="3075" accel="100000" fill="hold">
                                          <p:stCondLst>
                                            <p:cond delay="192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4800" b="1" dirty="0"/>
              <a:t>أما الإدغام بغنة: فله أربعة أحرف مجموعة في كلمة:</a:t>
            </a:r>
            <a:r>
              <a:rPr lang="ar-SA" sz="4800" b="1" dirty="0">
                <a:solidFill>
                  <a:srgbClr val="FF0000"/>
                </a:solidFill>
              </a:rPr>
              <a:t> ينمو</a:t>
            </a:r>
            <a:r>
              <a:rPr lang="ar-SA" sz="4800" b="1" dirty="0"/>
              <a:t>، </a:t>
            </a:r>
            <a:r>
              <a:rPr lang="ar-SA" sz="4800" b="1" dirty="0" smtClean="0"/>
              <a:t>فإذا </a:t>
            </a:r>
            <a:r>
              <a:rPr lang="ar-SA" sz="4800" b="1" dirty="0"/>
              <a:t>وقع حرف منها بعد النون الساكنة -بشرط أن تكون النون في آخر الكلمة الأولى وحرف الإدغام في أول الكلمة التالية- أو بعد التنوين -ولا يكون إلا من كلمتين- </a:t>
            </a:r>
            <a:r>
              <a:rPr lang="ar-SA" sz="4800" b="1" dirty="0" smtClean="0"/>
              <a:t>وَجَبَ </a:t>
            </a:r>
            <a:r>
              <a:rPr lang="ar-SA" sz="4800" b="1" dirty="0"/>
              <a:t>الإدغام مع الغنة إلا في </a:t>
            </a:r>
            <a:r>
              <a:rPr lang="ar-SA" sz="4800" b="1" dirty="0">
                <a:solidFill>
                  <a:srgbClr val="FFFF00"/>
                </a:solidFill>
              </a:rPr>
              <a:t>موضعين </a:t>
            </a:r>
            <a:r>
              <a:rPr lang="ar-SA" sz="4800" b="1" dirty="0"/>
              <a:t>وهما: </a:t>
            </a:r>
            <a:r>
              <a:rPr lang="ar-SA" sz="4800" b="1" dirty="0">
                <a:solidFill>
                  <a:srgbClr val="92D050"/>
                </a:solidFill>
              </a:rPr>
              <a:t>{يس، وَالْقُرْآنِ} </a:t>
            </a:r>
            <a:r>
              <a:rPr lang="ar-SA" sz="4800" b="1" dirty="0"/>
              <a:t>، </a:t>
            </a:r>
            <a:r>
              <a:rPr lang="ar-SA" sz="4800" b="1" dirty="0">
                <a:solidFill>
                  <a:srgbClr val="92D050"/>
                </a:solidFill>
              </a:rPr>
              <a:t>{ن والقَلَمِ} </a:t>
            </a:r>
            <a:r>
              <a:rPr lang="ar-SA" sz="4800" b="1" dirty="0"/>
              <a:t>فالحكم فيها الإظهار على خلاف القاعدة مراعاة للرِّواية عن حفص، فالنون فيهما ملحقة بالإظهار </a:t>
            </a:r>
            <a:r>
              <a:rPr lang="ar-SA" sz="4800" b="1" dirty="0" smtClean="0"/>
              <a:t>المطلق.</a:t>
            </a:r>
            <a:endParaRPr lang="ar-SA" sz="4800"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6000" b="1" dirty="0" smtClean="0">
                <a:solidFill>
                  <a:srgbClr val="FF0000"/>
                </a:solidFill>
              </a:rPr>
              <a:t>وأما الإدغام بغير غنة: </a:t>
            </a:r>
            <a:r>
              <a:rPr lang="ar-SA" sz="5300" b="1" dirty="0" smtClean="0"/>
              <a:t>فله حرفان وهما: اللام والراء، فإذا وقع حرف منهما بعد النون الساكنة من كلمتين أو بعد التنوين وجب الإدغام بغير غنة إلا في نون {مَنْ رَاقٍ} لما فيها من وجوب </a:t>
            </a:r>
            <a:r>
              <a:rPr lang="ar-SA" sz="5300" b="1" dirty="0" err="1" smtClean="0"/>
              <a:t>السَّكْت</a:t>
            </a:r>
            <a:r>
              <a:rPr lang="ar-SA" sz="5300" b="1" dirty="0" smtClean="0"/>
              <a:t> المانع من الإدغام.</a:t>
            </a:r>
            <a:br>
              <a:rPr lang="ar-SA" sz="5300" b="1" dirty="0" smtClean="0"/>
            </a:br>
            <a:r>
              <a:rPr lang="ar-SA" sz="5300" b="1" dirty="0" smtClean="0"/>
              <a:t>ووجه حذف الغنة في هذا القسم المبالغة في التخفيف لما في بقائها من الثِّقَل.</a:t>
            </a:r>
            <a:endParaRPr lang="ar-SA"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6000" b="1" dirty="0" smtClean="0">
                <a:solidFill>
                  <a:srgbClr val="FF0000"/>
                </a:solidFill>
              </a:rPr>
              <a:t>الأمثلة:</a:t>
            </a:r>
            <a:r>
              <a:rPr lang="ar-SA" sz="5400" b="1" dirty="0" smtClean="0">
                <a:solidFill>
                  <a:srgbClr val="FF0000"/>
                </a:solidFill>
              </a:rPr>
              <a:t> </a:t>
            </a:r>
            <a:r>
              <a:rPr lang="ar-SA" sz="5400" b="1" dirty="0" smtClean="0">
                <a:solidFill>
                  <a:schemeClr val="accent6">
                    <a:lumMod val="75000"/>
                  </a:schemeClr>
                </a:solidFill>
              </a:rPr>
              <a:t>من أمثلة النون الساكنة </a:t>
            </a:r>
            <a:r>
              <a:rPr lang="ar-SA" sz="5400" b="1" dirty="0" smtClean="0"/>
              <a:t>مع الياء: «م</a:t>
            </a:r>
            <a:r>
              <a:rPr lang="ar-SA" sz="5400" b="1" dirty="0" smtClean="0">
                <a:solidFill>
                  <a:srgbClr val="FF0000"/>
                </a:solidFill>
              </a:rPr>
              <a:t>ن</a:t>
            </a:r>
            <a:r>
              <a:rPr lang="ar-SA" sz="5400" b="1" dirty="0" smtClean="0"/>
              <a:t> </a:t>
            </a:r>
            <a:r>
              <a:rPr lang="ar-SA" sz="5400" b="1" dirty="0" smtClean="0">
                <a:solidFill>
                  <a:srgbClr val="7030A0"/>
                </a:solidFill>
              </a:rPr>
              <a:t>ي</a:t>
            </a:r>
            <a:r>
              <a:rPr lang="ar-SA" sz="5400" b="1" dirty="0" smtClean="0"/>
              <a:t>قول» ومع النون: «م</a:t>
            </a:r>
            <a:r>
              <a:rPr lang="ar-SA" sz="5400" b="1" dirty="0" smtClean="0">
                <a:solidFill>
                  <a:srgbClr val="FF0000"/>
                </a:solidFill>
              </a:rPr>
              <a:t>ن</a:t>
            </a:r>
            <a:r>
              <a:rPr lang="ar-SA" sz="5400" b="1" dirty="0" smtClean="0"/>
              <a:t> </a:t>
            </a:r>
            <a:r>
              <a:rPr lang="ar-SA" sz="5400" b="1" dirty="0" smtClean="0">
                <a:solidFill>
                  <a:srgbClr val="7030A0"/>
                </a:solidFill>
              </a:rPr>
              <a:t>ن</a:t>
            </a:r>
            <a:r>
              <a:rPr lang="ar-SA" sz="5400" b="1" dirty="0" smtClean="0"/>
              <a:t>ذير»، ومع الميم: «م</a:t>
            </a:r>
            <a:r>
              <a:rPr lang="ar-SA" sz="5400" b="1" dirty="0" smtClean="0">
                <a:solidFill>
                  <a:srgbClr val="FF0000"/>
                </a:solidFill>
              </a:rPr>
              <a:t>ن</a:t>
            </a:r>
            <a:r>
              <a:rPr lang="ar-SA" sz="5400" b="1" dirty="0" smtClean="0"/>
              <a:t> </a:t>
            </a:r>
            <a:r>
              <a:rPr lang="ar-SA" sz="5400" b="1" dirty="0" smtClean="0">
                <a:solidFill>
                  <a:srgbClr val="7030A0"/>
                </a:solidFill>
              </a:rPr>
              <a:t>م</a:t>
            </a:r>
            <a:r>
              <a:rPr lang="ar-SA" sz="5400" b="1" dirty="0" smtClean="0"/>
              <a:t>سد»، ومع الواو: «م</a:t>
            </a:r>
            <a:r>
              <a:rPr lang="ar-SA" sz="5400" b="1" dirty="0" smtClean="0">
                <a:solidFill>
                  <a:srgbClr val="FF0000"/>
                </a:solidFill>
              </a:rPr>
              <a:t>ن</a:t>
            </a:r>
            <a:r>
              <a:rPr lang="ar-SA" sz="5400" b="1" dirty="0" smtClean="0"/>
              <a:t> </a:t>
            </a:r>
            <a:r>
              <a:rPr lang="ar-SA" sz="5400" b="1" dirty="0" smtClean="0">
                <a:solidFill>
                  <a:srgbClr val="7030A0"/>
                </a:solidFill>
              </a:rPr>
              <a:t>و</a:t>
            </a:r>
            <a:r>
              <a:rPr lang="ar-SA" sz="5400" b="1" dirty="0" smtClean="0"/>
              <a:t>لى».</a:t>
            </a:r>
            <a:br>
              <a:rPr lang="ar-SA" sz="5400" b="1" dirty="0" smtClean="0"/>
            </a:br>
            <a:r>
              <a:rPr lang="ar-SA" sz="5400" b="1" dirty="0" smtClean="0">
                <a:solidFill>
                  <a:schemeClr val="accent6">
                    <a:lumMod val="75000"/>
                  </a:schemeClr>
                </a:solidFill>
              </a:rPr>
              <a:t>ومن أمثلة التنوين </a:t>
            </a:r>
            <a:r>
              <a:rPr lang="ar-SA" sz="5400" b="1" dirty="0" smtClean="0"/>
              <a:t>مع الياء: «وبر</a:t>
            </a:r>
            <a:r>
              <a:rPr lang="ar-SA" sz="5400" b="1" dirty="0" smtClean="0">
                <a:solidFill>
                  <a:srgbClr val="FF0000"/>
                </a:solidFill>
              </a:rPr>
              <a:t>قٍ </a:t>
            </a:r>
            <a:r>
              <a:rPr lang="ar-SA" sz="5400" b="1" dirty="0" smtClean="0">
                <a:solidFill>
                  <a:srgbClr val="7030A0"/>
                </a:solidFill>
              </a:rPr>
              <a:t>ي</a:t>
            </a:r>
            <a:r>
              <a:rPr lang="ar-SA" sz="5400" b="1" dirty="0" smtClean="0"/>
              <a:t>جعلون»، ومع النون: «يومئ</a:t>
            </a:r>
            <a:r>
              <a:rPr lang="ar-SA" sz="5400" b="1" dirty="0" smtClean="0">
                <a:solidFill>
                  <a:srgbClr val="FF0000"/>
                </a:solidFill>
              </a:rPr>
              <a:t>ذٍ</a:t>
            </a:r>
            <a:r>
              <a:rPr lang="ar-SA" sz="5400" b="1" dirty="0" smtClean="0"/>
              <a:t> </a:t>
            </a:r>
            <a:r>
              <a:rPr lang="ar-SA" sz="5400" b="1" dirty="0" smtClean="0">
                <a:solidFill>
                  <a:srgbClr val="7030A0"/>
                </a:solidFill>
              </a:rPr>
              <a:t>ن</a:t>
            </a:r>
            <a:r>
              <a:rPr lang="ar-SA" sz="5400" b="1" dirty="0" smtClean="0"/>
              <a:t>اعمة»، ومع الميم: «عذا</a:t>
            </a:r>
            <a:r>
              <a:rPr lang="ar-SA" sz="5400" b="1" dirty="0" smtClean="0">
                <a:solidFill>
                  <a:srgbClr val="FF0000"/>
                </a:solidFill>
              </a:rPr>
              <a:t>بٌ </a:t>
            </a:r>
            <a:r>
              <a:rPr lang="ar-SA" sz="5400" b="1" dirty="0" smtClean="0">
                <a:solidFill>
                  <a:srgbClr val="7030A0"/>
                </a:solidFill>
              </a:rPr>
              <a:t>م</a:t>
            </a:r>
            <a:r>
              <a:rPr lang="ar-SA" sz="5400" b="1" dirty="0" smtClean="0"/>
              <a:t>قيم»، ومع الواو:</a:t>
            </a:r>
            <a:br>
              <a:rPr lang="ar-SA" sz="5400" b="1" dirty="0" smtClean="0"/>
            </a:br>
            <a:r>
              <a:rPr lang="ar-SA" sz="5400" b="1" dirty="0" smtClean="0"/>
              <a:t>«يومئ</a:t>
            </a:r>
            <a:r>
              <a:rPr lang="ar-SA" sz="5400" b="1" dirty="0" smtClean="0">
                <a:solidFill>
                  <a:srgbClr val="FF0000"/>
                </a:solidFill>
              </a:rPr>
              <a:t>ذٍ </a:t>
            </a:r>
            <a:r>
              <a:rPr lang="ar-SA" sz="5400" b="1" dirty="0" smtClean="0">
                <a:solidFill>
                  <a:srgbClr val="7030A0"/>
                </a:solidFill>
              </a:rPr>
              <a:t>و</a:t>
            </a:r>
            <a:r>
              <a:rPr lang="ar-SA" sz="5400" b="1" dirty="0" smtClean="0"/>
              <a:t>اهية».</a:t>
            </a:r>
            <a:endParaRPr lang="ar-SA" sz="5400"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643710"/>
          </a:xfrm>
        </p:spPr>
        <p:txBody>
          <a:bodyPr>
            <a:noAutofit/>
          </a:bodyPr>
          <a:lstStyle/>
          <a:p>
            <a:pPr algn="r"/>
            <a:r>
              <a:rPr lang="ar-SA" sz="5400" b="1" dirty="0" smtClean="0"/>
              <a:t>أما إذا وقع حرف من هذه الأحرف الأربعة السابقة بعد النون الساكنة في </a:t>
            </a:r>
            <a:r>
              <a:rPr lang="ar-SA" sz="5400" b="1" dirty="0" smtClean="0">
                <a:solidFill>
                  <a:srgbClr val="0070C0"/>
                </a:solidFill>
              </a:rPr>
              <a:t>كلمة واحدة وجب الإظهار </a:t>
            </a:r>
            <a:r>
              <a:rPr lang="ar-SA" sz="5400" b="1" dirty="0" smtClean="0"/>
              <a:t>مطلقا لعدم تقييده بحلق أو شفة، ولم يقع في القرآن بعد النون من كلمة إلا الياء والواو، فالياء في كلمتي «</a:t>
            </a:r>
            <a:r>
              <a:rPr lang="ar-SA" sz="5400" b="1" dirty="0" smtClean="0">
                <a:solidFill>
                  <a:srgbClr val="FF0000"/>
                </a:solidFill>
              </a:rPr>
              <a:t>الدنيا</a:t>
            </a:r>
            <a:r>
              <a:rPr lang="ar-SA" sz="5400" b="1" dirty="0" smtClean="0"/>
              <a:t>»، </a:t>
            </a:r>
            <a:r>
              <a:rPr lang="ar-SA" sz="5400" b="1" dirty="0" err="1" smtClean="0"/>
              <a:t>و</a:t>
            </a:r>
            <a:r>
              <a:rPr lang="ar-SA" sz="5400" b="1" dirty="0" smtClean="0"/>
              <a:t>«</a:t>
            </a:r>
            <a:r>
              <a:rPr lang="ar-SA" sz="5400" b="1" dirty="0" smtClean="0">
                <a:solidFill>
                  <a:srgbClr val="FF0000"/>
                </a:solidFill>
              </a:rPr>
              <a:t>بنيان</a:t>
            </a:r>
            <a:r>
              <a:rPr lang="ar-SA" sz="5400" b="1" dirty="0" smtClean="0"/>
              <a:t>»، والواو في كلمتي:</a:t>
            </a:r>
            <a:br>
              <a:rPr lang="ar-SA" sz="5400" b="1" dirty="0" smtClean="0"/>
            </a:br>
            <a:r>
              <a:rPr lang="ar-SA" sz="5400" b="1" dirty="0" smtClean="0"/>
              <a:t>«</a:t>
            </a:r>
            <a:r>
              <a:rPr lang="ar-SA" sz="5400" b="1" dirty="0" smtClean="0">
                <a:solidFill>
                  <a:srgbClr val="FF0000"/>
                </a:solidFill>
              </a:rPr>
              <a:t>صنوان</a:t>
            </a:r>
            <a:r>
              <a:rPr lang="ar-SA" sz="5400" b="1" dirty="0" smtClean="0"/>
              <a:t>»، </a:t>
            </a:r>
            <a:r>
              <a:rPr lang="ar-SA" sz="5400" b="1" dirty="0" err="1" smtClean="0"/>
              <a:t>و</a:t>
            </a:r>
            <a:r>
              <a:rPr lang="ar-SA" sz="5400" b="1" dirty="0" smtClean="0"/>
              <a:t>«</a:t>
            </a:r>
            <a:r>
              <a:rPr lang="ar-SA" sz="5400" b="1" dirty="0" err="1" smtClean="0">
                <a:solidFill>
                  <a:srgbClr val="FF0000"/>
                </a:solidFill>
              </a:rPr>
              <a:t>قنوان</a:t>
            </a:r>
            <a:r>
              <a:rPr lang="ar-SA" sz="5400" b="1" dirty="0" smtClean="0"/>
              <a:t>».</a:t>
            </a:r>
            <a:endParaRPr lang="ar-SA" sz="5400"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0.31"/>
                                          </p:val>
                                        </p:tav>
                                        <p:tav tm="100000">
                                          <p:val>
                                            <p:strVal val="#ppt_y+0.31"/>
                                          </p:val>
                                        </p:tav>
                                      </p:tavLst>
                                    </p:anim>
                                    <p:anim calcmode="lin" valueType="num">
                                      <p:cBhvr>
                                        <p:cTn id="10" dur="3000" decel="50000" fill="hold">
                                          <p:stCondLst>
                                            <p:cond delay="20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3000" decel="50000" fill="hold">
                                          <p:stCondLst>
                                            <p:cond delay="20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4800" b="1" dirty="0" smtClean="0"/>
              <a:t> </a:t>
            </a:r>
            <a:r>
              <a:rPr lang="ar-SA" sz="6000" b="1" dirty="0" smtClean="0"/>
              <a:t>الإدغام بغير غنة، له حرفان: </a:t>
            </a:r>
            <a:r>
              <a:rPr lang="ar-SA" sz="6000" b="1" dirty="0" smtClean="0">
                <a:solidFill>
                  <a:srgbClr val="FF0000"/>
                </a:solidFill>
              </a:rPr>
              <a:t>اللام والراء</a:t>
            </a:r>
            <a:r>
              <a:rPr lang="ar-SA" sz="6000" b="1" dirty="0" smtClean="0"/>
              <a:t/>
            </a:r>
            <a:br>
              <a:rPr lang="ar-SA" sz="6000" b="1" dirty="0" smtClean="0"/>
            </a:br>
            <a:r>
              <a:rPr lang="ar-SA" sz="6000" b="1" dirty="0" smtClean="0"/>
              <a:t>ومن أمثلة اللام بعد النون الساكنة: «ولك</a:t>
            </a:r>
            <a:r>
              <a:rPr lang="ar-SA" sz="6000" b="1" dirty="0" smtClean="0">
                <a:solidFill>
                  <a:srgbClr val="FF0000"/>
                </a:solidFill>
              </a:rPr>
              <a:t>ن</a:t>
            </a:r>
            <a:r>
              <a:rPr lang="ar-SA" sz="6000" b="1" dirty="0" smtClean="0"/>
              <a:t> </a:t>
            </a:r>
            <a:r>
              <a:rPr lang="ar-SA" sz="6000" b="1" dirty="0" err="1" smtClean="0">
                <a:solidFill>
                  <a:srgbClr val="7030A0"/>
                </a:solidFill>
              </a:rPr>
              <a:t>ل</a:t>
            </a:r>
            <a:r>
              <a:rPr lang="ar-SA" sz="6000" b="1" dirty="0" err="1" smtClean="0"/>
              <a:t>ايعلمون</a:t>
            </a:r>
            <a:r>
              <a:rPr lang="ar-SA" sz="6000" b="1" dirty="0" smtClean="0"/>
              <a:t>»، ومثال الراء بعد النون الساكنة: «م</a:t>
            </a:r>
            <a:r>
              <a:rPr lang="ar-SA" sz="6000" b="1" dirty="0" smtClean="0">
                <a:solidFill>
                  <a:srgbClr val="FF0000"/>
                </a:solidFill>
              </a:rPr>
              <a:t>ن</a:t>
            </a:r>
            <a:r>
              <a:rPr lang="ar-SA" sz="6000" b="1" dirty="0" smtClean="0"/>
              <a:t> </a:t>
            </a:r>
            <a:r>
              <a:rPr lang="ar-SA" sz="6000" b="1" dirty="0" smtClean="0">
                <a:solidFill>
                  <a:srgbClr val="7030A0"/>
                </a:solidFill>
              </a:rPr>
              <a:t>ر</a:t>
            </a:r>
            <a:r>
              <a:rPr lang="ar-SA" sz="6000" b="1" dirty="0" smtClean="0"/>
              <a:t>بهم»، ومثال اللام بعد التنوين:«ه</a:t>
            </a:r>
            <a:r>
              <a:rPr lang="ar-SA" sz="6000" b="1" dirty="0" smtClean="0">
                <a:solidFill>
                  <a:srgbClr val="FF0000"/>
                </a:solidFill>
              </a:rPr>
              <a:t>دًى</a:t>
            </a:r>
            <a:r>
              <a:rPr lang="ar-SA" sz="6000" b="1" dirty="0" smtClean="0"/>
              <a:t> </a:t>
            </a:r>
            <a:r>
              <a:rPr lang="ar-SA" sz="6000" b="1" dirty="0" smtClean="0">
                <a:solidFill>
                  <a:srgbClr val="7030A0"/>
                </a:solidFill>
              </a:rPr>
              <a:t>ل</a:t>
            </a:r>
            <a:r>
              <a:rPr lang="ar-SA" sz="6000" b="1" dirty="0" smtClean="0"/>
              <a:t>لمتقين»، ومثال الراء بعد التنوين:«رءو</a:t>
            </a:r>
            <a:r>
              <a:rPr lang="ar-SA" sz="6000" b="1" dirty="0" smtClean="0">
                <a:solidFill>
                  <a:srgbClr val="FF0000"/>
                </a:solidFill>
              </a:rPr>
              <a:t>فٌ</a:t>
            </a:r>
            <a:r>
              <a:rPr lang="ar-SA" sz="6000" b="1" dirty="0" smtClean="0"/>
              <a:t> </a:t>
            </a:r>
            <a:r>
              <a:rPr lang="ar-SA" sz="6000" b="1" dirty="0" smtClean="0">
                <a:solidFill>
                  <a:srgbClr val="7030A0"/>
                </a:solidFill>
              </a:rPr>
              <a:t>رّ</a:t>
            </a:r>
            <a:r>
              <a:rPr lang="ar-SA" sz="6000" b="1" dirty="0" smtClean="0"/>
              <a:t>حيم».</a:t>
            </a:r>
            <a:endParaRPr lang="ar-SA" sz="4800"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14290"/>
            <a:ext cx="9144000" cy="6643710"/>
          </a:xfrm>
        </p:spPr>
        <p:txBody>
          <a:bodyPr>
            <a:normAutofit fontScale="90000"/>
          </a:bodyPr>
          <a:lstStyle/>
          <a:p>
            <a:pPr algn="r"/>
            <a:r>
              <a:rPr lang="ar-SA" sz="6000" b="1" dirty="0" smtClean="0">
                <a:solidFill>
                  <a:srgbClr val="FF0000"/>
                </a:solidFill>
              </a:rPr>
              <a:t>وجه التسمية:</a:t>
            </a:r>
            <a:r>
              <a:rPr lang="ar-SA" sz="5400" b="1" dirty="0" smtClean="0"/>
              <a:t/>
            </a:r>
            <a:br>
              <a:rPr lang="ar-SA" sz="5400" b="1" dirty="0" smtClean="0"/>
            </a:br>
            <a:r>
              <a:rPr lang="ar-SA" sz="5400" b="1" dirty="0" smtClean="0">
                <a:solidFill>
                  <a:srgbClr val="FFFF00"/>
                </a:solidFill>
              </a:rPr>
              <a:t>1/ </a:t>
            </a:r>
            <a:r>
              <a:rPr lang="ar-SA" sz="5400" b="1" dirty="0" smtClean="0">
                <a:solidFill>
                  <a:srgbClr val="00B0F0"/>
                </a:solidFill>
              </a:rPr>
              <a:t>إدغام بغنة</a:t>
            </a:r>
            <a:r>
              <a:rPr lang="ar-SA" sz="5400" b="1" dirty="0" smtClean="0"/>
              <a:t>:يسمى إدغاما ناقصا، لذهاب الحرف وهو النون، أو التنوين وبقاء الصفة وهى الغنة. وعلامته:الغنة التي تكون مانعة من كمال التشديد</a:t>
            </a:r>
            <a:br>
              <a:rPr lang="ar-SA" sz="5400" b="1" dirty="0" smtClean="0"/>
            </a:br>
            <a:r>
              <a:rPr lang="ar-SA" sz="5400" b="1" dirty="0" smtClean="0">
                <a:solidFill>
                  <a:srgbClr val="FFFF00"/>
                </a:solidFill>
              </a:rPr>
              <a:t>2/ </a:t>
            </a:r>
            <a:r>
              <a:rPr lang="ar-SA" sz="5400" b="1" dirty="0" smtClean="0">
                <a:solidFill>
                  <a:srgbClr val="00B0F0"/>
                </a:solidFill>
              </a:rPr>
              <a:t>إدغام بغير غنة</a:t>
            </a:r>
            <a:r>
              <a:rPr lang="ar-SA" sz="5400" b="1" dirty="0" smtClean="0"/>
              <a:t>: سمى هذا الإدغام إدغاما كاملا، لذهاب الحرف والصفة معا وَعَلَامَتُهُ: وضع الشَّدة على </a:t>
            </a:r>
            <a:r>
              <a:rPr lang="ar-SA" sz="5400" b="1" dirty="0" err="1" smtClean="0"/>
              <a:t>المدغم</a:t>
            </a:r>
            <a:r>
              <a:rPr lang="ar-SA" sz="5400" b="1" dirty="0" smtClean="0"/>
              <a:t> فيه .</a:t>
            </a:r>
            <a:r>
              <a:rPr lang="ar-SA" sz="5400" dirty="0" smtClean="0"/>
              <a:t/>
            </a:r>
            <a:br>
              <a:rPr lang="ar-SA" sz="5400" dirty="0" smtClean="0"/>
            </a:br>
            <a:r>
              <a:rPr lang="ar-SA" sz="5400" b="1" dirty="0" smtClean="0"/>
              <a:t>.</a:t>
            </a:r>
            <a:endParaRPr lang="ar-SA" sz="5400"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2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2500" accel="50000" fill="hold">
                                          <p:stCondLst>
                                            <p:cond delay="2500"/>
                                          </p:stCondLst>
                                        </p:cTn>
                                        <p:tgtEl>
                                          <p:spTgt spid="2"/>
                                        </p:tgtEl>
                                        <p:attrNameLst>
                                          <p:attrName>ppt_w</p:attrName>
                                        </p:attrNameLst>
                                      </p:cBhvr>
                                      <p:tavLst>
                                        <p:tav tm="0">
                                          <p:val>
                                            <p:strVal val="#ppt_w*.05"/>
                                          </p:val>
                                        </p:tav>
                                        <p:tav tm="100000">
                                          <p:val>
                                            <p:strVal val="#ppt_w"/>
                                          </p:val>
                                        </p:tav>
                                      </p:tavLst>
                                    </p:anim>
                                    <p:anim calcmode="lin" valueType="num">
                                      <p:cBhvr>
                                        <p:cTn id="10" dur="5000" fill="hold"/>
                                        <p:tgtEl>
                                          <p:spTgt spid="2"/>
                                        </p:tgtEl>
                                        <p:attrNameLst>
                                          <p:attrName>ppt_h</p:attrName>
                                        </p:attrNameLst>
                                      </p:cBhvr>
                                      <p:tavLst>
                                        <p:tav tm="0">
                                          <p:val>
                                            <p:strVal val="#ppt_h"/>
                                          </p:val>
                                        </p:tav>
                                        <p:tav tm="100000">
                                          <p:val>
                                            <p:strVal val="#ppt_h"/>
                                          </p:val>
                                        </p:tav>
                                      </p:tavLst>
                                    </p:anim>
                                    <p:anim calcmode="lin" valueType="num">
                                      <p:cBhvr>
                                        <p:cTn id="11" dur="2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2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2500" accel="50000" fill="hold">
                                          <p:stCondLst>
                                            <p:cond delay="2500"/>
                                          </p:stCondLst>
                                        </p:cTn>
                                        <p:tgtEl>
                                          <p:spTgt spid="2"/>
                                        </p:tgtEl>
                                        <p:attrNameLst>
                                          <p:attrName>ppt_y</p:attrName>
                                        </p:attrNameLst>
                                      </p:cBhvr>
                                      <p:tavLst>
                                        <p:tav tm="0">
                                          <p:val>
                                            <p:strVal val="#ppt_y+.1"/>
                                          </p:val>
                                        </p:tav>
                                        <p:tav tm="100000">
                                          <p:val>
                                            <p:strVal val="#ppt_y"/>
                                          </p:val>
                                        </p:tav>
                                      </p:tavLst>
                                    </p:anim>
                                    <p:animEffect transition="in" filter="fade">
                                      <p:cBhvr>
                                        <p:cTn id="14" dur="5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6000" b="1" dirty="0" smtClean="0">
                <a:solidFill>
                  <a:srgbClr val="FF0000"/>
                </a:solidFill>
              </a:rPr>
              <a:t>أسبابُ الإدغامِ:</a:t>
            </a:r>
            <a:r>
              <a:rPr lang="ar-SA" sz="5400" b="1" dirty="0" smtClean="0"/>
              <a:t>أما</a:t>
            </a:r>
            <a:r>
              <a:rPr lang="ar-SA" sz="6000" b="1" dirty="0" smtClean="0"/>
              <a:t> </a:t>
            </a:r>
            <a:r>
              <a:rPr lang="ar-SA" sz="5400" b="1" dirty="0" smtClean="0"/>
              <a:t>أسباب الإدغام عامة فثلاثة:</a:t>
            </a:r>
            <a:br>
              <a:rPr lang="ar-SA" sz="5400" b="1" dirty="0" smtClean="0"/>
            </a:br>
            <a:r>
              <a:rPr lang="ar-SA" sz="5400" b="1" dirty="0" smtClean="0">
                <a:solidFill>
                  <a:srgbClr val="00B050"/>
                </a:solidFill>
              </a:rPr>
              <a:t>1- التماثل </a:t>
            </a:r>
            <a:r>
              <a:rPr lang="ar-SA" sz="5400" b="1" dirty="0" smtClean="0">
                <a:solidFill>
                  <a:srgbClr val="00B0F0"/>
                </a:solidFill>
              </a:rPr>
              <a:t>2- التجانس </a:t>
            </a:r>
            <a:r>
              <a:rPr lang="ar-SA" sz="5400" b="1" dirty="0" smtClean="0">
                <a:solidFill>
                  <a:srgbClr val="0070C0"/>
                </a:solidFill>
              </a:rPr>
              <a:t>3- التقارب.</a:t>
            </a:r>
            <a:r>
              <a:rPr lang="ar-SA" sz="5400" b="1" dirty="0" smtClean="0"/>
              <a:t/>
            </a:r>
            <a:br>
              <a:rPr lang="ar-SA" sz="5400" b="1" dirty="0" smtClean="0"/>
            </a:br>
            <a:r>
              <a:rPr lang="ar-SA" sz="5400" b="1" dirty="0" smtClean="0"/>
              <a:t>فالتماثل بالنسبة </a:t>
            </a:r>
            <a:r>
              <a:rPr lang="ar-SA" sz="5400" b="1" dirty="0" smtClean="0">
                <a:solidFill>
                  <a:srgbClr val="00B050"/>
                </a:solidFill>
              </a:rPr>
              <a:t>للنون</a:t>
            </a:r>
            <a:r>
              <a:rPr lang="ar-SA" sz="5400" b="1" dirty="0" smtClean="0"/>
              <a:t>، والتقارب مع </a:t>
            </a:r>
            <a:r>
              <a:rPr lang="ar-SA" sz="5400" b="1" dirty="0" smtClean="0">
                <a:solidFill>
                  <a:srgbClr val="0070C0"/>
                </a:solidFill>
              </a:rPr>
              <a:t>الميم والياء والواو </a:t>
            </a:r>
            <a:r>
              <a:rPr lang="ar-SA" sz="5400" b="1" dirty="0" smtClean="0"/>
              <a:t>والتجانس مع </a:t>
            </a:r>
            <a:r>
              <a:rPr lang="ar-SA" sz="5400" b="1" dirty="0" smtClean="0">
                <a:solidFill>
                  <a:srgbClr val="00B0F0"/>
                </a:solidFill>
              </a:rPr>
              <a:t>اللام والراء </a:t>
            </a:r>
            <a:r>
              <a:rPr lang="ar-SA" sz="5400" b="1" dirty="0" smtClean="0"/>
              <a:t>حيث يعتبر اللام والنون والراء تخرج من مخرج واحد وهو طرف اللسان.</a:t>
            </a:r>
            <a:endParaRPr lang="ar-SA" sz="5400"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234</Words>
  <Application>Microsoft Office PowerPoint</Application>
  <PresentationFormat>عرض على الشاشة (3:4)‏</PresentationFormat>
  <Paragraphs>10</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الحكم الثاني: الإدغام تعريفُهُ: الإدغام لغةً: إدخال الشيء في الشيء، تقول: أدغمت اللِّجامَ في فم الفرس، أي أدخلته فيه. واصطلاحًا: إدخال حرف ساكن في حرف متحرك بحيث يصيران حرفًا واحدًا مشددًا، وقد عرفه ابن الجزري بقوله: النطق بالحرفين حرفًا كالثاني مشددًا. </vt:lpstr>
      <vt:lpstr>حروفُهُ: وحروف الإدغام ستة، مجموعة في كلمة: يَرْمُلُون، وهي الياء والراء والميم واللام والواو والنون. أقسامُهُ: ينقسم الإدغام إلى قسمين: 1- إدغام بغنة، 2- إدغام بغير غنة.</vt:lpstr>
      <vt:lpstr>أما الإدغام بغنة: فله أربعة أحرف مجموعة في كلمة: ينمو، فإذا وقع حرف منها بعد النون الساكنة -بشرط أن تكون النون في آخر الكلمة الأولى وحرف الإدغام في أول الكلمة التالية- أو بعد التنوين -ولا يكون إلا من كلمتين- وَجَبَ الإدغام مع الغنة إلا في موضعين وهما: {يس، وَالْقُرْآنِ} ، {ن والقَلَمِ} فالحكم فيها الإظهار على خلاف القاعدة مراعاة للرِّواية عن حفص، فالنون فيهما ملحقة بالإظهار المطلق.</vt:lpstr>
      <vt:lpstr>وأما الإدغام بغير غنة: فله حرفان وهما: اللام والراء، فإذا وقع حرف منهما بعد النون الساكنة من كلمتين أو بعد التنوين وجب الإدغام بغير غنة إلا في نون {مَنْ رَاقٍ} لما فيها من وجوب السَّكْت المانع من الإدغام. ووجه حذف الغنة في هذا القسم المبالغة في التخفيف لما في بقائها من الثِّقَل.</vt:lpstr>
      <vt:lpstr>الأمثلة: من أمثلة النون الساكنة مع الياء: «من يقول» ومع النون: «من نذير»، ومع الميم: «من مسد»، ومع الواو: «من ولى». ومن أمثلة التنوين مع الياء: «وبرقٍ يجعلون»، ومع النون: «يومئذٍ ناعمة»، ومع الميم: «عذابٌ مقيم»، ومع الواو: «يومئذٍ واهية».</vt:lpstr>
      <vt:lpstr>أما إذا وقع حرف من هذه الأحرف الأربعة السابقة بعد النون الساكنة في كلمة واحدة وجب الإظهار مطلقا لعدم تقييده بحلق أو شفة، ولم يقع في القرآن بعد النون من كلمة إلا الياء والواو، فالياء في كلمتي «الدنيا»، و«بنيان»، والواو في كلمتي: «صنوان»، و«قنوان».</vt:lpstr>
      <vt:lpstr> الإدغام بغير غنة، له حرفان: اللام والراء ومن أمثلة اللام بعد النون الساكنة: «ولكن لايعلمون»، ومثال الراء بعد النون الساكنة: «من ربهم»، ومثال اللام بعد التنوين:«هدًى للمتقين»، ومثال الراء بعد التنوين:«رءوفٌ رّحيم».</vt:lpstr>
      <vt:lpstr>وجه التسمية: 1/ إدغام بغنة:يسمى إدغاما ناقصا، لذهاب الحرف وهو النون، أو التنوين وبقاء الصفة وهى الغنة. وعلامته:الغنة التي تكون مانعة من كمال التشديد 2/ إدغام بغير غنة: سمى هذا الإدغام إدغاما كاملا، لذهاب الحرف والصفة معا وَعَلَامَتُهُ: وضع الشَّدة على المدغم فيه . .</vt:lpstr>
      <vt:lpstr>أسبابُ الإدغامِ:أما أسباب الإدغام عامة فثلاثة: 1- التماثل 2- التجانس 3- التقارب. فالتماثل بالنسبة للنون، والتقارب مع الميم والياء والواو والتجانس مع اللام والراء حيث يعتبر اللام والنون والراء تخرج من مخرج واحد وهو طرف اللسان.</vt:lpstr>
      <vt:lpstr>أسئلة: 1- عرِّف الإدغام لغةً واصطلاحًا ثم اذكر حروفه؟ 2- اذكر أقسام الإدغام وحروف كل قسم. 3- ما العلة في إظهار النون في كلماته؟ ولم سمي إظهارًا مطلقًا؟ 4- بَيِّنْ الإدغام الكامل وحروفه، والإدغام الناقص وحروفه  5- اذكر أسباب الإدغام. 6- مثّل لكل نوع من أنواعه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الحكم الثاني: الإدغام تعريفُهُ: الإدغام لغةً: إدخال الشيء في الشيء، تقول: أدغمت اللِّجامَ في فم الفرس، أي أدخلته فيه. واصطلاحًا: إدخال حرف ساكن في حرف متحرك بحيث يصيران حرفًا واحدًا مشددًا، وقد عرفه ابن الجزري بقوله: النطق بالحرفين حرفًا كالثاني مشددًا. </dc:title>
  <dc:creator>blackberry</dc:creator>
  <cp:lastModifiedBy>blackberry</cp:lastModifiedBy>
  <cp:revision>37</cp:revision>
  <dcterms:created xsi:type="dcterms:W3CDTF">2015-02-26T09:06:08Z</dcterms:created>
  <dcterms:modified xsi:type="dcterms:W3CDTF">2015-03-02T06:13:13Z</dcterms:modified>
</cp:coreProperties>
</file>