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extLst/>
          </a:lstStyle>
          <a:p>
            <a:r>
              <a:rPr kumimoji="0" lang="en-US" smtClean="0"/>
              <a:t>Click to edit Master title style</a:t>
            </a:r>
            <a:endParaRPr kumimoji="0" lang="en-US"/>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7" name="Date Placeholder 6"/>
          <p:cNvSpPr>
            <a:spLocks noGrp="1"/>
          </p:cNvSpPr>
          <p:nvPr>
            <p:ph type="dt" sz="half" idx="10"/>
          </p:nvPr>
        </p:nvSpPr>
        <p:spPr/>
        <p:txBody>
          <a:bodyPr/>
          <a:lstStyle>
            <a:extLst/>
          </a:lstStyle>
          <a:p>
            <a:fld id="{1D8BD707-D9CF-40AE-B4C6-C98DA3205C09}" type="datetimeFigureOut">
              <a:rPr lang="en-US" smtClean="0"/>
              <a:pPr/>
              <a:t>3/14/2015</a:t>
            </a:fld>
            <a:endParaRPr lang="en-US"/>
          </a:p>
        </p:txBody>
      </p:sp>
      <p:sp>
        <p:nvSpPr>
          <p:cNvPr id="20" name="Footer Placeholder 19"/>
          <p:cNvSpPr>
            <a:spLocks noGrp="1"/>
          </p:cNvSpPr>
          <p:nvPr>
            <p:ph type="ftr" sz="quarter" idx="11"/>
          </p:nvPr>
        </p:nvSpPr>
        <p:spPr/>
        <p:txBody>
          <a:bodyPr/>
          <a:lstStyle>
            <a:extLst/>
          </a:lstStyle>
          <a:p>
            <a:endParaRPr lang="en-US"/>
          </a:p>
        </p:txBody>
      </p:sp>
      <p:sp>
        <p:nvSpPr>
          <p:cNvPr id="10" name="Slide Number Placeholder 9"/>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3/14/2015</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143000" y="274640"/>
            <a:ext cx="55626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3/14/2015</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3/14/2015</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3/14/2015</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3/14/2015</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1D8BD707-D9CF-40AE-B4C6-C98DA3205C09}" type="datetimeFigureOut">
              <a:rPr lang="en-US" smtClean="0"/>
              <a:pPr/>
              <a:t>3/14/2015</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1D8BD707-D9CF-40AE-B4C6-C98DA3205C09}" type="datetimeFigureOut">
              <a:rPr lang="en-US" smtClean="0"/>
              <a:pPr/>
              <a:t>3/14/2015</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1D8BD707-D9CF-40AE-B4C6-C98DA3205C09}" type="datetimeFigureOut">
              <a:rPr lang="en-US" smtClean="0"/>
              <a:pPr/>
              <a:t>3/14/2015</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3/14/2015</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3/14/2015</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smtClean="0"/>
              <a:t>Click icon to add picture</a:t>
            </a:r>
            <a:endParaRPr kumimoji="0" lang="en-US" dirty="0"/>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extLst/>
          </a:lstStyle>
          <a:p>
            <a:r>
              <a:rPr kumimoji="0" lang="en-US" smtClean="0"/>
              <a:t>Click to edit Master title style</a:t>
            </a:r>
            <a:endParaRPr kumimoji="0" lang="en-US"/>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1D8BD707-D9CF-40AE-B4C6-C98DA3205C09}" type="datetimeFigureOut">
              <a:rPr lang="en-US" smtClean="0"/>
              <a:pPr/>
              <a:t>3/14/2015</a:t>
            </a:fld>
            <a:endParaRPr lang="en-US"/>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n-US"/>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B6F15528-21DE-4FAA-801E-634DDDAF4B2B}" type="slidenum">
              <a:rPr lang="en-US" smtClean="0"/>
              <a:pPr/>
              <a:t>‹#›</a:t>
            </a:fld>
            <a:endParaRPr lang="en-US"/>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590800"/>
            <a:ext cx="7772400" cy="1470025"/>
          </a:xfrm>
        </p:spPr>
        <p:txBody>
          <a:bodyPr>
            <a:normAutofit/>
          </a:bodyPr>
          <a:lstStyle/>
          <a:p>
            <a:pPr>
              <a:defRPr/>
            </a:pPr>
            <a:r>
              <a:rPr lang="ar-SA" dirty="0" smtClean="0">
                <a:solidFill>
                  <a:srgbClr val="000000"/>
                </a:solidFill>
                <a:cs typeface="AL-Mohanad Bold" pitchFamily="2" charset="-78"/>
              </a:rPr>
              <a:t>المحاضرة السابعة</a:t>
            </a:r>
            <a:br>
              <a:rPr lang="ar-SA" dirty="0" smtClean="0">
                <a:solidFill>
                  <a:srgbClr val="000000"/>
                </a:solidFill>
                <a:cs typeface="AL-Mohanad Bold" pitchFamily="2" charset="-78"/>
              </a:rPr>
            </a:br>
            <a:r>
              <a:rPr lang="ar-SA" dirty="0" smtClean="0">
                <a:solidFill>
                  <a:srgbClr val="000000"/>
                </a:solidFill>
                <a:cs typeface="AL-Mohanad Bold" pitchFamily="2" charset="-78"/>
              </a:rPr>
              <a:t>نماذج ادارة </a:t>
            </a:r>
            <a:r>
              <a:rPr lang="ar-SA" dirty="0" smtClean="0">
                <a:solidFill>
                  <a:srgbClr val="000000"/>
                </a:solidFill>
                <a:cs typeface="AL-Mohanad Bold" pitchFamily="2" charset="-78"/>
              </a:rPr>
              <a:t>التغيير</a:t>
            </a:r>
            <a:endParaRPr lang="en-US" dirty="0">
              <a:cs typeface="AL-Mohanad Bold" pitchFamily="2" charset="-78"/>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371600" y="914400"/>
            <a:ext cx="7498080" cy="4800600"/>
          </a:xfrm>
        </p:spPr>
        <p:txBody>
          <a:bodyPr>
            <a:noAutofit/>
          </a:bodyPr>
          <a:lstStyle/>
          <a:p>
            <a:pPr algn="just" rtl="1">
              <a:defRPr/>
            </a:pPr>
            <a:endParaRPr lang="ar-SA" sz="2500" dirty="0" smtClean="0">
              <a:cs typeface="AL-Mohanad" pitchFamily="2" charset="-78"/>
            </a:endParaRPr>
          </a:p>
          <a:p>
            <a:pPr marL="354013" indent="-354013" algn="just" rtl="1">
              <a:defRPr/>
            </a:pPr>
            <a:r>
              <a:rPr lang="ar-EG" sz="2500" b="1" dirty="0" smtClean="0">
                <a:cs typeface="AL-Mohanad" pitchFamily="2" charset="-78"/>
              </a:rPr>
              <a:t>8</a:t>
            </a:r>
            <a:r>
              <a:rPr lang="ar-SA" sz="2500" b="1" dirty="0" smtClean="0">
                <a:cs typeface="AL-Mohanad" pitchFamily="2" charset="-78"/>
              </a:rPr>
              <a:t>- </a:t>
            </a:r>
            <a:r>
              <a:rPr lang="ar-SA" sz="2500" b="1" dirty="0" smtClean="0">
                <a:cs typeface="AL-Mohanad" pitchFamily="2" charset="-78"/>
              </a:rPr>
              <a:t>تَثبيت التغيير في ثقافة المُنظمة: </a:t>
            </a:r>
            <a:r>
              <a:rPr lang="ar-SA" sz="2500" dirty="0" smtClean="0">
                <a:cs typeface="AL-Mohanad" pitchFamily="2" charset="-78"/>
              </a:rPr>
              <a:t>إنّ حِفاظ المنظمة على مكاسِب التغيير يعد تأسِيس لثقافة  جَديدة  ولأنماط سّلوك قيم ستعم كافة المستويات التنظيمية. </a:t>
            </a:r>
          </a:p>
          <a:p>
            <a:pPr marL="354013" indent="-354013" algn="just" rtl="1">
              <a:buFont typeface="Wingdings" pitchFamily="2" charset="2"/>
              <a:buChar char="v"/>
              <a:defRPr/>
            </a:pPr>
            <a:r>
              <a:rPr lang="ar-SA" sz="2500" dirty="0" smtClean="0">
                <a:cs typeface="AL-Mohanad" pitchFamily="2" charset="-78"/>
              </a:rPr>
              <a:t>لترسيخ تلك الثقافة بشكلٍ دائم وَضع كوتر مجـموعة من الأســُس أهمها: </a:t>
            </a:r>
          </a:p>
          <a:p>
            <a:pPr marL="1074738" algn="just" rtl="1">
              <a:buFont typeface="Wingdings" pitchFamily="2" charset="2"/>
              <a:buChar char="ü"/>
              <a:defRPr/>
            </a:pPr>
            <a:r>
              <a:rPr lang="ar-SA" sz="2500" dirty="0" smtClean="0">
                <a:cs typeface="AL-Mohanad" pitchFamily="2" charset="-78"/>
              </a:rPr>
              <a:t>ترجيح تثبيت التغييرات الثقافية في نّهاية التغيير.</a:t>
            </a:r>
            <a:endParaRPr lang="en-US" sz="2500" dirty="0" smtClean="0">
              <a:cs typeface="AL-Mohanad" pitchFamily="2" charset="-78"/>
            </a:endParaRPr>
          </a:p>
          <a:p>
            <a:pPr marL="1074738" algn="just" rtl="1">
              <a:buFont typeface="Wingdings" pitchFamily="2" charset="2"/>
              <a:buChar char="ü"/>
              <a:defRPr/>
            </a:pPr>
            <a:r>
              <a:rPr lang="ar-SA" sz="2500" dirty="0" smtClean="0">
                <a:cs typeface="AL-Mohanad" pitchFamily="2" charset="-78"/>
              </a:rPr>
              <a:t>الاستعداد التامّ لمُناقشة كافة القضايا التنظيم.</a:t>
            </a:r>
            <a:endParaRPr lang="en-US" sz="2500" dirty="0" smtClean="0">
              <a:cs typeface="AL-Mohanad" pitchFamily="2" charset="-78"/>
            </a:endParaRPr>
          </a:p>
          <a:p>
            <a:pPr marL="1074738" algn="just" rtl="1">
              <a:buFont typeface="Wingdings" pitchFamily="2" charset="2"/>
              <a:buChar char="ü"/>
              <a:defRPr/>
            </a:pPr>
            <a:r>
              <a:rPr lang="ar-SA" sz="2500" dirty="0" smtClean="0">
                <a:cs typeface="AL-Mohanad" pitchFamily="2" charset="-78"/>
              </a:rPr>
              <a:t>إمكانية تغيير بعْض العَناصِر المُهمّة داخِل المُنظمة.</a:t>
            </a:r>
            <a:endParaRPr lang="en-US" sz="2500" dirty="0" smtClean="0">
              <a:cs typeface="AL-Mohanad" pitchFamily="2" charset="-78"/>
            </a:endParaRPr>
          </a:p>
          <a:p>
            <a:pPr marL="1074738" algn="just" rtl="1">
              <a:buFont typeface="Wingdings" pitchFamily="2" charset="2"/>
              <a:buChar char="ü"/>
              <a:defRPr/>
            </a:pPr>
            <a:r>
              <a:rPr lang="ar-SA" sz="2500" dirty="0" smtClean="0">
                <a:cs typeface="AL-Mohanad" pitchFamily="2" charset="-78"/>
              </a:rPr>
              <a:t>ربط ترْقية للعاملين بالثقافة الجديدة</a:t>
            </a:r>
            <a:r>
              <a:rPr lang="ar-SA" sz="2500" dirty="0" smtClean="0">
                <a:cs typeface="AL-Mohanad" pitchFamily="2" charset="-78"/>
              </a:rPr>
              <a:t>.</a:t>
            </a:r>
            <a:endParaRPr lang="en-US" sz="2500" dirty="0" smtClean="0">
              <a:cs typeface="AL-Mohanad" pitchFamily="2" charset="-78"/>
            </a:endParaRPr>
          </a:p>
          <a:p>
            <a:pPr algn="just" rtl="1"/>
            <a:endParaRPr lang="en-US" sz="2500" dirty="0">
              <a:cs typeface="AL-Mohanad" pitchFamily="2" charset="-78"/>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r" rtl="1"/>
            <a:r>
              <a:rPr lang="ar-SA" sz="3500" dirty="0" smtClean="0">
                <a:cs typeface="AL-Mohanad Bold" pitchFamily="2" charset="-78"/>
              </a:rPr>
              <a:t>2- نموذج لوين </a:t>
            </a:r>
            <a:r>
              <a:rPr lang="en-US" sz="3500" dirty="0" smtClean="0">
                <a:cs typeface="AL-Mohanad Bold" pitchFamily="2" charset="-78"/>
              </a:rPr>
              <a:t>LOWIN</a:t>
            </a:r>
            <a:endParaRPr lang="en-US" sz="3500" dirty="0">
              <a:cs typeface="AL-Mohanad Bold" pitchFamily="2" charset="-78"/>
            </a:endParaRPr>
          </a:p>
        </p:txBody>
      </p:sp>
      <p:sp>
        <p:nvSpPr>
          <p:cNvPr id="3" name="Content Placeholder 2"/>
          <p:cNvSpPr>
            <a:spLocks noGrp="1"/>
          </p:cNvSpPr>
          <p:nvPr>
            <p:ph idx="1"/>
          </p:nvPr>
        </p:nvSpPr>
        <p:spPr>
          <a:xfrm>
            <a:off x="838200" y="1447800"/>
            <a:ext cx="8095488" cy="5105400"/>
          </a:xfrm>
        </p:spPr>
        <p:txBody>
          <a:bodyPr>
            <a:noAutofit/>
          </a:bodyPr>
          <a:lstStyle/>
          <a:p>
            <a:pPr algn="just" rtl="1">
              <a:defRPr/>
            </a:pPr>
            <a:r>
              <a:rPr lang="ar-SA" sz="2500" dirty="0" smtClean="0">
                <a:cs typeface="AL-Mohanad" pitchFamily="2" charset="-78"/>
              </a:rPr>
              <a:t>حسب لوين فإن التغيير المخطط والواعي ي يتضمن المراحل التالية :</a:t>
            </a:r>
          </a:p>
          <a:p>
            <a:pPr marL="354013" indent="-354013" algn="just" rtl="1">
              <a:defRPr/>
            </a:pPr>
            <a:r>
              <a:rPr lang="ar-SA" sz="2500" b="1" dirty="0" smtClean="0">
                <a:cs typeface="AL-Mohanad" pitchFamily="2" charset="-78"/>
              </a:rPr>
              <a:t>1- مرحلة اذابة الجليد: </a:t>
            </a:r>
            <a:r>
              <a:rPr lang="ar-SA" sz="2500" dirty="0" smtClean="0">
                <a:cs typeface="AL-Mohanad" pitchFamily="2" charset="-78"/>
              </a:rPr>
              <a:t>يتم زعزعة وإلغاء القيم والعادات  والسلوكيات الحالية للأفراد  بما يسمح بإيجاد شعور بالحاجة لشيء جديد، وبالتالي ايجاد الدافعية والدافعية  لدى الفرد للتغيير  وتعلم اتجاهات وسلوكيات جديدة.</a:t>
            </a:r>
          </a:p>
          <a:p>
            <a:pPr marL="354013" indent="-354013" algn="just" rtl="1">
              <a:defRPr/>
            </a:pPr>
            <a:r>
              <a:rPr lang="ar-SA" sz="2500" b="1" dirty="0" smtClean="0">
                <a:cs typeface="AL-Mohanad" pitchFamily="2" charset="-78"/>
              </a:rPr>
              <a:t>2- مرحلة ادارة التغيير:   </a:t>
            </a:r>
            <a:r>
              <a:rPr lang="ar-SA" sz="2500" dirty="0" smtClean="0">
                <a:cs typeface="AL-Mohanad" pitchFamily="2" charset="-78"/>
              </a:rPr>
              <a:t>في هذه المرحلة يتعلم الفرد افكار وأساليب ومهارات جديدة بحيث يسلك سلوكا جديدا او يؤدي عمله بطرق جديدة، مما يعني تعديل فعلي في الواجبات او الاداء والتقنيات او الهيكل التنظيمي.</a:t>
            </a:r>
          </a:p>
          <a:p>
            <a:pPr marL="354013" indent="-354013" algn="just" rtl="1">
              <a:buFont typeface="Wingdings" pitchFamily="2" charset="2"/>
              <a:buChar char="v"/>
              <a:defRPr/>
            </a:pPr>
            <a:r>
              <a:rPr lang="ar-SA" sz="2500" dirty="0" smtClean="0">
                <a:cs typeface="AL-Mohanad" pitchFamily="2" charset="-78"/>
              </a:rPr>
              <a:t>يحذر لوين من التسرع في هذه المرحلة مما يؤدي الى الفشل بسبب عدم شعور الاطراف بالحاجة الى التغيير وبالتالي يكون رد فعلهم مقاومة للتغيير.</a:t>
            </a:r>
          </a:p>
          <a:p>
            <a:pPr marL="354013" indent="-354013" algn="just" rtl="1">
              <a:defRPr/>
            </a:pPr>
            <a:r>
              <a:rPr lang="ar-SA" sz="2500" b="1" dirty="0" smtClean="0">
                <a:cs typeface="AL-Mohanad" pitchFamily="2" charset="-78"/>
              </a:rPr>
              <a:t>3- مرحلى الاستقرار وإعادة التجميد: </a:t>
            </a:r>
            <a:r>
              <a:rPr lang="ar-SA" sz="2500" dirty="0" smtClean="0">
                <a:cs typeface="AL-Mohanad" pitchFamily="2" charset="-78"/>
              </a:rPr>
              <a:t>يتم دمج ما تعلمه الفرد من قيم وسلوكيات ومهارات في الممارسات الفعلية، كما تهدف هذه المرحلة الى تثبيت التغيير واستقراره</a:t>
            </a:r>
            <a:r>
              <a:rPr lang="ar-SA" sz="2500" dirty="0" smtClean="0">
                <a:cs typeface="AL-Mohanad" pitchFamily="2" charset="-78"/>
              </a:rPr>
              <a:t>.</a:t>
            </a:r>
            <a:endParaRPr lang="ar-SA" sz="2500" dirty="0" smtClean="0">
              <a:cs typeface="AL-Mohanad" pitchFamily="2" charset="-78"/>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95400" y="1447800"/>
            <a:ext cx="7638288" cy="4800600"/>
          </a:xfrm>
        </p:spPr>
        <p:txBody>
          <a:bodyPr>
            <a:normAutofit/>
          </a:bodyPr>
          <a:lstStyle/>
          <a:p>
            <a:pPr algn="just" rtl="1">
              <a:defRPr/>
            </a:pPr>
            <a:r>
              <a:rPr lang="ar-SA" sz="2500" dirty="0" smtClean="0">
                <a:cs typeface="AL-Mohanad" pitchFamily="2" charset="-78"/>
              </a:rPr>
              <a:t>كما توصل لوين الى سبع خطوات لأي عملية تغيير او تطوير تنظيمي هي :</a:t>
            </a:r>
          </a:p>
          <a:p>
            <a:pPr marL="1074738" indent="-457200" algn="just" rtl="1">
              <a:buFont typeface="+mj-lt"/>
              <a:buAutoNum type="arabicPeriod"/>
              <a:defRPr/>
            </a:pPr>
            <a:r>
              <a:rPr lang="ar-SA" sz="2500" dirty="0" smtClean="0">
                <a:cs typeface="AL-Mohanad" pitchFamily="2" charset="-78"/>
              </a:rPr>
              <a:t>تحديد المشكلة التي تعاني منها المنظمة.</a:t>
            </a:r>
          </a:p>
          <a:p>
            <a:pPr marL="1074738" indent="-457200" algn="just" rtl="1">
              <a:buFont typeface="+mj-lt"/>
              <a:buAutoNum type="arabicPeriod"/>
              <a:defRPr/>
            </a:pPr>
            <a:r>
              <a:rPr lang="ar-SA" sz="2500" dirty="0" smtClean="0">
                <a:cs typeface="AL-Mohanad" pitchFamily="2" charset="-78"/>
              </a:rPr>
              <a:t>استشارة خبير تطوير تنظيمي.</a:t>
            </a:r>
          </a:p>
          <a:p>
            <a:pPr marL="1074738" indent="-457200" algn="just" rtl="1">
              <a:buFont typeface="+mj-lt"/>
              <a:buAutoNum type="arabicPeriod"/>
              <a:defRPr/>
            </a:pPr>
            <a:r>
              <a:rPr lang="ar-SA" sz="2500" dirty="0" smtClean="0">
                <a:cs typeface="AL-Mohanad" pitchFamily="2" charset="-78"/>
              </a:rPr>
              <a:t>جمع المعلومات بواسطة الخبير وتشخيصها.</a:t>
            </a:r>
          </a:p>
          <a:p>
            <a:pPr marL="1074738" indent="-457200" algn="just" rtl="1">
              <a:buFont typeface="+mj-lt"/>
              <a:buAutoNum type="arabicPeriod"/>
              <a:defRPr/>
            </a:pPr>
            <a:r>
              <a:rPr lang="ar-SA" sz="2500" dirty="0" smtClean="0">
                <a:cs typeface="AL-Mohanad" pitchFamily="2" charset="-78"/>
              </a:rPr>
              <a:t>تعريف المنظمة بنتائج التشخيص.</a:t>
            </a:r>
          </a:p>
          <a:p>
            <a:pPr marL="1074738" indent="-457200" algn="just" rtl="1">
              <a:buFont typeface="+mj-lt"/>
              <a:buAutoNum type="arabicPeriod"/>
              <a:defRPr/>
            </a:pPr>
            <a:r>
              <a:rPr lang="ar-SA" sz="2500" dirty="0" smtClean="0">
                <a:cs typeface="AL-Mohanad" pitchFamily="2" charset="-78"/>
              </a:rPr>
              <a:t>وضع خطة عمل مشتركة وتنفيذها.</a:t>
            </a:r>
          </a:p>
          <a:p>
            <a:pPr marL="1074738" indent="-457200" algn="just" rtl="1">
              <a:buFont typeface="+mj-lt"/>
              <a:buAutoNum type="arabicPeriod"/>
              <a:defRPr/>
            </a:pPr>
            <a:r>
              <a:rPr lang="ar-SA" sz="2500" dirty="0" smtClean="0">
                <a:cs typeface="AL-Mohanad" pitchFamily="2" charset="-78"/>
              </a:rPr>
              <a:t>احداث التغيير المتفق عليه.</a:t>
            </a:r>
          </a:p>
          <a:p>
            <a:pPr marL="1074738" indent="-457200" algn="just" rtl="1">
              <a:buFont typeface="+mj-lt"/>
              <a:buAutoNum type="arabicPeriod"/>
              <a:defRPr/>
            </a:pPr>
            <a:r>
              <a:rPr lang="ar-SA" sz="2500" dirty="0" smtClean="0">
                <a:cs typeface="AL-Mohanad" pitchFamily="2" charset="-78"/>
              </a:rPr>
              <a:t>تقويم النتائج</a:t>
            </a:r>
            <a:r>
              <a:rPr lang="ar-SA" sz="2500" dirty="0" smtClean="0">
                <a:cs typeface="AL-Mohanad" pitchFamily="2" charset="-78"/>
              </a:rPr>
              <a:t>.</a:t>
            </a:r>
            <a:endParaRPr lang="ar-SA" sz="2500" dirty="0" smtClean="0">
              <a:cs typeface="AL-Mohanad" pitchFamily="2" charset="-78"/>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rtl="1"/>
            <a:r>
              <a:rPr lang="ar-SA" dirty="0" smtClean="0">
                <a:cs typeface="AL-Mohanad Bold" pitchFamily="2" charset="-78"/>
              </a:rPr>
              <a:t>3- نموذج افانوفيتش </a:t>
            </a:r>
            <a:r>
              <a:rPr lang="en-US" dirty="0" smtClean="0">
                <a:cs typeface="AL-Mohanad Bold" pitchFamily="2" charset="-78"/>
              </a:rPr>
              <a:t>IVANCEVICH</a:t>
            </a:r>
            <a:endParaRPr lang="en-US" dirty="0">
              <a:cs typeface="AL-Mohanad Bold" pitchFamily="2" charset="-78"/>
            </a:endParaRPr>
          </a:p>
        </p:txBody>
      </p:sp>
      <p:grpSp>
        <p:nvGrpSpPr>
          <p:cNvPr id="4" name="Group 1"/>
          <p:cNvGrpSpPr>
            <a:grpSpLocks noGrp="1" noChangeAspect="1"/>
          </p:cNvGrpSpPr>
          <p:nvPr>
            <p:ph idx="1"/>
          </p:nvPr>
        </p:nvGrpSpPr>
        <p:grpSpPr bwMode="auto">
          <a:xfrm>
            <a:off x="685800" y="1447800"/>
            <a:ext cx="8248650" cy="4800600"/>
            <a:chOff x="1465" y="5132"/>
            <a:chExt cx="7937" cy="3845"/>
          </a:xfrm>
        </p:grpSpPr>
        <p:sp>
          <p:nvSpPr>
            <p:cNvPr id="5" name="AutoShape 18"/>
            <p:cNvSpPr>
              <a:spLocks noChangeAspect="1" noChangeArrowheads="1" noTextEdit="1"/>
            </p:cNvSpPr>
            <p:nvPr/>
          </p:nvSpPr>
          <p:spPr bwMode="auto">
            <a:xfrm>
              <a:off x="1465" y="5132"/>
              <a:ext cx="7937" cy="3845"/>
            </a:xfrm>
            <a:prstGeom prst="rect">
              <a:avLst/>
            </a:prstGeom>
            <a:noFill/>
            <a:ln w="9525">
              <a:noFill/>
              <a:miter lim="800000"/>
              <a:headEnd/>
              <a:tailEnd/>
            </a:ln>
          </p:spPr>
          <p:txBody>
            <a:bodyPr/>
            <a:lstStyle/>
            <a:p>
              <a:endParaRPr lang="en-US"/>
            </a:p>
          </p:txBody>
        </p:sp>
        <p:sp>
          <p:nvSpPr>
            <p:cNvPr id="6" name="AutoShape 17"/>
            <p:cNvSpPr>
              <a:spLocks noChangeArrowheads="1"/>
            </p:cNvSpPr>
            <p:nvPr/>
          </p:nvSpPr>
          <p:spPr bwMode="auto">
            <a:xfrm>
              <a:off x="3860" y="5954"/>
              <a:ext cx="1200" cy="824"/>
            </a:xfrm>
            <a:prstGeom prst="flowChartProcess">
              <a:avLst/>
            </a:prstGeom>
            <a:gradFill rotWithShape="0">
              <a:gsLst>
                <a:gs pos="0">
                  <a:srgbClr val="FFFFFF"/>
                </a:gs>
                <a:gs pos="100000">
                  <a:srgbClr val="B6DDE8"/>
                </a:gs>
              </a:gsLst>
              <a:lin ang="5400000" scaled="1"/>
            </a:gradFill>
            <a:ln w="12700">
              <a:solidFill>
                <a:srgbClr val="92CDDC"/>
              </a:solidFill>
              <a:miter lim="800000"/>
              <a:headEnd/>
              <a:tailEnd/>
            </a:ln>
            <a:effectLst>
              <a:outerShdw dist="28398" dir="3806097" algn="ctr" rotWithShape="0">
                <a:srgbClr val="205867">
                  <a:alpha val="50000"/>
                </a:srgbClr>
              </a:outerShdw>
            </a:effectLst>
          </p:spPr>
          <p:txBody>
            <a:bodyPr/>
            <a:lstStyle/>
            <a:p>
              <a:pPr algn="ctr" eaLnBrk="0" hangingPunct="0">
                <a:defRPr/>
              </a:pPr>
              <a:r>
                <a:rPr lang="ar-SA" sz="2000" b="1">
                  <a:cs typeface="Times New Roman" pitchFamily="18" charset="0"/>
                </a:rPr>
                <a:t>تشخيص للمشكلة</a:t>
              </a:r>
              <a:endParaRPr lang="ar-SA" sz="2000" b="1"/>
            </a:p>
          </p:txBody>
        </p:sp>
        <p:sp>
          <p:nvSpPr>
            <p:cNvPr id="7" name="AutoShape 16"/>
            <p:cNvSpPr>
              <a:spLocks noChangeArrowheads="1"/>
            </p:cNvSpPr>
            <p:nvPr/>
          </p:nvSpPr>
          <p:spPr bwMode="auto">
            <a:xfrm>
              <a:off x="3860" y="7283"/>
              <a:ext cx="1200" cy="821"/>
            </a:xfrm>
            <a:prstGeom prst="flowChartProcess">
              <a:avLst/>
            </a:prstGeom>
            <a:gradFill rotWithShape="0">
              <a:gsLst>
                <a:gs pos="0">
                  <a:srgbClr val="FFFFFF"/>
                </a:gs>
                <a:gs pos="100000">
                  <a:srgbClr val="B6DDE8"/>
                </a:gs>
              </a:gsLst>
              <a:lin ang="5400000" scaled="1"/>
            </a:gradFill>
            <a:ln w="12700">
              <a:solidFill>
                <a:srgbClr val="92CDDC"/>
              </a:solidFill>
              <a:miter lim="800000"/>
              <a:headEnd/>
              <a:tailEnd/>
            </a:ln>
            <a:effectLst>
              <a:outerShdw dist="28398" dir="3806097" algn="ctr" rotWithShape="0">
                <a:srgbClr val="205867">
                  <a:alpha val="50000"/>
                </a:srgbClr>
              </a:outerShdw>
            </a:effectLst>
          </p:spPr>
          <p:txBody>
            <a:bodyPr/>
            <a:lstStyle/>
            <a:p>
              <a:pPr algn="ctr" eaLnBrk="0" hangingPunct="0">
                <a:defRPr/>
              </a:pPr>
              <a:r>
                <a:rPr lang="ar-SA" sz="2000" b="1">
                  <a:cs typeface="Times New Roman" pitchFamily="18" charset="0"/>
                </a:rPr>
                <a:t>اختيار        الاستراتيجية المناسبة </a:t>
              </a:r>
              <a:endParaRPr lang="ar-SA" sz="2000" b="1"/>
            </a:p>
          </p:txBody>
        </p:sp>
        <p:sp>
          <p:nvSpPr>
            <p:cNvPr id="8" name="AutoShape 15"/>
            <p:cNvSpPr>
              <a:spLocks noChangeArrowheads="1"/>
            </p:cNvSpPr>
            <p:nvPr/>
          </p:nvSpPr>
          <p:spPr bwMode="auto">
            <a:xfrm>
              <a:off x="5564" y="7331"/>
              <a:ext cx="1200" cy="822"/>
            </a:xfrm>
            <a:prstGeom prst="flowChartProcess">
              <a:avLst/>
            </a:prstGeom>
            <a:gradFill rotWithShape="0">
              <a:gsLst>
                <a:gs pos="0">
                  <a:srgbClr val="FFFFFF"/>
                </a:gs>
                <a:gs pos="100000">
                  <a:srgbClr val="B6DDE8"/>
                </a:gs>
              </a:gsLst>
              <a:lin ang="5400000" scaled="1"/>
            </a:gradFill>
            <a:ln w="12700">
              <a:solidFill>
                <a:srgbClr val="92CDDC"/>
              </a:solidFill>
              <a:miter lim="800000"/>
              <a:headEnd/>
              <a:tailEnd/>
            </a:ln>
            <a:effectLst>
              <a:outerShdw dist="28398" dir="3806097" algn="ctr" rotWithShape="0">
                <a:srgbClr val="205867">
                  <a:alpha val="50000"/>
                </a:srgbClr>
              </a:outerShdw>
            </a:effectLst>
          </p:spPr>
          <p:txBody>
            <a:bodyPr/>
            <a:lstStyle/>
            <a:p>
              <a:pPr algn="ctr" eaLnBrk="0" hangingPunct="0">
                <a:defRPr/>
              </a:pPr>
              <a:r>
                <a:rPr lang="ar-SA" sz="2000" b="1">
                  <a:cs typeface="Times New Roman" pitchFamily="18" charset="0"/>
                </a:rPr>
                <a:t>التغلب على مقاومة التغيير</a:t>
              </a:r>
              <a:endParaRPr lang="ar-SA" sz="2000" b="1"/>
            </a:p>
          </p:txBody>
        </p:sp>
        <p:sp>
          <p:nvSpPr>
            <p:cNvPr id="9" name="AutoShape 14"/>
            <p:cNvSpPr>
              <a:spLocks noChangeArrowheads="1"/>
            </p:cNvSpPr>
            <p:nvPr/>
          </p:nvSpPr>
          <p:spPr bwMode="auto">
            <a:xfrm>
              <a:off x="7437" y="7348"/>
              <a:ext cx="1700" cy="782"/>
            </a:xfrm>
            <a:prstGeom prst="flowChartProcess">
              <a:avLst/>
            </a:prstGeom>
            <a:gradFill rotWithShape="0">
              <a:gsLst>
                <a:gs pos="0">
                  <a:srgbClr val="FFFFFF"/>
                </a:gs>
                <a:gs pos="100000">
                  <a:srgbClr val="B6DDE8"/>
                </a:gs>
              </a:gsLst>
              <a:lin ang="5400000" scaled="1"/>
            </a:gradFill>
            <a:ln w="12700">
              <a:solidFill>
                <a:srgbClr val="92CDDC"/>
              </a:solidFill>
              <a:miter lim="800000"/>
              <a:headEnd/>
              <a:tailEnd/>
            </a:ln>
            <a:effectLst>
              <a:outerShdw dist="28398" dir="3806097" algn="ctr" rotWithShape="0">
                <a:srgbClr val="205867">
                  <a:alpha val="50000"/>
                </a:srgbClr>
              </a:outerShdw>
            </a:effectLst>
          </p:spPr>
          <p:txBody>
            <a:bodyPr/>
            <a:lstStyle/>
            <a:p>
              <a:pPr algn="ctr" eaLnBrk="0" hangingPunct="0">
                <a:defRPr/>
              </a:pPr>
              <a:r>
                <a:rPr lang="ar-SA" sz="2000" b="1">
                  <a:cs typeface="Times New Roman" pitchFamily="18" charset="0"/>
                </a:rPr>
                <a:t>التنفيذ </a:t>
              </a:r>
            </a:p>
            <a:p>
              <a:pPr algn="ctr" eaLnBrk="0" hangingPunct="0">
                <a:defRPr/>
              </a:pPr>
              <a:r>
                <a:rPr lang="ar-SA" sz="2000" b="1">
                  <a:cs typeface="Times New Roman" pitchFamily="18" charset="0"/>
                </a:rPr>
                <a:t> و التقويم  </a:t>
              </a:r>
              <a:endParaRPr lang="ar-SA" sz="2000" b="1"/>
            </a:p>
          </p:txBody>
        </p:sp>
        <p:sp>
          <p:nvSpPr>
            <p:cNvPr id="10" name="AutoShape 13"/>
            <p:cNvSpPr>
              <a:spLocks noChangeArrowheads="1"/>
            </p:cNvSpPr>
            <p:nvPr/>
          </p:nvSpPr>
          <p:spPr bwMode="auto">
            <a:xfrm>
              <a:off x="5790" y="5892"/>
              <a:ext cx="1200" cy="822"/>
            </a:xfrm>
            <a:prstGeom prst="flowChartProcess">
              <a:avLst/>
            </a:prstGeom>
            <a:gradFill rotWithShape="0">
              <a:gsLst>
                <a:gs pos="0">
                  <a:srgbClr val="FFFFFF"/>
                </a:gs>
                <a:gs pos="100000">
                  <a:srgbClr val="B6DDE8"/>
                </a:gs>
              </a:gsLst>
              <a:lin ang="5400000" scaled="1"/>
            </a:gradFill>
            <a:ln w="12700">
              <a:solidFill>
                <a:srgbClr val="92CDDC"/>
              </a:solidFill>
              <a:miter lim="800000"/>
              <a:headEnd/>
              <a:tailEnd/>
            </a:ln>
            <a:effectLst>
              <a:outerShdw dist="28398" dir="3806097" algn="ctr" rotWithShape="0">
                <a:srgbClr val="205867">
                  <a:alpha val="50000"/>
                </a:srgbClr>
              </a:outerShdw>
            </a:effectLst>
          </p:spPr>
          <p:txBody>
            <a:bodyPr/>
            <a:lstStyle/>
            <a:p>
              <a:pPr algn="ctr" eaLnBrk="0" hangingPunct="0">
                <a:defRPr/>
              </a:pPr>
              <a:r>
                <a:rPr lang="ar-SA" sz="2000" b="1">
                  <a:cs typeface="Times New Roman" pitchFamily="18" charset="0"/>
                </a:rPr>
                <a:t>الاعتراف بالحاجة للتغيير</a:t>
              </a:r>
              <a:endParaRPr lang="ar-SA" sz="2000" b="1"/>
            </a:p>
          </p:txBody>
        </p:sp>
        <p:sp>
          <p:nvSpPr>
            <p:cNvPr id="11" name="AutoShape 12"/>
            <p:cNvSpPr>
              <a:spLocks noChangeArrowheads="1"/>
            </p:cNvSpPr>
            <p:nvPr/>
          </p:nvSpPr>
          <p:spPr bwMode="auto">
            <a:xfrm>
              <a:off x="7525" y="5892"/>
              <a:ext cx="1612" cy="822"/>
            </a:xfrm>
            <a:prstGeom prst="flowChartProcess">
              <a:avLst/>
            </a:prstGeom>
            <a:gradFill rotWithShape="0">
              <a:gsLst>
                <a:gs pos="0">
                  <a:srgbClr val="FFFFFF"/>
                </a:gs>
                <a:gs pos="100000">
                  <a:srgbClr val="B6DDE8"/>
                </a:gs>
              </a:gsLst>
              <a:lin ang="5400000" scaled="1"/>
            </a:gradFill>
            <a:ln w="12700">
              <a:solidFill>
                <a:srgbClr val="92CDDC"/>
              </a:solidFill>
              <a:miter lim="800000"/>
              <a:headEnd/>
              <a:tailEnd/>
            </a:ln>
            <a:effectLst>
              <a:outerShdw dist="28398" dir="3806097" algn="ctr" rotWithShape="0">
                <a:srgbClr val="205867">
                  <a:alpha val="50000"/>
                </a:srgbClr>
              </a:outerShdw>
            </a:effectLst>
          </p:spPr>
          <p:txBody>
            <a:bodyPr/>
            <a:lstStyle/>
            <a:p>
              <a:pPr algn="ctr" eaLnBrk="0" hangingPunct="0">
                <a:defRPr/>
              </a:pPr>
              <a:endParaRPr lang="ar-SA" sz="2000" b="1">
                <a:cs typeface="Times New Roman" pitchFamily="18" charset="0"/>
              </a:endParaRPr>
            </a:p>
            <a:p>
              <a:pPr algn="ctr" eaLnBrk="0" hangingPunct="0">
                <a:defRPr/>
              </a:pPr>
              <a:r>
                <a:rPr lang="ar-SA" sz="2000" b="1">
                  <a:cs typeface="Times New Roman" pitchFamily="18" charset="0"/>
                </a:rPr>
                <a:t>قوى التغيير</a:t>
              </a:r>
              <a:endParaRPr lang="ar-SA" sz="2000" b="1"/>
            </a:p>
          </p:txBody>
        </p:sp>
        <p:sp>
          <p:nvSpPr>
            <p:cNvPr id="12" name="AutoShape 11"/>
            <p:cNvSpPr>
              <a:spLocks noChangeArrowheads="1"/>
            </p:cNvSpPr>
            <p:nvPr/>
          </p:nvSpPr>
          <p:spPr bwMode="auto">
            <a:xfrm>
              <a:off x="1987" y="7331"/>
              <a:ext cx="1200" cy="824"/>
            </a:xfrm>
            <a:prstGeom prst="flowChartProcess">
              <a:avLst/>
            </a:prstGeom>
            <a:gradFill rotWithShape="0">
              <a:gsLst>
                <a:gs pos="0">
                  <a:srgbClr val="FFFFFF"/>
                </a:gs>
                <a:gs pos="100000">
                  <a:srgbClr val="B6DDE8"/>
                </a:gs>
              </a:gsLst>
              <a:lin ang="5400000" scaled="1"/>
            </a:gradFill>
            <a:ln w="12700">
              <a:solidFill>
                <a:srgbClr val="92CDDC"/>
              </a:solidFill>
              <a:miter lim="800000"/>
              <a:headEnd/>
              <a:tailEnd/>
            </a:ln>
            <a:effectLst>
              <a:outerShdw dist="28398" dir="3806097" algn="ctr" rotWithShape="0">
                <a:srgbClr val="205867">
                  <a:alpha val="50000"/>
                </a:srgbClr>
              </a:outerShdw>
            </a:effectLst>
          </p:spPr>
          <p:txBody>
            <a:bodyPr/>
            <a:lstStyle/>
            <a:p>
              <a:pPr algn="ctr" eaLnBrk="0" hangingPunct="0">
                <a:defRPr/>
              </a:pPr>
              <a:r>
                <a:rPr lang="ar-SA" sz="2000" b="1">
                  <a:cs typeface="Times New Roman" pitchFamily="18" charset="0"/>
                </a:rPr>
                <a:t>تقرير    المحددات؟ المقيدات    </a:t>
              </a:r>
              <a:endParaRPr lang="ar-SA" sz="2000" b="1"/>
            </a:p>
          </p:txBody>
        </p:sp>
        <p:sp>
          <p:nvSpPr>
            <p:cNvPr id="13" name="AutoShape 10"/>
            <p:cNvSpPr>
              <a:spLocks noChangeArrowheads="1"/>
            </p:cNvSpPr>
            <p:nvPr/>
          </p:nvSpPr>
          <p:spPr bwMode="auto">
            <a:xfrm>
              <a:off x="1994" y="5954"/>
              <a:ext cx="1200" cy="824"/>
            </a:xfrm>
            <a:prstGeom prst="flowChartProcess">
              <a:avLst/>
            </a:prstGeom>
            <a:gradFill rotWithShape="0">
              <a:gsLst>
                <a:gs pos="0">
                  <a:srgbClr val="FFFFFF"/>
                </a:gs>
                <a:gs pos="100000">
                  <a:srgbClr val="B6DDE8"/>
                </a:gs>
              </a:gsLst>
              <a:lin ang="5400000" scaled="1"/>
            </a:gradFill>
            <a:ln w="12700">
              <a:solidFill>
                <a:srgbClr val="92CDDC"/>
              </a:solidFill>
              <a:miter lim="800000"/>
              <a:headEnd/>
              <a:tailEnd/>
            </a:ln>
            <a:effectLst>
              <a:outerShdw dist="28398" dir="3806097" algn="ctr" rotWithShape="0">
                <a:srgbClr val="205867">
                  <a:alpha val="50000"/>
                </a:srgbClr>
              </a:outerShdw>
            </a:effectLst>
          </p:spPr>
          <p:txBody>
            <a:bodyPr/>
            <a:lstStyle/>
            <a:p>
              <a:pPr algn="ctr" eaLnBrk="0" hangingPunct="0">
                <a:defRPr/>
              </a:pPr>
              <a:r>
                <a:rPr lang="ar-SA" sz="2000" b="1">
                  <a:cs typeface="Times New Roman" pitchFamily="18" charset="0"/>
                </a:rPr>
                <a:t> تطوير    استراتيجيات بديلة للتغيير</a:t>
              </a:r>
              <a:endParaRPr lang="ar-SA" sz="2000" b="1"/>
            </a:p>
          </p:txBody>
        </p:sp>
        <p:sp>
          <p:nvSpPr>
            <p:cNvPr id="14" name="AutoShape 9"/>
            <p:cNvSpPr>
              <a:spLocks noChangeArrowheads="1"/>
            </p:cNvSpPr>
            <p:nvPr/>
          </p:nvSpPr>
          <p:spPr bwMode="auto">
            <a:xfrm rot="10800000">
              <a:off x="3187" y="6110"/>
              <a:ext cx="664" cy="399"/>
            </a:xfrm>
            <a:prstGeom prst="rightArrow">
              <a:avLst>
                <a:gd name="adj1" fmla="val 50000"/>
                <a:gd name="adj2" fmla="val 41667"/>
              </a:avLst>
            </a:prstGeom>
            <a:solidFill>
              <a:srgbClr val="FFFFFF"/>
            </a:solidFill>
            <a:ln w="9525">
              <a:solidFill>
                <a:srgbClr val="000000"/>
              </a:solidFill>
              <a:miter lim="800000"/>
              <a:headEnd/>
              <a:tailEnd/>
            </a:ln>
            <a:effectLst>
              <a:outerShdw sy="50000" rotWithShape="0">
                <a:srgbClr val="808080">
                  <a:alpha val="50000"/>
                </a:srgbClr>
              </a:outerShdw>
            </a:effectLst>
          </p:spPr>
          <p:txBody>
            <a:bodyPr/>
            <a:lstStyle/>
            <a:p>
              <a:pPr>
                <a:defRPr/>
              </a:pPr>
              <a:endParaRPr lang="ar-SA" sz="2000" b="1"/>
            </a:p>
          </p:txBody>
        </p:sp>
        <p:sp>
          <p:nvSpPr>
            <p:cNvPr id="15" name="AutoShape 8"/>
            <p:cNvSpPr>
              <a:spLocks noChangeArrowheads="1"/>
            </p:cNvSpPr>
            <p:nvPr/>
          </p:nvSpPr>
          <p:spPr bwMode="auto">
            <a:xfrm rot="10800000">
              <a:off x="5060" y="6110"/>
              <a:ext cx="666" cy="399"/>
            </a:xfrm>
            <a:prstGeom prst="rightArrow">
              <a:avLst>
                <a:gd name="adj1" fmla="val 50000"/>
                <a:gd name="adj2" fmla="val 41667"/>
              </a:avLst>
            </a:prstGeom>
            <a:solidFill>
              <a:srgbClr val="FFFFFF"/>
            </a:solidFill>
            <a:ln w="9525">
              <a:solidFill>
                <a:srgbClr val="000000"/>
              </a:solidFill>
              <a:miter lim="800000"/>
              <a:headEnd/>
              <a:tailEnd/>
            </a:ln>
            <a:effectLst>
              <a:outerShdw sy="50000" rotWithShape="0">
                <a:srgbClr val="808080">
                  <a:alpha val="50000"/>
                </a:srgbClr>
              </a:outerShdw>
            </a:effectLst>
          </p:spPr>
          <p:txBody>
            <a:bodyPr/>
            <a:lstStyle/>
            <a:p>
              <a:pPr>
                <a:defRPr/>
              </a:pPr>
              <a:endParaRPr lang="ar-SA" sz="2000" b="1"/>
            </a:p>
          </p:txBody>
        </p:sp>
        <p:sp>
          <p:nvSpPr>
            <p:cNvPr id="16" name="AutoShape 7"/>
            <p:cNvSpPr>
              <a:spLocks noChangeArrowheads="1"/>
            </p:cNvSpPr>
            <p:nvPr/>
          </p:nvSpPr>
          <p:spPr bwMode="auto">
            <a:xfrm rot="5400000">
              <a:off x="2250" y="6847"/>
              <a:ext cx="505" cy="390"/>
            </a:xfrm>
            <a:prstGeom prst="rightArrow">
              <a:avLst>
                <a:gd name="adj1" fmla="val 50000"/>
                <a:gd name="adj2" fmla="val 32372"/>
              </a:avLst>
            </a:prstGeom>
            <a:solidFill>
              <a:srgbClr val="FFFFFF"/>
            </a:solidFill>
            <a:ln w="9525">
              <a:solidFill>
                <a:srgbClr val="000000"/>
              </a:solidFill>
              <a:miter lim="800000"/>
              <a:headEnd/>
              <a:tailEnd/>
            </a:ln>
          </p:spPr>
          <p:txBody>
            <a:bodyPr/>
            <a:lstStyle/>
            <a:p>
              <a:endParaRPr lang="ar-SA" sz="2000" b="1"/>
            </a:p>
          </p:txBody>
        </p:sp>
        <p:sp>
          <p:nvSpPr>
            <p:cNvPr id="17" name="AutoShape 6"/>
            <p:cNvSpPr>
              <a:spLocks noChangeArrowheads="1"/>
            </p:cNvSpPr>
            <p:nvPr/>
          </p:nvSpPr>
          <p:spPr bwMode="auto">
            <a:xfrm>
              <a:off x="3194" y="7587"/>
              <a:ext cx="666" cy="399"/>
            </a:xfrm>
            <a:prstGeom prst="rightArrow">
              <a:avLst>
                <a:gd name="adj1" fmla="val 50000"/>
                <a:gd name="adj2" fmla="val 41667"/>
              </a:avLst>
            </a:prstGeom>
            <a:solidFill>
              <a:srgbClr val="FFFFFF"/>
            </a:solidFill>
            <a:ln w="9525">
              <a:solidFill>
                <a:srgbClr val="000000"/>
              </a:solidFill>
              <a:miter lim="800000"/>
              <a:headEnd/>
              <a:tailEnd/>
            </a:ln>
            <a:effectLst>
              <a:outerShdw sy="50000" rotWithShape="0">
                <a:srgbClr val="808080">
                  <a:alpha val="50000"/>
                </a:srgbClr>
              </a:outerShdw>
            </a:effectLst>
          </p:spPr>
          <p:txBody>
            <a:bodyPr/>
            <a:lstStyle/>
            <a:p>
              <a:pPr>
                <a:defRPr/>
              </a:pPr>
              <a:endParaRPr lang="ar-SA" sz="2000" b="1"/>
            </a:p>
          </p:txBody>
        </p:sp>
        <p:sp>
          <p:nvSpPr>
            <p:cNvPr id="18" name="AutoShape 5"/>
            <p:cNvSpPr>
              <a:spLocks noChangeArrowheads="1"/>
            </p:cNvSpPr>
            <p:nvPr/>
          </p:nvSpPr>
          <p:spPr bwMode="auto">
            <a:xfrm rot="10800000">
              <a:off x="6991" y="6115"/>
              <a:ext cx="536" cy="398"/>
            </a:xfrm>
            <a:prstGeom prst="rightArrow">
              <a:avLst>
                <a:gd name="adj1" fmla="val 50000"/>
                <a:gd name="adj2" fmla="val 33521"/>
              </a:avLst>
            </a:prstGeom>
            <a:solidFill>
              <a:srgbClr val="FFFFFF"/>
            </a:solidFill>
            <a:ln w="9525">
              <a:solidFill>
                <a:srgbClr val="000000"/>
              </a:solidFill>
              <a:miter lim="800000"/>
              <a:headEnd/>
              <a:tailEnd/>
            </a:ln>
            <a:effectLst>
              <a:outerShdw sy="50000" rotWithShape="0">
                <a:srgbClr val="808080">
                  <a:alpha val="50000"/>
                </a:srgbClr>
              </a:outerShdw>
            </a:effectLst>
          </p:spPr>
          <p:txBody>
            <a:bodyPr/>
            <a:lstStyle/>
            <a:p>
              <a:pPr>
                <a:defRPr/>
              </a:pPr>
              <a:endParaRPr lang="ar-SA" sz="2000" b="1"/>
            </a:p>
          </p:txBody>
        </p:sp>
        <p:sp>
          <p:nvSpPr>
            <p:cNvPr id="19" name="AutoShape 4"/>
            <p:cNvSpPr>
              <a:spLocks noChangeArrowheads="1"/>
            </p:cNvSpPr>
            <p:nvPr/>
          </p:nvSpPr>
          <p:spPr bwMode="auto">
            <a:xfrm>
              <a:off x="5060" y="7588"/>
              <a:ext cx="531" cy="398"/>
            </a:xfrm>
            <a:prstGeom prst="rightArrow">
              <a:avLst>
                <a:gd name="adj1" fmla="val 50000"/>
                <a:gd name="adj2" fmla="val 33291"/>
              </a:avLst>
            </a:prstGeom>
            <a:solidFill>
              <a:srgbClr val="FFFFFF"/>
            </a:solidFill>
            <a:ln w="9525">
              <a:solidFill>
                <a:srgbClr val="000000"/>
              </a:solidFill>
              <a:miter lim="800000"/>
              <a:headEnd/>
              <a:tailEnd/>
            </a:ln>
            <a:effectLst>
              <a:outerShdw sy="50000" rotWithShape="0">
                <a:srgbClr val="808080">
                  <a:alpha val="50000"/>
                </a:srgbClr>
              </a:outerShdw>
            </a:effectLst>
          </p:spPr>
          <p:txBody>
            <a:bodyPr/>
            <a:lstStyle/>
            <a:p>
              <a:pPr>
                <a:defRPr/>
              </a:pPr>
              <a:endParaRPr lang="ar-SA" sz="2000" b="1"/>
            </a:p>
          </p:txBody>
        </p:sp>
        <p:sp>
          <p:nvSpPr>
            <p:cNvPr id="20" name="AutoShape 3"/>
            <p:cNvSpPr>
              <a:spLocks noChangeArrowheads="1"/>
            </p:cNvSpPr>
            <p:nvPr/>
          </p:nvSpPr>
          <p:spPr bwMode="auto">
            <a:xfrm>
              <a:off x="6860" y="7575"/>
              <a:ext cx="577" cy="398"/>
            </a:xfrm>
            <a:prstGeom prst="rightArrow">
              <a:avLst>
                <a:gd name="adj1" fmla="val 50000"/>
                <a:gd name="adj2" fmla="val 36244"/>
              </a:avLst>
            </a:prstGeom>
            <a:solidFill>
              <a:srgbClr val="FFFFFF"/>
            </a:solidFill>
            <a:ln w="9525">
              <a:solidFill>
                <a:srgbClr val="000000"/>
              </a:solidFill>
              <a:miter lim="800000"/>
              <a:headEnd/>
              <a:tailEnd/>
            </a:ln>
            <a:effectLst>
              <a:outerShdw sy="50000" rotWithShape="0">
                <a:srgbClr val="808080">
                  <a:alpha val="50000"/>
                </a:srgbClr>
              </a:outerShdw>
            </a:effectLst>
          </p:spPr>
          <p:txBody>
            <a:bodyPr/>
            <a:lstStyle/>
            <a:p>
              <a:pPr>
                <a:defRPr/>
              </a:pPr>
              <a:endParaRPr lang="ar-SA" sz="2000" b="1"/>
            </a:p>
          </p:txBody>
        </p:sp>
        <p:sp>
          <p:nvSpPr>
            <p:cNvPr id="21" name="AutoShape 2"/>
            <p:cNvSpPr>
              <a:spLocks noChangeArrowheads="1"/>
            </p:cNvSpPr>
            <p:nvPr/>
          </p:nvSpPr>
          <p:spPr bwMode="auto">
            <a:xfrm rot="-5522639">
              <a:off x="7812" y="6855"/>
              <a:ext cx="505" cy="353"/>
            </a:xfrm>
            <a:prstGeom prst="rightArrow">
              <a:avLst>
                <a:gd name="adj1" fmla="val 50000"/>
                <a:gd name="adj2" fmla="val 35765"/>
              </a:avLst>
            </a:prstGeom>
            <a:solidFill>
              <a:srgbClr val="FFFFFF"/>
            </a:solidFill>
            <a:ln w="9525">
              <a:solidFill>
                <a:srgbClr val="000000"/>
              </a:solidFill>
              <a:miter lim="800000"/>
              <a:headEnd/>
              <a:tailEnd/>
            </a:ln>
            <a:effectLst>
              <a:outerShdw sy="50000" rotWithShape="0">
                <a:srgbClr val="808080">
                  <a:alpha val="50000"/>
                </a:srgbClr>
              </a:outerShdw>
            </a:effectLst>
          </p:spPr>
          <p:txBody>
            <a:bodyPr/>
            <a:lstStyle/>
            <a:p>
              <a:pPr>
                <a:defRPr/>
              </a:pPr>
              <a:endParaRPr lang="ar-SA" sz="2000" b="1"/>
            </a:p>
          </p:txBody>
        </p:sp>
      </p:gr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defRPr/>
            </a:pPr>
            <a:r>
              <a:rPr lang="ar-EG" dirty="0" smtClean="0">
                <a:solidFill>
                  <a:srgbClr val="000000"/>
                </a:solidFill>
                <a:cs typeface="PT Bold Heading" pitchFamily="2" charset="-78"/>
              </a:rPr>
              <a:t>محاور المحاضرة</a:t>
            </a:r>
            <a:endParaRPr lang="en-US" dirty="0"/>
          </a:p>
        </p:txBody>
      </p:sp>
      <p:sp>
        <p:nvSpPr>
          <p:cNvPr id="3" name="Content Placeholder 2"/>
          <p:cNvSpPr>
            <a:spLocks noGrp="1"/>
          </p:cNvSpPr>
          <p:nvPr>
            <p:ph idx="1"/>
          </p:nvPr>
        </p:nvSpPr>
        <p:spPr>
          <a:xfrm>
            <a:off x="1447800" y="2133600"/>
            <a:ext cx="7498080" cy="3048000"/>
          </a:xfrm>
        </p:spPr>
        <p:txBody>
          <a:bodyPr>
            <a:normAutofit/>
          </a:bodyPr>
          <a:lstStyle/>
          <a:p>
            <a:pPr algn="r" rtl="1">
              <a:defRPr/>
            </a:pPr>
            <a:r>
              <a:rPr lang="ar-SA" sz="2500" b="1" dirty="0" smtClean="0">
                <a:cs typeface="AL-Mohanad" pitchFamily="2" charset="-78"/>
              </a:rPr>
              <a:t>ثانيا</a:t>
            </a:r>
            <a:r>
              <a:rPr lang="ar-SA" sz="2500" b="1" dirty="0" smtClean="0">
                <a:cs typeface="AL-Mohanad" pitchFamily="2" charset="-78"/>
              </a:rPr>
              <a:t>: نماذج ادارة التغيير</a:t>
            </a:r>
          </a:p>
          <a:p>
            <a:pPr marL="1074738" indent="-457200" algn="r" rtl="1">
              <a:buFont typeface="+mj-lt"/>
              <a:buAutoNum type="arabicPeriod"/>
              <a:tabLst>
                <a:tab pos="811213" algn="l"/>
              </a:tabLst>
              <a:defRPr/>
            </a:pPr>
            <a:r>
              <a:rPr lang="ar-SA" sz="2500" b="1" dirty="0" smtClean="0">
                <a:cs typeface="AL-Mohanad" pitchFamily="2" charset="-78"/>
              </a:rPr>
              <a:t>نموذج كوتر </a:t>
            </a:r>
            <a:r>
              <a:rPr lang="en-US" sz="2500" b="1" dirty="0" smtClean="0">
                <a:cs typeface="AL-Mohanad" pitchFamily="2" charset="-78"/>
              </a:rPr>
              <a:t>KOTTER</a:t>
            </a:r>
            <a:endParaRPr lang="ar-SA" sz="2500" b="1" dirty="0" smtClean="0">
              <a:cs typeface="AL-Mohanad" pitchFamily="2" charset="-78"/>
            </a:endParaRPr>
          </a:p>
          <a:p>
            <a:pPr marL="1074738" indent="-457200" algn="r" rtl="1">
              <a:buFont typeface="+mj-lt"/>
              <a:buAutoNum type="arabicPeriod"/>
              <a:tabLst>
                <a:tab pos="811213" algn="l"/>
              </a:tabLst>
              <a:defRPr/>
            </a:pPr>
            <a:r>
              <a:rPr lang="ar-SA" sz="2500" b="1" dirty="0" smtClean="0">
                <a:cs typeface="AL-Mohanad" pitchFamily="2" charset="-78"/>
              </a:rPr>
              <a:t>نموذج لوين </a:t>
            </a:r>
            <a:r>
              <a:rPr lang="en-US" sz="2500" b="1" dirty="0" smtClean="0">
                <a:cs typeface="AL-Mohanad" pitchFamily="2" charset="-78"/>
              </a:rPr>
              <a:t>LOWIN</a:t>
            </a:r>
            <a:endParaRPr lang="ar-SA" sz="2500" b="1" dirty="0" smtClean="0">
              <a:cs typeface="AL-Mohanad" pitchFamily="2" charset="-78"/>
            </a:endParaRPr>
          </a:p>
          <a:p>
            <a:pPr marL="1074738" indent="-457200" algn="r" rtl="1">
              <a:buFont typeface="+mj-lt"/>
              <a:buAutoNum type="arabicPeriod"/>
              <a:tabLst>
                <a:tab pos="811213" algn="l"/>
              </a:tabLst>
              <a:defRPr/>
            </a:pPr>
            <a:r>
              <a:rPr lang="ar-SA" sz="2500" b="1" dirty="0" smtClean="0">
                <a:cs typeface="AL-Mohanad" pitchFamily="2" charset="-78"/>
              </a:rPr>
              <a:t>نموذج افانوفيتش </a:t>
            </a:r>
            <a:r>
              <a:rPr lang="en-US" sz="2500" b="1" dirty="0" smtClean="0">
                <a:cs typeface="AL-Mohanad" pitchFamily="2" charset="-78"/>
              </a:rPr>
              <a:t>IVANCEVICH</a:t>
            </a:r>
            <a:endParaRPr lang="ar-SA" sz="2500" b="1" dirty="0" smtClean="0">
              <a:cs typeface="AL-Mohanad" pitchFamily="2" charset="-78"/>
            </a:endParaRPr>
          </a:p>
          <a:p>
            <a:pPr algn="r" rtl="1">
              <a:defRPr/>
            </a:pPr>
            <a:endParaRPr lang="ar-SA" sz="2500" b="1" dirty="0" smtClean="0">
              <a:cs typeface="AL-Mohanad" pitchFamily="2" charset="-78"/>
            </a:endParaRPr>
          </a:p>
          <a:p>
            <a:pPr algn="r" rtl="1">
              <a:defRPr/>
            </a:pPr>
            <a:endParaRPr lang="ar-SA" sz="2500" b="1" dirty="0" smtClean="0">
              <a:cs typeface="AL-Mohanad" pitchFamily="2" charset="-78"/>
            </a:endParaRPr>
          </a:p>
          <a:p>
            <a:pPr algn="r" rtl="1">
              <a:defRPr/>
            </a:pPr>
            <a:endParaRPr lang="ar-SA" sz="2500" b="1" dirty="0" smtClean="0">
              <a:cs typeface="AL-Mohanad" pitchFamily="2" charset="-78"/>
            </a:endParaRPr>
          </a:p>
          <a:p>
            <a:pPr algn="r" rtl="1"/>
            <a:endParaRPr lang="en-US" sz="2500" dirty="0">
              <a:cs typeface="AL-Mohanad" pitchFamily="2" charset="-78"/>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rtl="1"/>
            <a:r>
              <a:rPr lang="ar-SA" dirty="0" smtClean="0">
                <a:cs typeface="AL-Mohanad" pitchFamily="2" charset="-78"/>
              </a:rPr>
              <a:t>نماذج ادارة </a:t>
            </a:r>
            <a:r>
              <a:rPr lang="ar-SA" dirty="0" smtClean="0">
                <a:cs typeface="AL-Mohanad" pitchFamily="2" charset="-78"/>
              </a:rPr>
              <a:t>التغيير</a:t>
            </a:r>
            <a:endParaRPr lang="en-US" dirty="0">
              <a:cs typeface="AL-Mohanad" pitchFamily="2" charset="-78"/>
            </a:endParaRPr>
          </a:p>
        </p:txBody>
      </p:sp>
      <p:sp>
        <p:nvSpPr>
          <p:cNvPr id="3" name="Content Placeholder 2"/>
          <p:cNvSpPr>
            <a:spLocks noGrp="1"/>
          </p:cNvSpPr>
          <p:nvPr>
            <p:ph idx="1"/>
          </p:nvPr>
        </p:nvSpPr>
        <p:spPr/>
        <p:txBody>
          <a:bodyPr>
            <a:normAutofit/>
          </a:bodyPr>
          <a:lstStyle/>
          <a:p>
            <a:pPr algn="just" rtl="1">
              <a:defRPr/>
            </a:pPr>
            <a:r>
              <a:rPr lang="ar-SA" sz="2500" dirty="0" smtClean="0">
                <a:cs typeface="AL-Mohanad" pitchFamily="2" charset="-78"/>
              </a:rPr>
              <a:t>عملية ادارة التغيير عمليّة معقدة تسْعى إلى تحْسين بيئة العمل داخل المنظمة، و لا بد أن تخضع لمراحل معينة من أجل إنجاحها وسنعرض بعض النماذج المشهورة التي تقدم  صورا مختلفة لمراحل ادارة التغيير</a:t>
            </a:r>
            <a:r>
              <a:rPr lang="ar-SA" sz="2500" dirty="0" smtClean="0">
                <a:cs typeface="AL-Mohanad" pitchFamily="2" charset="-78"/>
              </a:rPr>
              <a:t>.</a:t>
            </a:r>
            <a:endParaRPr lang="en-US" sz="2500" dirty="0" smtClean="0">
              <a:cs typeface="AL-Mohanad" pitchFamily="2" charset="-78"/>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r" rtl="1"/>
            <a:r>
              <a:rPr lang="ar-SA" sz="3500" dirty="0" smtClean="0">
                <a:cs typeface="AL-Mohanad" pitchFamily="2" charset="-78"/>
              </a:rPr>
              <a:t>1- نموذج كوتر </a:t>
            </a:r>
            <a:r>
              <a:rPr lang="en-US" sz="3500" dirty="0" smtClean="0">
                <a:cs typeface="AL-Mohanad" pitchFamily="2" charset="-78"/>
              </a:rPr>
              <a:t>KOTTER</a:t>
            </a:r>
            <a:endParaRPr lang="en-US" sz="3500" dirty="0">
              <a:cs typeface="AL-Mohanad" pitchFamily="2" charset="-78"/>
            </a:endParaRPr>
          </a:p>
        </p:txBody>
      </p:sp>
      <p:sp>
        <p:nvSpPr>
          <p:cNvPr id="3" name="Content Placeholder 2"/>
          <p:cNvSpPr>
            <a:spLocks noGrp="1"/>
          </p:cNvSpPr>
          <p:nvPr>
            <p:ph idx="1"/>
          </p:nvPr>
        </p:nvSpPr>
        <p:spPr/>
        <p:txBody>
          <a:bodyPr>
            <a:noAutofit/>
          </a:bodyPr>
          <a:lstStyle/>
          <a:p>
            <a:pPr algn="just" rtl="1">
              <a:defRPr/>
            </a:pPr>
            <a:endParaRPr lang="ar-SA" sz="2500" dirty="0" smtClean="0">
              <a:cs typeface="AL-Mohanad" pitchFamily="2" charset="-78"/>
            </a:endParaRPr>
          </a:p>
          <a:p>
            <a:pPr algn="just" rtl="1">
              <a:defRPr/>
            </a:pPr>
            <a:r>
              <a:rPr lang="ar-SA" sz="2500" dirty="0" smtClean="0">
                <a:cs typeface="AL-Mohanad" pitchFamily="2" charset="-78"/>
              </a:rPr>
              <a:t>يرى </a:t>
            </a:r>
            <a:r>
              <a:rPr lang="ar-SA" sz="2500" dirty="0" smtClean="0">
                <a:cs typeface="AL-Mohanad" pitchFamily="2" charset="-78"/>
              </a:rPr>
              <a:t>جُون كُوتر ألأستاذ في كلية هارْفارد لإدارة الأعمال والمُتخصّص في مَجال القيادة في الأعمال أنّ إدارة التغيير أمْر مُهم ففي غياب الإدارة الرّشيدة قد تخرج عملية تحويل وتغيير العمل عن السّيطرة و هو أمر لا يُحمد عقباه، و مع ذلك فإنّ قيادة التغيير تعدّ أكبر التحديات التي تواجه معظم المنظمات.</a:t>
            </a:r>
          </a:p>
          <a:p>
            <a:pPr algn="just" rtl="1">
              <a:defRPr/>
            </a:pPr>
            <a:endParaRPr lang="ar-SA" sz="2500" dirty="0" smtClean="0">
              <a:cs typeface="AL-Mohanad" pitchFamily="2" charset="-78"/>
            </a:endParaRPr>
          </a:p>
          <a:p>
            <a:pPr algn="just" rtl="1">
              <a:defRPr/>
            </a:pPr>
            <a:r>
              <a:rPr lang="ar-SA" sz="2500" dirty="0" smtClean="0">
                <a:cs typeface="AL-Mohanad" pitchFamily="2" charset="-78"/>
              </a:rPr>
              <a:t>يتكون نموذج كوتر من ثمانية خطوات لعملية التغيير التنظيمي وهي </a:t>
            </a:r>
            <a:r>
              <a:rPr lang="ar-SA" sz="2500" dirty="0" smtClean="0">
                <a:cs typeface="AL-Mohanad" pitchFamily="2" charset="-78"/>
              </a:rPr>
              <a:t>:</a:t>
            </a:r>
            <a:endParaRPr lang="ar-SA" sz="2500" dirty="0" smtClean="0">
              <a:cs typeface="AL-Mohanad" pitchFamily="2" charset="-78"/>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371600" y="914400"/>
            <a:ext cx="7498080" cy="4800600"/>
          </a:xfrm>
        </p:spPr>
        <p:txBody>
          <a:bodyPr>
            <a:normAutofit fontScale="77500" lnSpcReduction="20000"/>
          </a:bodyPr>
          <a:lstStyle/>
          <a:p>
            <a:pPr marL="354013" indent="-354013" algn="just" rtl="1">
              <a:buNone/>
              <a:defRPr/>
            </a:pPr>
            <a:endParaRPr lang="ar-SA" dirty="0" smtClean="0">
              <a:cs typeface="AL-Mohanad" pitchFamily="2" charset="-78"/>
            </a:endParaRPr>
          </a:p>
          <a:p>
            <a:pPr marL="354013" indent="-354013" algn="just" rtl="1">
              <a:defRPr/>
            </a:pPr>
            <a:r>
              <a:rPr lang="ar-SA" b="1" dirty="0" smtClean="0">
                <a:cs typeface="AL-Mohanad" pitchFamily="2" charset="-78"/>
              </a:rPr>
              <a:t>1- ايجاد شعور بالحاجة الى التغيير: </a:t>
            </a:r>
            <a:r>
              <a:rPr lang="ar-SA" dirty="0" smtClean="0">
                <a:cs typeface="AL-Mohanad" pitchFamily="2" charset="-78"/>
              </a:rPr>
              <a:t> يرى كُوتر أنّ على القائد أن ينجح في خلق الشعور والأجواء التي تؤدي للتغيير لأنّه يعزّز من المصداقيّة والثقة لدَى العاملين وهو الوسيلة المتاحة لإنجاز أيّ مشروع جَديد. </a:t>
            </a:r>
            <a:endParaRPr lang="en-US" dirty="0" smtClean="0">
              <a:cs typeface="AL-Mohanad" pitchFamily="2" charset="-78"/>
            </a:endParaRPr>
          </a:p>
          <a:p>
            <a:pPr algn="just" rtl="1">
              <a:buNone/>
              <a:defRPr/>
            </a:pPr>
            <a:endParaRPr lang="ar-SA" dirty="0" smtClean="0">
              <a:solidFill>
                <a:srgbClr val="000000"/>
              </a:solidFill>
              <a:cs typeface="AL-Mohanad" pitchFamily="2" charset="-78"/>
            </a:endParaRPr>
          </a:p>
          <a:p>
            <a:pPr algn="just" rtl="1">
              <a:defRPr/>
            </a:pPr>
            <a:endParaRPr lang="ar-SA" dirty="0" smtClean="0">
              <a:solidFill>
                <a:srgbClr val="000000"/>
              </a:solidFill>
              <a:cs typeface="AL-Mohanad" pitchFamily="2" charset="-78"/>
            </a:endParaRPr>
          </a:p>
          <a:p>
            <a:pPr algn="just" rtl="1">
              <a:defRPr/>
            </a:pPr>
            <a:r>
              <a:rPr lang="ar-SA" b="1" dirty="0" smtClean="0">
                <a:solidFill>
                  <a:srgbClr val="000000"/>
                </a:solidFill>
                <a:cs typeface="AL-Mohanad" pitchFamily="2" charset="-78"/>
              </a:rPr>
              <a:t>2- بناء تحالف لقيادة مساعي التغيير: </a:t>
            </a:r>
            <a:r>
              <a:rPr lang="ar-SA" dirty="0" smtClean="0">
                <a:solidFill>
                  <a:srgbClr val="000000"/>
                </a:solidFill>
                <a:cs typeface="AL-Mohanad" pitchFamily="2" charset="-78"/>
              </a:rPr>
              <a:t>عمليّة التغيير تستلزم انشاء تحالف قوي من العاملين يتولون قيادة مهام التغيير وتوجيهه في مراحله المختلفة، ومن اهم سمات ذلك التحالف:</a:t>
            </a:r>
          </a:p>
          <a:p>
            <a:pPr algn="just" rtl="1">
              <a:buFont typeface="Wingdings" pitchFamily="2" charset="2"/>
              <a:buChar char="ü"/>
              <a:defRPr/>
            </a:pPr>
            <a:r>
              <a:rPr lang="ar-SA" dirty="0" smtClean="0">
                <a:solidFill>
                  <a:srgbClr val="000000"/>
                </a:solidFill>
                <a:cs typeface="AL-Mohanad" pitchFamily="2" charset="-78"/>
              </a:rPr>
              <a:t>اشراك افراد منسجمين فيما بينهم.</a:t>
            </a:r>
          </a:p>
          <a:p>
            <a:pPr algn="just" rtl="1">
              <a:buFont typeface="Wingdings" pitchFamily="2" charset="2"/>
              <a:buChar char="ü"/>
              <a:defRPr/>
            </a:pPr>
            <a:r>
              <a:rPr lang="ar-SA" dirty="0" smtClean="0">
                <a:solidFill>
                  <a:srgbClr val="000000"/>
                </a:solidFill>
                <a:cs typeface="AL-Mohanad" pitchFamily="2" charset="-78"/>
              </a:rPr>
              <a:t>توفر الثقة المتبادلة بين اعضاء التحالف.</a:t>
            </a:r>
          </a:p>
          <a:p>
            <a:pPr algn="just" rtl="1">
              <a:buFont typeface="Wingdings" pitchFamily="2" charset="2"/>
              <a:buChar char="ü"/>
              <a:defRPr/>
            </a:pPr>
            <a:r>
              <a:rPr lang="ar-SA" dirty="0" smtClean="0">
                <a:solidFill>
                  <a:srgbClr val="000000"/>
                </a:solidFill>
                <a:cs typeface="AL-Mohanad" pitchFamily="2" charset="-78"/>
              </a:rPr>
              <a:t>الاشتراك في الهدف من التغيير</a:t>
            </a:r>
            <a:r>
              <a:rPr lang="ar-SA" dirty="0" smtClean="0">
                <a:solidFill>
                  <a:srgbClr val="000000"/>
                </a:solidFill>
                <a:cs typeface="AL-Mohanad" pitchFamily="2" charset="-78"/>
              </a:rPr>
              <a:t>.</a:t>
            </a:r>
            <a:endParaRPr lang="en-US" b="1" dirty="0" smtClean="0">
              <a:cs typeface="AL-Mohanad" pitchFamily="2" charset="-78"/>
            </a:endParaRPr>
          </a:p>
          <a:p>
            <a:pPr marL="457200" indent="-457200" algn="just" rtl="1">
              <a:defRPr/>
            </a:pPr>
            <a:endParaRPr lang="en-US" dirty="0" smtClean="0">
              <a:cs typeface="AL-Mohanad" pitchFamily="2" charset="-78"/>
            </a:endParaRPr>
          </a:p>
          <a:p>
            <a:pPr algn="just" rtl="1"/>
            <a:endParaRPr lang="en-US" dirty="0">
              <a:cs typeface="AL-Mohanad" pitchFamily="2" charset="-78"/>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90600" y="609600"/>
            <a:ext cx="7943088" cy="5715000"/>
          </a:xfrm>
        </p:spPr>
        <p:txBody>
          <a:bodyPr>
            <a:noAutofit/>
          </a:bodyPr>
          <a:lstStyle/>
          <a:p>
            <a:pPr marL="354013" indent="-354013" algn="just" rtl="1">
              <a:defRPr/>
            </a:pPr>
            <a:r>
              <a:rPr lang="ar-SA" sz="2500" b="1" dirty="0" smtClean="0">
                <a:cs typeface="AL-Mohanad" pitchFamily="2" charset="-78"/>
              </a:rPr>
              <a:t>3- </a:t>
            </a:r>
            <a:r>
              <a:rPr lang="ar-SA" sz="2500" b="1" dirty="0" smtClean="0">
                <a:cs typeface="AL-Mohanad" pitchFamily="2" charset="-78"/>
              </a:rPr>
              <a:t>تطوير رؤية وإستراتيجية</a:t>
            </a:r>
            <a:r>
              <a:rPr lang="ar-SA" sz="2500" dirty="0" smtClean="0">
                <a:cs typeface="AL-Mohanad" pitchFamily="2" charset="-78"/>
              </a:rPr>
              <a:t>: حسب كوتر تعتبر الرّؤية مهمة لأيّ عملية تغيير لأسباب التالية:</a:t>
            </a:r>
          </a:p>
          <a:p>
            <a:pPr marL="457200" indent="-457200" algn="just" rtl="1">
              <a:buFont typeface="Wingdings" pitchFamily="2" charset="2"/>
              <a:buChar char="ü"/>
              <a:defRPr/>
            </a:pPr>
            <a:r>
              <a:rPr lang="ar-SA" sz="2500" dirty="0" smtClean="0">
                <a:cs typeface="AL-Mohanad" pitchFamily="2" charset="-78"/>
              </a:rPr>
              <a:t>توضح الرؤية الاتجاه والطريق الذى يقود إليه التغيير.</a:t>
            </a:r>
          </a:p>
          <a:p>
            <a:pPr marL="457200" indent="-457200" algn="just" rtl="1">
              <a:buFont typeface="Wingdings" pitchFamily="2" charset="2"/>
              <a:buChar char="ü"/>
              <a:defRPr/>
            </a:pPr>
            <a:r>
              <a:rPr lang="ar-SA" sz="2500" dirty="0" smtClean="0">
                <a:cs typeface="AL-Mohanad" pitchFamily="2" charset="-78"/>
              </a:rPr>
              <a:t>الرّؤية تحفز الناس على اتخاذ إجراءات ليست بالضّرورة فى مصلحتهم فى الأجـل القصير.</a:t>
            </a:r>
          </a:p>
          <a:p>
            <a:pPr marL="457200" indent="-457200" algn="just" rtl="1">
              <a:buFont typeface="Wingdings" pitchFamily="2" charset="2"/>
              <a:buChar char="ü"/>
              <a:defRPr/>
            </a:pPr>
            <a:r>
              <a:rPr lang="ar-SA" sz="2500" dirty="0" smtClean="0">
                <a:cs typeface="AL-Mohanad" pitchFamily="2" charset="-78"/>
              </a:rPr>
              <a:t>الرؤية تساعد على التنسيق بين اطراف التغيير. </a:t>
            </a:r>
          </a:p>
          <a:p>
            <a:pPr algn="just" rtl="1">
              <a:defRPr/>
            </a:pPr>
            <a:r>
              <a:rPr lang="ar-SA" sz="2500" b="1" dirty="0" smtClean="0">
                <a:cs typeface="AL-Mohanad" pitchFamily="2" charset="-78"/>
              </a:rPr>
              <a:t>4- </a:t>
            </a:r>
            <a:r>
              <a:rPr lang="ar-SA" sz="2500" b="1" dirty="0" smtClean="0">
                <a:cs typeface="AL-Mohanad" pitchFamily="2" charset="-78"/>
              </a:rPr>
              <a:t>توصيل رؤية التغيير: </a:t>
            </a:r>
            <a:r>
              <a:rPr lang="ar-SA" sz="2500" dirty="0" smtClean="0">
                <a:cs typeface="AL-Mohanad" pitchFamily="2" charset="-78"/>
              </a:rPr>
              <a:t>يجب على القائد استخدام الوسائل الضرورية لتوصيل الرؤية  وإستراتيجية التغيير الى الجميع، ولتفادي الفشل في توصيل رؤية التغيير يقترح كوتر:</a:t>
            </a:r>
          </a:p>
          <a:p>
            <a:pPr marL="536575" algn="just" rtl="1">
              <a:buFont typeface="Wingdings" pitchFamily="2" charset="2"/>
              <a:buChar char="ü"/>
              <a:defRPr/>
            </a:pPr>
            <a:r>
              <a:rPr lang="ar-SA" sz="2500" dirty="0" smtClean="0">
                <a:cs typeface="AL-Mohanad" pitchFamily="2" charset="-78"/>
              </a:rPr>
              <a:t>استخدام اللّغة المعبّرة والعبارات الواضحة  و توضيح الأمور بكلّ صَراحة.</a:t>
            </a:r>
            <a:endParaRPr lang="en-US" sz="2500" dirty="0" smtClean="0">
              <a:cs typeface="AL-Mohanad" pitchFamily="2" charset="-78"/>
            </a:endParaRPr>
          </a:p>
          <a:p>
            <a:pPr marL="536575" algn="just" rtl="1">
              <a:buFont typeface="Wingdings" pitchFamily="2" charset="2"/>
              <a:buChar char="ü"/>
              <a:defRPr/>
            </a:pPr>
            <a:r>
              <a:rPr lang="ar-SA" sz="2500" dirty="0" smtClean="0">
                <a:cs typeface="AL-Mohanad" pitchFamily="2" charset="-78"/>
              </a:rPr>
              <a:t>الاكثار من وسائل توزيع البيانات في الاجتماعات والمحادثات غير الرسمية.</a:t>
            </a:r>
            <a:endParaRPr lang="en-US" sz="2500" dirty="0" smtClean="0">
              <a:cs typeface="AL-Mohanad" pitchFamily="2" charset="-78"/>
            </a:endParaRPr>
          </a:p>
          <a:p>
            <a:pPr marL="536575" algn="just" rtl="1">
              <a:buFont typeface="Wingdings" pitchFamily="2" charset="2"/>
              <a:buChar char="ü"/>
              <a:defRPr/>
            </a:pPr>
            <a:r>
              <a:rPr lang="ar-SA" sz="2500" dirty="0" smtClean="0">
                <a:cs typeface="AL-Mohanad" pitchFamily="2" charset="-78"/>
              </a:rPr>
              <a:t>تكرار الرّسالة لزيادة  حشد فريــق التغيير. </a:t>
            </a:r>
            <a:endParaRPr lang="en-US" sz="2500" dirty="0" smtClean="0">
              <a:cs typeface="AL-Mohanad" pitchFamily="2" charset="-78"/>
            </a:endParaRPr>
          </a:p>
          <a:p>
            <a:pPr marL="536575" algn="just" rtl="1">
              <a:buFont typeface="Wingdings" pitchFamily="2" charset="2"/>
              <a:buChar char="ü"/>
              <a:defRPr/>
            </a:pPr>
            <a:r>
              <a:rPr lang="ar-SA" sz="2500" dirty="0" smtClean="0">
                <a:cs typeface="AL-Mohanad" pitchFamily="2" charset="-78"/>
              </a:rPr>
              <a:t>ضرْب المثال والقدوة من طرف القائد. </a:t>
            </a:r>
            <a:endParaRPr lang="en-US" sz="2500" dirty="0" smtClean="0">
              <a:cs typeface="AL-Mohanad" pitchFamily="2" charset="-78"/>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66800" y="1447800"/>
            <a:ext cx="7866888" cy="4800600"/>
          </a:xfrm>
        </p:spPr>
        <p:txBody>
          <a:bodyPr>
            <a:noAutofit/>
          </a:bodyPr>
          <a:lstStyle/>
          <a:p>
            <a:pPr marL="354013" indent="-354013" algn="just" rtl="1">
              <a:defRPr/>
            </a:pPr>
            <a:r>
              <a:rPr lang="ar-SA" sz="2500" b="1" dirty="0" smtClean="0">
                <a:cs typeface="AL-Mohanad" pitchFamily="2" charset="-78"/>
              </a:rPr>
              <a:t>5- </a:t>
            </a:r>
            <a:r>
              <a:rPr lang="ar-SA" sz="2500" b="1" dirty="0" smtClean="0">
                <a:cs typeface="AL-Mohanad" pitchFamily="2" charset="-78"/>
              </a:rPr>
              <a:t>تمكين العاملين من صلاحيات تساعدهم على التحرك والعمل: </a:t>
            </a:r>
            <a:r>
              <a:rPr lang="ar-SA" sz="2500" dirty="0" smtClean="0">
                <a:cs typeface="AL-Mohanad" pitchFamily="2" charset="-78"/>
              </a:rPr>
              <a:t>يرى كوتر أنّ التغييرات المطلوب يجب ان يشترك فيه جميع الاطراف، ولإشراك كافة الافراد في عمليّة التغيير يجب اتباع الخطوات التالية:</a:t>
            </a:r>
          </a:p>
          <a:p>
            <a:pPr marL="354013" indent="-354013" algn="just" rtl="1">
              <a:defRPr/>
            </a:pPr>
            <a:endParaRPr lang="ar-SA" sz="2500" dirty="0" smtClean="0">
              <a:cs typeface="AL-Mohanad" pitchFamily="2" charset="-78"/>
            </a:endParaRPr>
          </a:p>
          <a:p>
            <a:pPr marL="1349375" algn="just" rtl="1">
              <a:buFont typeface="Wingdings" pitchFamily="2" charset="2"/>
              <a:buChar char="ü"/>
              <a:defRPr/>
            </a:pPr>
            <a:r>
              <a:rPr lang="ar-SA" sz="2500" dirty="0" smtClean="0">
                <a:cs typeface="AL-Mohanad" pitchFamily="2" charset="-78"/>
              </a:rPr>
              <a:t> الانطلاق من الرّؤية لإيجاد دافعية المشاركة لدى الافراد.</a:t>
            </a:r>
            <a:endParaRPr lang="en-US" sz="2500" dirty="0" smtClean="0">
              <a:cs typeface="AL-Mohanad" pitchFamily="2" charset="-78"/>
            </a:endParaRPr>
          </a:p>
          <a:p>
            <a:pPr marL="1349375" algn="just" rtl="1">
              <a:buFont typeface="Wingdings" pitchFamily="2" charset="2"/>
              <a:buChar char="ü"/>
              <a:defRPr/>
            </a:pPr>
            <a:r>
              <a:rPr lang="ar-SA" sz="2500" dirty="0" smtClean="0">
                <a:cs typeface="AL-Mohanad" pitchFamily="2" charset="-78"/>
              </a:rPr>
              <a:t>إعادة هيكلة وتنظيم الهيكل الداخلي ليتوافق مع الرّؤية.</a:t>
            </a:r>
            <a:endParaRPr lang="en-US" sz="2500" dirty="0" smtClean="0">
              <a:cs typeface="AL-Mohanad" pitchFamily="2" charset="-78"/>
            </a:endParaRPr>
          </a:p>
          <a:p>
            <a:pPr marL="1349375" algn="just" rtl="1">
              <a:buFont typeface="Wingdings" pitchFamily="2" charset="2"/>
              <a:buChar char="ü"/>
              <a:defRPr/>
            </a:pPr>
            <a:r>
              <a:rPr lang="ar-SA" sz="2500" dirty="0" smtClean="0">
                <a:cs typeface="AL-Mohanad" pitchFamily="2" charset="-78"/>
              </a:rPr>
              <a:t> إتاحة التدريب الكافي للأفرادِ للتخلص من عَاداتهم القديمَة.</a:t>
            </a:r>
            <a:endParaRPr lang="en-US" sz="2500" dirty="0" smtClean="0">
              <a:cs typeface="AL-Mohanad" pitchFamily="2" charset="-78"/>
            </a:endParaRPr>
          </a:p>
          <a:p>
            <a:pPr marL="1349375" algn="just" rtl="1">
              <a:buFont typeface="Wingdings" pitchFamily="2" charset="2"/>
              <a:buChar char="ü"/>
              <a:defRPr/>
            </a:pPr>
            <a:r>
              <a:rPr lang="ar-SA" sz="2500" dirty="0" smtClean="0">
                <a:cs typeface="AL-Mohanad" pitchFamily="2" charset="-78"/>
              </a:rPr>
              <a:t>الموازنة والتّنسيق بين أنظمة المعلومات و نُظم العاملين.</a:t>
            </a:r>
            <a:endParaRPr lang="en-US" sz="2500" dirty="0" smtClean="0">
              <a:cs typeface="AL-Mohanad" pitchFamily="2" charset="-78"/>
            </a:endParaRPr>
          </a:p>
          <a:p>
            <a:pPr marL="1349375" algn="just" rtl="1">
              <a:buFont typeface="Wingdings" pitchFamily="2" charset="2"/>
              <a:buChar char="ü"/>
              <a:defRPr/>
            </a:pPr>
            <a:r>
              <a:rPr lang="ar-SA" sz="2500" dirty="0" smtClean="0">
                <a:cs typeface="AL-Mohanad" pitchFamily="2" charset="-78"/>
              </a:rPr>
              <a:t>فتح باب المناقشات الصّريحة التّي تُؤدّي إلى حلول تخص الافراد</a:t>
            </a:r>
            <a:r>
              <a:rPr lang="ar-SA" sz="2500" dirty="0" smtClean="0">
                <a:cs typeface="AL-Mohanad" pitchFamily="2" charset="-78"/>
              </a:rPr>
              <a:t>.</a:t>
            </a:r>
            <a:endParaRPr lang="en-US" sz="2500" dirty="0" smtClean="0">
              <a:cs typeface="AL-Mohanad" pitchFamily="2" charset="-78"/>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381000"/>
            <a:ext cx="7498080" cy="6172200"/>
          </a:xfrm>
        </p:spPr>
        <p:txBody>
          <a:bodyPr>
            <a:noAutofit/>
          </a:bodyPr>
          <a:lstStyle/>
          <a:p>
            <a:pPr algn="just" rtl="1">
              <a:defRPr/>
            </a:pPr>
            <a:r>
              <a:rPr lang="ar-SA" sz="2500" b="1" dirty="0" smtClean="0">
                <a:cs typeface="AL-Mohanad" pitchFamily="2" charset="-78"/>
              </a:rPr>
              <a:t>6- </a:t>
            </a:r>
            <a:r>
              <a:rPr lang="ar-SA" sz="2500" b="1" dirty="0" smtClean="0">
                <a:cs typeface="AL-Mohanad" pitchFamily="2" charset="-78"/>
              </a:rPr>
              <a:t>تَحقيق بعض المكاسب عـلى المدى القصير: </a:t>
            </a:r>
            <a:r>
              <a:rPr lang="ar-SA" sz="2500" dirty="0" smtClean="0">
                <a:cs typeface="AL-Mohanad" pitchFamily="2" charset="-78"/>
              </a:rPr>
              <a:t>للتأكيد على ان عملية التغيير تحقق اهدافها، يجب وضع مكاسب ملموسة تـزرع الثقة في نفس الموظفين على المدى القريب، حيث يجب:</a:t>
            </a:r>
          </a:p>
          <a:p>
            <a:pPr marL="1074738" algn="just" rtl="1">
              <a:buFont typeface="Wingdings" pitchFamily="2" charset="2"/>
              <a:buChar char="ü"/>
              <a:defRPr/>
            </a:pPr>
            <a:r>
              <a:rPr lang="ar-SA" sz="2500" dirty="0" smtClean="0">
                <a:cs typeface="AL-Mohanad" pitchFamily="2" charset="-78"/>
              </a:rPr>
              <a:t>ان يلمس الموظفون تلك المكاسب.</a:t>
            </a:r>
            <a:endParaRPr lang="en-US" sz="2500" dirty="0" smtClean="0">
              <a:cs typeface="AL-Mohanad" pitchFamily="2" charset="-78"/>
            </a:endParaRPr>
          </a:p>
          <a:p>
            <a:pPr marL="1074738" algn="just" rtl="1">
              <a:buFont typeface="Wingdings" pitchFamily="2" charset="2"/>
              <a:buChar char="ü"/>
              <a:defRPr/>
            </a:pPr>
            <a:r>
              <a:rPr lang="ar-SA" sz="2500" dirty="0" smtClean="0">
                <a:cs typeface="AL-Mohanad" pitchFamily="2" charset="-78"/>
              </a:rPr>
              <a:t>ان تكون نتائج التغيير نتيجة للجهد المبذول من طرف الافراد.</a:t>
            </a:r>
            <a:endParaRPr lang="en-US" sz="2500" dirty="0" smtClean="0">
              <a:cs typeface="AL-Mohanad" pitchFamily="2" charset="-78"/>
            </a:endParaRPr>
          </a:p>
          <a:p>
            <a:pPr marL="1074738" algn="just" rtl="1">
              <a:buFont typeface="Wingdings" pitchFamily="2" charset="2"/>
              <a:buChar char="ü"/>
              <a:defRPr/>
            </a:pPr>
            <a:r>
              <a:rPr lang="ar-SA" sz="2500" dirty="0" smtClean="0">
                <a:cs typeface="AL-Mohanad" pitchFamily="2" charset="-78"/>
              </a:rPr>
              <a:t>ان ترتبط المكاسب بشكل تم تنفيذه.</a:t>
            </a:r>
          </a:p>
          <a:p>
            <a:pPr marL="1074738" algn="just" rtl="1">
              <a:defRPr/>
            </a:pPr>
            <a:endParaRPr lang="ar-SA" sz="2500" dirty="0" smtClean="0">
              <a:cs typeface="AL-Mohanad" pitchFamily="2" charset="-78"/>
            </a:endParaRPr>
          </a:p>
          <a:p>
            <a:pPr algn="just" rtl="1">
              <a:buFont typeface="Wingdings" pitchFamily="2" charset="2"/>
              <a:buChar char="v"/>
              <a:defRPr/>
            </a:pPr>
            <a:r>
              <a:rPr lang="ar-SA" sz="2500" dirty="0" smtClean="0">
                <a:cs typeface="AL-Mohanad" pitchFamily="2" charset="-78"/>
              </a:rPr>
              <a:t>يرى كوتر أن التحسينات القصيرة الأجل ترفع من مستوى جهد العاملين من خلال:</a:t>
            </a:r>
            <a:endParaRPr lang="en-US" sz="2500" dirty="0" smtClean="0">
              <a:cs typeface="AL-Mohanad" pitchFamily="2" charset="-78"/>
            </a:endParaRPr>
          </a:p>
          <a:p>
            <a:pPr marL="982663" algn="just" rtl="1">
              <a:buFont typeface="Wingdings" pitchFamily="2" charset="2"/>
              <a:buChar char="ü"/>
              <a:defRPr/>
            </a:pPr>
            <a:r>
              <a:rPr lang="ar-SA" sz="2500" dirty="0" smtClean="0">
                <a:cs typeface="AL-Mohanad" pitchFamily="2" charset="-78"/>
              </a:rPr>
              <a:t>توضيح ان المكاسب القريبة المدى هي نتيجة الجهد المبذول.</a:t>
            </a:r>
            <a:endParaRPr lang="en-US" sz="2500" dirty="0" smtClean="0">
              <a:cs typeface="AL-Mohanad" pitchFamily="2" charset="-78"/>
            </a:endParaRPr>
          </a:p>
          <a:p>
            <a:pPr marL="982663" algn="just" rtl="1">
              <a:buFont typeface="Wingdings" pitchFamily="2" charset="2"/>
              <a:buChar char="ü"/>
              <a:defRPr/>
            </a:pPr>
            <a:r>
              <a:rPr lang="ar-SA" sz="2500" dirty="0" smtClean="0">
                <a:cs typeface="AL-Mohanad" pitchFamily="2" charset="-78"/>
              </a:rPr>
              <a:t>التدليل على نجاح الرّؤية الجديدة و امكانية تطبيقها في الواقع.</a:t>
            </a:r>
            <a:endParaRPr lang="en-US" sz="2500" dirty="0" smtClean="0">
              <a:cs typeface="AL-Mohanad" pitchFamily="2" charset="-78"/>
            </a:endParaRPr>
          </a:p>
          <a:p>
            <a:pPr marL="982663" algn="just" rtl="1">
              <a:buFont typeface="Wingdings" pitchFamily="2" charset="2"/>
              <a:buChar char="ü"/>
              <a:defRPr/>
            </a:pPr>
            <a:r>
              <a:rPr lang="ar-SA" sz="2500" dirty="0" smtClean="0">
                <a:cs typeface="AL-Mohanad" pitchFamily="2" charset="-78"/>
              </a:rPr>
              <a:t>التقليل من مقاومة التغيير.</a:t>
            </a:r>
            <a:endParaRPr lang="en-US" sz="2500" dirty="0" smtClean="0">
              <a:cs typeface="AL-Mohanad" pitchFamily="2" charset="-78"/>
            </a:endParaRPr>
          </a:p>
          <a:p>
            <a:pPr marL="982663" algn="just" rtl="1">
              <a:buFont typeface="Wingdings" pitchFamily="2" charset="2"/>
              <a:buChar char="ü"/>
              <a:defRPr/>
            </a:pPr>
            <a:r>
              <a:rPr lang="ar-SA" sz="2500" dirty="0" smtClean="0">
                <a:cs typeface="AL-Mohanad" pitchFamily="2" charset="-78"/>
              </a:rPr>
              <a:t>تحقيق المكاسب سيعطي للإدارة ثقة اكبر لمواصلة التغيير.</a:t>
            </a:r>
            <a:endParaRPr lang="en-US" sz="2500" dirty="0" smtClean="0">
              <a:cs typeface="AL-Mohanad" pitchFamily="2" charset="-78"/>
            </a:endParaRPr>
          </a:p>
          <a:p>
            <a:pPr marL="982663" algn="just" rtl="1">
              <a:buFont typeface="Wingdings" pitchFamily="2" charset="2"/>
              <a:buChar char="ü"/>
              <a:defRPr/>
            </a:pPr>
            <a:r>
              <a:rPr lang="ar-SA" sz="2500" dirty="0" smtClean="0">
                <a:cs typeface="AL-Mohanad" pitchFamily="2" charset="-78"/>
              </a:rPr>
              <a:t>تغيير رأي المترددين وإقحامهم في عملية التغيير بشَكل </a:t>
            </a:r>
            <a:r>
              <a:rPr lang="ar-SA" sz="2500" dirty="0" smtClean="0">
                <a:cs typeface="AL-Mohanad" pitchFamily="2" charset="-78"/>
              </a:rPr>
              <a:t>فعالّ</a:t>
            </a:r>
            <a:endParaRPr lang="en-US" sz="2500" dirty="0">
              <a:cs typeface="AL-Mohanad" pitchFamily="2" charset="-78"/>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354013" indent="-354013" algn="just" rtl="1">
              <a:defRPr/>
            </a:pPr>
            <a:r>
              <a:rPr lang="ar-SA" sz="2500" b="1" dirty="0" smtClean="0">
                <a:cs typeface="AL-Mohanad" pitchFamily="2" charset="-78"/>
              </a:rPr>
              <a:t>7- </a:t>
            </a:r>
            <a:r>
              <a:rPr lang="ar-SA" sz="2500" b="1" dirty="0" smtClean="0">
                <a:cs typeface="AL-Mohanad" pitchFamily="2" charset="-78"/>
              </a:rPr>
              <a:t>تعزيز المكاسب المحققة  وتحقيق مزيد من التغيير: </a:t>
            </a:r>
          </a:p>
          <a:p>
            <a:pPr algn="just" rtl="1">
              <a:defRPr/>
            </a:pPr>
            <a:r>
              <a:rPr lang="ar-SA" sz="2500" dirty="0" smtClean="0">
                <a:cs typeface="AL-Mohanad" pitchFamily="2" charset="-78"/>
              </a:rPr>
              <a:t>مع تزايد قوة الدفع سيعتمد التحالف الذي يقود التغيير على المكاسب المحققة في الحصول على صّلاحيات للاستمرار وتعزيز عملية التغيير، كما يرى عدم المبالغة في الاحتفال الانجازات المحققة حتى لا  يتولّد عنه تراجع لتلك المكاسب، فالإفراط في الثقة لدى العاملين يجعلهم يتوهمون أن التغيير قد تحقق مما يمنح فرصة لقوى مقاومة التغيير لترتيب أوضاعها من جديد</a:t>
            </a:r>
            <a:r>
              <a:rPr lang="ar-SA" sz="2500" dirty="0" smtClean="0">
                <a:cs typeface="AL-Mohanad" pitchFamily="2" charset="-78"/>
              </a:rPr>
              <a:t>.</a:t>
            </a:r>
            <a:endParaRPr lang="en-US" sz="2500" dirty="0" smtClean="0">
              <a:cs typeface="AL-Mohanad" pitchFamily="2" charset="-78"/>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10</TotalTime>
  <Words>821</Words>
  <Application>Microsoft Office PowerPoint</Application>
  <PresentationFormat>On-screen Show (4:3)</PresentationFormat>
  <Paragraphs>84</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Solstice</vt:lpstr>
      <vt:lpstr>المحاضرة السابعة نماذج ادارة التغيير</vt:lpstr>
      <vt:lpstr>محاور المحاضرة</vt:lpstr>
      <vt:lpstr>نماذج ادارة التغيير</vt:lpstr>
      <vt:lpstr>1- نموذج كوتر KOTTER</vt:lpstr>
      <vt:lpstr>Slide 5</vt:lpstr>
      <vt:lpstr>Slide 6</vt:lpstr>
      <vt:lpstr>Slide 7</vt:lpstr>
      <vt:lpstr>Slide 8</vt:lpstr>
      <vt:lpstr>Slide 9</vt:lpstr>
      <vt:lpstr>Slide 10</vt:lpstr>
      <vt:lpstr>2- نموذج لوين LOWIN</vt:lpstr>
      <vt:lpstr>Slide 12</vt:lpstr>
      <vt:lpstr>3- نموذج افانوفيتش IVANCEVICH</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المحاضرة السابعة نماذج ادارة التغيير </dc:title>
  <dc:creator>ALI</dc:creator>
  <cp:lastModifiedBy>ALI</cp:lastModifiedBy>
  <cp:revision>14</cp:revision>
  <dcterms:created xsi:type="dcterms:W3CDTF">2006-08-16T00:00:00Z</dcterms:created>
  <dcterms:modified xsi:type="dcterms:W3CDTF">2015-03-14T15:47:04Z</dcterms:modified>
</cp:coreProperties>
</file>