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3/14/2015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438400"/>
            <a:ext cx="7406640" cy="1472184"/>
          </a:xfrm>
        </p:spPr>
        <p:txBody>
          <a:bodyPr>
            <a:normAutofit/>
          </a:bodyPr>
          <a:lstStyle/>
          <a:p>
            <a:pPr algn="ctr">
              <a:defRPr/>
            </a:pPr>
            <a:r>
              <a:rPr lang="ar-SA" dirty="0" smtClean="0">
                <a:solidFill>
                  <a:srgbClr val="000000"/>
                </a:solidFill>
                <a:cs typeface="AL-Mohanad Bold" pitchFamily="2" charset="-78"/>
              </a:rPr>
              <a:t>المحاضرة الثامنة</a:t>
            </a:r>
            <a:br>
              <a:rPr lang="ar-SA" dirty="0" smtClean="0">
                <a:solidFill>
                  <a:srgbClr val="000000"/>
                </a:solidFill>
                <a:cs typeface="AL-Mohanad Bold" pitchFamily="2" charset="-78"/>
              </a:rPr>
            </a:br>
            <a:r>
              <a:rPr lang="ar-SA" dirty="0" smtClean="0">
                <a:solidFill>
                  <a:srgbClr val="000000"/>
                </a:solidFill>
                <a:cs typeface="AL-Mohanad Bold" pitchFamily="2" charset="-78"/>
              </a:rPr>
              <a:t>استراتيجيات </a:t>
            </a:r>
            <a:r>
              <a:rPr lang="ar-SA" dirty="0" smtClean="0">
                <a:solidFill>
                  <a:srgbClr val="000000"/>
                </a:solidFill>
                <a:cs typeface="AL-Mohanad Bold" pitchFamily="2" charset="-78"/>
              </a:rPr>
              <a:t>التغيير</a:t>
            </a:r>
            <a:endParaRPr lang="en-US" dirty="0">
              <a:cs typeface="AL-Mohanad Bold"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914400"/>
            <a:ext cx="1524000" cy="4191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ar-SA" sz="3200" dirty="0">
                <a:solidFill>
                  <a:schemeClr val="tx1"/>
                </a:solidFill>
              </a:rPr>
              <a:t>مرتفعة</a:t>
            </a:r>
          </a:p>
          <a:p>
            <a:pPr algn="ctr">
              <a:defRPr/>
            </a:pPr>
            <a:endParaRPr lang="ar-SA" sz="3200" dirty="0">
              <a:solidFill>
                <a:schemeClr val="tx1"/>
              </a:solidFill>
            </a:endParaRPr>
          </a:p>
          <a:p>
            <a:pPr algn="ctr">
              <a:defRPr/>
            </a:pPr>
            <a:r>
              <a:rPr lang="ar-SA" sz="3200" dirty="0">
                <a:solidFill>
                  <a:schemeClr val="tx1"/>
                </a:solidFill>
              </a:rPr>
              <a:t>درجة </a:t>
            </a:r>
            <a:r>
              <a:rPr lang="ar-SA" sz="3200" dirty="0" err="1">
                <a:solidFill>
                  <a:schemeClr val="tx1"/>
                </a:solidFill>
              </a:rPr>
              <a:t>الالحاح</a:t>
            </a:r>
            <a:r>
              <a:rPr lang="ar-SA" sz="3200" dirty="0">
                <a:solidFill>
                  <a:schemeClr val="tx1"/>
                </a:solidFill>
              </a:rPr>
              <a:t> </a:t>
            </a:r>
            <a:endParaRPr lang="ar-SA" sz="3200" dirty="0">
              <a:solidFill>
                <a:schemeClr val="tx1"/>
              </a:solidFill>
            </a:endParaRPr>
          </a:p>
          <a:p>
            <a:pPr algn="ctr">
              <a:defRPr/>
            </a:pPr>
            <a:r>
              <a:rPr lang="ar-SA" sz="3200" dirty="0">
                <a:solidFill>
                  <a:schemeClr val="tx1"/>
                </a:solidFill>
              </a:rPr>
              <a:t>(الحاجة)</a:t>
            </a:r>
          </a:p>
          <a:p>
            <a:pPr algn="ctr">
              <a:defRPr/>
            </a:pPr>
            <a:endParaRPr lang="ar-SA" sz="3200" dirty="0">
              <a:solidFill>
                <a:schemeClr val="tx1"/>
              </a:solidFill>
            </a:endParaRPr>
          </a:p>
          <a:p>
            <a:pPr algn="ctr">
              <a:defRPr/>
            </a:pPr>
            <a:endParaRPr lang="ar-SA" sz="3200" dirty="0">
              <a:solidFill>
                <a:schemeClr val="tx1"/>
              </a:solidFill>
            </a:endParaRPr>
          </a:p>
          <a:p>
            <a:pPr algn="ctr">
              <a:defRPr/>
            </a:pPr>
            <a:r>
              <a:rPr lang="ar-SA" sz="3200" dirty="0">
                <a:solidFill>
                  <a:schemeClr val="tx1"/>
                </a:solidFill>
              </a:rPr>
              <a:t>منخفضة</a:t>
            </a:r>
            <a:endParaRPr lang="en-US" sz="3200" dirty="0">
              <a:solidFill>
                <a:schemeClr val="tx1"/>
              </a:solidFill>
            </a:endParaRPr>
          </a:p>
        </p:txBody>
      </p:sp>
      <p:graphicFrame>
        <p:nvGraphicFramePr>
          <p:cNvPr id="5" name="Table 4"/>
          <p:cNvGraphicFramePr>
            <a:graphicFrameLocks noGrp="1"/>
          </p:cNvGraphicFramePr>
          <p:nvPr/>
        </p:nvGraphicFramePr>
        <p:xfrm>
          <a:off x="2209800" y="914400"/>
          <a:ext cx="6604000" cy="4186822"/>
        </p:xfrm>
        <a:graphic>
          <a:graphicData uri="http://schemas.openxmlformats.org/drawingml/2006/table">
            <a:tbl>
              <a:tblPr firstRow="1" bandRow="1">
                <a:tableStyleId>{5C22544A-7EE6-4342-B048-85BDC9FD1C3A}</a:tableStyleId>
              </a:tblPr>
              <a:tblGrid>
                <a:gridCol w="3302000"/>
                <a:gridCol w="3302000"/>
              </a:tblGrid>
              <a:tr h="1920293">
                <a:tc>
                  <a:txBody>
                    <a:bodyPr/>
                    <a:lstStyle/>
                    <a:p>
                      <a:pPr algn="ctr" rtl="1"/>
                      <a:endParaRPr lang="ar-SA" sz="2400" b="1" dirty="0" smtClean="0">
                        <a:solidFill>
                          <a:schemeClr val="tx1"/>
                        </a:solidFill>
                      </a:endParaRPr>
                    </a:p>
                    <a:p>
                      <a:pPr algn="ctr" rtl="1"/>
                      <a:endParaRPr lang="ar-SA" sz="2400" b="1" dirty="0" smtClean="0">
                        <a:solidFill>
                          <a:schemeClr val="tx1"/>
                        </a:solidFill>
                      </a:endParaRPr>
                    </a:p>
                    <a:p>
                      <a:pPr algn="ctr" rtl="1"/>
                      <a:r>
                        <a:rPr lang="ar-SA" sz="2400" b="1" dirty="0" smtClean="0">
                          <a:solidFill>
                            <a:schemeClr val="tx1"/>
                          </a:solidFill>
                        </a:rPr>
                        <a:t>استراتيجية</a:t>
                      </a:r>
                    </a:p>
                    <a:p>
                      <a:pPr algn="ctr" rtl="1"/>
                      <a:r>
                        <a:rPr lang="ar-SA" sz="2400" b="1" dirty="0" smtClean="0">
                          <a:solidFill>
                            <a:schemeClr val="tx1"/>
                          </a:solidFill>
                        </a:rPr>
                        <a:t>المشاركة الواسعة</a:t>
                      </a:r>
                    </a:p>
                    <a:p>
                      <a:pPr algn="ctr" rtl="1"/>
                      <a:endParaRPr lang="ar-SA" sz="2400" b="1" dirty="0" smtClean="0">
                        <a:solidFill>
                          <a:schemeClr val="tx1"/>
                        </a:solidFill>
                      </a:endParaRPr>
                    </a:p>
                    <a:p>
                      <a:pPr algn="ctr" rtl="1"/>
                      <a:endParaRPr lang="en-US" sz="2400" b="1" dirty="0">
                        <a:solidFill>
                          <a:schemeClr val="tx1"/>
                        </a:solidFill>
                      </a:endParaRPr>
                    </a:p>
                  </a:txBody>
                  <a:tcPr marT="45721" marB="45721">
                    <a:solidFill>
                      <a:srgbClr val="FFFF00"/>
                    </a:solidFill>
                  </a:tcPr>
                </a:tc>
                <a:tc>
                  <a:txBody>
                    <a:bodyPr/>
                    <a:lstStyle/>
                    <a:p>
                      <a:pPr algn="ctr" rtl="1"/>
                      <a:endParaRPr lang="ar-SA" sz="2400" b="1" dirty="0" smtClean="0">
                        <a:solidFill>
                          <a:schemeClr val="tx1"/>
                        </a:solidFill>
                      </a:endParaRPr>
                    </a:p>
                    <a:p>
                      <a:pPr algn="ctr" rtl="1"/>
                      <a:endParaRPr lang="ar-SA" sz="2400" b="1" dirty="0" smtClean="0">
                        <a:solidFill>
                          <a:schemeClr val="tx1"/>
                        </a:solidFill>
                      </a:endParaRPr>
                    </a:p>
                    <a:p>
                      <a:pPr algn="ctr" rtl="1"/>
                      <a:r>
                        <a:rPr lang="ar-SA" sz="2400" b="1" dirty="0" smtClean="0">
                          <a:solidFill>
                            <a:schemeClr val="tx1"/>
                          </a:solidFill>
                        </a:rPr>
                        <a:t>استراتيجية</a:t>
                      </a:r>
                      <a:r>
                        <a:rPr lang="ar-SA" sz="2400" b="1" baseline="0" dirty="0" smtClean="0">
                          <a:solidFill>
                            <a:schemeClr val="tx1"/>
                          </a:solidFill>
                        </a:rPr>
                        <a:t> </a:t>
                      </a:r>
                    </a:p>
                    <a:p>
                      <a:pPr algn="ctr" rtl="1"/>
                      <a:r>
                        <a:rPr lang="ar-SA" sz="2400" b="1" dirty="0" smtClean="0">
                          <a:solidFill>
                            <a:schemeClr val="tx1"/>
                          </a:solidFill>
                        </a:rPr>
                        <a:t>الاجبار</a:t>
                      </a:r>
                      <a:endParaRPr lang="en-US" sz="2400" b="1" dirty="0">
                        <a:solidFill>
                          <a:schemeClr val="tx1"/>
                        </a:solidFill>
                      </a:endParaRPr>
                    </a:p>
                  </a:txBody>
                  <a:tcPr marT="45721" marB="45721">
                    <a:solidFill>
                      <a:srgbClr val="FF0000"/>
                    </a:solidFill>
                  </a:tcPr>
                </a:tc>
              </a:tr>
              <a:tr h="1900820">
                <a:tc>
                  <a:txBody>
                    <a:bodyPr/>
                    <a:lstStyle/>
                    <a:p>
                      <a:pPr algn="ctr" rtl="1"/>
                      <a:endParaRPr lang="ar-SA" sz="2400" b="1" dirty="0" smtClean="0">
                        <a:solidFill>
                          <a:schemeClr val="tx1"/>
                        </a:solidFill>
                      </a:endParaRPr>
                    </a:p>
                    <a:p>
                      <a:pPr algn="ctr" rtl="1"/>
                      <a:r>
                        <a:rPr lang="ar-SA" sz="2400" b="1" dirty="0" smtClean="0">
                          <a:solidFill>
                            <a:schemeClr val="tx1"/>
                          </a:solidFill>
                        </a:rPr>
                        <a:t>استراتيجية</a:t>
                      </a:r>
                    </a:p>
                    <a:p>
                      <a:pPr algn="ctr" rtl="1"/>
                      <a:r>
                        <a:rPr lang="ar-SA" sz="2400" b="1" dirty="0" smtClean="0">
                          <a:solidFill>
                            <a:schemeClr val="tx1"/>
                          </a:solidFill>
                        </a:rPr>
                        <a:t>المشاركة المركزة</a:t>
                      </a:r>
                      <a:endParaRPr lang="en-US" sz="2400" b="1" dirty="0">
                        <a:solidFill>
                          <a:schemeClr val="tx1"/>
                        </a:solidFill>
                      </a:endParaRPr>
                    </a:p>
                  </a:txBody>
                  <a:tcPr marT="45721" marB="45721">
                    <a:solidFill>
                      <a:srgbClr val="00B050"/>
                    </a:solidFill>
                  </a:tcPr>
                </a:tc>
                <a:tc>
                  <a:txBody>
                    <a:bodyPr/>
                    <a:lstStyle/>
                    <a:p>
                      <a:pPr algn="ctr" rtl="1"/>
                      <a:endParaRPr lang="ar-SA" sz="2400" b="1" dirty="0" smtClean="0">
                        <a:solidFill>
                          <a:schemeClr val="tx1"/>
                        </a:solidFill>
                      </a:endParaRPr>
                    </a:p>
                    <a:p>
                      <a:pPr algn="ctr" rtl="1"/>
                      <a:r>
                        <a:rPr lang="ar-SA" sz="2400" b="1" dirty="0" smtClean="0">
                          <a:solidFill>
                            <a:schemeClr val="tx1"/>
                          </a:solidFill>
                        </a:rPr>
                        <a:t>استراتيجية</a:t>
                      </a:r>
                    </a:p>
                    <a:p>
                      <a:pPr algn="ctr" rtl="1"/>
                      <a:r>
                        <a:rPr lang="ar-SA" sz="2400" b="1" dirty="0" smtClean="0">
                          <a:solidFill>
                            <a:schemeClr val="tx1"/>
                          </a:solidFill>
                        </a:rPr>
                        <a:t>الإقناع او الاجبار</a:t>
                      </a:r>
                      <a:endParaRPr lang="en-US" sz="2400" b="1" dirty="0">
                        <a:solidFill>
                          <a:schemeClr val="tx1"/>
                        </a:solidFill>
                      </a:endParaRPr>
                    </a:p>
                  </a:txBody>
                  <a:tcPr marT="45721" marB="45721">
                    <a:solidFill>
                      <a:srgbClr val="FFC000"/>
                    </a:solidFill>
                  </a:tcPr>
                </a:tc>
              </a:tr>
            </a:tbl>
          </a:graphicData>
        </a:graphic>
      </p:graphicFrame>
      <p:sp>
        <p:nvSpPr>
          <p:cNvPr id="6" name="Rectangle 5"/>
          <p:cNvSpPr/>
          <p:nvPr/>
        </p:nvSpPr>
        <p:spPr>
          <a:xfrm>
            <a:off x="2209800" y="5181600"/>
            <a:ext cx="6553200" cy="4572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defRPr/>
            </a:pPr>
            <a:r>
              <a:rPr lang="ar-SA" sz="3200" dirty="0">
                <a:solidFill>
                  <a:schemeClr val="tx1"/>
                </a:solidFill>
              </a:rPr>
              <a:t>مرتفعة        درجة المقاومة              منخفضة</a:t>
            </a:r>
            <a:endParaRPr lang="en-US" sz="32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SA" sz="3500" dirty="0" smtClean="0">
                <a:cs typeface="AL-Mohanad" pitchFamily="2" charset="-78"/>
              </a:rPr>
              <a:t>ثالثا: استراتيجية التغيير </a:t>
            </a:r>
            <a:r>
              <a:rPr lang="ar-SA" sz="3500" dirty="0" smtClean="0">
                <a:cs typeface="AL-Mohanad" pitchFamily="2" charset="-78"/>
              </a:rPr>
              <a:t>البنيوي</a:t>
            </a:r>
            <a:endParaRPr lang="en-US" sz="3500" dirty="0">
              <a:cs typeface="AL-Mohanad" pitchFamily="2" charset="-78"/>
            </a:endParaRPr>
          </a:p>
        </p:txBody>
      </p:sp>
      <p:sp>
        <p:nvSpPr>
          <p:cNvPr id="3" name="Content Placeholder 2"/>
          <p:cNvSpPr>
            <a:spLocks noGrp="1"/>
          </p:cNvSpPr>
          <p:nvPr>
            <p:ph idx="1"/>
          </p:nvPr>
        </p:nvSpPr>
        <p:spPr/>
        <p:txBody>
          <a:bodyPr>
            <a:normAutofit fontScale="77500" lnSpcReduction="20000"/>
          </a:bodyPr>
          <a:lstStyle/>
          <a:p>
            <a:pPr marL="117475" indent="1588" algn="just" rtl="1">
              <a:defRPr/>
            </a:pPr>
            <a:r>
              <a:rPr lang="ar-SA" dirty="0" smtClean="0">
                <a:cs typeface="AL-Mohanad" pitchFamily="2" charset="-78"/>
              </a:rPr>
              <a:t>يجب التخطيط بدقة عالية لإحداث التغيير البنيوي، الذي قد يهدد  امن العاملين او يفقدهم وظائفهم، ولنجاح هذا التغيير يمكن اتباع الاستراتيجيات التالية:</a:t>
            </a:r>
          </a:p>
          <a:p>
            <a:pPr marL="117475" indent="1588" algn="just" rtl="1">
              <a:defRPr/>
            </a:pPr>
            <a:endParaRPr lang="ar-SA" dirty="0" smtClean="0">
              <a:cs typeface="AL-Mohanad" pitchFamily="2" charset="-78"/>
            </a:endParaRPr>
          </a:p>
          <a:p>
            <a:pPr marL="511175" indent="-392113" algn="just" rtl="1">
              <a:defRPr/>
            </a:pPr>
            <a:r>
              <a:rPr lang="ar-SA" b="1" dirty="0" smtClean="0">
                <a:cs typeface="AL-Mohanad" pitchFamily="2" charset="-78"/>
              </a:rPr>
              <a:t>1- استراتيجية البراعة القيادية</a:t>
            </a:r>
            <a:r>
              <a:rPr lang="ar-SA" dirty="0" smtClean="0">
                <a:cs typeface="AL-Mohanad" pitchFamily="2" charset="-78"/>
              </a:rPr>
              <a:t>: تستخدم عندما تكون لا تكون المنظمة في ازمة، ومقاومة التغيير منخفضة هنا يبادر احد الافراد القياديين الذي يتمتع بالقدرة الادارية  والحائز على ثقة العاملين الى طرح فكرة التغيير ، والتي تتبع بقدر كبير من التخطيط والتوجيه بهدف الوصول الى الهدف المطلوب.</a:t>
            </a:r>
          </a:p>
          <a:p>
            <a:pPr marL="511175" indent="-392113" algn="just" rtl="1">
              <a:defRPr/>
            </a:pPr>
            <a:r>
              <a:rPr lang="ar-SA" b="1" dirty="0" smtClean="0">
                <a:cs typeface="AL-Mohanad" pitchFamily="2" charset="-78"/>
              </a:rPr>
              <a:t>2- استراتيجية الاقناع:  </a:t>
            </a:r>
            <a:r>
              <a:rPr lang="ar-SA" dirty="0" smtClean="0">
                <a:cs typeface="AL-Mohanad" pitchFamily="2" charset="-78"/>
              </a:rPr>
              <a:t>تستخدم عندما تكون المنظمة في ازمة ، مع ادراك جميع العاملين لتلك الازمة، ومقاومة التغيير منخفضة، ولابد من القيام بعمل سريع لتخطي تلك الازمة، هنا يعمد القائم بالتغيير الى غرس الثقة والامل في نفوس العاملين  في وضع مستقبلي افضل</a:t>
            </a:r>
            <a:r>
              <a:rPr lang="ar-SA" dirty="0" smtClean="0">
                <a:cs typeface="AL-Mohanad" pitchFamily="2" charset="-78"/>
              </a:rPr>
              <a:t>.</a:t>
            </a:r>
            <a:endParaRPr lang="ar-SA" dirty="0" smtClean="0">
              <a:cs typeface="AL-Mohanad"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914400"/>
            <a:ext cx="7498080" cy="4800600"/>
          </a:xfrm>
        </p:spPr>
        <p:txBody>
          <a:bodyPr>
            <a:noAutofit/>
          </a:bodyPr>
          <a:lstStyle/>
          <a:p>
            <a:pPr marL="354013" indent="-354013" algn="just" rtl="1">
              <a:defRPr/>
            </a:pPr>
            <a:r>
              <a:rPr lang="ar-SA" sz="2500" b="1" dirty="0" smtClean="0">
                <a:cs typeface="AL-Mohanad" pitchFamily="2" charset="-78"/>
              </a:rPr>
              <a:t>3- </a:t>
            </a:r>
            <a:r>
              <a:rPr lang="ar-SA" sz="2500" b="1" dirty="0" smtClean="0">
                <a:cs typeface="AL-Mohanad" pitchFamily="2" charset="-78"/>
              </a:rPr>
              <a:t>استراتيجية الالزام: </a:t>
            </a:r>
            <a:r>
              <a:rPr lang="ar-SA" sz="2500" dirty="0" smtClean="0">
                <a:cs typeface="AL-Mohanad" pitchFamily="2" charset="-78"/>
              </a:rPr>
              <a:t>تستخدم عندما لا تكون المنظمة في ازمة مع وجود مقومة مرتفعة  التغيير ، حيث يوصي بإتباع اسلوب الاجبار بسبب نقص الوقت الكافي للمشاركة واسعة النطاق.</a:t>
            </a:r>
          </a:p>
          <a:p>
            <a:pPr marL="354013" indent="-354013" algn="just" rtl="1">
              <a:buFont typeface="Wingdings" pitchFamily="2" charset="2"/>
              <a:buChar char="§"/>
              <a:defRPr/>
            </a:pPr>
            <a:r>
              <a:rPr lang="ar-SA" sz="2500" dirty="0" smtClean="0">
                <a:cs typeface="AL-Mohanad" pitchFamily="2" charset="-78"/>
              </a:rPr>
              <a:t>يجب على القائد ان ينفذ حالة التغيير محققا الاتحاد بين العاملين مما يقتضي خلق الثقة بين كافة المستويات الادارية . </a:t>
            </a:r>
          </a:p>
          <a:p>
            <a:pPr algn="just" rtl="1">
              <a:defRPr/>
            </a:pPr>
            <a:endParaRPr lang="ar-SA" sz="2500" dirty="0" smtClean="0">
              <a:cs typeface="AL-Mohanad" pitchFamily="2" charset="-78"/>
            </a:endParaRPr>
          </a:p>
          <a:p>
            <a:pPr marL="354013" indent="-354013" algn="just" rtl="1">
              <a:defRPr/>
            </a:pPr>
            <a:r>
              <a:rPr lang="ar-SA" sz="2500" b="1" dirty="0" smtClean="0">
                <a:cs typeface="AL-Mohanad" pitchFamily="2" charset="-78"/>
              </a:rPr>
              <a:t>4- الاستراتيجية الديكتاتورية: </a:t>
            </a:r>
            <a:r>
              <a:rPr lang="ar-SA" sz="2500" dirty="0" smtClean="0">
                <a:cs typeface="AL-Mohanad" pitchFamily="2" charset="-78"/>
              </a:rPr>
              <a:t>تستخدم عندما تكون مقاومة التغيير قوية وتوشك المنظمة على الوقوع في كارثة حقيقة، يكون هذه الاستراتيجية هي الاسلوب الانسب لإحداث التغيير وانقاذ المنظمة .</a:t>
            </a:r>
          </a:p>
          <a:p>
            <a:pPr marL="354013" indent="-354013" algn="just" rtl="1">
              <a:buFont typeface="Wingdings" pitchFamily="2" charset="2"/>
              <a:buChar char="§"/>
              <a:defRPr/>
            </a:pPr>
            <a:r>
              <a:rPr lang="ar-SA" sz="2500" dirty="0" smtClean="0">
                <a:cs typeface="AL-Mohanad" pitchFamily="2" charset="-78"/>
              </a:rPr>
              <a:t>استخدام القسوة يتم لأجل احراز نتائج سريعة من اجل البقاء، الا انها قد تضر بالروح المعنوية للعاملين</a:t>
            </a:r>
            <a:r>
              <a:rPr lang="ar-SA" sz="2500" dirty="0" smtClean="0">
                <a:cs typeface="AL-Mohanad" pitchFamily="2" charset="-78"/>
              </a:rPr>
              <a:t>.</a:t>
            </a:r>
            <a:endParaRPr lang="en-US" sz="2500" dirty="0" smtClean="0">
              <a:cs typeface="AL-Mohanad" pitchFamily="2" charset="-78"/>
            </a:endParaRPr>
          </a:p>
          <a:p>
            <a:pPr marL="457200" indent="-457200" algn="just" rtl="1">
              <a:defRPr/>
            </a:pPr>
            <a:endParaRPr lang="en-US" sz="2500" b="1" dirty="0" smtClean="0">
              <a:cs typeface="AL-Mohanad" pitchFamily="2" charset="-78"/>
            </a:endParaRPr>
          </a:p>
          <a:p>
            <a:pPr marL="457200" indent="-457200" algn="just" rtl="1">
              <a:defRPr/>
            </a:pPr>
            <a:endParaRPr lang="en-US" sz="2500" dirty="0" smtClean="0">
              <a:cs typeface="AL-Mohanad" pitchFamily="2" charset="-78"/>
            </a:endParaRPr>
          </a:p>
          <a:p>
            <a:pPr algn="just" rtl="1"/>
            <a:endParaRPr lang="en-US" sz="2500" dirty="0">
              <a:cs typeface="AL-Mohanad"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066800"/>
            <a:ext cx="1524000" cy="388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SA" sz="3200" dirty="0">
                <a:solidFill>
                  <a:schemeClr val="tx1"/>
                </a:solidFill>
              </a:rPr>
              <a:t>مرتفعة</a:t>
            </a:r>
          </a:p>
          <a:p>
            <a:pPr algn="ctr">
              <a:defRPr/>
            </a:pPr>
            <a:endParaRPr lang="ar-SA" sz="3200" dirty="0">
              <a:solidFill>
                <a:schemeClr val="tx1"/>
              </a:solidFill>
            </a:endParaRPr>
          </a:p>
          <a:p>
            <a:pPr algn="ctr">
              <a:defRPr/>
            </a:pPr>
            <a:r>
              <a:rPr lang="ar-SA" sz="3200" dirty="0">
                <a:solidFill>
                  <a:schemeClr val="tx1"/>
                </a:solidFill>
              </a:rPr>
              <a:t>درجة الاحاح </a:t>
            </a:r>
          </a:p>
          <a:p>
            <a:pPr algn="ctr">
              <a:defRPr/>
            </a:pPr>
            <a:r>
              <a:rPr lang="ar-SA" sz="3200" dirty="0">
                <a:solidFill>
                  <a:schemeClr val="tx1"/>
                </a:solidFill>
              </a:rPr>
              <a:t>(الحاجة)</a:t>
            </a:r>
          </a:p>
          <a:p>
            <a:pPr algn="ctr">
              <a:defRPr/>
            </a:pPr>
            <a:endParaRPr lang="ar-SA" sz="3200" dirty="0">
              <a:solidFill>
                <a:schemeClr val="tx1"/>
              </a:solidFill>
            </a:endParaRPr>
          </a:p>
          <a:p>
            <a:pPr algn="ctr">
              <a:defRPr/>
            </a:pPr>
            <a:endParaRPr lang="ar-SA" sz="3200" dirty="0">
              <a:solidFill>
                <a:schemeClr val="tx1"/>
              </a:solidFill>
            </a:endParaRPr>
          </a:p>
          <a:p>
            <a:pPr algn="ctr">
              <a:defRPr/>
            </a:pPr>
            <a:r>
              <a:rPr lang="ar-SA" sz="3200" dirty="0">
                <a:solidFill>
                  <a:schemeClr val="tx1"/>
                </a:solidFill>
              </a:rPr>
              <a:t>منخفضة</a:t>
            </a:r>
            <a:endParaRPr lang="en-US" sz="3200" dirty="0">
              <a:solidFill>
                <a:schemeClr val="tx1"/>
              </a:solidFill>
            </a:endParaRPr>
          </a:p>
        </p:txBody>
      </p:sp>
      <p:graphicFrame>
        <p:nvGraphicFramePr>
          <p:cNvPr id="5" name="Table 4"/>
          <p:cNvGraphicFramePr>
            <a:graphicFrameLocks noGrp="1"/>
          </p:cNvGraphicFramePr>
          <p:nvPr/>
        </p:nvGraphicFramePr>
        <p:xfrm>
          <a:off x="2133600" y="990600"/>
          <a:ext cx="6604000" cy="4234141"/>
        </p:xfrm>
        <a:graphic>
          <a:graphicData uri="http://schemas.openxmlformats.org/drawingml/2006/table">
            <a:tbl>
              <a:tblPr firstRow="1" bandRow="1">
                <a:tableStyleId>{5C22544A-7EE6-4342-B048-85BDC9FD1C3A}</a:tableStyleId>
              </a:tblPr>
              <a:tblGrid>
                <a:gridCol w="3302000"/>
                <a:gridCol w="3302000"/>
              </a:tblGrid>
              <a:tr h="2311994">
                <a:tc>
                  <a:txBody>
                    <a:bodyPr/>
                    <a:lstStyle/>
                    <a:p>
                      <a:pPr algn="ctr" rtl="1"/>
                      <a:endParaRPr lang="ar-SA" sz="2400" b="1" dirty="0" smtClean="0">
                        <a:solidFill>
                          <a:schemeClr val="tx1"/>
                        </a:solidFill>
                      </a:endParaRPr>
                    </a:p>
                    <a:p>
                      <a:pPr algn="ctr" rtl="1"/>
                      <a:endParaRPr lang="ar-SA" sz="2400" b="1" dirty="0" smtClean="0">
                        <a:solidFill>
                          <a:schemeClr val="tx1"/>
                        </a:solidFill>
                      </a:endParaRPr>
                    </a:p>
                    <a:p>
                      <a:pPr algn="ctr" rtl="1"/>
                      <a:r>
                        <a:rPr lang="ar-SA" sz="2400" b="1" dirty="0" smtClean="0">
                          <a:solidFill>
                            <a:schemeClr val="tx1"/>
                          </a:solidFill>
                        </a:rPr>
                        <a:t>استراتيجية </a:t>
                      </a:r>
                    </a:p>
                    <a:p>
                      <a:pPr algn="ctr" rtl="1"/>
                      <a:r>
                        <a:rPr lang="ar-SA" sz="2400" b="1" dirty="0" smtClean="0">
                          <a:solidFill>
                            <a:schemeClr val="tx1"/>
                          </a:solidFill>
                        </a:rPr>
                        <a:t>البراعة الادارية</a:t>
                      </a:r>
                    </a:p>
                    <a:p>
                      <a:pPr algn="ctr" rtl="1"/>
                      <a:endParaRPr lang="ar-SA" sz="2400" b="1" dirty="0" smtClean="0">
                        <a:solidFill>
                          <a:schemeClr val="tx1"/>
                        </a:solidFill>
                      </a:endParaRPr>
                    </a:p>
                    <a:p>
                      <a:pPr algn="ctr" rtl="1"/>
                      <a:endParaRPr lang="en-US" sz="2400" b="1" dirty="0">
                        <a:solidFill>
                          <a:schemeClr val="tx1"/>
                        </a:solidFill>
                      </a:endParaRPr>
                    </a:p>
                  </a:txBody>
                  <a:tcPr marT="45714" marB="45714">
                    <a:solidFill>
                      <a:srgbClr val="FFFF00"/>
                    </a:solidFill>
                  </a:tcPr>
                </a:tc>
                <a:tc>
                  <a:txBody>
                    <a:bodyPr/>
                    <a:lstStyle/>
                    <a:p>
                      <a:pPr algn="ctr" rtl="1"/>
                      <a:endParaRPr lang="ar-SA" sz="2400" b="1" dirty="0" smtClean="0">
                        <a:solidFill>
                          <a:schemeClr val="tx1"/>
                        </a:solidFill>
                      </a:endParaRPr>
                    </a:p>
                    <a:p>
                      <a:pPr algn="ctr" rtl="1"/>
                      <a:endParaRPr lang="ar-SA" sz="2400" b="1" dirty="0" smtClean="0">
                        <a:solidFill>
                          <a:schemeClr val="tx1"/>
                        </a:solidFill>
                      </a:endParaRPr>
                    </a:p>
                    <a:p>
                      <a:pPr algn="ctr" rtl="1"/>
                      <a:r>
                        <a:rPr lang="ar-SA" sz="2400" b="1" dirty="0" smtClean="0">
                          <a:solidFill>
                            <a:schemeClr val="tx1"/>
                          </a:solidFill>
                        </a:rPr>
                        <a:t>الاستراتيجية </a:t>
                      </a:r>
                    </a:p>
                    <a:p>
                      <a:pPr algn="ctr" rtl="1"/>
                      <a:r>
                        <a:rPr lang="ar-SA" sz="2400" b="1" dirty="0" smtClean="0">
                          <a:solidFill>
                            <a:schemeClr val="tx1"/>
                          </a:solidFill>
                        </a:rPr>
                        <a:t>الديكتاتورية( القسرية)</a:t>
                      </a:r>
                      <a:endParaRPr lang="en-US" sz="2400" b="1" dirty="0">
                        <a:solidFill>
                          <a:schemeClr val="tx1"/>
                        </a:solidFill>
                      </a:endParaRPr>
                    </a:p>
                  </a:txBody>
                  <a:tcPr marT="45714" marB="45714">
                    <a:solidFill>
                      <a:srgbClr val="FF0000"/>
                    </a:solidFill>
                  </a:tcPr>
                </a:tc>
              </a:tr>
              <a:tr h="1922147">
                <a:tc>
                  <a:txBody>
                    <a:bodyPr/>
                    <a:lstStyle/>
                    <a:p>
                      <a:pPr algn="ctr" rtl="1"/>
                      <a:endParaRPr lang="ar-SA" sz="2400" b="1" dirty="0" smtClean="0">
                        <a:solidFill>
                          <a:schemeClr val="tx1"/>
                        </a:solidFill>
                      </a:endParaRPr>
                    </a:p>
                    <a:p>
                      <a:pPr algn="ctr" rtl="1"/>
                      <a:r>
                        <a:rPr lang="ar-SA" sz="2400" b="1" dirty="0" smtClean="0">
                          <a:solidFill>
                            <a:schemeClr val="tx1"/>
                          </a:solidFill>
                        </a:rPr>
                        <a:t>استراتيجية </a:t>
                      </a:r>
                    </a:p>
                    <a:p>
                      <a:pPr algn="ctr" rtl="1"/>
                      <a:r>
                        <a:rPr lang="ar-SA" sz="2400" b="1" dirty="0" smtClean="0">
                          <a:solidFill>
                            <a:schemeClr val="tx1"/>
                          </a:solidFill>
                        </a:rPr>
                        <a:t>المشاركة الواسعة</a:t>
                      </a:r>
                      <a:endParaRPr lang="en-US" sz="2400" b="1" dirty="0">
                        <a:solidFill>
                          <a:schemeClr val="tx1"/>
                        </a:solidFill>
                      </a:endParaRPr>
                    </a:p>
                  </a:txBody>
                  <a:tcPr marT="45714" marB="45714">
                    <a:solidFill>
                      <a:srgbClr val="00B050"/>
                    </a:solidFill>
                  </a:tcPr>
                </a:tc>
                <a:tc>
                  <a:txBody>
                    <a:bodyPr/>
                    <a:lstStyle/>
                    <a:p>
                      <a:pPr algn="ctr" rtl="1"/>
                      <a:endParaRPr lang="ar-SA" sz="2400" b="1" dirty="0" smtClean="0">
                        <a:solidFill>
                          <a:schemeClr val="tx1"/>
                        </a:solidFill>
                      </a:endParaRPr>
                    </a:p>
                    <a:p>
                      <a:pPr algn="ctr" rtl="1"/>
                      <a:r>
                        <a:rPr lang="ar-SA" sz="2400" b="1" dirty="0" smtClean="0">
                          <a:solidFill>
                            <a:schemeClr val="tx1"/>
                          </a:solidFill>
                        </a:rPr>
                        <a:t>استراتيجية </a:t>
                      </a:r>
                    </a:p>
                    <a:p>
                      <a:pPr algn="ctr" rtl="1"/>
                      <a:r>
                        <a:rPr lang="ar-SA" sz="2400" b="1" dirty="0" smtClean="0">
                          <a:solidFill>
                            <a:schemeClr val="tx1"/>
                          </a:solidFill>
                        </a:rPr>
                        <a:t>الاقناع</a:t>
                      </a:r>
                      <a:endParaRPr lang="en-US" sz="2400" b="1" dirty="0">
                        <a:solidFill>
                          <a:schemeClr val="tx1"/>
                        </a:solidFill>
                      </a:endParaRPr>
                    </a:p>
                  </a:txBody>
                  <a:tcPr marT="45714" marB="45714">
                    <a:solidFill>
                      <a:srgbClr val="FFC000"/>
                    </a:solidFill>
                  </a:tcPr>
                </a:tc>
              </a:tr>
            </a:tbl>
          </a:graphicData>
        </a:graphic>
      </p:graphicFrame>
      <p:sp>
        <p:nvSpPr>
          <p:cNvPr id="6" name="Rectangle 5"/>
          <p:cNvSpPr/>
          <p:nvPr/>
        </p:nvSpPr>
        <p:spPr>
          <a:xfrm>
            <a:off x="2133600" y="5334000"/>
            <a:ext cx="6553200" cy="4572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ar-SA" sz="3200" dirty="0"/>
              <a:t>مرتفعة        درجة المقاومة              منخفضة</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SA" sz="3500" dirty="0" smtClean="0">
                <a:cs typeface="AL-Mohanad Bold" pitchFamily="2" charset="-78"/>
              </a:rPr>
              <a:t>محاور </a:t>
            </a:r>
            <a:r>
              <a:rPr lang="ar-SA" sz="3500" dirty="0" smtClean="0">
                <a:cs typeface="AL-Mohanad Bold" pitchFamily="2" charset="-78"/>
              </a:rPr>
              <a:t>المحاضرة</a:t>
            </a:r>
            <a:endParaRPr lang="en-US" sz="3500" dirty="0">
              <a:cs typeface="AL-Mohanad Bold" pitchFamily="2" charset="-78"/>
            </a:endParaRPr>
          </a:p>
        </p:txBody>
      </p:sp>
      <p:sp>
        <p:nvSpPr>
          <p:cNvPr id="3" name="Content Placeholder 2"/>
          <p:cNvSpPr>
            <a:spLocks noGrp="1"/>
          </p:cNvSpPr>
          <p:nvPr>
            <p:ph idx="1"/>
          </p:nvPr>
        </p:nvSpPr>
        <p:spPr/>
        <p:txBody>
          <a:bodyPr>
            <a:normAutofit/>
          </a:bodyPr>
          <a:lstStyle/>
          <a:p>
            <a:pPr algn="r" rtl="1">
              <a:defRPr/>
            </a:pPr>
            <a:r>
              <a:rPr lang="ar-SA" sz="2500" dirty="0" smtClean="0">
                <a:cs typeface="AL-Mohanad" pitchFamily="2" charset="-78"/>
              </a:rPr>
              <a:t>اولا: استراتيجيات  التغيير </a:t>
            </a:r>
          </a:p>
          <a:p>
            <a:pPr algn="r" rtl="1">
              <a:defRPr/>
            </a:pPr>
            <a:r>
              <a:rPr lang="ar-SA" sz="2500" dirty="0" smtClean="0">
                <a:cs typeface="AL-Mohanad" pitchFamily="2" charset="-78"/>
              </a:rPr>
              <a:t>ثانيا: استراتيجية التغيير المتدرج</a:t>
            </a:r>
          </a:p>
          <a:p>
            <a:pPr algn="r" rtl="1">
              <a:defRPr/>
            </a:pPr>
            <a:r>
              <a:rPr lang="ar-SA" sz="2500" dirty="0" smtClean="0">
                <a:cs typeface="AL-Mohanad" pitchFamily="2" charset="-78"/>
              </a:rPr>
              <a:t>ثالثا: استراتيجية التغيير </a:t>
            </a:r>
            <a:r>
              <a:rPr lang="ar-SA" sz="2500" dirty="0" smtClean="0">
                <a:cs typeface="AL-Mohanad" pitchFamily="2" charset="-78"/>
              </a:rPr>
              <a:t>البنيوي</a:t>
            </a:r>
            <a:endParaRPr lang="ar-SA" sz="2500" dirty="0" smtClean="0">
              <a:cs typeface="AL-Mohanad"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SA" sz="3500" dirty="0" smtClean="0">
                <a:cs typeface="AL-Mohanad Bold" pitchFamily="2" charset="-78"/>
              </a:rPr>
              <a:t>استراتيجيات </a:t>
            </a:r>
            <a:r>
              <a:rPr lang="ar-SA" sz="3500" dirty="0" smtClean="0">
                <a:cs typeface="AL-Mohanad Bold" pitchFamily="2" charset="-78"/>
              </a:rPr>
              <a:t>التغيير</a:t>
            </a:r>
            <a:endParaRPr lang="en-US" sz="3500" dirty="0">
              <a:cs typeface="AL-Mohanad Bold" pitchFamily="2" charset="-78"/>
            </a:endParaRPr>
          </a:p>
        </p:txBody>
      </p:sp>
      <p:sp>
        <p:nvSpPr>
          <p:cNvPr id="3" name="Content Placeholder 2"/>
          <p:cNvSpPr>
            <a:spLocks noGrp="1"/>
          </p:cNvSpPr>
          <p:nvPr>
            <p:ph idx="1"/>
          </p:nvPr>
        </p:nvSpPr>
        <p:spPr/>
        <p:txBody>
          <a:bodyPr>
            <a:normAutofit/>
          </a:bodyPr>
          <a:lstStyle/>
          <a:p>
            <a:pPr algn="just" rtl="1">
              <a:defRPr/>
            </a:pPr>
            <a:endParaRPr lang="ar-SA" sz="2500" dirty="0" smtClean="0">
              <a:cs typeface="AL-Mohanad" pitchFamily="2" charset="-78"/>
            </a:endParaRPr>
          </a:p>
          <a:p>
            <a:pPr algn="just" rtl="1">
              <a:defRPr/>
            </a:pPr>
            <a:r>
              <a:rPr lang="ar-SA" sz="2500" dirty="0" smtClean="0">
                <a:cs typeface="AL-Mohanad" pitchFamily="2" charset="-78"/>
              </a:rPr>
              <a:t>يجب </a:t>
            </a:r>
            <a:r>
              <a:rPr lang="ar-SA" sz="2500" dirty="0" smtClean="0">
                <a:cs typeface="AL-Mohanad" pitchFamily="2" charset="-78"/>
              </a:rPr>
              <a:t>على ادارة المنظمة القيام بدراسة التغيير دراسة معمقة تمكن من اختيار افضل الاستراتيجيات ووضع الخطط الملائمة، واقتراح البرامج المناسبة</a:t>
            </a:r>
            <a:r>
              <a:rPr lang="ar-SA" sz="2500" dirty="0" smtClean="0">
                <a:cs typeface="AL-Mohanad" pitchFamily="2" charset="-78"/>
              </a:rPr>
              <a:t>.</a:t>
            </a:r>
            <a:endParaRPr lang="ar-SA" sz="2500" dirty="0" smtClean="0">
              <a:cs typeface="AL-Mohanad" pitchFamily="2" charset="-78"/>
            </a:endParaRPr>
          </a:p>
          <a:p>
            <a:pPr algn="just" rtl="1">
              <a:defRPr/>
            </a:pPr>
            <a:endParaRPr lang="en-US" sz="2500" dirty="0" smtClean="0">
              <a:cs typeface="AL-Mohanad" pitchFamily="2" charset="-78"/>
            </a:endParaRPr>
          </a:p>
          <a:p>
            <a:pPr algn="just" rtl="1"/>
            <a:endParaRPr lang="en-US" sz="2500" dirty="0">
              <a:cs typeface="AL-Mohanad"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SA" sz="3500" dirty="0" smtClean="0">
                <a:cs typeface="AL-Mohanad Bold" pitchFamily="2" charset="-78"/>
              </a:rPr>
              <a:t>اولا: استراتيجيات </a:t>
            </a:r>
            <a:r>
              <a:rPr lang="ar-SA" sz="3500" dirty="0" smtClean="0">
                <a:cs typeface="AL-Mohanad Bold" pitchFamily="2" charset="-78"/>
              </a:rPr>
              <a:t>التغيير</a:t>
            </a:r>
            <a:endParaRPr lang="en-US" sz="3500" dirty="0">
              <a:cs typeface="AL-Mohanad Bold" pitchFamily="2" charset="-78"/>
            </a:endParaRPr>
          </a:p>
        </p:txBody>
      </p:sp>
      <p:sp>
        <p:nvSpPr>
          <p:cNvPr id="3" name="Content Placeholder 2"/>
          <p:cNvSpPr>
            <a:spLocks noGrp="1"/>
          </p:cNvSpPr>
          <p:nvPr>
            <p:ph idx="1"/>
          </p:nvPr>
        </p:nvSpPr>
        <p:spPr>
          <a:xfrm>
            <a:off x="1066800" y="1447800"/>
            <a:ext cx="7866888" cy="5029200"/>
          </a:xfrm>
        </p:spPr>
        <p:txBody>
          <a:bodyPr>
            <a:noAutofit/>
          </a:bodyPr>
          <a:lstStyle/>
          <a:p>
            <a:pPr algn="just" rtl="1">
              <a:defRPr/>
            </a:pPr>
            <a:r>
              <a:rPr lang="ar-SA" sz="2500" dirty="0" smtClean="0">
                <a:cs typeface="AL-Mohanad" pitchFamily="2" charset="-78"/>
              </a:rPr>
              <a:t>1- </a:t>
            </a:r>
            <a:r>
              <a:rPr lang="ar-SA" sz="2500" dirty="0" smtClean="0">
                <a:cs typeface="AL-Mohanad" pitchFamily="2" charset="-78"/>
              </a:rPr>
              <a:t>استراتيجية القوة القسرية</a:t>
            </a:r>
          </a:p>
          <a:p>
            <a:pPr algn="just" rtl="1">
              <a:buFont typeface="Wingdings" pitchFamily="2" charset="2"/>
              <a:buChar char="v"/>
              <a:defRPr/>
            </a:pPr>
            <a:r>
              <a:rPr lang="ar-SA" sz="2500" dirty="0" smtClean="0">
                <a:cs typeface="AL-Mohanad" pitchFamily="2" charset="-78"/>
              </a:rPr>
              <a:t>وفقا لهذه الاستراتيجية يتم استخدام كافة الاساليب والوسائل في احداث التغيير، حيث يفرض التغيير بالقوة على الجهات المعنية.</a:t>
            </a:r>
          </a:p>
          <a:p>
            <a:pPr algn="just" rtl="1">
              <a:buFont typeface="Wingdings" pitchFamily="2" charset="2"/>
              <a:buChar char="v"/>
              <a:defRPr/>
            </a:pPr>
            <a:r>
              <a:rPr lang="ar-SA" sz="2500" dirty="0" smtClean="0">
                <a:cs typeface="AL-Mohanad" pitchFamily="2" charset="-78"/>
              </a:rPr>
              <a:t>يتم التغلب على كافة اشكال المقاومة باستخدام العقوبات والجزاءات لكل من يخالف او يقاوم. ويتم تنفيذ تلك الاستراتيجية بأسلوبين هما :</a:t>
            </a:r>
          </a:p>
          <a:p>
            <a:pPr marL="1150938" algn="just" rtl="1">
              <a:buFont typeface="Wingdings" pitchFamily="2" charset="2"/>
              <a:buChar char="ü"/>
              <a:defRPr/>
            </a:pPr>
            <a:r>
              <a:rPr lang="ar-SA" sz="2500" b="1" dirty="0" smtClean="0">
                <a:cs typeface="AL-Mohanad" pitchFamily="2" charset="-78"/>
              </a:rPr>
              <a:t>الاسلوب الاول: استعمال القوة بشكل مباشر </a:t>
            </a:r>
            <a:r>
              <a:rPr lang="ar-SA" sz="2500" dirty="0" smtClean="0">
                <a:cs typeface="AL-Mohanad" pitchFamily="2" charset="-78"/>
              </a:rPr>
              <a:t>حيث يتخذ القائد القرار  ويأمر بتنفيذه  مستعملا سلتطه الرسمية مصحوبا ببعض المحفزات او التهديدات .</a:t>
            </a:r>
          </a:p>
          <a:p>
            <a:pPr marL="1150938" algn="just" rtl="1">
              <a:buFont typeface="Wingdings" pitchFamily="2" charset="2"/>
              <a:buChar char="ü"/>
              <a:defRPr/>
            </a:pPr>
            <a:r>
              <a:rPr lang="ar-SA" sz="2500" b="1" dirty="0" smtClean="0">
                <a:cs typeface="AL-Mohanad" pitchFamily="2" charset="-78"/>
              </a:rPr>
              <a:t>الاسلوب الثاني: اللجوء الى المناورة السياسية </a:t>
            </a:r>
            <a:r>
              <a:rPr lang="ar-SA" sz="2500" dirty="0" smtClean="0">
                <a:cs typeface="AL-Mohanad" pitchFamily="2" charset="-78"/>
              </a:rPr>
              <a:t>المصحوبة بالتفاوض والسيطرة على الموارد وحجبها عند الضرورة.</a:t>
            </a:r>
          </a:p>
          <a:p>
            <a:pPr algn="just" rtl="1">
              <a:buFont typeface="Wingdings" pitchFamily="2" charset="2"/>
              <a:buChar char="v"/>
              <a:defRPr/>
            </a:pPr>
            <a:r>
              <a:rPr lang="ar-SA" sz="2500" dirty="0" smtClean="0">
                <a:cs typeface="AL-Mohanad" pitchFamily="2" charset="-78"/>
              </a:rPr>
              <a:t>تكون هذه الاستراتيجية فعالة في الحالات الطارئة ، وغير فعالة في المدى البعيد  لا نها لا تتضمن ولاء الافراد ودعمهم </a:t>
            </a:r>
            <a:r>
              <a:rPr lang="ar-SA" sz="2500" dirty="0" smtClean="0">
                <a:cs typeface="AL-Mohanad" pitchFamily="2" charset="-78"/>
              </a:rPr>
              <a:t>للتغيير</a:t>
            </a:r>
            <a:r>
              <a:rPr lang="ar-EG" sz="2500" dirty="0" smtClean="0">
                <a:cs typeface="AL-Mohanad" pitchFamily="2" charset="-78"/>
              </a:rPr>
              <a:t>.</a:t>
            </a:r>
            <a:endParaRPr lang="ar-SA" sz="2500" dirty="0" smtClean="0">
              <a:cs typeface="AL-Mohanad"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rtl="1">
              <a:defRPr/>
            </a:pPr>
            <a:endParaRPr lang="ar-SA" sz="2500" dirty="0" smtClean="0">
              <a:cs typeface="AL-Mohanad" pitchFamily="2" charset="-78"/>
            </a:endParaRPr>
          </a:p>
          <a:p>
            <a:pPr algn="just" rtl="1">
              <a:defRPr/>
            </a:pPr>
            <a:r>
              <a:rPr lang="ar-SA" sz="2500" dirty="0" smtClean="0">
                <a:cs typeface="AL-Mohanad" pitchFamily="2" charset="-78"/>
              </a:rPr>
              <a:t>2- </a:t>
            </a:r>
            <a:r>
              <a:rPr lang="ar-SA" sz="2500" dirty="0" smtClean="0">
                <a:cs typeface="AL-Mohanad" pitchFamily="2" charset="-78"/>
              </a:rPr>
              <a:t>استراتيجية العقلانية الميدانية</a:t>
            </a:r>
          </a:p>
          <a:p>
            <a:pPr algn="just" rtl="1">
              <a:defRPr/>
            </a:pPr>
            <a:endParaRPr lang="ar-SA" sz="2500" dirty="0" smtClean="0">
              <a:cs typeface="AL-Mohanad" pitchFamily="2" charset="-78"/>
            </a:endParaRPr>
          </a:p>
          <a:p>
            <a:pPr algn="just" rtl="1">
              <a:defRPr/>
            </a:pPr>
            <a:r>
              <a:rPr lang="ar-SA" sz="2500" dirty="0" smtClean="0">
                <a:cs typeface="AL-Mohanad" pitchFamily="2" charset="-78"/>
              </a:rPr>
              <a:t>تفترض  هذه الاستراتيجية ان العدو الرئيسي للتغيير  هو الجهل  وعدم الوعي، وبالتالي تنظر الى التعليم والبحوث العلمية كأداة رئيسية يقوم عليها التغيير، حيث تقوم المنظمات بتصميم برامج تدريبية تزود المتدربين بالمعلومات ، مع تشجيع البعثات والبحوث والدراسات العلمية</a:t>
            </a:r>
            <a:r>
              <a:rPr lang="ar-SA" sz="2500" dirty="0" smtClean="0">
                <a:cs typeface="AL-Mohanad" pitchFamily="2" charset="-78"/>
              </a:rPr>
              <a:t>.</a:t>
            </a:r>
            <a:endParaRPr lang="en-US" sz="2500" b="1" dirty="0" smtClean="0">
              <a:cs typeface="AL-Mohanad" pitchFamily="2" charset="-78"/>
            </a:endParaRPr>
          </a:p>
          <a:p>
            <a:pPr marL="457200" indent="-457200" algn="just" rtl="1">
              <a:defRPr/>
            </a:pPr>
            <a:endParaRPr lang="en-US" sz="2500" dirty="0" smtClean="0">
              <a:cs typeface="AL-Mohanad" pitchFamily="2" charset="-78"/>
            </a:endParaRPr>
          </a:p>
          <a:p>
            <a:pPr algn="r" rtl="1"/>
            <a:endParaRPr lang="en-US" sz="2500" dirty="0">
              <a:cs typeface="AL-Mohanad"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762000"/>
            <a:ext cx="7802880" cy="5105400"/>
          </a:xfrm>
        </p:spPr>
        <p:txBody>
          <a:bodyPr>
            <a:noAutofit/>
          </a:bodyPr>
          <a:lstStyle/>
          <a:p>
            <a:pPr algn="just" rtl="1">
              <a:defRPr/>
            </a:pPr>
            <a:endParaRPr lang="ar-SA" sz="2500" dirty="0" smtClean="0">
              <a:cs typeface="AL-Mohanad" pitchFamily="2" charset="-78"/>
            </a:endParaRPr>
          </a:p>
          <a:p>
            <a:pPr marL="354013" indent="-354013" algn="just" rtl="1">
              <a:defRPr/>
            </a:pPr>
            <a:r>
              <a:rPr lang="ar-SA" sz="2500" dirty="0" smtClean="0">
                <a:cs typeface="AL-Mohanad" pitchFamily="2" charset="-78"/>
              </a:rPr>
              <a:t>3- </a:t>
            </a:r>
            <a:r>
              <a:rPr lang="ar-SA" sz="2500" dirty="0" smtClean="0">
                <a:cs typeface="AL-Mohanad" pitchFamily="2" charset="-78"/>
              </a:rPr>
              <a:t>استراتيجية التثقيف والتوعية</a:t>
            </a:r>
          </a:p>
          <a:p>
            <a:pPr marL="354013" indent="-354013" algn="just" rtl="1">
              <a:defRPr/>
            </a:pPr>
            <a:endParaRPr lang="ar-SA" sz="2500" dirty="0" smtClean="0">
              <a:cs typeface="AL-Mohanad" pitchFamily="2" charset="-78"/>
            </a:endParaRPr>
          </a:p>
          <a:p>
            <a:pPr marL="354013" indent="-354013" algn="just" rtl="1">
              <a:buFont typeface="Wingdings" pitchFamily="2" charset="2"/>
              <a:buChar char="v"/>
              <a:defRPr/>
            </a:pPr>
            <a:r>
              <a:rPr lang="ar-SA" sz="2500" b="1" dirty="0" smtClean="0">
                <a:cs typeface="AL-Mohanad" pitchFamily="2" charset="-78"/>
              </a:rPr>
              <a:t> </a:t>
            </a:r>
            <a:r>
              <a:rPr lang="ar-SA" sz="2500" dirty="0" smtClean="0">
                <a:solidFill>
                  <a:srgbClr val="000000"/>
                </a:solidFill>
                <a:cs typeface="AL-Mohanad" pitchFamily="2" charset="-78"/>
              </a:rPr>
              <a:t>تفترض هذه الاستراتيجية ان الحاجز الرئيسي امام التغيير ليس نقص المعلومات، بل عدم اقتناع الافراد والوحدات بضرورة التغيير، لذا يتم استخدام المنطق والحجج والادلة والبراهين، خاصة عندما يعتقد الافراد ان ذلك التغيير يهدد مصالحهم او يتضارب مع قيمهم ومعتقداتهم وبالتالي يقاومونه ولا يقبلون به.</a:t>
            </a:r>
          </a:p>
          <a:p>
            <a:pPr marL="354013" indent="-354013" algn="just" rtl="1">
              <a:buFont typeface="Wingdings" pitchFamily="2" charset="2"/>
              <a:buChar char="v"/>
              <a:defRPr/>
            </a:pPr>
            <a:r>
              <a:rPr lang="ar-SA" sz="2500" dirty="0" smtClean="0">
                <a:solidFill>
                  <a:srgbClr val="000000"/>
                </a:solidFill>
                <a:cs typeface="AL-Mohanad" pitchFamily="2" charset="-78"/>
              </a:rPr>
              <a:t>ضمن هذه الاستراتيجية يحاول قائد التغيير ان يتغلب على المقاومة عن طريق التوعية والتثقيف وازالة المخاوف  وتنمية الولاء للتغيير، بما يؤدي الى قبوله بدل رفضه ومقاومته ، ويعد التدريب اهم الوسائل التي يمكن من خلالها تغيير اتجاهات الافراد ومواقفهم تجاه قضايا  التغيير</a:t>
            </a:r>
            <a:r>
              <a:rPr lang="ar-SA" sz="2500" dirty="0" smtClean="0">
                <a:solidFill>
                  <a:srgbClr val="000000"/>
                </a:solidFill>
                <a:cs typeface="AL-Mohanad" pitchFamily="2" charset="-78"/>
              </a:rPr>
              <a:t>.</a:t>
            </a:r>
            <a:endParaRPr lang="ar-SA" sz="2500" dirty="0" smtClean="0">
              <a:solidFill>
                <a:srgbClr val="000000"/>
              </a:solidFill>
              <a:cs typeface="AL-Mohanad"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SA" sz="3500" dirty="0" smtClean="0">
                <a:cs typeface="AL-Mohanad Bold" pitchFamily="2" charset="-78"/>
              </a:rPr>
              <a:t>ثانيا: استراتيجيات التغيير </a:t>
            </a:r>
            <a:r>
              <a:rPr lang="ar-SA" sz="3500" dirty="0" smtClean="0">
                <a:cs typeface="AL-Mohanad Bold" pitchFamily="2" charset="-78"/>
              </a:rPr>
              <a:t>المتدرج</a:t>
            </a:r>
            <a:endParaRPr lang="en-US" sz="3500" dirty="0">
              <a:cs typeface="AL-Mohanad Bold" pitchFamily="2" charset="-78"/>
            </a:endParaRPr>
          </a:p>
        </p:txBody>
      </p:sp>
      <p:sp>
        <p:nvSpPr>
          <p:cNvPr id="3" name="Content Placeholder 2"/>
          <p:cNvSpPr>
            <a:spLocks noGrp="1"/>
          </p:cNvSpPr>
          <p:nvPr>
            <p:ph idx="1"/>
          </p:nvPr>
        </p:nvSpPr>
        <p:spPr/>
        <p:txBody>
          <a:bodyPr>
            <a:noAutofit/>
          </a:bodyPr>
          <a:lstStyle/>
          <a:p>
            <a:pPr algn="just" rtl="1">
              <a:buFont typeface="Wingdings" pitchFamily="2" charset="2"/>
              <a:buChar char="v"/>
              <a:defRPr/>
            </a:pPr>
            <a:r>
              <a:rPr lang="ar-SA" sz="2500" dirty="0" smtClean="0">
                <a:cs typeface="AL-Mohanad" pitchFamily="2" charset="-78"/>
              </a:rPr>
              <a:t>تعتبر </a:t>
            </a:r>
            <a:r>
              <a:rPr lang="ar-SA" sz="2500" dirty="0" smtClean="0">
                <a:cs typeface="AL-Mohanad" pitchFamily="2" charset="-78"/>
              </a:rPr>
              <a:t>من الاستراتيجيات الفعالة للتعامل مع التغيير المخطط له، او التغيير الذي تحتمه الظروف الطارئة. وتتأثر هذه الاستراتيجية بعوامل عديد منها:</a:t>
            </a:r>
          </a:p>
          <a:p>
            <a:pPr marL="1204913" algn="just" rtl="1">
              <a:buFont typeface="Wingdings" pitchFamily="2" charset="2"/>
              <a:buChar char="ü"/>
              <a:tabLst>
                <a:tab pos="627063" algn="l"/>
              </a:tabLst>
              <a:defRPr/>
            </a:pPr>
            <a:r>
              <a:rPr lang="ar-SA" sz="2500" dirty="0" smtClean="0">
                <a:cs typeface="AL-Mohanad" pitchFamily="2" charset="-78"/>
              </a:rPr>
              <a:t>مهارات وقدرات العاملين.</a:t>
            </a:r>
          </a:p>
          <a:p>
            <a:pPr marL="1204913" algn="just" rtl="1">
              <a:buFont typeface="Wingdings" pitchFamily="2" charset="2"/>
              <a:buChar char="ü"/>
              <a:tabLst>
                <a:tab pos="627063" algn="l"/>
              </a:tabLst>
              <a:defRPr/>
            </a:pPr>
            <a:r>
              <a:rPr lang="ar-SA" sz="2500" dirty="0" smtClean="0">
                <a:cs typeface="AL-Mohanad" pitchFamily="2" charset="-78"/>
              </a:rPr>
              <a:t>رغبة العاملين بالمشاركة والتشجيع المستمر.</a:t>
            </a:r>
          </a:p>
          <a:p>
            <a:pPr marL="1204913" algn="just" rtl="1">
              <a:buFont typeface="Wingdings" pitchFamily="2" charset="2"/>
              <a:buChar char="ü"/>
              <a:tabLst>
                <a:tab pos="627063" algn="l"/>
              </a:tabLst>
              <a:defRPr/>
            </a:pPr>
            <a:r>
              <a:rPr lang="ar-SA" sz="2500" dirty="0" smtClean="0">
                <a:cs typeface="AL-Mohanad" pitchFamily="2" charset="-78"/>
              </a:rPr>
              <a:t>ثقافة المنظمة.</a:t>
            </a:r>
          </a:p>
          <a:p>
            <a:pPr marL="1204913" algn="just" rtl="1">
              <a:buFont typeface="Wingdings" pitchFamily="2" charset="2"/>
              <a:buChar char="ü"/>
              <a:tabLst>
                <a:tab pos="627063" algn="l"/>
              </a:tabLst>
              <a:defRPr/>
            </a:pPr>
            <a:endParaRPr lang="ar-SA" sz="2500" dirty="0" smtClean="0">
              <a:cs typeface="AL-Mohanad" pitchFamily="2" charset="-78"/>
            </a:endParaRPr>
          </a:p>
          <a:p>
            <a:pPr algn="just" rtl="1">
              <a:buFont typeface="Wingdings" pitchFamily="2" charset="2"/>
              <a:buChar char="v"/>
              <a:defRPr/>
            </a:pPr>
            <a:r>
              <a:rPr lang="ar-SA" sz="2500" dirty="0" smtClean="0">
                <a:cs typeface="AL-Mohanad" pitchFamily="2" charset="-78"/>
              </a:rPr>
              <a:t>ضمن هذه الاطار  يمكن استخدام الاستراتيجيات  التالية</a:t>
            </a:r>
            <a:r>
              <a:rPr lang="ar-SA" sz="2500" dirty="0" smtClean="0">
                <a:cs typeface="AL-Mohanad" pitchFamily="2" charset="-78"/>
              </a:rPr>
              <a:t>:</a:t>
            </a:r>
            <a:endParaRPr lang="ar-SA" sz="2500" dirty="0" smtClean="0">
              <a:cs typeface="AL-Mohanad"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90600"/>
            <a:ext cx="7498080" cy="5257800"/>
          </a:xfrm>
        </p:spPr>
        <p:txBody>
          <a:bodyPr>
            <a:normAutofit fontScale="85000" lnSpcReduction="20000"/>
          </a:bodyPr>
          <a:lstStyle/>
          <a:p>
            <a:pPr algn="just" rtl="1">
              <a:defRPr/>
            </a:pPr>
            <a:r>
              <a:rPr lang="ar-SA" b="1" dirty="0" smtClean="0">
                <a:cs typeface="AL-Mohanad" pitchFamily="2" charset="-78"/>
              </a:rPr>
              <a:t>1- -استراتيجية المشاركة واسعة النطاق: </a:t>
            </a:r>
            <a:r>
              <a:rPr lang="ar-SA" dirty="0" smtClean="0">
                <a:cs typeface="AL-Mohanad" pitchFamily="2" charset="-78"/>
              </a:rPr>
              <a:t>تقوم هذه الاستراتيجية على التعاون والمشاركة بين الافراد والمنظمة  وتحديد قيم  واهداف وفرضيات  التغيير.  </a:t>
            </a:r>
          </a:p>
          <a:p>
            <a:pPr marL="354013" indent="-354013" algn="just" rtl="1">
              <a:buFont typeface="Wingdings" pitchFamily="2" charset="2"/>
              <a:buChar char="v"/>
              <a:defRPr/>
            </a:pPr>
            <a:r>
              <a:rPr lang="ar-SA" dirty="0" smtClean="0">
                <a:cs typeface="AL-Mohanad" pitchFamily="2" charset="-78"/>
              </a:rPr>
              <a:t>تقوم هذ الاستراتيجية على قواعد المشاركة والتمكين والاشراف والاخذ بحجات الاطراف المشاركة  واهدافها.</a:t>
            </a:r>
          </a:p>
          <a:p>
            <a:pPr marL="354013" indent="-354013" algn="just" rtl="1">
              <a:buFont typeface="Wingdings" pitchFamily="2" charset="2"/>
              <a:buChar char="v"/>
              <a:defRPr/>
            </a:pPr>
            <a:r>
              <a:rPr lang="ar-SA" dirty="0" smtClean="0">
                <a:cs typeface="AL-Mohanad" pitchFamily="2" charset="-78"/>
              </a:rPr>
              <a:t>تستخدم عندما تكون مقاومة التغيير منخفضة، وضرورة التغيير منخفضة، حيث يسمح للأفراد المتأثيرين بالمشاركة من تحديد نوع وحجم  التغيير وكيفية احداثه. كما يمكن من تحفيز الافراد  والرفع من حماسهم  لتنفيذه فاعلية.</a:t>
            </a:r>
          </a:p>
          <a:p>
            <a:pPr marL="403225" indent="-403225" algn="just" rtl="1">
              <a:defRPr/>
            </a:pPr>
            <a:r>
              <a:rPr lang="ar-SA" b="1" dirty="0" smtClean="0">
                <a:cs typeface="AL-Mohanad" pitchFamily="2" charset="-78"/>
              </a:rPr>
              <a:t>2- استراتيجية المشاركة المركزة: </a:t>
            </a:r>
            <a:r>
              <a:rPr lang="ar-SA" dirty="0" smtClean="0">
                <a:cs typeface="AL-Mohanad" pitchFamily="2" charset="-78"/>
              </a:rPr>
              <a:t>تستخدم عندما تكون درجة الحاح التغيير عالية  ودرجة مقاومته منخفضة، في هذه الحالة لا يوجد لدى المدير او القائد الوقت الكافي بحيث يشرك جميع العاملين، حيث يسمح بمشاركة اهم الافراد، مع الاتصال الحقيقي مع بقية افراد المنظمة</a:t>
            </a:r>
            <a:r>
              <a:rPr lang="ar-SA" dirty="0" smtClean="0">
                <a:cs typeface="AL-Mohanad" pitchFamily="2" charset="-78"/>
              </a:rPr>
              <a:t>.</a:t>
            </a:r>
            <a:endParaRPr lang="ar-SA" dirty="0" smtClean="0">
              <a:cs typeface="AL-Mohanad"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03225" indent="-403225" algn="just" rtl="1">
              <a:defRPr/>
            </a:pPr>
            <a:r>
              <a:rPr lang="ar-SA" sz="2500" b="1" dirty="0" smtClean="0">
                <a:cs typeface="AL-Mohanad" pitchFamily="2" charset="-78"/>
              </a:rPr>
              <a:t>3- استراتيجية الاقناع: </a:t>
            </a:r>
            <a:r>
              <a:rPr lang="ar-SA" sz="2500" dirty="0" smtClean="0">
                <a:cs typeface="AL-Mohanad" pitchFamily="2" charset="-78"/>
              </a:rPr>
              <a:t>تستخدم عندما تكون درجة المقاومة عالية  ودرجة الالحاح منخفضة، حيث يوصي في هذه الحالة من خلال هذه الاستراتيجية إقناع الافراد المتأثرين بالتغيير بضرورة قبوله من خلال خلق رؤية مشتركة للحالة المنشودة .</a:t>
            </a:r>
          </a:p>
          <a:p>
            <a:pPr marL="403225" indent="-403225" algn="just" rtl="1">
              <a:defRPr/>
            </a:pPr>
            <a:endParaRPr lang="ar-SA" sz="2500" dirty="0" smtClean="0">
              <a:cs typeface="AL-Mohanad" pitchFamily="2" charset="-78"/>
            </a:endParaRPr>
          </a:p>
          <a:p>
            <a:pPr marL="403225" indent="-403225" algn="just" rtl="1">
              <a:defRPr/>
            </a:pPr>
            <a:r>
              <a:rPr lang="ar-SA" sz="2500" b="1" dirty="0" smtClean="0">
                <a:cs typeface="AL-Mohanad" pitchFamily="2" charset="-78"/>
              </a:rPr>
              <a:t> 4- استراتيجية الاجبار: </a:t>
            </a:r>
            <a:r>
              <a:rPr lang="ar-SA" sz="2500" dirty="0" smtClean="0">
                <a:cs typeface="AL-Mohanad" pitchFamily="2" charset="-78"/>
              </a:rPr>
              <a:t>تستخدم عندما تكون هناك ضرورة ملحة للتغيير ومقاومة عالية للتغيير، معها يدرك المدير عدم امكانية الاستفادة من الطرق الاقناعية او أنها تأخذ وقتا </a:t>
            </a:r>
            <a:r>
              <a:rPr lang="ar-SA" sz="2500" dirty="0" smtClean="0">
                <a:cs typeface="AL-Mohanad" pitchFamily="2" charset="-78"/>
              </a:rPr>
              <a:t>طويلا</a:t>
            </a:r>
            <a:r>
              <a:rPr lang="ar-EG" sz="2500" dirty="0" smtClean="0">
                <a:cs typeface="AL-Mohanad" pitchFamily="2" charset="-78"/>
              </a:rPr>
              <a:t>.</a:t>
            </a:r>
            <a:endParaRPr lang="en-US" sz="2500" dirty="0" smtClean="0">
              <a:cs typeface="AL-Mohanad"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TotalTime>
  <Words>799</Words>
  <Application>Microsoft Office PowerPoint</Application>
  <PresentationFormat>On-screen Show (4:3)</PresentationFormat>
  <Paragraphs>93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المحاضرة الثامنة استراتيجيات التغيير</vt:lpstr>
      <vt:lpstr>محاور المحاضرة</vt:lpstr>
      <vt:lpstr>استراتيجيات التغيير</vt:lpstr>
      <vt:lpstr>اولا: استراتيجيات التغيير</vt:lpstr>
      <vt:lpstr>Slide 5</vt:lpstr>
      <vt:lpstr>Slide 6</vt:lpstr>
      <vt:lpstr>ثانيا: استراتيجيات التغيير المتدرج</vt:lpstr>
      <vt:lpstr>Slide 8</vt:lpstr>
      <vt:lpstr>Slide 9</vt:lpstr>
      <vt:lpstr>Slide 10</vt:lpstr>
      <vt:lpstr>ثالثا: استراتيجية التغيير البنيوي</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الثامنة استراتيجيات التغيير </dc:title>
  <dc:creator>ALI</dc:creator>
  <cp:lastModifiedBy>ALI</cp:lastModifiedBy>
  <cp:revision>17</cp:revision>
  <dcterms:created xsi:type="dcterms:W3CDTF">2006-08-16T00:00:00Z</dcterms:created>
  <dcterms:modified xsi:type="dcterms:W3CDTF">2015-03-14T16:01:02Z</dcterms:modified>
</cp:coreProperties>
</file>