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25E671-9BEB-499C-9ABF-A22B4E1DEEB0}" type="doc">
      <dgm:prSet loTypeId="urn:microsoft.com/office/officeart/2005/8/layout/pyramid1" loCatId="pyramid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83B4B8-AD74-4105-9FBA-1261B5B89E50}">
      <dgm:prSet phldrT="[Text]" custT="1"/>
      <dgm:spPr>
        <a:solidFill>
          <a:srgbClr val="FF0000"/>
        </a:solidFill>
      </dgm:spPr>
      <dgm:t>
        <a:bodyPr/>
        <a:lstStyle/>
        <a:p>
          <a:pPr rtl="1"/>
          <a:endParaRPr lang="ar-SA" sz="3200" dirty="0" smtClean="0"/>
        </a:p>
        <a:p>
          <a:pPr rtl="1"/>
          <a:endParaRPr lang="ar-SA" sz="3200" dirty="0" smtClean="0"/>
        </a:p>
        <a:p>
          <a:pPr rtl="1"/>
          <a:r>
            <a:rPr lang="ar-SA" sz="4800" dirty="0" smtClean="0"/>
            <a:t>الرفض الكامل</a:t>
          </a:r>
          <a:endParaRPr lang="en-US" sz="4800" dirty="0"/>
        </a:p>
      </dgm:t>
    </dgm:pt>
    <dgm:pt modelId="{06D8F7E5-CBA2-4F75-943C-95D5CB7481F2}" type="parTrans" cxnId="{B1FE9065-A56F-4496-92FE-18DE4543F834}">
      <dgm:prSet/>
      <dgm:spPr/>
      <dgm:t>
        <a:bodyPr/>
        <a:lstStyle/>
        <a:p>
          <a:endParaRPr lang="en-US"/>
        </a:p>
      </dgm:t>
    </dgm:pt>
    <dgm:pt modelId="{7F0ED525-88F4-4D53-B9AF-604076AD197E}" type="sibTrans" cxnId="{B1FE9065-A56F-4496-92FE-18DE4543F834}">
      <dgm:prSet/>
      <dgm:spPr/>
      <dgm:t>
        <a:bodyPr/>
        <a:lstStyle/>
        <a:p>
          <a:endParaRPr lang="en-US"/>
        </a:p>
      </dgm:t>
    </dgm:pt>
    <dgm:pt modelId="{CD52DA16-2E34-476C-A55C-6BA404E5A0E0}">
      <dgm:prSet phldrT="[Text]"/>
      <dgm:spPr>
        <a:solidFill>
          <a:srgbClr val="FFC000"/>
        </a:solidFill>
      </dgm:spPr>
      <dgm:t>
        <a:bodyPr/>
        <a:lstStyle/>
        <a:p>
          <a:r>
            <a:rPr lang="ar-SA" dirty="0" smtClean="0"/>
            <a:t>عدم المبالات وعدم الاهتمام</a:t>
          </a:r>
          <a:endParaRPr lang="en-US" dirty="0"/>
        </a:p>
      </dgm:t>
    </dgm:pt>
    <dgm:pt modelId="{D825B977-049D-41C4-90C2-924382F5A56F}" type="parTrans" cxnId="{3BC2D6C3-5CD9-41F1-A458-723F24F4A9D3}">
      <dgm:prSet/>
      <dgm:spPr/>
      <dgm:t>
        <a:bodyPr/>
        <a:lstStyle/>
        <a:p>
          <a:endParaRPr lang="en-US"/>
        </a:p>
      </dgm:t>
    </dgm:pt>
    <dgm:pt modelId="{1CA50238-4BEE-4A54-915D-112A13B36464}" type="sibTrans" cxnId="{3BC2D6C3-5CD9-41F1-A458-723F24F4A9D3}">
      <dgm:prSet/>
      <dgm:spPr/>
      <dgm:t>
        <a:bodyPr/>
        <a:lstStyle/>
        <a:p>
          <a:endParaRPr lang="en-US"/>
        </a:p>
      </dgm:t>
    </dgm:pt>
    <dgm:pt modelId="{A9148689-645E-49C0-9D96-F3CB9F1658E5}">
      <dgm:prSet phldrT="[Text]"/>
      <dgm:spPr>
        <a:solidFill>
          <a:srgbClr val="00B0F0"/>
        </a:solidFill>
      </dgm:spPr>
      <dgm:t>
        <a:bodyPr/>
        <a:lstStyle/>
        <a:p>
          <a:r>
            <a:rPr lang="ar-SA" dirty="0" smtClean="0"/>
            <a:t>الاستعداد للتفاهم والمناقشة</a:t>
          </a:r>
          <a:endParaRPr lang="en-US" dirty="0"/>
        </a:p>
      </dgm:t>
    </dgm:pt>
    <dgm:pt modelId="{96EACADE-D590-4783-BAE4-E393D40D766B}" type="parTrans" cxnId="{1C1D8B48-F484-43D4-ACB1-A0AC0039174E}">
      <dgm:prSet/>
      <dgm:spPr/>
      <dgm:t>
        <a:bodyPr/>
        <a:lstStyle/>
        <a:p>
          <a:endParaRPr lang="en-US"/>
        </a:p>
      </dgm:t>
    </dgm:pt>
    <dgm:pt modelId="{BE4721A8-5419-410F-9CCC-0094D2091099}" type="sibTrans" cxnId="{1C1D8B48-F484-43D4-ACB1-A0AC0039174E}">
      <dgm:prSet/>
      <dgm:spPr/>
      <dgm:t>
        <a:bodyPr/>
        <a:lstStyle/>
        <a:p>
          <a:endParaRPr lang="en-US"/>
        </a:p>
      </dgm:t>
    </dgm:pt>
    <dgm:pt modelId="{0AAC85DB-DC6E-49C3-B946-F76527863198}">
      <dgm:prSet phldrT="[Text]"/>
      <dgm:spPr>
        <a:solidFill>
          <a:srgbClr val="92D050"/>
        </a:solidFill>
      </dgm:spPr>
      <dgm:t>
        <a:bodyPr/>
        <a:lstStyle/>
        <a:p>
          <a:r>
            <a:rPr lang="ar-SA" dirty="0" smtClean="0"/>
            <a:t>اختلاف الراي حول نقاط سطحية</a:t>
          </a:r>
          <a:endParaRPr lang="en-US" dirty="0"/>
        </a:p>
      </dgm:t>
    </dgm:pt>
    <dgm:pt modelId="{E36ECA3E-DD9A-4560-BFBD-5A3EE45CA91D}" type="parTrans" cxnId="{5C88AF14-13D4-4739-B1B8-ADAF714AA114}">
      <dgm:prSet/>
      <dgm:spPr/>
      <dgm:t>
        <a:bodyPr/>
        <a:lstStyle/>
        <a:p>
          <a:endParaRPr lang="en-US"/>
        </a:p>
      </dgm:t>
    </dgm:pt>
    <dgm:pt modelId="{96DBCEAE-8067-4867-848D-95CB2B83F34D}" type="sibTrans" cxnId="{5C88AF14-13D4-4739-B1B8-ADAF714AA114}">
      <dgm:prSet/>
      <dgm:spPr/>
      <dgm:t>
        <a:bodyPr/>
        <a:lstStyle/>
        <a:p>
          <a:endParaRPr lang="en-US"/>
        </a:p>
      </dgm:t>
    </dgm:pt>
    <dgm:pt modelId="{0DEE8755-8424-4650-B4CA-01E2A39C8B9C}" type="pres">
      <dgm:prSet presAssocID="{D425E671-9BEB-499C-9ABF-A22B4E1DEEB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87EC617E-560A-44FC-A138-020258067520}" type="pres">
      <dgm:prSet presAssocID="{CA83B4B8-AD74-4105-9FBA-1261B5B89E50}" presName="Name8" presStyleCnt="0"/>
      <dgm:spPr/>
    </dgm:pt>
    <dgm:pt modelId="{A8B16073-10D0-455F-9C0A-F3604A85BD0C}" type="pres">
      <dgm:prSet presAssocID="{CA83B4B8-AD74-4105-9FBA-1261B5B89E50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DC3602F-335D-419C-B6C2-469177818210}" type="pres">
      <dgm:prSet presAssocID="{CA83B4B8-AD74-4105-9FBA-1261B5B89E5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C3870DD-5533-499C-801C-6266F5A18EF2}" type="pres">
      <dgm:prSet presAssocID="{CD52DA16-2E34-476C-A55C-6BA404E5A0E0}" presName="Name8" presStyleCnt="0"/>
      <dgm:spPr/>
    </dgm:pt>
    <dgm:pt modelId="{EAF4E5F2-BD04-42C4-AF89-D0AA483C80F2}" type="pres">
      <dgm:prSet presAssocID="{CD52DA16-2E34-476C-A55C-6BA404E5A0E0}" presName="level" presStyleLbl="node1" presStyleIdx="1" presStyleCnt="4" custScaleY="23868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4C2272E-BFFC-4941-9040-A5026A77C48A}" type="pres">
      <dgm:prSet presAssocID="{CD52DA16-2E34-476C-A55C-6BA404E5A0E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9EA51B4-CAB2-4E42-9A9C-8B817C7E2D0D}" type="pres">
      <dgm:prSet presAssocID="{A9148689-645E-49C0-9D96-F3CB9F1658E5}" presName="Name8" presStyleCnt="0"/>
      <dgm:spPr/>
    </dgm:pt>
    <dgm:pt modelId="{1DCB3D2A-0B9F-4275-8CB3-7A1DC6880730}" type="pres">
      <dgm:prSet presAssocID="{A9148689-645E-49C0-9D96-F3CB9F1658E5}" presName="level" presStyleLbl="node1" presStyleIdx="2" presStyleCnt="4" custScaleY="42645" custLinFactNeighborX="638" custLinFactNeighborY="-27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21D0938-55EF-4147-AD38-649497DBBD58}" type="pres">
      <dgm:prSet presAssocID="{A9148689-645E-49C0-9D96-F3CB9F1658E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8E73DDA-DBA1-4850-9B54-1D7D755611F8}" type="pres">
      <dgm:prSet presAssocID="{0AAC85DB-DC6E-49C3-B946-F76527863198}" presName="Name8" presStyleCnt="0"/>
      <dgm:spPr/>
    </dgm:pt>
    <dgm:pt modelId="{7D0E1DE8-9FAD-407C-9AAC-6DB559E5F759}" type="pres">
      <dgm:prSet presAssocID="{0AAC85DB-DC6E-49C3-B946-F76527863198}" presName="level" presStyleLbl="node1" presStyleIdx="3" presStyleCnt="4" custScaleY="40460" custLinFactNeighborY="20509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B02424E-FF02-4E0F-A47F-8BBF1F4D19FD}" type="pres">
      <dgm:prSet presAssocID="{0AAC85DB-DC6E-49C3-B946-F7652786319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8FAE3E19-B629-4A58-954E-DDEFA64DB8B4}" type="presOf" srcId="{CA83B4B8-AD74-4105-9FBA-1261B5B89E50}" destId="{A8B16073-10D0-455F-9C0A-F3604A85BD0C}" srcOrd="0" destOrd="0" presId="urn:microsoft.com/office/officeart/2005/8/layout/pyramid1"/>
    <dgm:cxn modelId="{7880589D-91B8-4CD4-BA8F-890668995C26}" type="presOf" srcId="{D425E671-9BEB-499C-9ABF-A22B4E1DEEB0}" destId="{0DEE8755-8424-4650-B4CA-01E2A39C8B9C}" srcOrd="0" destOrd="0" presId="urn:microsoft.com/office/officeart/2005/8/layout/pyramid1"/>
    <dgm:cxn modelId="{780F9C77-3771-41EB-A500-0AC4386582FE}" type="presOf" srcId="{0AAC85DB-DC6E-49C3-B946-F76527863198}" destId="{AB02424E-FF02-4E0F-A47F-8BBF1F4D19FD}" srcOrd="1" destOrd="0" presId="urn:microsoft.com/office/officeart/2005/8/layout/pyramid1"/>
    <dgm:cxn modelId="{B1FE9065-A56F-4496-92FE-18DE4543F834}" srcId="{D425E671-9BEB-499C-9ABF-A22B4E1DEEB0}" destId="{CA83B4B8-AD74-4105-9FBA-1261B5B89E50}" srcOrd="0" destOrd="0" parTransId="{06D8F7E5-CBA2-4F75-943C-95D5CB7481F2}" sibTransId="{7F0ED525-88F4-4D53-B9AF-604076AD197E}"/>
    <dgm:cxn modelId="{1C1D8B48-F484-43D4-ACB1-A0AC0039174E}" srcId="{D425E671-9BEB-499C-9ABF-A22B4E1DEEB0}" destId="{A9148689-645E-49C0-9D96-F3CB9F1658E5}" srcOrd="2" destOrd="0" parTransId="{96EACADE-D590-4783-BAE4-E393D40D766B}" sibTransId="{BE4721A8-5419-410F-9CCC-0094D2091099}"/>
    <dgm:cxn modelId="{A3553A1F-F93A-4952-BD49-9C38C36CE4F7}" type="presOf" srcId="{A9148689-645E-49C0-9D96-F3CB9F1658E5}" destId="{421D0938-55EF-4147-AD38-649497DBBD58}" srcOrd="1" destOrd="0" presId="urn:microsoft.com/office/officeart/2005/8/layout/pyramid1"/>
    <dgm:cxn modelId="{3BC2D6C3-5CD9-41F1-A458-723F24F4A9D3}" srcId="{D425E671-9BEB-499C-9ABF-A22B4E1DEEB0}" destId="{CD52DA16-2E34-476C-A55C-6BA404E5A0E0}" srcOrd="1" destOrd="0" parTransId="{D825B977-049D-41C4-90C2-924382F5A56F}" sibTransId="{1CA50238-4BEE-4A54-915D-112A13B36464}"/>
    <dgm:cxn modelId="{56BBF95D-3E14-4EAF-B411-341CD909BF06}" type="presOf" srcId="{CD52DA16-2E34-476C-A55C-6BA404E5A0E0}" destId="{34C2272E-BFFC-4941-9040-A5026A77C48A}" srcOrd="1" destOrd="0" presId="urn:microsoft.com/office/officeart/2005/8/layout/pyramid1"/>
    <dgm:cxn modelId="{B5F549FA-716B-40E3-A2D9-D889760C4B48}" type="presOf" srcId="{A9148689-645E-49C0-9D96-F3CB9F1658E5}" destId="{1DCB3D2A-0B9F-4275-8CB3-7A1DC6880730}" srcOrd="0" destOrd="0" presId="urn:microsoft.com/office/officeart/2005/8/layout/pyramid1"/>
    <dgm:cxn modelId="{3F402E6F-E4F9-4E29-AB52-04B2EBBC418E}" type="presOf" srcId="{0AAC85DB-DC6E-49C3-B946-F76527863198}" destId="{7D0E1DE8-9FAD-407C-9AAC-6DB559E5F759}" srcOrd="0" destOrd="0" presId="urn:microsoft.com/office/officeart/2005/8/layout/pyramid1"/>
    <dgm:cxn modelId="{8768C1AE-5CB0-4953-B9BA-E0D0174D7DE7}" type="presOf" srcId="{CD52DA16-2E34-476C-A55C-6BA404E5A0E0}" destId="{EAF4E5F2-BD04-42C4-AF89-D0AA483C80F2}" srcOrd="0" destOrd="0" presId="urn:microsoft.com/office/officeart/2005/8/layout/pyramid1"/>
    <dgm:cxn modelId="{5C88AF14-13D4-4739-B1B8-ADAF714AA114}" srcId="{D425E671-9BEB-499C-9ABF-A22B4E1DEEB0}" destId="{0AAC85DB-DC6E-49C3-B946-F76527863198}" srcOrd="3" destOrd="0" parTransId="{E36ECA3E-DD9A-4560-BFBD-5A3EE45CA91D}" sibTransId="{96DBCEAE-8067-4867-848D-95CB2B83F34D}"/>
    <dgm:cxn modelId="{7823B374-B864-4D7E-BEA8-589E230F2DCE}" type="presOf" srcId="{CA83B4B8-AD74-4105-9FBA-1261B5B89E50}" destId="{3DC3602F-335D-419C-B6C2-469177818210}" srcOrd="1" destOrd="0" presId="urn:microsoft.com/office/officeart/2005/8/layout/pyramid1"/>
    <dgm:cxn modelId="{327400B2-752E-49FE-97FF-D7D16C352161}" type="presParOf" srcId="{0DEE8755-8424-4650-B4CA-01E2A39C8B9C}" destId="{87EC617E-560A-44FC-A138-020258067520}" srcOrd="0" destOrd="0" presId="urn:microsoft.com/office/officeart/2005/8/layout/pyramid1"/>
    <dgm:cxn modelId="{8C343113-1B0F-4A7A-A005-62139284AEBA}" type="presParOf" srcId="{87EC617E-560A-44FC-A138-020258067520}" destId="{A8B16073-10D0-455F-9C0A-F3604A85BD0C}" srcOrd="0" destOrd="0" presId="urn:microsoft.com/office/officeart/2005/8/layout/pyramid1"/>
    <dgm:cxn modelId="{CAC267A8-16DF-49C5-AE28-DE5830EBC645}" type="presParOf" srcId="{87EC617E-560A-44FC-A138-020258067520}" destId="{3DC3602F-335D-419C-B6C2-469177818210}" srcOrd="1" destOrd="0" presId="urn:microsoft.com/office/officeart/2005/8/layout/pyramid1"/>
    <dgm:cxn modelId="{37B58A7A-84CD-403E-B751-FB9D4007156C}" type="presParOf" srcId="{0DEE8755-8424-4650-B4CA-01E2A39C8B9C}" destId="{0C3870DD-5533-499C-801C-6266F5A18EF2}" srcOrd="1" destOrd="0" presId="urn:microsoft.com/office/officeart/2005/8/layout/pyramid1"/>
    <dgm:cxn modelId="{48207A5F-A496-49FE-81D5-E4CAE2DDA8EB}" type="presParOf" srcId="{0C3870DD-5533-499C-801C-6266F5A18EF2}" destId="{EAF4E5F2-BD04-42C4-AF89-D0AA483C80F2}" srcOrd="0" destOrd="0" presId="urn:microsoft.com/office/officeart/2005/8/layout/pyramid1"/>
    <dgm:cxn modelId="{3EE4138C-96AE-420D-8D33-F056D721E9A5}" type="presParOf" srcId="{0C3870DD-5533-499C-801C-6266F5A18EF2}" destId="{34C2272E-BFFC-4941-9040-A5026A77C48A}" srcOrd="1" destOrd="0" presId="urn:microsoft.com/office/officeart/2005/8/layout/pyramid1"/>
    <dgm:cxn modelId="{43C229A8-BF1E-4622-A283-11DBD2B3D610}" type="presParOf" srcId="{0DEE8755-8424-4650-B4CA-01E2A39C8B9C}" destId="{D9EA51B4-CAB2-4E42-9A9C-8B817C7E2D0D}" srcOrd="2" destOrd="0" presId="urn:microsoft.com/office/officeart/2005/8/layout/pyramid1"/>
    <dgm:cxn modelId="{DD12EF8E-9FA4-49D5-A81F-DA558AB63343}" type="presParOf" srcId="{D9EA51B4-CAB2-4E42-9A9C-8B817C7E2D0D}" destId="{1DCB3D2A-0B9F-4275-8CB3-7A1DC6880730}" srcOrd="0" destOrd="0" presId="urn:microsoft.com/office/officeart/2005/8/layout/pyramid1"/>
    <dgm:cxn modelId="{2AF0432B-C66B-4144-96B9-ED6B7289C787}" type="presParOf" srcId="{D9EA51B4-CAB2-4E42-9A9C-8B817C7E2D0D}" destId="{421D0938-55EF-4147-AD38-649497DBBD58}" srcOrd="1" destOrd="0" presId="urn:microsoft.com/office/officeart/2005/8/layout/pyramid1"/>
    <dgm:cxn modelId="{7B7BD72C-3CE6-4E41-856A-911DAB3D5E76}" type="presParOf" srcId="{0DEE8755-8424-4650-B4CA-01E2A39C8B9C}" destId="{B8E73DDA-DBA1-4850-9B54-1D7D755611F8}" srcOrd="3" destOrd="0" presId="urn:microsoft.com/office/officeart/2005/8/layout/pyramid1"/>
    <dgm:cxn modelId="{CB7A535D-9D73-4FF7-82BB-5CB15A036E59}" type="presParOf" srcId="{B8E73DDA-DBA1-4850-9B54-1D7D755611F8}" destId="{7D0E1DE8-9FAD-407C-9AAC-6DB559E5F759}" srcOrd="0" destOrd="0" presId="urn:microsoft.com/office/officeart/2005/8/layout/pyramid1"/>
    <dgm:cxn modelId="{E89082D8-E681-426C-BA7F-E6F52292669F}" type="presParOf" srcId="{B8E73DDA-DBA1-4850-9B54-1D7D755611F8}" destId="{AB02424E-FF02-4E0F-A47F-8BBF1F4D19FD}" srcOrd="1" destOrd="0" presId="urn:microsoft.com/office/officeart/2005/8/layout/pyramid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googleusercontent.com/translate_c?anno=2&amp;hl=ar&amp;rurl=translate.google.com.sa&amp;sl=en&amp;tl=ar&amp;twu=1&amp;u=http://www.amazon.com/James-OToole/e/B001H6EMS2/ref=ntt_athr_dp_pel_1/189-3432045-6183265&amp;usg=ALkJrhhGAndyPo7PP8XP0JW0Gi7IFEmgL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590800"/>
            <a:ext cx="7406640" cy="147218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ar-SA" sz="4000" dirty="0" smtClean="0">
                <a:solidFill>
                  <a:srgbClr val="000000"/>
                </a:solidFill>
                <a:cs typeface="AL-Mohanad Bold" pitchFamily="2" charset="-78"/>
              </a:rPr>
              <a:t>المحاضرة التاسعة</a:t>
            </a:r>
            <a:br>
              <a:rPr lang="ar-SA" sz="4000" dirty="0" smtClean="0">
                <a:solidFill>
                  <a:srgbClr val="000000"/>
                </a:solidFill>
                <a:cs typeface="AL-Mohanad Bold" pitchFamily="2" charset="-78"/>
              </a:rPr>
            </a:br>
            <a:r>
              <a:rPr lang="ar-SA" sz="4000" dirty="0" smtClean="0">
                <a:solidFill>
                  <a:srgbClr val="000000"/>
                </a:solidFill>
                <a:cs typeface="AL-Mohanad Bold" pitchFamily="2" charset="-78"/>
              </a:rPr>
              <a:t>مقاومة التغيير</a:t>
            </a:r>
            <a:endParaRPr lang="en-US" sz="4000" dirty="0">
              <a:cs typeface="AL-Mohanad Bold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Autofit/>
          </a:bodyPr>
          <a:lstStyle/>
          <a:p>
            <a:pPr algn="r" rtl="1"/>
            <a:r>
              <a:rPr lang="ar-SA" sz="4000" dirty="0" smtClean="0">
                <a:cs typeface="AL-Mohanad Bold" pitchFamily="2" charset="-78"/>
              </a:rPr>
              <a:t>اسباب مقاومة التغيير</a:t>
            </a:r>
            <a:endParaRPr lang="en-US" sz="4000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8019288" cy="5486400"/>
          </a:xfrm>
        </p:spPr>
        <p:txBody>
          <a:bodyPr>
            <a:noAutofit/>
          </a:bodyPr>
          <a:lstStyle/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التغيير غير المدروس وغير المخطط له.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عدم وضوح اهداف التغيير.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عدم وجود شعور بالحاجة للتغيير.</a:t>
            </a:r>
            <a:endParaRPr lang="en-US" sz="2500" dirty="0" smtClean="0">
              <a:cs typeface="AL-Mohanad Bold" pitchFamily="2" charset="-78"/>
            </a:endParaRP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عدم مشاركة الافراد في التغيير.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عدم توافر الثقة في القائمين على التغيير.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عندما يتم تجاهل تقاليد وانماط العمل.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ضعف الاتصالات الادارية ونقص المعلومات.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الارتياح للوضع الحالي والخوف من نتائج التغيير، او من  المجهول.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عندما يرتبط التغيير بأعباء وضغوط عمل كبيرة، او بتهديدات وظيفية.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السرعة الشديدة في التغيير.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عندما تكون الخبرة السابقة عن التغيير سيئة.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التوقيت سيئ للتغيير، ونقص الموارد البشرية والمادية الداعمة للتغيير.</a:t>
            </a:r>
            <a:endParaRPr lang="en-US" sz="2500" dirty="0" smtClean="0">
              <a:cs typeface="AL-Mohanad Bold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>
            <a:noAutofit/>
          </a:bodyPr>
          <a:lstStyle/>
          <a:p>
            <a:pPr algn="r" rtl="1"/>
            <a:r>
              <a:rPr lang="ar-SA" sz="4000" dirty="0" smtClean="0">
                <a:cs typeface="AL-Mohanad Bold" pitchFamily="2" charset="-78"/>
              </a:rPr>
              <a:t>اسباب اخرى لمقاومة التغيير</a:t>
            </a:r>
            <a:endParaRPr lang="en-US" sz="4000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866888" cy="5638800"/>
          </a:xfrm>
        </p:spPr>
        <p:txBody>
          <a:bodyPr>
            <a:noAutofit/>
          </a:bodyPr>
          <a:lstStyle/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b="1" dirty="0" smtClean="0">
                <a:cs typeface="AL-Mohanad Bold" pitchFamily="2" charset="-78"/>
              </a:rPr>
              <a:t>انعدام الاستقرار النفسي والطمأنينة: </a:t>
            </a:r>
            <a:r>
              <a:rPr lang="ar-SA" sz="2500" dirty="0" smtClean="0">
                <a:cs typeface="AL-Mohanad Bold" pitchFamily="2" charset="-78"/>
              </a:rPr>
              <a:t>التغيير يتطلب تغييرا في المناهج والأساليب وهو ما يعتبر تهديدا للأمن النفسي للأفراد اللذين لا يجدون ضرورة في التغيير.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b="1" dirty="0" smtClean="0">
                <a:cs typeface="AL-Mohanad Bold" pitchFamily="2" charset="-78"/>
              </a:rPr>
              <a:t>توقع الخسارة: </a:t>
            </a:r>
            <a:r>
              <a:rPr lang="ar-SA" sz="2500" dirty="0" smtClean="0">
                <a:cs typeface="AL-Mohanad Bold" pitchFamily="2" charset="-78"/>
              </a:rPr>
              <a:t>غالبا ما يتوقع المعنيون بالتغيير ان هدف الادارة من التغيير ليس بالضرورة التطوير بل دوافع اخرى غير مصرح بها قد تود عليهم بالضرر.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b="1" dirty="0" smtClean="0">
                <a:cs typeface="AL-Mohanad Bold" pitchFamily="2" charset="-78"/>
              </a:rPr>
              <a:t>التخوفات الاقتصادية</a:t>
            </a:r>
            <a:r>
              <a:rPr lang="ar-SA" sz="2500" dirty="0" smtClean="0">
                <a:cs typeface="AL-Mohanad Bold" pitchFamily="2" charset="-78"/>
              </a:rPr>
              <a:t>: هنا يعتقد الفرد المقاوم ان التغيير يهدر دخله لان التغييرات الجديدة تتطلب تغير معدلات الدخل وميزانيات الاعمال.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b="1" dirty="0" smtClean="0">
                <a:cs typeface="AL-Mohanad Bold" pitchFamily="2" charset="-78"/>
              </a:rPr>
              <a:t>القلق الاجتماعي</a:t>
            </a:r>
            <a:r>
              <a:rPr lang="ar-SA" sz="2500" dirty="0" smtClean="0">
                <a:cs typeface="AL-Mohanad Bold" pitchFamily="2" charset="-78"/>
              </a:rPr>
              <a:t>: التغيير قد يولد تخوفا من المجهول عند بعض الافراد ما يؤدي الى فك ارتباط حالي مع افراد مرغوبين، وتأسيس ارتباطات جديدة غير مأمونة. 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b="1" dirty="0" smtClean="0">
                <a:cs typeface="AL-Mohanad Bold" pitchFamily="2" charset="-78"/>
              </a:rPr>
              <a:t>الخوف من ان يؤدي التغيير الى تعلم مهارات جديدة  </a:t>
            </a:r>
            <a:r>
              <a:rPr lang="ar-SA" sz="2500" dirty="0" smtClean="0">
                <a:cs typeface="AL-Mohanad Bold" pitchFamily="2" charset="-78"/>
              </a:rPr>
              <a:t>وتجميد مهارات مكتسبة، فضلا عن ما قد تبديل المواقع والأدوار والأمكنة والدوائر والمسؤوليات.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endParaRPr lang="en-US" sz="2500" dirty="0" smtClean="0">
              <a:cs typeface="AL-Mohanad Bold" pitchFamily="2" charset="-78"/>
            </a:endParaRPr>
          </a:p>
          <a:p>
            <a:pPr algn="just" rtl="1"/>
            <a:endParaRPr lang="en-US" sz="2500" dirty="0">
              <a:cs typeface="AL-Mohanad Bold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476488" cy="1524000"/>
          </a:xfrm>
        </p:spPr>
        <p:txBody>
          <a:bodyPr>
            <a:noAutofit/>
          </a:bodyPr>
          <a:lstStyle/>
          <a:p>
            <a:pPr algn="r" rtl="1"/>
            <a:r>
              <a:rPr lang="ar-SA" sz="2500" dirty="0" smtClean="0">
                <a:cs typeface="AL-Mohanad Bold" pitchFamily="2" charset="-78"/>
              </a:rPr>
              <a:t>سعى العديد من </a:t>
            </a:r>
            <a:r>
              <a:rPr lang="ar-SA" sz="2500" dirty="0" smtClean="0">
                <a:cs typeface="AL-Mohanad Bold" pitchFamily="2" charset="-78"/>
              </a:rPr>
              <a:t>الب</a:t>
            </a:r>
            <a:r>
              <a:rPr lang="ar-EG" sz="2500" dirty="0" smtClean="0">
                <a:cs typeface="AL-Mohanad Bold" pitchFamily="2" charset="-78"/>
              </a:rPr>
              <a:t>ا</a:t>
            </a:r>
            <a:r>
              <a:rPr lang="ar-SA" sz="2500" dirty="0" smtClean="0">
                <a:cs typeface="AL-Mohanad Bold" pitchFamily="2" charset="-78"/>
              </a:rPr>
              <a:t>حثين </a:t>
            </a:r>
            <a:r>
              <a:rPr lang="ar-SA" sz="2500" dirty="0" smtClean="0">
                <a:cs typeface="AL-Mohanad Bold" pitchFamily="2" charset="-78"/>
              </a:rPr>
              <a:t>في مجال ادارة التغيير الى حصر تبريرات والتفسيرات المتعلقة بمقاومة التغيير، وقد قدم جيمس اوتول (</a:t>
            </a:r>
            <a:r>
              <a:rPr lang="en-US" sz="2500" dirty="0" smtClean="0">
                <a:cs typeface="AL-Mohanad Bold" pitchFamily="2" charset="-78"/>
                <a:hlinkClick r:id="rId2"/>
              </a:rPr>
              <a:t>James O'Toole</a:t>
            </a:r>
            <a:r>
              <a:rPr lang="en-US" sz="2500" dirty="0" smtClean="0">
                <a:cs typeface="AL-Mohanad Bold" pitchFamily="2" charset="-78"/>
              </a:rPr>
              <a:t> </a:t>
            </a:r>
            <a:r>
              <a:rPr lang="ar-SA" sz="2500" dirty="0" smtClean="0">
                <a:cs typeface="AL-Mohanad Bold" pitchFamily="2" charset="-78"/>
              </a:rPr>
              <a:t>) اكثر من ثلاثين سببا لمقاومة التغيير  وهي</a:t>
            </a:r>
            <a:r>
              <a:rPr lang="en-US" sz="2500" dirty="0" smtClean="0">
                <a:cs typeface="AL-Mohanad Bold" pitchFamily="2" charset="-78"/>
              </a:rPr>
              <a:t>:</a:t>
            </a:r>
            <a:endParaRPr lang="en-US" sz="2500" dirty="0">
              <a:cs typeface="AL-Mohanad Bold" pitchFamily="2" charset="-78"/>
            </a:endParaRPr>
          </a:p>
        </p:txBody>
      </p:sp>
      <p:graphicFrame>
        <p:nvGraphicFramePr>
          <p:cNvPr id="4" name="جدول 8"/>
          <p:cNvGraphicFramePr>
            <a:graphicFrameLocks noGrp="1"/>
          </p:cNvGraphicFramePr>
          <p:nvPr/>
        </p:nvGraphicFramePr>
        <p:xfrm>
          <a:off x="838200" y="1371600"/>
          <a:ext cx="7974013" cy="5303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819"/>
                <a:gridCol w="2202347"/>
                <a:gridCol w="5228847"/>
              </a:tblGrid>
              <a:tr h="420414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عدم الاتزان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التغيير ليس حالة طبيعية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0414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2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بلا دليل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عليك اثبات ان التغيير</a:t>
                      </a:r>
                      <a:r>
                        <a:rPr lang="ar-SA" sz="2400" b="0" baseline="0" dirty="0" smtClean="0"/>
                        <a:t> سيكون نافعا</a:t>
                      </a:r>
                      <a:endParaRPr lang="ar-SA" sz="2400" b="0" dirty="0"/>
                    </a:p>
                  </a:txBody>
                  <a:tcPr/>
                </a:tc>
              </a:tr>
              <a:tr h="420414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3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الثبات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نحتاج الى قوة كبيرة لإحداث التغيير</a:t>
                      </a:r>
                      <a:endParaRPr lang="ar-SA" sz="2400" b="0" dirty="0"/>
                    </a:p>
                  </a:txBody>
                  <a:tcPr/>
                </a:tc>
              </a:tr>
              <a:tr h="756745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4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الاكتفاء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معظم الناس تعجبهم الطريقة التي تسير عليها الامور الحالية</a:t>
                      </a:r>
                      <a:endParaRPr lang="ar-SA" sz="2400" b="0" dirty="0"/>
                    </a:p>
                  </a:txBody>
                  <a:tcPr/>
                </a:tc>
              </a:tr>
              <a:tr h="756745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5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عدم النضج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لم يتم الاعداد بشكل مناسب للتغيير فالوقت غير مناسب</a:t>
                      </a:r>
                      <a:endParaRPr lang="ar-SA" sz="2400" b="0" dirty="0"/>
                    </a:p>
                  </a:txBody>
                  <a:tcPr/>
                </a:tc>
              </a:tr>
              <a:tr h="420414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6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الخوف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الناس تخشى المجهول</a:t>
                      </a:r>
                      <a:endParaRPr lang="ar-SA" sz="2400" b="0" dirty="0"/>
                    </a:p>
                  </a:txBody>
                  <a:tcPr/>
                </a:tc>
              </a:tr>
              <a:tr h="420414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7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المصلحة الاتية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قد يكون التغيير مفيدا</a:t>
                      </a:r>
                      <a:r>
                        <a:rPr lang="ar-SA" sz="2400" b="0" baseline="0" dirty="0" smtClean="0"/>
                        <a:t> للآخرين ولكن ليس لنا</a:t>
                      </a:r>
                      <a:endParaRPr lang="ar-SA" sz="2400" b="0" dirty="0"/>
                    </a:p>
                  </a:txBody>
                  <a:tcPr/>
                </a:tc>
              </a:tr>
              <a:tr h="420414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8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ضعف الثقة</a:t>
                      </a:r>
                      <a:r>
                        <a:rPr lang="ar-SA" sz="2400" b="0" baseline="0" dirty="0" smtClean="0"/>
                        <a:t> بالنفس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لا نعتقد اننا بمستوى التحديات الجديدة</a:t>
                      </a:r>
                      <a:endParaRPr lang="ar-SA" sz="2400" b="0" dirty="0"/>
                    </a:p>
                  </a:txBody>
                  <a:tcPr/>
                </a:tc>
              </a:tr>
              <a:tr h="420414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9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الصدمة من المستقبل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مبهورون</a:t>
                      </a:r>
                      <a:r>
                        <a:rPr lang="ar-SA" sz="2400" b="0" baseline="0" dirty="0" smtClean="0"/>
                        <a:t> من  التغيير  ولذا لا نفهمه وبالتالي نقاومه</a:t>
                      </a:r>
                      <a:endParaRPr lang="ar-SA" sz="2400" b="0" dirty="0"/>
                    </a:p>
                  </a:txBody>
                  <a:tcPr/>
                </a:tc>
              </a:tr>
              <a:tr h="420414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10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العبثية</a:t>
                      </a:r>
                      <a:endParaRPr lang="ar-SA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/>
                        <a:t>تظهر لك انواع التغيير على انها مصطنعة وخادعة</a:t>
                      </a:r>
                      <a:endParaRPr lang="ar-SA" sz="24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/>
          <p:cNvGraphicFramePr>
            <a:graphicFrameLocks noGrp="1"/>
          </p:cNvGraphicFramePr>
          <p:nvPr/>
        </p:nvGraphicFramePr>
        <p:xfrm>
          <a:off x="457200" y="533400"/>
          <a:ext cx="8458200" cy="603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5779"/>
                <a:gridCol w="1578134"/>
                <a:gridCol w="6304287"/>
              </a:tblGrid>
              <a:tr h="414867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نقص المعلومات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لا</a:t>
                      </a:r>
                      <a:r>
                        <a:rPr lang="ar-SA" sz="2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نعلم كيف نغير او الى ماذا نغير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الطبيعة البشرية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البشر يحبون التنافس، عدوانيون، انانيون وتعوزهم صفات الايثار اللازمة للتغيير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الشك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نشك في نوايا قادة التغيير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الحماقة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يبدو التغيير في مظهره جيدا لكننا نخشى ان تكون النتائج سيئة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الغرور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يرفض القادة الاعتراف بأخطائهم وان ما صنعوه بحاجة للتغيير</a:t>
                      </a:r>
                      <a:endParaRPr lang="en-US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التفكير الضيق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الناس لا يمكنهم تأجيل رغباتهم ويريدون النتائج الفورية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قصر النظر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لا نستطيع ان نرى ان التغيير هو في مصلحتنا 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المشي بالأحلام 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معظمنا يعيشون حياة بلا تمعن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غشى البصيرة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التفكير الجماعي يجعل إرضاء المجموعة اهم من التغيير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14867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الامل الشامل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لا نتعلم من تجاربنا  وننظر الى كل شيء حسب افتراضات سابقة </a:t>
                      </a:r>
                      <a:endParaRPr lang="ar-SA" sz="2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4"/>
          <p:cNvGraphicFramePr>
            <a:graphicFrameLocks noGrp="1"/>
          </p:cNvGraphicFramePr>
          <p:nvPr/>
        </p:nvGraphicFramePr>
        <p:xfrm>
          <a:off x="533400" y="228600"/>
          <a:ext cx="8382000" cy="6568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0592"/>
                <a:gridCol w="1581151"/>
                <a:gridCol w="6230257"/>
              </a:tblGrid>
              <a:tr h="777240">
                <a:tc>
                  <a:txBody>
                    <a:bodyPr/>
                    <a:lstStyle/>
                    <a:p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الحالة الشوفينية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نحن على صواب واللذين يريدون لنا التغيير على باطل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الاستثناء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قد ينجح التغيير  في مكان اخر ولكننا لسنا كغيرنا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الايديولوجية 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لدينا نظريات مختلفة عن العالم، وقيم متعارضة مع التغيير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انظمة مؤسسات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يتغير الفرد  ولكن الجماعات تبقى 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التدرج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الامور لا تتغير بالوثب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الاصالة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من نحن لنشكك في القادة  اللذين وضعونا على هذا المسار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التغيير للأقلية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استفادة الاقلية من الوضع القائم اكثر مما تستفيد الاكثرية من التغيير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العزيمة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لا يستطيع احد اقناعي بالتغيير لصعوبة الامر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الظرفية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دروس التاريخ ظرفية لا يمكن ان نبني عليها،  لان ظروفنا مختلفة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طغيان العادة</a:t>
                      </a:r>
                      <a:r>
                        <a:rPr lang="ar-SA" sz="23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افكار قادة التغيير تظهر وكأنها توبيخ للمجتمع على عاداته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77240">
                <a:tc>
                  <a:txBody>
                    <a:bodyPr/>
                    <a:lstStyle/>
                    <a:p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الجهل الانساني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SA" sz="23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الانسان عدو ما يجهل</a:t>
                      </a:r>
                      <a:endParaRPr lang="ar-SA" sz="23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4000" dirty="0" smtClean="0">
                <a:cs typeface="AL-Mohanad Bold" pitchFamily="2" charset="-78"/>
              </a:rPr>
              <a:t>العوامل التي تزيد من مقاومة التغيير</a:t>
            </a:r>
            <a:endParaRPr lang="en-US" sz="4000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114800"/>
          </a:xfrm>
        </p:spPr>
        <p:txBody>
          <a:bodyPr>
            <a:noAutofit/>
          </a:bodyPr>
          <a:lstStyle/>
          <a:p>
            <a:pPr algn="just" rtl="1">
              <a:defRPr/>
            </a:pPr>
            <a:endParaRPr lang="ar-SA" sz="2500" dirty="0" smtClean="0">
              <a:cs typeface="AL-Mohanad Bold" pitchFamily="2" charset="-78"/>
            </a:endParaRP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b="1" dirty="0" smtClean="0">
                <a:cs typeface="AL-Mohanad Bold" pitchFamily="2" charset="-78"/>
              </a:rPr>
              <a:t>فرض التغيير على الافراد والجماعات: </a:t>
            </a:r>
            <a:r>
              <a:rPr lang="ar-SA" sz="2500" dirty="0" smtClean="0">
                <a:cs typeface="AL-Mohanad Bold" pitchFamily="2" charset="-78"/>
              </a:rPr>
              <a:t>اللذين يرونه تهديدا لمراكزهم وسلطاتهم بعكس التغيير الذي يتم بناءا على طلبهم.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b="1" dirty="0" smtClean="0">
                <a:cs typeface="AL-Mohanad Bold" pitchFamily="2" charset="-78"/>
              </a:rPr>
              <a:t>التنظيم غير الرسمي ودوره في تقوية المقاومة  للتغيير: </a:t>
            </a:r>
            <a:r>
              <a:rPr lang="ar-SA" sz="2500" dirty="0" smtClean="0">
                <a:cs typeface="AL-Mohanad Bold" pitchFamily="2" charset="-78"/>
              </a:rPr>
              <a:t>حيث يعتمد على إثارة الشكوك في  نوايا الادارة  وإبراز الاحتمالات السلبية المترتبة على التغيير.</a:t>
            </a:r>
          </a:p>
          <a:p>
            <a:pPr marL="457200" indent="-457200" algn="just" rtl="1">
              <a:buFont typeface="+mj-lt"/>
              <a:buAutoNum type="arabicPeriod"/>
              <a:defRPr/>
            </a:pPr>
            <a:r>
              <a:rPr lang="ar-SA" sz="2500" b="1" dirty="0" smtClean="0">
                <a:cs typeface="AL-Mohanad Bold" pitchFamily="2" charset="-78"/>
              </a:rPr>
              <a:t>تشكيل رأي جماعي ضد التغيير: </a:t>
            </a:r>
            <a:r>
              <a:rPr lang="ar-SA" sz="2500" dirty="0" smtClean="0">
                <a:cs typeface="AL-Mohanad Bold" pitchFamily="2" charset="-78"/>
              </a:rPr>
              <a:t>حيث ان المقاومة الجماعية للتغيير اقوى من مقاومة الافراد لان تأثير التغيير على الجماعات اقوى من تأثيره على الافراد.</a:t>
            </a:r>
            <a:endParaRPr lang="en-US" sz="2500" b="1" dirty="0" smtClean="0">
              <a:cs typeface="AL-Mohanad Bold" pitchFamily="2" charset="-78"/>
            </a:endParaRPr>
          </a:p>
          <a:p>
            <a:pPr marL="457200" indent="-457200" algn="just" rtl="1">
              <a:defRPr/>
            </a:pPr>
            <a:endParaRPr lang="en-US" sz="2500" dirty="0" smtClean="0">
              <a:cs typeface="AL-Mohanad Bold" pitchFamily="2" charset="-78"/>
            </a:endParaRPr>
          </a:p>
          <a:p>
            <a:pPr algn="just" rtl="1"/>
            <a:endParaRPr lang="en-US" sz="2500" dirty="0">
              <a:cs typeface="AL-Mohanad Bold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4000" dirty="0" smtClean="0">
                <a:cs typeface="AL-Mohanad Bold" pitchFamily="2" charset="-78"/>
              </a:rPr>
              <a:t>محاور المحاضرة</a:t>
            </a:r>
            <a:endParaRPr lang="en-US" sz="4000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581400"/>
          </a:xfrm>
        </p:spPr>
        <p:txBody>
          <a:bodyPr>
            <a:normAutofit/>
          </a:bodyPr>
          <a:lstStyle/>
          <a:p>
            <a:pPr marL="457200" indent="-457200" algn="r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مفهوم مقاومة التغيير.</a:t>
            </a:r>
          </a:p>
          <a:p>
            <a:pPr marL="457200" indent="-457200" algn="r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السلوك المتوقع من الفرد تجاه التغيير</a:t>
            </a:r>
          </a:p>
          <a:p>
            <a:pPr marL="457200" indent="-457200" algn="r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المظاهر السلوكية لمقاومة التغيير</a:t>
            </a:r>
          </a:p>
          <a:p>
            <a:pPr marL="457200" indent="-457200" algn="r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درجات  مقاومة  التغيير  في المنظمات</a:t>
            </a:r>
          </a:p>
          <a:p>
            <a:pPr marL="457200" indent="-457200" algn="r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ردود الافعال على التغيير.</a:t>
            </a:r>
          </a:p>
          <a:p>
            <a:pPr marL="457200" indent="-457200" algn="r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اسباب مقاومة التغيير</a:t>
            </a:r>
          </a:p>
          <a:p>
            <a:pPr marL="457200" indent="-457200" algn="r" rtl="1">
              <a:buFont typeface="+mj-lt"/>
              <a:buAutoNum type="arabicPeriod"/>
              <a:defRPr/>
            </a:pPr>
            <a:r>
              <a:rPr lang="ar-SA" sz="2500" dirty="0" smtClean="0">
                <a:cs typeface="AL-Mohanad Bold" pitchFamily="2" charset="-78"/>
              </a:rPr>
              <a:t>العوامل التي تزيد من مقاومة التغيير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4000" dirty="0" smtClean="0">
                <a:cs typeface="AL-Mohanad Bold" pitchFamily="2" charset="-78"/>
              </a:rPr>
              <a:t>مقدمة</a:t>
            </a:r>
            <a:endParaRPr lang="en-US" sz="4000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810000"/>
          </a:xfrm>
        </p:spPr>
        <p:txBody>
          <a:bodyPr>
            <a:normAutofit/>
          </a:bodyPr>
          <a:lstStyle/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تتوقف عملية احداث التغيير على مدى قبول الافراد والجماعات لها وتعاونهم لإنجاحها.</a:t>
            </a:r>
          </a:p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اكثر شيء يجب ان ينتبه له القائم بالتغيير هو أثر ذلك التغيير على الافراد وجماعات العمل في المنظمة.</a:t>
            </a:r>
          </a:p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غالبا ما يتصرف الافراد بوحي الدوافع والاتجاهات والخبرات التي تعكس خصائصهم النفسية تجاه أي عملية.</a:t>
            </a:r>
          </a:p>
          <a:p>
            <a:pPr marL="457200" indent="-457200"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تعتبر عملية مقاومة التغيير وتحديد اسبابها وكيفية التغلب عليها من الامور المهمة بالنسبة للقائم بالتغيير.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4000" dirty="0" smtClean="0">
                <a:cs typeface="AL-Mohanad Bold" pitchFamily="2" charset="-78"/>
              </a:rPr>
              <a:t>مفهوم مقاومة التغيير</a:t>
            </a:r>
            <a:endParaRPr lang="en-US" sz="4000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886200"/>
          </a:xfrm>
        </p:spPr>
        <p:txBody>
          <a:bodyPr>
            <a:noAutofit/>
          </a:bodyPr>
          <a:lstStyle/>
          <a:p>
            <a:pPr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تعني مقاومة التغيير امتناع الموظفين عن التغيير او عدم الامتثال له بالدرجة المناسبة والركون الى الاوضاع القديمة القائمة.</a:t>
            </a: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قد تأخذ المقاومة شكلا اخر كأن يقوم الافراد بإجراءات مناقضة او مناهضة لعملية التغيير. </a:t>
            </a: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قد تكون المقاومة ايجابية  عندما يكون التغيير المقترح سلبيا، أي عندما تكون الفوائد المحققة منه اقل من التكاليف المدفوعة.</a:t>
            </a:r>
          </a:p>
          <a:p>
            <a:pPr algn="just" rtl="1">
              <a:buFont typeface="Wingdings" pitchFamily="2" charset="2"/>
              <a:buChar char="v"/>
              <a:defRPr/>
            </a:pPr>
            <a:r>
              <a:rPr lang="ar-SA" sz="2500" dirty="0" smtClean="0">
                <a:cs typeface="AL-Mohanad Bold" pitchFamily="2" charset="-78"/>
              </a:rPr>
              <a:t>وتكون المقاومة سلبية عندما تكون نتائج التغيير ايجابية  ومردودها على الافراد والمنظمة كبير مقارنة بتكاليفها.</a:t>
            </a:r>
          </a:p>
          <a:p>
            <a:pPr algn="just" rtl="1">
              <a:defRPr/>
            </a:pPr>
            <a:endParaRPr lang="en-US" sz="2500" dirty="0" smtClean="0">
              <a:cs typeface="AL-Mohanad Bold" pitchFamily="2" charset="-78"/>
            </a:endParaRPr>
          </a:p>
          <a:p>
            <a:pPr algn="just" rtl="1"/>
            <a:endParaRPr lang="en-US" sz="2500" dirty="0">
              <a:cs typeface="AL-Mohanad Bold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90600"/>
            <a:ext cx="7498080" cy="4800600"/>
          </a:xfrm>
        </p:spPr>
        <p:txBody>
          <a:bodyPr>
            <a:noAutofit/>
          </a:bodyPr>
          <a:lstStyle/>
          <a:p>
            <a:pPr algn="just" rtl="1">
              <a:defRPr/>
            </a:pPr>
            <a:r>
              <a:rPr lang="ar-SA" sz="2500" dirty="0" smtClean="0">
                <a:cs typeface="AL-Mohanad Bold" pitchFamily="2" charset="-78"/>
              </a:rPr>
              <a:t>ترتبط مقاومة التغيير بالسلوك الانساني الذي يتشكل بفعل العوامل التالية:</a:t>
            </a:r>
          </a:p>
          <a:p>
            <a:pPr algn="just" rtl="1">
              <a:defRPr/>
            </a:pPr>
            <a:endParaRPr lang="ar-SA" sz="2500" dirty="0" smtClean="0">
              <a:cs typeface="AL-Mohanad Bold" pitchFamily="2" charset="-78"/>
            </a:endParaRPr>
          </a:p>
          <a:p>
            <a:pPr marL="266700" indent="-266700" algn="just" rtl="1">
              <a:buFont typeface="Wingdings" pitchFamily="2" charset="2"/>
              <a:buChar char="ü"/>
              <a:defRPr/>
            </a:pPr>
            <a:r>
              <a:rPr lang="ar-SA" sz="2500" b="1" dirty="0" smtClean="0">
                <a:cs typeface="AL-Mohanad Bold" pitchFamily="2" charset="-78"/>
              </a:rPr>
              <a:t>العوامل النفسية: </a:t>
            </a:r>
            <a:r>
              <a:rPr lang="ar-SA" sz="2500" dirty="0" smtClean="0">
                <a:cs typeface="AL-Mohanad Bold" pitchFamily="2" charset="-78"/>
              </a:rPr>
              <a:t>تشمل الشخصية، الإدراك، التفكير، الدوافع والاتجاهات، الخبرات.</a:t>
            </a:r>
          </a:p>
          <a:p>
            <a:pPr marL="266700" indent="-266700" algn="just" rtl="1">
              <a:buFont typeface="Wingdings" pitchFamily="2" charset="2"/>
              <a:buChar char="ü"/>
              <a:defRPr/>
            </a:pPr>
            <a:r>
              <a:rPr lang="ar-SA" sz="2500" b="1" dirty="0" smtClean="0">
                <a:cs typeface="AL-Mohanad Bold" pitchFamily="2" charset="-78"/>
              </a:rPr>
              <a:t>العوامل الاجتماعية: </a:t>
            </a:r>
            <a:r>
              <a:rPr lang="ar-SA" sz="2500" dirty="0" smtClean="0">
                <a:cs typeface="AL-Mohanad Bold" pitchFamily="2" charset="-78"/>
              </a:rPr>
              <a:t>تضم علاقات التفاعل الاجتماعي، اثر الجهات، ضغط البيئة الخارجية.</a:t>
            </a:r>
          </a:p>
          <a:p>
            <a:pPr marL="266700" indent="-266700" algn="just" rtl="1">
              <a:buFont typeface="Wingdings" pitchFamily="2" charset="2"/>
              <a:buChar char="ü"/>
              <a:defRPr/>
            </a:pPr>
            <a:r>
              <a:rPr lang="ar-SA" sz="2500" b="1" dirty="0" smtClean="0">
                <a:cs typeface="AL-Mohanad Bold" pitchFamily="2" charset="-78"/>
              </a:rPr>
              <a:t>العوامل الثقافية:  </a:t>
            </a:r>
            <a:r>
              <a:rPr lang="ar-SA" sz="2500" dirty="0" smtClean="0">
                <a:cs typeface="AL-Mohanad Bold" pitchFamily="2" charset="-78"/>
              </a:rPr>
              <a:t>تضم القيم والتقاليد والعادات السائدة في المجتمع.</a:t>
            </a:r>
          </a:p>
          <a:p>
            <a:pPr marL="266700" indent="-266700" algn="just" rtl="1">
              <a:buFont typeface="Wingdings" pitchFamily="2" charset="2"/>
              <a:buChar char="ü"/>
              <a:defRPr/>
            </a:pPr>
            <a:r>
              <a:rPr lang="ar-SA" sz="2500" b="1" dirty="0" smtClean="0">
                <a:cs typeface="AL-Mohanad Bold" pitchFamily="2" charset="-78"/>
              </a:rPr>
              <a:t>العوامل التنظيمية: </a:t>
            </a:r>
            <a:r>
              <a:rPr lang="ar-SA" sz="2500" dirty="0" smtClean="0">
                <a:cs typeface="AL-Mohanad Bold" pitchFamily="2" charset="-78"/>
              </a:rPr>
              <a:t>تشمل تقسيم العمل، والسلطات والمسؤوليات.</a:t>
            </a:r>
          </a:p>
          <a:p>
            <a:pPr marL="266700" indent="-266700" algn="just" rtl="1">
              <a:buFont typeface="Wingdings" pitchFamily="2" charset="2"/>
              <a:buChar char="ü"/>
              <a:defRPr/>
            </a:pPr>
            <a:r>
              <a:rPr lang="ar-SA" sz="2500" b="1" dirty="0" smtClean="0">
                <a:cs typeface="AL-Mohanad Bold" pitchFamily="2" charset="-78"/>
              </a:rPr>
              <a:t>العوامل الاقتصادية: </a:t>
            </a:r>
            <a:r>
              <a:rPr lang="ar-SA" sz="2500" dirty="0" smtClean="0">
                <a:cs typeface="AL-Mohanad Bold" pitchFamily="2" charset="-78"/>
              </a:rPr>
              <a:t>تتركز في الراتب والمكافاءات والحوافز المادية.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4000" dirty="0" smtClean="0">
                <a:cs typeface="AL-Mohanad Bold" pitchFamily="2" charset="-78"/>
              </a:rPr>
              <a:t> السلوك المتوقع من الفرد تجاه التغيير</a:t>
            </a:r>
            <a:endParaRPr lang="en-US" sz="4000" dirty="0">
              <a:cs typeface="AL-Mohanad Bold" pitchFamily="2" charset="-78"/>
            </a:endParaRPr>
          </a:p>
        </p:txBody>
      </p:sp>
      <p:graphicFrame>
        <p:nvGraphicFramePr>
          <p:cNvPr id="4" name="جدول 4"/>
          <p:cNvGraphicFramePr>
            <a:graphicFrameLocks noGrp="1"/>
          </p:cNvGraphicFramePr>
          <p:nvPr/>
        </p:nvGraphicFramePr>
        <p:xfrm>
          <a:off x="1066800" y="1752601"/>
          <a:ext cx="7848600" cy="281940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4932738"/>
                <a:gridCol w="2915862"/>
              </a:tblGrid>
              <a:tr h="6366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chemeClr val="tx1"/>
                          </a:solidFill>
                          <a:effectLst/>
                        </a:rPr>
                        <a:t>تقييم التغيير</a:t>
                      </a:r>
                      <a:endParaRPr lang="ar-SA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>
                          <a:solidFill>
                            <a:schemeClr val="tx1"/>
                          </a:solidFill>
                          <a:effectLst/>
                        </a:rPr>
                        <a:t>مدى استجابة للتغيير</a:t>
                      </a:r>
                      <a:endParaRPr lang="ar-SA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545690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>
                          <a:solidFill>
                            <a:schemeClr val="tx1"/>
                          </a:solidFill>
                          <a:effectLst/>
                        </a:rPr>
                        <a:t>يرى ان التغيير ضار وهدام</a:t>
                      </a:r>
                      <a:endParaRPr lang="ar-SA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>
                          <a:solidFill>
                            <a:schemeClr val="tx1"/>
                          </a:solidFill>
                          <a:effectLst/>
                        </a:rPr>
                        <a:t>يقاوم علنا دون خوف</a:t>
                      </a:r>
                      <a:endParaRPr lang="ar-SA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545690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>
                          <a:solidFill>
                            <a:schemeClr val="tx1"/>
                          </a:solidFill>
                          <a:effectLst/>
                        </a:rPr>
                        <a:t>يرى ان التغيير قد يمثل تهديدا لاستقرار ه وأمنه</a:t>
                      </a:r>
                      <a:endParaRPr lang="ar-SA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>
                          <a:solidFill>
                            <a:schemeClr val="tx1"/>
                          </a:solidFill>
                          <a:effectLst/>
                        </a:rPr>
                        <a:t>يقاوم سرا</a:t>
                      </a:r>
                      <a:endParaRPr lang="ar-SA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545690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>
                          <a:solidFill>
                            <a:schemeClr val="tx1"/>
                          </a:solidFill>
                          <a:effectLst/>
                        </a:rPr>
                        <a:t>يدرك ان التغيير غير واضح النتائج بالنسبة له</a:t>
                      </a:r>
                      <a:endParaRPr lang="ar-SA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>
                          <a:solidFill>
                            <a:schemeClr val="tx1"/>
                          </a:solidFill>
                          <a:effectLst/>
                        </a:rPr>
                        <a:t>احتمال</a:t>
                      </a:r>
                      <a:r>
                        <a:rPr lang="ar-SA" sz="2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قبوله وإجازته له</a:t>
                      </a:r>
                      <a:endParaRPr lang="ar-SA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  <a:tr h="545690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>
                          <a:solidFill>
                            <a:schemeClr val="tx1"/>
                          </a:solidFill>
                          <a:effectLst/>
                        </a:rPr>
                        <a:t>يدرك ان التغيير مفيد ووسيلة لتحقيق الاهداف</a:t>
                      </a:r>
                      <a:endParaRPr lang="ar-SA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>
                          <a:solidFill>
                            <a:schemeClr val="tx1"/>
                          </a:solidFill>
                          <a:effectLst/>
                        </a:rPr>
                        <a:t>يشارك في احداثه ونجاحه</a:t>
                      </a:r>
                      <a:endParaRPr lang="ar-SA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4000" dirty="0" smtClean="0">
                <a:cs typeface="AL-Mohanad Bold" pitchFamily="2" charset="-78"/>
              </a:rPr>
              <a:t>المظاهر السلوكية لمقاومة التغيير</a:t>
            </a:r>
            <a:endParaRPr lang="en-US" sz="4000" dirty="0">
              <a:cs typeface="AL-Mohanad Bold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3810000"/>
          </a:xfrm>
        </p:spPr>
        <p:txBody>
          <a:bodyPr>
            <a:normAutofit/>
          </a:bodyPr>
          <a:lstStyle/>
          <a:p>
            <a:pPr marL="355600" indent="-355600" algn="just" rtl="1">
              <a:buNone/>
              <a:defRPr/>
            </a:pPr>
            <a:r>
              <a:rPr lang="ar-SA" sz="2500" b="1" dirty="0" smtClean="0">
                <a:cs typeface="AL-Mohanad Bold" pitchFamily="2" charset="-78"/>
              </a:rPr>
              <a:t>1- السلوك الدفاعي العلني: </a:t>
            </a:r>
            <a:r>
              <a:rPr lang="ar-SA" sz="2500" dirty="0" smtClean="0">
                <a:cs typeface="AL-Mohanad Bold" pitchFamily="2" charset="-78"/>
              </a:rPr>
              <a:t>يتمثل في الاضطرابات و تباطؤ الانتاج او زيادة الاخطاء، او الرفض والمعارضة الشديدة  وقد تنتهي بالاستقالة وترك العمل.</a:t>
            </a:r>
          </a:p>
          <a:p>
            <a:pPr marL="355600" indent="-355600" algn="just" rtl="1">
              <a:buNone/>
              <a:defRPr/>
            </a:pPr>
            <a:r>
              <a:rPr lang="ar-SA" sz="2500" b="1" dirty="0" smtClean="0">
                <a:cs typeface="AL-Mohanad Bold" pitchFamily="2" charset="-78"/>
              </a:rPr>
              <a:t>2- السلوك الدفاعي الضمني او المستتر: </a:t>
            </a:r>
            <a:r>
              <a:rPr lang="ar-SA" sz="2500" dirty="0" smtClean="0">
                <a:cs typeface="AL-Mohanad Bold" pitchFamily="2" charset="-78"/>
              </a:rPr>
              <a:t>يتمثل في ضعف الولاء للمنظمة  وفقدان الدافعية للعمل، مع بروز ظاهرة التأخير والتأجيل والتناسي فالانسحاب.</a:t>
            </a:r>
          </a:p>
          <a:p>
            <a:pPr marL="355600" indent="-355600" algn="just" rtl="1">
              <a:buNone/>
              <a:defRPr/>
            </a:pPr>
            <a:r>
              <a:rPr lang="ar-SA" sz="2500" b="1" dirty="0" smtClean="0">
                <a:cs typeface="AL-Mohanad Bold" pitchFamily="2" charset="-78"/>
              </a:rPr>
              <a:t>3- الاستسلام:</a:t>
            </a:r>
            <a:r>
              <a:rPr lang="ar-SA" sz="2500" dirty="0" smtClean="0">
                <a:cs typeface="AL-Mohanad Bold" pitchFamily="2" charset="-78"/>
              </a:rPr>
              <a:t> دون مناقشة للقيم والمهارات الجديدة مما يتطلب زيادة وقت التعلم والتدريب والتمارض وعدم الرضا بشكل عام.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4000" dirty="0" smtClean="0">
                <a:cs typeface="AL-Mohanad Bold" pitchFamily="2" charset="-78"/>
              </a:rPr>
              <a:t>درجات مقاومة التغيير في المنظمات</a:t>
            </a:r>
            <a:endParaRPr lang="en-US" sz="4000" dirty="0">
              <a:cs typeface="AL-Mohanad Bold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219200" y="1752600"/>
          <a:ext cx="73914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sz="4000" dirty="0" smtClean="0">
                <a:cs typeface="AL-Mohanad Bold" pitchFamily="2" charset="-78"/>
              </a:rPr>
              <a:t>ردود الافعال على التغيير</a:t>
            </a:r>
            <a:endParaRPr lang="en-US" sz="4000" dirty="0">
              <a:cs typeface="AL-Mohanad Bold" pitchFamily="2" charset="-78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066800" y="1371600"/>
          <a:ext cx="7772400" cy="4754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63257"/>
                <a:gridCol w="5909143"/>
              </a:tblGrid>
              <a:tr h="1015276">
                <a:tc gridSpan="2">
                  <a:txBody>
                    <a:bodyPr/>
                    <a:lstStyle/>
                    <a:p>
                      <a:pPr algn="r" rtl="1"/>
                      <a:r>
                        <a:rPr lang="ar-SA" sz="2400" b="1" dirty="0" smtClean="0">
                          <a:solidFill>
                            <a:schemeClr val="tx1"/>
                          </a:solidFill>
                        </a:rPr>
                        <a:t>غالبا ما ينظر الموظف الى التغيير من منظوره الخاص</a:t>
                      </a:r>
                      <a:r>
                        <a:rPr lang="ar-SA" sz="2400" b="1" baseline="0" dirty="0" smtClean="0">
                          <a:solidFill>
                            <a:schemeClr val="tx1"/>
                          </a:solidFill>
                        </a:rPr>
                        <a:t> وبالقدر الذي يشبع حاجاته المختلفة، او ما يوجهه من مواقف جديدة، وغالبا ما يكون امام احد السلوكيات الاتية تجاه التغيير:</a:t>
                      </a:r>
                      <a:endParaRPr lang="ar-SA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052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1- الصدمة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شعور الفرد بعدم الاتزان وعدم القدرة على التصرف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052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2- عدم التصديق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الشعور</a:t>
                      </a:r>
                      <a:r>
                        <a:rPr lang="ar-SA" sz="2400" b="0" baseline="0" dirty="0" smtClean="0">
                          <a:solidFill>
                            <a:schemeClr val="tx1"/>
                          </a:solidFill>
                        </a:rPr>
                        <a:t> بعدم الواقعية وموضوعية سبب التغيير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052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3- الذنب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شعور الفرد بأنه قام بخطأ ما يتطلب التغيير الذي حدث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052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4- الاسقاط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قيام الفرد بتأنيب فرد اخر على التغيير الذي حدث.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052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5- التبرير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قيام الفرد بوضع اسباب التغيير.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2884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6- التكامل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قيام الفرد باحتواء التغيير وتحويله الى مزايا يتمتع بها الفرد او النظام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052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7- القبول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dirty="0" smtClean="0">
                          <a:solidFill>
                            <a:schemeClr val="tx1"/>
                          </a:solidFill>
                        </a:rPr>
                        <a:t>خضوع وتحمس الفرد للوضع الجديد بعد التغيير</a:t>
                      </a:r>
                      <a:endParaRPr lang="ar-S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</TotalTime>
  <Words>1166</Words>
  <Application>Microsoft Office PowerPoint</Application>
  <PresentationFormat>On-screen Show (4:3)</PresentationFormat>
  <Paragraphs>182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المحاضرة التاسعة مقاومة التغيير</vt:lpstr>
      <vt:lpstr>محاور المحاضرة</vt:lpstr>
      <vt:lpstr>مقدمة</vt:lpstr>
      <vt:lpstr>مفهوم مقاومة التغيير</vt:lpstr>
      <vt:lpstr>Slide 5</vt:lpstr>
      <vt:lpstr> السلوك المتوقع من الفرد تجاه التغيير</vt:lpstr>
      <vt:lpstr>المظاهر السلوكية لمقاومة التغيير</vt:lpstr>
      <vt:lpstr>درجات مقاومة التغيير في المنظمات</vt:lpstr>
      <vt:lpstr>ردود الافعال على التغيير</vt:lpstr>
      <vt:lpstr>اسباب مقاومة التغيير</vt:lpstr>
      <vt:lpstr>اسباب اخرى لمقاومة التغيير</vt:lpstr>
      <vt:lpstr>سعى العديد من الباحثين في مجال ادارة التغيير الى حصر تبريرات والتفسيرات المتعلقة بمقاومة التغيير، وقد قدم جيمس اوتول (James O'Toole ) اكثر من ثلاثين سببا لمقاومة التغيير  وهي:</vt:lpstr>
      <vt:lpstr>Slide 13</vt:lpstr>
      <vt:lpstr>Slide 14</vt:lpstr>
      <vt:lpstr>العوامل التي تزيد من مقاومة التغيير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التاسعة مقاومة التغيير </dc:title>
  <dc:creator>ALI</dc:creator>
  <cp:lastModifiedBy>ALI</cp:lastModifiedBy>
  <cp:revision>24</cp:revision>
  <dcterms:created xsi:type="dcterms:W3CDTF">2006-08-16T00:00:00Z</dcterms:created>
  <dcterms:modified xsi:type="dcterms:W3CDTF">2015-03-31T19:33:59Z</dcterms:modified>
</cp:coreProperties>
</file>