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t>10/04/2015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t>10/04/2015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t>10/04/2015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t>10/04/2015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70992" y="404664"/>
            <a:ext cx="9073008" cy="6186309"/>
          </a:xfrm>
          <a:prstGeom prst="rect">
            <a:avLst/>
          </a:prstGeom>
        </p:spPr>
        <p:txBody>
          <a:bodyPr wrap="square">
            <a:spAutoFit/>
          </a:bodyPr>
          <a:lstStyle/>
          <a:p>
            <a:pPr fontAlgn="base"/>
            <a:r>
              <a:rPr lang="en-US" sz="1100" b="1" dirty="0"/>
              <a:t>Module Description:        </a:t>
            </a:r>
            <a:endParaRPr lang="en-US" sz="1100" dirty="0"/>
          </a:p>
          <a:p>
            <a:pPr fontAlgn="base"/>
            <a:r>
              <a:rPr lang="en-US" sz="1100" dirty="0"/>
              <a:t>Application systems implementation, functional testing, user acceptance testing, and installation strategies. The processes of maintaining information systems, types of maintenance, measuring and controlling of maintenance effectiveness. Software quality assurance, quality concepts, the ISO 9000 &amp; ISO 9126 quality factors, technical metrics for software and examples of function-based, specification quality, testing metrics. Technical metrics for object-oriented systems, class-oriented metrics. Software Development Methodologies, requirement engineering, and configuration management.</a:t>
            </a:r>
          </a:p>
          <a:p>
            <a:pPr fontAlgn="base"/>
            <a:r>
              <a:rPr lang="en-US" sz="1100" b="1" dirty="0"/>
              <a:t>Module Aims:</a:t>
            </a:r>
            <a:endParaRPr lang="en-US" sz="1100" dirty="0"/>
          </a:p>
          <a:p>
            <a:pPr fontAlgn="base"/>
            <a:r>
              <a:rPr lang="en-US" sz="1100" dirty="0"/>
              <a:t>The course introduces the principles of software engineering and detailed study of topics such as software development lifecycle, requirements gathering, program specification, design techniques, implementation guidelines, validation and verification. Software tools, team oriented processes. Different software process approaches to development, including waterfall model, prototyping, formal modeling, and spiral model. Software engineering economics.. Major topics include:</a:t>
            </a:r>
          </a:p>
          <a:p>
            <a:pPr fontAlgn="base"/>
            <a:r>
              <a:rPr lang="en-US" sz="1100" dirty="0"/>
              <a:t>·         Knowledge of Software processes</a:t>
            </a:r>
          </a:p>
          <a:p>
            <a:pPr fontAlgn="base"/>
            <a:r>
              <a:rPr lang="en-US" sz="1100" dirty="0"/>
              <a:t>·         Knowledge of System Models</a:t>
            </a:r>
          </a:p>
          <a:p>
            <a:pPr fontAlgn="base"/>
            <a:r>
              <a:rPr lang="en-US" sz="1100" dirty="0"/>
              <a:t>·         Knowledge of Architectural Design</a:t>
            </a:r>
          </a:p>
          <a:p>
            <a:pPr fontAlgn="base"/>
            <a:r>
              <a:rPr lang="en-US" sz="1100" dirty="0"/>
              <a:t>·         Knowledge of Object Oriented Concepts</a:t>
            </a:r>
          </a:p>
          <a:p>
            <a:pPr fontAlgn="base"/>
            <a:r>
              <a:rPr lang="en-US" sz="1100" dirty="0"/>
              <a:t>·         Knowledge of Unified Modeling Language</a:t>
            </a:r>
          </a:p>
          <a:p>
            <a:pPr fontAlgn="base"/>
            <a:r>
              <a:rPr lang="en-US" sz="1100" dirty="0"/>
              <a:t/>
            </a:r>
            <a:br>
              <a:rPr lang="en-US" sz="1100" dirty="0"/>
            </a:br>
            <a:endParaRPr lang="en-US" sz="1100" dirty="0"/>
          </a:p>
          <a:p>
            <a:pPr fontAlgn="base"/>
            <a:r>
              <a:rPr lang="en-US" sz="1100" b="1" dirty="0"/>
              <a:t>Learning Outcomes:                       </a:t>
            </a:r>
            <a:endParaRPr lang="en-US" sz="1100" dirty="0"/>
          </a:p>
          <a:p>
            <a:pPr fontAlgn="base"/>
            <a:r>
              <a:rPr lang="en-US" sz="1100" dirty="0"/>
              <a:t>·         An Explain Software &amp; Software Engineering concepts and activities that are involved in the systems engineering process</a:t>
            </a:r>
          </a:p>
          <a:p>
            <a:pPr fontAlgn="base"/>
            <a:r>
              <a:rPr lang="en-US" sz="1100" dirty="0"/>
              <a:t>·         A Discuss the concept of software processes and software process models</a:t>
            </a:r>
          </a:p>
          <a:p>
            <a:pPr fontAlgn="base"/>
            <a:r>
              <a:rPr lang="en-US" sz="1100" dirty="0"/>
              <a:t>·         An Understand the quality assurance and metrics</a:t>
            </a:r>
          </a:p>
          <a:p>
            <a:pPr fontAlgn="base"/>
            <a:r>
              <a:rPr lang="en-US" sz="1100" dirty="0"/>
              <a:t>·         An Understand the  Unified Modeling Language (UML) in real-life software projects</a:t>
            </a:r>
          </a:p>
          <a:p>
            <a:pPr fontAlgn="base"/>
            <a:r>
              <a:rPr lang="en-US" sz="1100" dirty="0"/>
              <a:t>·         An ability to Understand Software &amp; Software Engineering concepts.</a:t>
            </a:r>
          </a:p>
          <a:p>
            <a:pPr fontAlgn="base"/>
            <a:r>
              <a:rPr lang="en-US" sz="1100" dirty="0"/>
              <a:t>·         An ability to Acquaintance software processes and software process models</a:t>
            </a:r>
          </a:p>
          <a:p>
            <a:pPr fontAlgn="base"/>
            <a:r>
              <a:rPr lang="en-US" sz="1100" dirty="0"/>
              <a:t>·         An ability to Identify Project Management Concepts and planning</a:t>
            </a:r>
          </a:p>
          <a:p>
            <a:pPr fontAlgn="base"/>
            <a:r>
              <a:rPr lang="en-US" sz="1100" dirty="0"/>
              <a:t>·         An Apply the concepts of behavioral modeling, data modeling and object modeling in real life situation</a:t>
            </a:r>
          </a:p>
          <a:p>
            <a:pPr fontAlgn="base"/>
            <a:r>
              <a:rPr lang="en-US" sz="1100" dirty="0"/>
              <a:t>·         An ability to Understand quality assurance and metrics</a:t>
            </a:r>
          </a:p>
          <a:p>
            <a:pPr fontAlgn="base"/>
            <a:r>
              <a:rPr lang="en-US" sz="1100" dirty="0"/>
              <a:t>·         Acquaintance Analysis and Design</a:t>
            </a:r>
          </a:p>
          <a:p>
            <a:pPr fontAlgn="base"/>
            <a:r>
              <a:rPr lang="en-US" sz="1100" dirty="0"/>
              <a:t>·         Acquaintance Object-Oriented Concepts and use UML</a:t>
            </a:r>
          </a:p>
          <a:p>
            <a:pPr fontAlgn="base"/>
            <a:r>
              <a:rPr lang="en-US" sz="1100" dirty="0"/>
              <a:t>·         Acquaintance of using computer software related to the course.</a:t>
            </a:r>
          </a:p>
          <a:p>
            <a:pPr fontAlgn="base"/>
            <a:r>
              <a:rPr lang="en-US" sz="1100" dirty="0"/>
              <a:t>·         The ability to communicate and to discuss related topics of the course with instructor inside and outside class.</a:t>
            </a:r>
          </a:p>
          <a:p>
            <a:pPr fontAlgn="base"/>
            <a:r>
              <a:rPr lang="en-US" sz="1100" dirty="0"/>
              <a:t>·         Acquaintance of using internet to get information related to the course.</a:t>
            </a:r>
          </a:p>
          <a:p>
            <a:pPr fontAlgn="base"/>
            <a:r>
              <a:rPr lang="en-US" sz="1100" dirty="0"/>
              <a:t/>
            </a:r>
            <a:br>
              <a:rPr lang="en-US" sz="1100" dirty="0"/>
            </a:br>
            <a:endParaRPr lang="en-US" sz="1100" dirty="0"/>
          </a:p>
          <a:p>
            <a:pPr fontAlgn="base"/>
            <a:r>
              <a:rPr lang="en-US" sz="1100" b="1" dirty="0"/>
              <a:t>Textbook</a:t>
            </a:r>
            <a:r>
              <a:rPr lang="en-US" sz="1100" dirty="0"/>
              <a:t>:                                                                  </a:t>
            </a:r>
          </a:p>
          <a:p>
            <a:pPr rtl="1" fontAlgn="base"/>
            <a:r>
              <a:rPr lang="en-US" sz="1100" dirty="0"/>
              <a:t>R. S. Pressman; Software Engineering, A Practitioner’s Approach, 2009, McGraw-Hill</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TotalTime>
  <Words>3</Words>
  <Application>Microsoft Office PowerPoint</Application>
  <PresentationFormat>Affichage à l'écran (4:3)</PresentationFormat>
  <Paragraphs>28</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6</cp:revision>
  <dcterms:created xsi:type="dcterms:W3CDTF">2015-04-10T09:16:03Z</dcterms:created>
  <dcterms:modified xsi:type="dcterms:W3CDTF">2015-04-10T16:27:02Z</dcterms:modified>
</cp:coreProperties>
</file>