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332656"/>
            <a:ext cx="860444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 smtClean="0"/>
              <a:t>Module Description:    </a:t>
            </a:r>
            <a:endParaRPr lang="fr-FR" sz="1200" dirty="0" smtClean="0"/>
          </a:p>
          <a:p>
            <a:r>
              <a:rPr lang="en-US" sz="1200" dirty="0" smtClean="0"/>
              <a:t>In this course, each group will continue developing the software systems started in CAP 496. Each group must use a particular tool to implement its system in a good programming practice. This implementation tool is preferably new –i.e. not taken in previous courses. Furthermore, students must generate a user manual for their information system in an appropriate format. At the end of the term, each group must submit a final report, which documents completely the information system from the problem definition phase to the implementation phase and contains a user manual for the information system. Teamwork, leadership, communication and writing skills are all important ingredients for a successful project.</a:t>
            </a:r>
            <a:endParaRPr lang="fr-FR" sz="1200" dirty="0" smtClean="0"/>
          </a:p>
          <a:p>
            <a:r>
              <a:rPr lang="en-US" sz="1200" b="1" dirty="0" smtClean="0"/>
              <a:t>Module Aims:</a:t>
            </a:r>
            <a:endParaRPr lang="fr-FR" sz="1200" dirty="0" smtClean="0"/>
          </a:p>
          <a:p>
            <a:pPr lvl="0"/>
            <a:r>
              <a:rPr lang="en-US" sz="1200" dirty="0" smtClean="0"/>
              <a:t>The course enables students to demonstrate their theoretical knowledge and professional skills.</a:t>
            </a:r>
            <a:endParaRPr lang="fr-FR" sz="1200" dirty="0" smtClean="0"/>
          </a:p>
          <a:p>
            <a:pPr lvl="0"/>
            <a:r>
              <a:rPr lang="en-US" sz="1200" dirty="0" smtClean="0"/>
              <a:t>An ability to design and conduct experiments, as well as to analyze and interpret data.</a:t>
            </a:r>
            <a:endParaRPr lang="fr-FR" sz="1200" dirty="0" smtClean="0"/>
          </a:p>
          <a:p>
            <a:pPr lvl="0"/>
            <a:r>
              <a:rPr lang="en-US" sz="1200" dirty="0" smtClean="0"/>
              <a:t>An ability to design a system, component, or process to meet desired needs within realistic constraints such as economic, environmental, social, political, ethical, health and safety, manufacturability, and sustainability.</a:t>
            </a:r>
            <a:endParaRPr lang="fr-FR" sz="1200" dirty="0" smtClean="0"/>
          </a:p>
          <a:p>
            <a:pPr lvl="0"/>
            <a:r>
              <a:rPr lang="en-US" sz="1200" dirty="0" smtClean="0"/>
              <a:t>An ability to function on multidisciplinary teams.</a:t>
            </a:r>
            <a:endParaRPr lang="fr-FR" sz="1200" dirty="0" smtClean="0"/>
          </a:p>
          <a:p>
            <a:pPr lvl="0"/>
            <a:r>
              <a:rPr lang="en-US" sz="1200" dirty="0" smtClean="0"/>
              <a:t>An understanding of professional and ethical responsibility.</a:t>
            </a:r>
            <a:endParaRPr lang="fr-FR" sz="1200" dirty="0" smtClean="0"/>
          </a:p>
          <a:p>
            <a:pPr lvl="0"/>
            <a:r>
              <a:rPr lang="en-US" sz="1200" dirty="0" smtClean="0"/>
              <a:t>An ability to communicate effectively.</a:t>
            </a:r>
            <a:endParaRPr lang="fr-FR" sz="1200" dirty="0" smtClean="0"/>
          </a:p>
          <a:p>
            <a:pPr lvl="0"/>
            <a:r>
              <a:rPr lang="en-US" sz="1200" dirty="0" smtClean="0"/>
              <a:t>The broad education necessary to understand the impact of information systems in a global, economic, environmental, and societal context.</a:t>
            </a:r>
            <a:endParaRPr lang="fr-FR" sz="1200" dirty="0" smtClean="0"/>
          </a:p>
          <a:p>
            <a:pPr lvl="0"/>
            <a:r>
              <a:rPr lang="en-US" sz="1200" dirty="0" smtClean="0"/>
              <a:t>A recognition of the need for, and an ability to engage in life-long learning.</a:t>
            </a:r>
            <a:endParaRPr lang="fr-FR" sz="1200" dirty="0" smtClean="0"/>
          </a:p>
          <a:p>
            <a:pPr lvl="0"/>
            <a:r>
              <a:rPr lang="en-US" sz="1200" dirty="0" smtClean="0"/>
              <a:t>A knowledge of contemporary issues.</a:t>
            </a:r>
            <a:endParaRPr lang="fr-FR" sz="1200" dirty="0" smtClean="0"/>
          </a:p>
          <a:p>
            <a:r>
              <a:rPr lang="en-US" sz="1200" b="1" dirty="0" smtClean="0"/>
              <a:t>Learning Outcomes:     		</a:t>
            </a:r>
            <a:endParaRPr lang="fr-FR" sz="1200" dirty="0" smtClean="0"/>
          </a:p>
          <a:p>
            <a:pPr lvl="0"/>
            <a:r>
              <a:rPr lang="en-US" sz="1200" dirty="0" smtClean="0"/>
              <a:t>An ability to apply knowledge of computing and mathematics appropriate to the discipline</a:t>
            </a:r>
            <a:endParaRPr lang="fr-FR" sz="1200" dirty="0" smtClean="0"/>
          </a:p>
          <a:p>
            <a:pPr lvl="0"/>
            <a:r>
              <a:rPr lang="en-US" sz="1200" dirty="0" smtClean="0"/>
              <a:t>An ability to analyze a problem, and identify and define the computing requirements appropriate to its solution</a:t>
            </a:r>
            <a:endParaRPr lang="fr-FR" sz="1200" dirty="0" smtClean="0"/>
          </a:p>
          <a:p>
            <a:pPr lvl="0"/>
            <a:r>
              <a:rPr lang="en-US" sz="1200" dirty="0" smtClean="0"/>
              <a:t>An ability to use current techniques, skills, and tools necessary for computing practice.</a:t>
            </a:r>
            <a:endParaRPr lang="fr-FR" sz="1200" dirty="0" smtClean="0"/>
          </a:p>
          <a:p>
            <a:pPr lvl="0"/>
            <a:r>
              <a:rPr lang="en-US" sz="1200" dirty="0" smtClean="0"/>
              <a:t>An ability to design, implement, and evaluate a computer-based system, process, component, or program to meet desired needs</a:t>
            </a:r>
            <a:endParaRPr lang="fr-FR" sz="1200" dirty="0" smtClean="0"/>
          </a:p>
          <a:p>
            <a:pPr lvl="0"/>
            <a:r>
              <a:rPr lang="en-US" sz="1200" dirty="0" smtClean="0"/>
              <a:t>An ability to analyze the local and global impact of computing on individuals, organizations, and society</a:t>
            </a:r>
            <a:endParaRPr lang="fr-FR" sz="1200" dirty="0" smtClean="0"/>
          </a:p>
          <a:p>
            <a:pPr lvl="0"/>
            <a:r>
              <a:rPr lang="en-US" sz="1200" dirty="0" smtClean="0"/>
              <a:t>An ability to function effectively on teams to accomplish a common goal</a:t>
            </a:r>
            <a:endParaRPr lang="fr-FR" sz="1200" dirty="0" smtClean="0"/>
          </a:p>
          <a:p>
            <a:pPr lvl="0"/>
            <a:r>
              <a:rPr lang="en-US" sz="1200" dirty="0" smtClean="0"/>
              <a:t>An understanding of professional, ethical, legal, security and social issues and responsibilities</a:t>
            </a:r>
            <a:endParaRPr lang="fr-FR" sz="1200" dirty="0" smtClean="0"/>
          </a:p>
          <a:p>
            <a:pPr lvl="0"/>
            <a:r>
              <a:rPr lang="en-US" sz="1200" dirty="0" smtClean="0"/>
              <a:t>Recognition of the need for and an ability to engage in continuing professional development</a:t>
            </a:r>
            <a:endParaRPr lang="fr-FR" sz="1200" dirty="0" smtClean="0"/>
          </a:p>
          <a:p>
            <a:pPr lvl="0"/>
            <a:r>
              <a:rPr lang="en-US" sz="1200" dirty="0" smtClean="0"/>
              <a:t>An ability to communicate effectively with a range of audiences</a:t>
            </a:r>
            <a:endParaRPr lang="fr-FR" sz="1200" dirty="0" smtClean="0"/>
          </a:p>
          <a:p>
            <a:r>
              <a:rPr lang="en-US" sz="1200" dirty="0" smtClean="0"/>
              <a:t> </a:t>
            </a:r>
            <a:endParaRPr lang="fr-FR" sz="1200" dirty="0" smtClean="0"/>
          </a:p>
          <a:p>
            <a:pPr rtl="1"/>
            <a:r>
              <a:rPr lang="en-US" sz="1200" dirty="0" smtClean="0"/>
              <a:t> </a:t>
            </a:r>
            <a:endParaRPr lang="fr-FR" sz="1200" dirty="0" smtClean="0"/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268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20</cp:revision>
  <dcterms:created xsi:type="dcterms:W3CDTF">2015-04-10T09:16:03Z</dcterms:created>
  <dcterms:modified xsi:type="dcterms:W3CDTF">2015-04-11T07:12:47Z</dcterms:modified>
</cp:coreProperties>
</file>