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8" r:id="rId1"/>
  </p:sldMasterIdLst>
  <p:notesMasterIdLst>
    <p:notesMasterId r:id="rId18"/>
  </p:notesMasterIdLst>
  <p:handoutMasterIdLst>
    <p:handoutMasterId r:id="rId19"/>
  </p:handoutMasterIdLst>
  <p:sldIdLst>
    <p:sldId id="498" r:id="rId2"/>
    <p:sldId id="577" r:id="rId3"/>
    <p:sldId id="558" r:id="rId4"/>
    <p:sldId id="550" r:id="rId5"/>
    <p:sldId id="587" r:id="rId6"/>
    <p:sldId id="588" r:id="rId7"/>
    <p:sldId id="571" r:id="rId8"/>
    <p:sldId id="580" r:id="rId9"/>
    <p:sldId id="585" r:id="rId10"/>
    <p:sldId id="562" r:id="rId11"/>
    <p:sldId id="570" r:id="rId12"/>
    <p:sldId id="575" r:id="rId13"/>
    <p:sldId id="578" r:id="rId14"/>
    <p:sldId id="589" r:id="rId15"/>
    <p:sldId id="539" r:id="rId16"/>
    <p:sldId id="540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3"/>
    <a:srgbClr val="C5D9F1"/>
    <a:srgbClr val="45EB03"/>
    <a:srgbClr val="B2B2B2"/>
    <a:srgbClr val="C0C0C0"/>
    <a:srgbClr val="9F4603"/>
    <a:srgbClr val="EE6804"/>
    <a:srgbClr val="6161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87" autoAdjust="0"/>
    <p:restoredTop sz="91631" autoAdjust="0"/>
  </p:normalViewPr>
  <p:slideViewPr>
    <p:cSldViewPr snapToGrid="0">
      <p:cViewPr>
        <p:scale>
          <a:sx n="80" d="100"/>
          <a:sy n="80" d="100"/>
        </p:scale>
        <p:origin x="-684" y="-168"/>
      </p:cViewPr>
      <p:guideLst>
        <p:guide orient="horz" pos="13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09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endParaRPr lang="en-US" b="0"/>
          </a:p>
        </p:txBody>
      </p:sp>
      <p:sp>
        <p:nvSpPr>
          <p:cNvPr id="30723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defTabSz="611188" eaLnBrk="0" hangingPunct="0">
              <a:tabLst>
                <a:tab pos="2387600" algn="l"/>
                <a:tab pos="4830763" algn="l"/>
              </a:tabLst>
            </a:pPr>
            <a:r>
              <a:rPr lang="en-US" sz="800" b="0"/>
              <a:t>© 2006, Cisco Systems, Inc. All rights reserved.</a:t>
            </a:r>
          </a:p>
          <a:p>
            <a:pPr defTabSz="611188" eaLnBrk="0" hangingPunct="0">
              <a:tabLst>
                <a:tab pos="2387600" algn="l"/>
                <a:tab pos="4830763" algn="l"/>
              </a:tabLst>
            </a:pPr>
            <a:r>
              <a:rPr lang="en-US" sz="800" b="0"/>
              <a:t>Presentation_ID.scr</a:t>
            </a:r>
          </a:p>
        </p:txBody>
      </p:sp>
      <p:sp>
        <p:nvSpPr>
          <p:cNvPr id="30724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/>
          <a:p>
            <a:pPr algn="r" defTabSz="903288" eaLnBrk="0" hangingPunct="0"/>
            <a:fld id="{24FCEDC2-CB88-4332-AD14-E4FCA3C3455B}" type="slidenum">
              <a:rPr lang="en-US" sz="800" b="0"/>
              <a:pPr algn="r" defTabSz="903288" eaLnBrk="0" hangingPunct="0"/>
              <a:t>‹#›</a:t>
            </a:fld>
            <a:endParaRPr lang="en-US" sz="800" b="0"/>
          </a:p>
        </p:txBody>
      </p:sp>
    </p:spTree>
    <p:extLst>
      <p:ext uri="{BB962C8B-B14F-4D97-AF65-F5344CB8AC3E}">
        <p14:creationId xmlns:p14="http://schemas.microsoft.com/office/powerpoint/2010/main" val="1389505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lnSpc>
                <a:spcPct val="90000"/>
              </a:lnSpc>
            </a:pPr>
            <a:endParaRPr lang="en-US" b="0"/>
          </a:p>
        </p:txBody>
      </p:sp>
      <p:sp>
        <p:nvSpPr>
          <p:cNvPr id="16387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defTabSz="611188" eaLnBrk="0" hangingPunct="0">
              <a:tabLst>
                <a:tab pos="2387600" algn="l"/>
                <a:tab pos="4830763" algn="l"/>
              </a:tabLst>
            </a:pPr>
            <a:r>
              <a:rPr lang="en-US" sz="800" b="0"/>
              <a:t>© 2006, Cisco Systems, Inc. All rights reserved.</a:t>
            </a:r>
          </a:p>
          <a:p>
            <a:pPr defTabSz="611188" eaLnBrk="0" hangingPunct="0">
              <a:tabLst>
                <a:tab pos="2387600" algn="l"/>
                <a:tab pos="4830763" algn="l"/>
              </a:tabLst>
            </a:pPr>
            <a:r>
              <a:rPr lang="en-US" sz="800" b="0"/>
              <a:t>Presentation_ID.scr</a:t>
            </a:r>
          </a:p>
        </p:txBody>
      </p:sp>
      <p:sp>
        <p:nvSpPr>
          <p:cNvPr id="16388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 eaLnBrk="0" hangingPunct="0">
              <a:lnSpc>
                <a:spcPct val="100000"/>
              </a:lnSpc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5D1CDC-D87C-4665-A55A-A21D26B56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462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97EDCD-494B-463B-94F5-50E6B57D71C3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391C207-9349-46D5-9D89-8ADDA5014D1F}" type="slidenum">
              <a:rPr lang="en-US" sz="800" b="0"/>
              <a:pPr algn="r"/>
              <a:t>10</a:t>
            </a:fld>
            <a:endParaRPr lang="en-US" sz="800" b="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7" tIns="0" rIns="18817" bIns="0" anchor="b"/>
          <a:lstStyle>
            <a:lvl1pPr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F7D0146-1035-4865-8A5B-0B1E8578604B}" type="slidenum">
              <a:rPr lang="en-US" sz="800" b="0">
                <a:ea typeface="ＭＳ Ｐゴシック" pitchFamily="34" charset="-128"/>
              </a:rPr>
              <a:pPr algn="r"/>
              <a:t>11</a:t>
            </a:fld>
            <a:endParaRPr lang="en-US" sz="800" b="0" dirty="0">
              <a:ea typeface="ＭＳ Ｐゴシック" pitchFamily="34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7" tIns="0" rIns="18817" bIns="0" anchor="b"/>
          <a:lstStyle>
            <a:lvl1pPr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F7D0146-1035-4865-8A5B-0B1E8578604B}" type="slidenum">
              <a:rPr lang="en-US" sz="800" b="0">
                <a:ea typeface="ＭＳ Ｐゴシック" pitchFamily="34" charset="-128"/>
              </a:rPr>
              <a:pPr algn="r"/>
              <a:t>12</a:t>
            </a:fld>
            <a:endParaRPr lang="en-US" sz="800" b="0" dirty="0">
              <a:ea typeface="ＭＳ Ｐゴシック" pitchFamily="34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7" tIns="0" rIns="18817" bIns="0" anchor="b"/>
          <a:lstStyle>
            <a:lvl1pPr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F7D0146-1035-4865-8A5B-0B1E8578604B}" type="slidenum">
              <a:rPr lang="en-US" sz="800" b="0">
                <a:ea typeface="ＭＳ Ｐゴシック" pitchFamily="34" charset="-128"/>
              </a:rPr>
              <a:pPr algn="r"/>
              <a:t>13</a:t>
            </a:fld>
            <a:endParaRPr lang="en-US" sz="800" b="0" dirty="0">
              <a:ea typeface="ＭＳ Ｐゴシック" pitchFamily="34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7" tIns="0" rIns="18817" bIns="0" anchor="b"/>
          <a:lstStyle>
            <a:lvl1pPr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5F7D0146-1035-4865-8A5B-0B1E8578604B}" type="slidenum">
              <a:rPr lang="en-US" sz="800" b="0">
                <a:ea typeface="ＭＳ Ｐゴシック" pitchFamily="34" charset="-128"/>
              </a:rPr>
              <a:pPr algn="r"/>
              <a:t>14</a:t>
            </a:fld>
            <a:endParaRPr lang="en-US" sz="800" b="0" dirty="0">
              <a:ea typeface="ＭＳ Ｐゴシック" pitchFamily="34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8CB16DC-A265-4634-B8FE-A98AE819939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C3B40C-7774-46A0-8FD7-D0857136B16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/>
              <a:pPr algn="r"/>
              <a:t>2</a:t>
            </a:fld>
            <a:endParaRPr lang="en-US" sz="800" b="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311D0035-3BE0-490C-B824-0AD9C41C2BAC}" type="slidenum">
              <a:rPr lang="en-US" sz="800" b="0"/>
              <a:pPr algn="r"/>
              <a:t>3</a:t>
            </a:fld>
            <a:endParaRPr lang="en-US" sz="800" b="0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A313ED8-785B-4D16-9B17-4143385249B9}" type="slidenum">
              <a:rPr lang="en-US" sz="800" b="0"/>
              <a:pPr algn="r"/>
              <a:t>4</a:t>
            </a:fld>
            <a:endParaRPr lang="en-US" sz="800" b="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A313ED8-785B-4D16-9B17-4143385249B9}" type="slidenum">
              <a:rPr lang="en-US" sz="800" b="0"/>
              <a:pPr algn="r"/>
              <a:t>5</a:t>
            </a:fld>
            <a:endParaRPr lang="en-US" sz="800" b="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0A313ED8-785B-4D16-9B17-4143385249B9}" type="slidenum">
              <a:rPr lang="en-US" sz="800" b="0"/>
              <a:pPr algn="r"/>
              <a:t>6</a:t>
            </a:fld>
            <a:endParaRPr lang="en-US" sz="800" b="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7" tIns="0" rIns="18817" bIns="0" anchor="b"/>
          <a:lstStyle>
            <a:lvl1pPr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1700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E20BE7-F2F3-4E26-9454-50B18F790A4E}" type="slidenum">
              <a:rPr lang="en-US" sz="800" b="0">
                <a:ea typeface="ＭＳ Ｐゴシック" pitchFamily="34" charset="-128"/>
              </a:rPr>
              <a:pPr algn="r"/>
              <a:t>7</a:t>
            </a:fld>
            <a:endParaRPr lang="en-US" sz="800" b="0" dirty="0">
              <a:ea typeface="ＭＳ Ｐゴシック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3FA62FE-70C7-4700-B664-0FF949842D7E}" type="slidenum">
              <a:rPr lang="en-US" sz="800" b="0"/>
              <a:pPr algn="r"/>
              <a:t>8</a:t>
            </a:fld>
            <a:endParaRPr lang="en-US" sz="800" b="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3FA62FE-70C7-4700-B664-0FF949842D7E}" type="slidenum">
              <a:rPr lang="en-US" sz="800" b="0"/>
              <a:pPr algn="r"/>
              <a:t>9</a:t>
            </a:fld>
            <a:endParaRPr lang="en-US" sz="800" b="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PPt_4face_0212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350"/>
            <a:ext cx="9144000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78"/>
          <p:cNvSpPr>
            <a:spLocks noChangeArrowheads="1"/>
          </p:cNvSpPr>
          <p:nvPr/>
        </p:nvSpPr>
        <p:spPr bwMode="auto">
          <a:xfrm>
            <a:off x="4498975" y="6672263"/>
            <a:ext cx="20224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defTabSz="814388" eaLnBrk="0" hangingPunct="0"/>
            <a:r>
              <a:rPr lang="en-US" sz="700" b="0" dirty="0">
                <a:solidFill>
                  <a:srgbClr val="D3D3D3"/>
                </a:solidFill>
              </a:rPr>
              <a:t>© 2008 Cisco Systems, Inc. All rights reserved.</a:t>
            </a:r>
          </a:p>
        </p:txBody>
      </p:sp>
      <p:sp>
        <p:nvSpPr>
          <p:cNvPr id="6" name="Rectangle 279"/>
          <p:cNvSpPr>
            <a:spLocks noChangeArrowheads="1"/>
          </p:cNvSpPr>
          <p:nvPr/>
        </p:nvSpPr>
        <p:spPr bwMode="auto">
          <a:xfrm>
            <a:off x="6896100" y="6672263"/>
            <a:ext cx="877888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/>
            <a:r>
              <a:rPr lang="en-US" sz="700" b="0" dirty="0">
                <a:solidFill>
                  <a:srgbClr val="D3D3D3"/>
                </a:solidFill>
              </a:rPr>
              <a:t>Cisco Confidential</a:t>
            </a:r>
          </a:p>
        </p:txBody>
      </p:sp>
      <p:sp>
        <p:nvSpPr>
          <p:cNvPr id="7" name="Rectangle 280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 eaLnBrk="0" hangingPunct="0"/>
            <a:r>
              <a:rPr lang="en-US" sz="700" b="0" dirty="0" err="1">
                <a:solidFill>
                  <a:srgbClr val="D3D3D3"/>
                </a:solidFill>
              </a:rPr>
              <a:t>Presentation_ID</a:t>
            </a:r>
            <a:endParaRPr lang="en-US" sz="700" b="0" dirty="0">
              <a:solidFill>
                <a:srgbClr val="D3D3D3"/>
              </a:solidFill>
            </a:endParaRPr>
          </a:p>
        </p:txBody>
      </p:sp>
      <p:sp>
        <p:nvSpPr>
          <p:cNvPr id="8" name="Rectangle 281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/>
            <a:fld id="{59D7CE3C-6EC8-4B99-BC5F-470A37E5C4AF}" type="slidenum">
              <a:rPr lang="en-US" sz="1000" b="0">
                <a:solidFill>
                  <a:srgbClr val="D3D3D3"/>
                </a:solidFill>
              </a:rPr>
              <a:pPr algn="r" defTabSz="814388" eaLnBrk="0" hangingPunct="0"/>
              <a:t>‹#›</a:t>
            </a:fld>
            <a:endParaRPr lang="en-US" sz="1000" b="0">
              <a:solidFill>
                <a:srgbClr val="D3D3D3"/>
              </a:solidFill>
            </a:endParaRPr>
          </a:p>
        </p:txBody>
      </p:sp>
      <p:pic>
        <p:nvPicPr>
          <p:cNvPr id="9" name="Picture 331" descr="Cisco_New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33" descr="Cisc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873" name="Rectangle 209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9874" name="Rectangle 210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3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16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2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1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790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6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1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4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69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619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591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146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281"/>
          <p:cNvSpPr>
            <a:spLocks noChangeArrowheads="1"/>
          </p:cNvSpPr>
          <p:nvPr/>
        </p:nvSpPr>
        <p:spPr bwMode="auto">
          <a:xfrm>
            <a:off x="193675" y="6672263"/>
            <a:ext cx="96202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defTabSz="814388" eaLnBrk="0" hangingPunct="0"/>
            <a:r>
              <a:rPr lang="en-US" sz="700" b="0" dirty="0" err="1">
                <a:solidFill>
                  <a:srgbClr val="D3D3D3"/>
                </a:solidFill>
              </a:rPr>
              <a:t>Presentation_ID</a:t>
            </a:r>
            <a:endParaRPr lang="en-US" sz="700" b="0" dirty="0">
              <a:solidFill>
                <a:srgbClr val="D3D3D3"/>
              </a:solidFill>
            </a:endParaRPr>
          </a:p>
        </p:txBody>
      </p:sp>
      <p:sp>
        <p:nvSpPr>
          <p:cNvPr id="1028" name="Rectangle 6282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/>
            <a:fld id="{6213D815-58AD-43B4-8B8E-3405D1C19D0A}" type="slidenum">
              <a:rPr lang="en-US" sz="1000" b="0">
                <a:solidFill>
                  <a:srgbClr val="D3D3D3"/>
                </a:solidFill>
              </a:rPr>
              <a:pPr algn="r" defTabSz="814388" eaLnBrk="0" hangingPunct="0"/>
              <a:t>‹#›</a:t>
            </a:fld>
            <a:endParaRPr lang="en-US" sz="1000" b="0">
              <a:solidFill>
                <a:srgbClr val="D3D3D3"/>
              </a:solidFill>
            </a:endParaRPr>
          </a:p>
        </p:txBody>
      </p:sp>
      <p:sp>
        <p:nvSpPr>
          <p:cNvPr id="1029" name="Rectangle 628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5638" y="2014538"/>
            <a:ext cx="79406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312"/>
          <p:cNvSpPr>
            <a:spLocks noChangeArrowheads="1"/>
          </p:cNvSpPr>
          <p:nvPr/>
        </p:nvSpPr>
        <p:spPr bwMode="auto">
          <a:xfrm>
            <a:off x="4498975" y="6672263"/>
            <a:ext cx="20224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defTabSz="814388" eaLnBrk="0" hangingPunct="0"/>
            <a:r>
              <a:rPr lang="en-US" sz="700" b="0">
                <a:solidFill>
                  <a:srgbClr val="D3D3D3"/>
                </a:solidFill>
              </a:rPr>
              <a:t>© 2008 Cisco Systems, Inc. All rights reserved.</a:t>
            </a:r>
          </a:p>
        </p:txBody>
      </p:sp>
      <p:sp>
        <p:nvSpPr>
          <p:cNvPr id="1031" name="Rectangle 6313"/>
          <p:cNvSpPr>
            <a:spLocks noChangeArrowheads="1"/>
          </p:cNvSpPr>
          <p:nvPr/>
        </p:nvSpPr>
        <p:spPr bwMode="auto">
          <a:xfrm>
            <a:off x="6896100" y="6672263"/>
            <a:ext cx="877888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 eaLnBrk="0" hangingPunct="0"/>
            <a:r>
              <a:rPr lang="en-US" sz="700" b="0">
                <a:solidFill>
                  <a:srgbClr val="D3D3D3"/>
                </a:solidFill>
              </a:rPr>
              <a:t>Cisco Confidential</a:t>
            </a:r>
          </a:p>
        </p:txBody>
      </p:sp>
      <p:pic>
        <p:nvPicPr>
          <p:cNvPr id="1032" name="Picture 8" descr="Rev08_Cisco_BrandBar10_060408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3" r:id="rId1"/>
    <p:sldLayoutId id="2147484583" r:id="rId2"/>
    <p:sldLayoutId id="2147484584" r:id="rId3"/>
    <p:sldLayoutId id="2147484585" r:id="rId4"/>
    <p:sldLayoutId id="2147484586" r:id="rId5"/>
    <p:sldLayoutId id="2147484587" r:id="rId6"/>
    <p:sldLayoutId id="2147484588" r:id="rId7"/>
    <p:sldLayoutId id="2147484589" r:id="rId8"/>
    <p:sldLayoutId id="2147484590" r:id="rId9"/>
    <p:sldLayoutId id="2147484591" r:id="rId10"/>
    <p:sldLayoutId id="2147484592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buChar char="–"/>
        <a:defRPr sz="2000">
          <a:solidFill>
            <a:schemeClr val="tx1"/>
          </a:solidFill>
          <a:latin typeface="+mn-lt"/>
        </a:defRPr>
      </a:lvl2pPr>
      <a:lvl3pPr marL="914400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buChar char="•"/>
        <a:defRPr sz="2000">
          <a:solidFill>
            <a:schemeClr val="tx1"/>
          </a:solidFill>
          <a:latin typeface="+mn-lt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buChar char="–"/>
        <a:defRPr sz="2000">
          <a:solidFill>
            <a:schemeClr val="tx1"/>
          </a:solidFill>
          <a:latin typeface="+mn-lt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buChar char="»"/>
        <a:defRPr sz="2000">
          <a:solidFill>
            <a:schemeClr val="tx1"/>
          </a:solidFill>
          <a:latin typeface="+mn-lt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unity.netacad.net/web/ccna/fil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co.com/web/learning/exams/list/icnd2b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3"/>
          <p:cNvSpPr txBox="1">
            <a:spLocks noChangeArrowheads="1"/>
          </p:cNvSpPr>
          <p:nvPr/>
        </p:nvSpPr>
        <p:spPr bwMode="white">
          <a:xfrm>
            <a:off x="311150" y="2254250"/>
            <a:ext cx="4189413" cy="1479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124" tIns="41061" rIns="82124" bIns="41061" anchor="ctr"/>
          <a:lstStyle/>
          <a:p>
            <a:pPr defTabSz="814388">
              <a:lnSpc>
                <a:spcPct val="90000"/>
              </a:lnSpc>
              <a:defRPr/>
            </a:pPr>
            <a:r>
              <a:rPr lang="en-US" b="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CCNA 5.0</a:t>
            </a:r>
            <a:r>
              <a:rPr lang="en-US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b="0" kern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Planning Guide</a:t>
            </a:r>
          </a:p>
          <a:p>
            <a:pPr defTabSz="814388">
              <a:lnSpc>
                <a:spcPct val="90000"/>
              </a:lnSpc>
              <a:defRPr/>
            </a:pPr>
            <a:r>
              <a:rPr lang="en-US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b="0" kern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b="0" dirty="0" smtClean="0">
                <a:solidFill>
                  <a:schemeClr val="bg1"/>
                </a:solidFill>
              </a:rPr>
              <a:t>Chapter </a:t>
            </a:r>
            <a:r>
              <a:rPr lang="en-US" b="0" dirty="0">
                <a:solidFill>
                  <a:schemeClr val="bg1"/>
                </a:solidFill>
              </a:rPr>
              <a:t>9</a:t>
            </a:r>
            <a:r>
              <a:rPr lang="en-US" b="0" dirty="0" smtClean="0">
                <a:solidFill>
                  <a:schemeClr val="bg1"/>
                </a:solidFill>
              </a:rPr>
              <a:t>: Troubleshooting the Network</a:t>
            </a:r>
            <a:endParaRPr lang="en-US" b="0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386968" y="1387063"/>
            <a:ext cx="8176128" cy="4661210"/>
          </a:xfrm>
        </p:spPr>
        <p:txBody>
          <a:bodyPr/>
          <a:lstStyle/>
          <a:p>
            <a:pPr marL="468313" lvl="1" indent="-236538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Prior to teaching Chapter 9, the instructor should </a:t>
            </a:r>
            <a:r>
              <a:rPr lang="en-US" dirty="0" smtClean="0">
                <a:ea typeface="+mn-ea"/>
                <a:cs typeface="+mn-cs"/>
              </a:rPr>
              <a:t>complete </a:t>
            </a:r>
            <a:r>
              <a:rPr lang="en-US" dirty="0" smtClean="0"/>
              <a:t>Chapter 9</a:t>
            </a:r>
            <a:r>
              <a:rPr lang="en-US" dirty="0" smtClean="0">
                <a:ea typeface="+mn-ea"/>
                <a:cs typeface="+mn-cs"/>
              </a:rPr>
              <a:t>, “Assessment.” </a:t>
            </a:r>
            <a:endParaRPr lang="en-US" dirty="0">
              <a:ea typeface="+mn-ea"/>
              <a:cs typeface="+mn-cs"/>
            </a:endParaRPr>
          </a:p>
          <a:p>
            <a:pPr marL="468313" lvl="1" indent="-236538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CA" dirty="0">
                <a:ea typeface="+mn-ea"/>
                <a:cs typeface="+mn-cs"/>
              </a:rPr>
              <a:t>Emphasize the value in building good troubleshooting skills.</a:t>
            </a:r>
          </a:p>
          <a:p>
            <a:pPr marL="468313" lvl="1" indent="-236538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CA" dirty="0" smtClean="0">
                <a:ea typeface="+mn-ea"/>
                <a:cs typeface="+mn-cs"/>
              </a:rPr>
              <a:t>Ensure</a:t>
            </a:r>
            <a:r>
              <a:rPr lang="en-CA" dirty="0" smtClean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CA" dirty="0" smtClean="0">
                <a:ea typeface="+mn-ea"/>
                <a:cs typeface="+mn-cs"/>
              </a:rPr>
              <a:t>students </a:t>
            </a:r>
            <a:r>
              <a:rPr lang="en-CA" dirty="0">
                <a:ea typeface="+mn-ea"/>
                <a:cs typeface="+mn-cs"/>
              </a:rPr>
              <a:t>pick one method of troubleshooting and stick with it. Many times students mix the methods and never develop good troubleshooting skills.</a:t>
            </a:r>
          </a:p>
          <a:p>
            <a:pPr marL="468313" lvl="1" indent="-236538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CA" dirty="0">
                <a:ea typeface="+mn-ea"/>
                <a:cs typeface="+mn-cs"/>
              </a:rPr>
              <a:t>Emphasize that troubleshooting is a skill that must be practiced to be good.</a:t>
            </a:r>
          </a:p>
          <a:p>
            <a:pPr marL="468313" lvl="1" indent="-236538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CA" dirty="0">
                <a:ea typeface="+mn-ea"/>
                <a:cs typeface="+mn-cs"/>
              </a:rPr>
              <a:t>Provide students with a lot of practical examples of </a:t>
            </a:r>
            <a:r>
              <a:rPr lang="en-CA" dirty="0" smtClean="0">
                <a:ea typeface="+mn-ea"/>
                <a:cs typeface="+mn-cs"/>
              </a:rPr>
              <a:t>real-world </a:t>
            </a:r>
            <a:r>
              <a:rPr lang="en-CA" dirty="0">
                <a:ea typeface="+mn-ea"/>
                <a:cs typeface="+mn-cs"/>
              </a:rPr>
              <a:t>troubleshooting.</a:t>
            </a:r>
          </a:p>
          <a:p>
            <a:pPr marL="468313" lvl="1" indent="-236538" eaLnBrk="1" hangingPunct="1">
              <a:spcBef>
                <a:spcPct val="30000"/>
              </a:spcBef>
              <a:buFont typeface="Wingdings" pitchFamily="2" charset="2"/>
              <a:buChar char="§"/>
            </a:pPr>
            <a:r>
              <a:rPr lang="en-CA" dirty="0">
                <a:ea typeface="+mn-ea"/>
                <a:cs typeface="+mn-cs"/>
              </a:rPr>
              <a:t>Use troubleshooting methods when answering student questions about labs.</a:t>
            </a:r>
          </a:p>
        </p:txBody>
      </p:sp>
      <p:sp>
        <p:nvSpPr>
          <p:cNvPr id="4" name="Rectangle 33"/>
          <p:cNvSpPr txBox="1">
            <a:spLocks noChangeArrowheads="1"/>
          </p:cNvSpPr>
          <p:nvPr/>
        </p:nvSpPr>
        <p:spPr bwMode="auto">
          <a:xfrm>
            <a:off x="619062" y="353568"/>
            <a:ext cx="8145462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82124" tIns="41061" rIns="82124" bIns="41061" anchor="b"/>
          <a:lstStyle/>
          <a:p>
            <a:pPr defTabSz="814388">
              <a:lnSpc>
                <a:spcPct val="90000"/>
              </a:lnSpc>
              <a:defRPr/>
            </a:pPr>
            <a:r>
              <a:rPr lang="en-US" sz="3200" kern="0" dirty="0" smtClean="0">
                <a:solidFill>
                  <a:srgbClr val="708CA1"/>
                </a:solidFill>
                <a:latin typeface="+mj-lt"/>
                <a:ea typeface="+mj-ea"/>
                <a:cs typeface="+mj-cs"/>
              </a:rPr>
              <a:t>Chapter </a:t>
            </a:r>
            <a:r>
              <a:rPr lang="en-US" sz="3200" kern="0" dirty="0">
                <a:solidFill>
                  <a:srgbClr val="708CA1"/>
                </a:solidFill>
                <a:latin typeface="+mj-lt"/>
                <a:ea typeface="+mj-ea"/>
                <a:cs typeface="+mj-cs"/>
              </a:rPr>
              <a:t>9</a:t>
            </a:r>
            <a:r>
              <a:rPr lang="en-US" sz="3200" kern="0" dirty="0" smtClean="0">
                <a:solidFill>
                  <a:srgbClr val="708CA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3200" kern="0" dirty="0">
                <a:solidFill>
                  <a:srgbClr val="708CA1"/>
                </a:solidFill>
                <a:latin typeface="+mj-lt"/>
                <a:ea typeface="+mj-ea"/>
                <a:cs typeface="+mj-cs"/>
              </a:rPr>
              <a:t>Best Practices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Additional Help</a:t>
            </a:r>
          </a:p>
        </p:txBody>
      </p:sp>
      <p:sp>
        <p:nvSpPr>
          <p:cNvPr id="20483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674688" y="1419225"/>
            <a:ext cx="7940675" cy="357187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30000"/>
              </a:spcBef>
              <a:defRPr/>
            </a:pPr>
            <a:r>
              <a:rPr lang="en-US" sz="2000" dirty="0" smtClean="0"/>
              <a:t>For additional help with teaching strategies, including lesson plans, analogies for difficult concepts, and discussion topics, visit the CCNA Community at </a:t>
            </a:r>
            <a:r>
              <a:rPr lang="en-US" sz="2000" dirty="0" smtClean="0">
                <a:hlinkClick r:id="rId3"/>
              </a:rPr>
              <a:t>http://community.netacad.net/web/ccna/files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5000"/>
              </a:lnSpc>
              <a:spcBef>
                <a:spcPct val="30000"/>
              </a:spcBef>
              <a:defRPr/>
            </a:pPr>
            <a:r>
              <a:rPr lang="en-US" sz="2000" dirty="0" smtClean="0"/>
              <a:t>If you have lesson plans or resources that you would like to share, upload them to the CCNA Community to help other instructors.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Topics Not in ICND2 200-101</a:t>
            </a:r>
          </a:p>
        </p:txBody>
      </p:sp>
      <p:sp>
        <p:nvSpPr>
          <p:cNvPr id="4" name="Rectangle 34"/>
          <p:cNvSpPr txBox="1">
            <a:spLocks noChangeArrowheads="1"/>
          </p:cNvSpPr>
          <p:nvPr/>
        </p:nvSpPr>
        <p:spPr bwMode="auto">
          <a:xfrm>
            <a:off x="707095" y="1306286"/>
            <a:ext cx="79406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>
            <a:lvl1pPr marL="236538" indent="-236538" algn="l" defTabSz="814388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rgbClr val="708CA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914400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254125" indent="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604963" indent="223838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0621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5193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29765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4337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This section lists topics covered by this chapter that are NOT listed in the ICND2 200-101 Blueprint. Those topics are posted at </a:t>
            </a:r>
            <a:r>
              <a:rPr lang="en-US" sz="2000" b="0" u="sng" kern="0" dirty="0" smtClean="0">
                <a:hlinkClick r:id="rId3"/>
              </a:rPr>
              <a:t>http://www.cisco.com/web/learning/exams/list/icnd2b.html</a:t>
            </a:r>
            <a:r>
              <a:rPr lang="en-US" sz="2000" b="0" kern="0" dirty="0" smtClean="0"/>
              <a:t>.</a:t>
            </a:r>
          </a:p>
          <a:p>
            <a:r>
              <a:rPr lang="en-US" sz="2000" b="0" kern="0" dirty="0" smtClean="0"/>
              <a:t>Instructors could skip these sections; however, they should provide additional information and fundamental concepts to assist the student with the topic.</a:t>
            </a:r>
          </a:p>
          <a:p>
            <a:endParaRPr lang="en-US" sz="2000" b="0" kern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Topics Not in ICND2 </a:t>
            </a:r>
            <a:r>
              <a:rPr lang="en-US" dirty="0"/>
              <a:t>2</a:t>
            </a:r>
            <a:r>
              <a:rPr lang="en-US" dirty="0" smtClean="0"/>
              <a:t>00-101</a:t>
            </a:r>
          </a:p>
        </p:txBody>
      </p:sp>
      <p:sp>
        <p:nvSpPr>
          <p:cNvPr id="20483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708978" y="1440180"/>
            <a:ext cx="7940675" cy="412595"/>
          </a:xfrm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ct val="30000"/>
              </a:spcBef>
              <a:buNone/>
              <a:defRPr/>
            </a:pPr>
            <a:r>
              <a:rPr lang="en-US" sz="2000" dirty="0" smtClean="0"/>
              <a:t>What sections of this chapter are NOT in the ICND2 200-101 certification blueprint?</a:t>
            </a:r>
          </a:p>
          <a:p>
            <a:pPr eaLnBrk="1" hangingPunct="1">
              <a:lnSpc>
                <a:spcPct val="85000"/>
              </a:lnSpc>
              <a:spcBef>
                <a:spcPct val="30000"/>
              </a:spcBef>
              <a:buNone/>
              <a:defRPr/>
            </a:pPr>
            <a:endParaRPr lang="en-US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93872"/>
              </p:ext>
            </p:extLst>
          </p:nvPr>
        </p:nvGraphicFramePr>
        <p:xfrm>
          <a:off x="799886" y="2224717"/>
          <a:ext cx="7328113" cy="3962465"/>
        </p:xfrm>
        <a:graphic>
          <a:graphicData uri="http://schemas.openxmlformats.org/drawingml/2006/table">
            <a:tbl>
              <a:tblPr/>
              <a:tblGrid>
                <a:gridCol w="787614"/>
                <a:gridCol w="6540499"/>
              </a:tblGrid>
              <a:tr h="2839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Introduction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Troubleshooting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with a Systematic Approach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712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9.2.1.1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Software Troubleshooting Tools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9.2.1.2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Software Troubleshooting Tools, Cont.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9.2.1.3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Hardware Troubleshooting Tools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9.2.1.5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Activity - Identify Common Troubleshooting Tools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9.2.2.1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Physical Layer Troubleshooting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9.2.2.4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Transport Layer Troubleshooting - ACLs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9.2.2.5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Transport Layer Troubleshooting – NAT for IPv4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9.2.2.6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Application Layer Troubleshooting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9.2.2.7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Activity - Identify the OSI Layer Associated with a Network Issue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Components of Troubleshooting End-to-End Connectivity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End-to-End Connectivity Problem Initiates Troubleshooting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1 - Verify the Physical Layer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8923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Chapter </a:t>
            </a:r>
            <a:r>
              <a:rPr lang="en-US" sz="2800" dirty="0"/>
              <a:t>9</a:t>
            </a:r>
            <a:r>
              <a:rPr lang="en-US" sz="2800" dirty="0" smtClean="0"/>
              <a:t>: Topics Not in ICND2 </a:t>
            </a:r>
            <a:r>
              <a:rPr lang="en-US" sz="2800" dirty="0"/>
              <a:t>2</a:t>
            </a:r>
            <a:r>
              <a:rPr lang="en-US" sz="2800" dirty="0" smtClean="0"/>
              <a:t>00-101 (cont.)</a:t>
            </a:r>
          </a:p>
        </p:txBody>
      </p:sp>
      <p:sp>
        <p:nvSpPr>
          <p:cNvPr id="20483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708978" y="1440180"/>
            <a:ext cx="7940675" cy="412595"/>
          </a:xfrm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ct val="30000"/>
              </a:spcBef>
              <a:buNone/>
              <a:defRPr/>
            </a:pPr>
            <a:r>
              <a:rPr lang="en-US" sz="2000" dirty="0" smtClean="0"/>
              <a:t>What sections of this chapter are NOT in the ICND2 200-101 certification blueprint?</a:t>
            </a:r>
          </a:p>
          <a:p>
            <a:pPr eaLnBrk="1" hangingPunct="1">
              <a:lnSpc>
                <a:spcPct val="85000"/>
              </a:lnSpc>
              <a:spcBef>
                <a:spcPct val="30000"/>
              </a:spcBef>
              <a:buNone/>
              <a:defRPr/>
            </a:pPr>
            <a:endParaRPr lang="en-US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57690"/>
              </p:ext>
            </p:extLst>
          </p:nvPr>
        </p:nvGraphicFramePr>
        <p:xfrm>
          <a:off x="799886" y="2224717"/>
          <a:ext cx="7328113" cy="3123307"/>
        </p:xfrm>
        <a:graphic>
          <a:graphicData uri="http://schemas.openxmlformats.org/drawingml/2006/table">
            <a:tbl>
              <a:tblPr/>
              <a:tblGrid>
                <a:gridCol w="787614"/>
                <a:gridCol w="6540499"/>
              </a:tblGrid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2 - Check for Duplex Mismatches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3 - Verify Layer 2 and Layer 3 Addressing on the Local Network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6 - Verify the Transport Layer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7 - Verify ACLs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8 - Verify DNS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Activity - Identify Commands to Troubleshoot a Network Issue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Packet Tracer - Troubleshooting Enterprise Networks 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Packet Tracer - Troubleshooting Enterprise Networks 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Packet Tracer - Troubleshooting Enterprise Networks 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9.2.3.15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Packet Tracer - Troubleshooting Challenge - Using Documentation to Solve Issues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83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Summary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6232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0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ctr"/>
          <a:lstStyle/>
          <a:p>
            <a:pPr algn="ctr" eaLnBrk="0" hangingPunct="0">
              <a:lnSpc>
                <a:spcPct val="90000"/>
              </a:lnSpc>
            </a:pPr>
            <a:endParaRPr lang="en-US" b="0" dirty="0"/>
          </a:p>
        </p:txBody>
      </p:sp>
      <p:pic>
        <p:nvPicPr>
          <p:cNvPr id="14339" name="Picture 100" descr="CNA_largo-on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2741613"/>
            <a:ext cx="609758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9" descr="Cisco_WHT_Logo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19375"/>
            <a:ext cx="24003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70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ctr"/>
          <a:lstStyle/>
          <a:p>
            <a:pPr algn="ctr" eaLnBrk="0" hangingPunct="0">
              <a:lnSpc>
                <a:spcPct val="90000"/>
              </a:lnSpc>
            </a:pPr>
            <a:endParaRPr lang="en-US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Objectives</a:t>
            </a:r>
          </a:p>
        </p:txBody>
      </p:sp>
      <p:sp>
        <p:nvSpPr>
          <p:cNvPr id="4099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655638" y="1372297"/>
            <a:ext cx="7940675" cy="4204010"/>
          </a:xfrm>
        </p:spPr>
        <p:txBody>
          <a:bodyPr/>
          <a:lstStyle/>
          <a:p>
            <a:r>
              <a:rPr lang="en-US" sz="2000" dirty="0"/>
              <a:t>Explain how network documentation is developed and used to troubleshoot network issues.</a:t>
            </a:r>
          </a:p>
          <a:p>
            <a:r>
              <a:rPr lang="en-US" sz="2000" dirty="0"/>
              <a:t>Describe the general troubleshooting process.</a:t>
            </a:r>
          </a:p>
          <a:p>
            <a:r>
              <a:rPr lang="en-US" sz="2000" dirty="0"/>
              <a:t>Compare troubleshooting methods that use a systematic, layered approach.</a:t>
            </a:r>
          </a:p>
          <a:p>
            <a:r>
              <a:rPr lang="en-US" sz="2000" dirty="0"/>
              <a:t>Describe troubleshooting tools used to gather and analyze symptoms of network problems.</a:t>
            </a:r>
          </a:p>
          <a:p>
            <a:r>
              <a:rPr lang="en-US" sz="2000" dirty="0"/>
              <a:t>Determine the symptoms and causes of network problems using a layered model.</a:t>
            </a:r>
          </a:p>
          <a:p>
            <a:r>
              <a:rPr lang="en-US" sz="2000" dirty="0"/>
              <a:t>Troubleshoot a network using the layered model.</a:t>
            </a:r>
          </a:p>
          <a:p>
            <a:endParaRPr lang="en-US" sz="2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Overview</a:t>
            </a:r>
          </a:p>
        </p:txBody>
      </p:sp>
      <p:sp>
        <p:nvSpPr>
          <p:cNvPr id="5123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604760" y="1397852"/>
            <a:ext cx="7940675" cy="357187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This </a:t>
            </a:r>
            <a:r>
              <a:rPr lang="en-US" sz="2000" dirty="0" smtClean="0"/>
              <a:t>chapter:</a:t>
            </a:r>
          </a:p>
          <a:p>
            <a:r>
              <a:rPr lang="en-US" sz="2000" dirty="0" smtClean="0"/>
              <a:t>Describes </a:t>
            </a:r>
            <a:r>
              <a:rPr lang="en-US" sz="2000" dirty="0"/>
              <a:t>the network documentation that should be </a:t>
            </a:r>
            <a:r>
              <a:rPr lang="en-US" sz="2000" dirty="0" smtClean="0"/>
              <a:t>maintained</a:t>
            </a:r>
          </a:p>
          <a:p>
            <a:r>
              <a:rPr lang="en-US" sz="2000" dirty="0" smtClean="0"/>
              <a:t>Defines general </a:t>
            </a:r>
            <a:r>
              <a:rPr lang="en-US" sz="2000" dirty="0"/>
              <a:t>troubleshooting procedures, methods, and </a:t>
            </a:r>
            <a:r>
              <a:rPr lang="en-US" sz="2000" dirty="0" smtClean="0"/>
              <a:t>tools</a:t>
            </a:r>
          </a:p>
          <a:p>
            <a:r>
              <a:rPr lang="en-US" sz="2000" dirty="0" smtClean="0"/>
              <a:t>Discusses typical </a:t>
            </a:r>
            <a:r>
              <a:rPr lang="en-US" sz="2000" dirty="0"/>
              <a:t>symptoms and causes at several layers of the OSI model are also </a:t>
            </a:r>
            <a:r>
              <a:rPr lang="en-US" sz="2000" dirty="0" smtClean="0"/>
              <a:t>discussed</a:t>
            </a:r>
          </a:p>
          <a:p>
            <a:r>
              <a:rPr lang="en-US" sz="2000" dirty="0" smtClean="0"/>
              <a:t>Includes information </a:t>
            </a:r>
            <a:r>
              <a:rPr lang="en-US" sz="2000" dirty="0"/>
              <a:t>about troubleshooting path and ACL </a:t>
            </a:r>
            <a:r>
              <a:rPr lang="en-US" sz="2000" dirty="0" smtClean="0"/>
              <a:t>issues</a:t>
            </a:r>
            <a:endParaRPr 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Activities</a:t>
            </a:r>
          </a:p>
        </p:txBody>
      </p:sp>
      <p:sp>
        <p:nvSpPr>
          <p:cNvPr id="6147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266699" y="1279398"/>
            <a:ext cx="8715375" cy="5047488"/>
          </a:xfrm>
        </p:spPr>
        <p:txBody>
          <a:bodyPr/>
          <a:lstStyle/>
          <a:p>
            <a:pPr marL="231775" indent="0" eaLnBrk="1" hangingPunct="1">
              <a:spcBef>
                <a:spcPct val="30000"/>
              </a:spcBef>
              <a:buNone/>
            </a:pPr>
            <a:r>
              <a:rPr lang="en-US" sz="2000" dirty="0" smtClean="0"/>
              <a:t>What activities are associated with this chapter?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9.0.1.2 Class Activity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>
                <a:ea typeface="+mn-ea"/>
                <a:cs typeface="+mn-cs"/>
              </a:rPr>
              <a:t>Network Breakdown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9.1.1.6 Activity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 smtClean="0">
                <a:ea typeface="+mn-ea"/>
                <a:cs typeface="+mn-cs"/>
              </a:rPr>
              <a:t>Identify </a:t>
            </a:r>
            <a:r>
              <a:rPr lang="en-US" dirty="0">
                <a:ea typeface="+mn-ea"/>
                <a:cs typeface="+mn-cs"/>
              </a:rPr>
              <a:t>Benefits for Establishing a Network Baseline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9.1.1.7 Activity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 smtClean="0">
                <a:ea typeface="+mn-ea"/>
                <a:cs typeface="+mn-cs"/>
              </a:rPr>
              <a:t>Identify </a:t>
            </a:r>
            <a:r>
              <a:rPr lang="en-US" dirty="0">
                <a:ea typeface="+mn-ea"/>
                <a:cs typeface="+mn-cs"/>
              </a:rPr>
              <a:t>Commands Used for Measuring Data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9.1.1.8 Packet Tracer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>
                <a:ea typeface="+mn-ea"/>
                <a:cs typeface="+mn-cs"/>
              </a:rPr>
              <a:t>Troubleshooting Challenge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>
                <a:ea typeface="+mn-ea"/>
                <a:cs typeface="+mn-cs"/>
              </a:rPr>
              <a:t>Documenting the Network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9.1.2.4 Activity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 smtClean="0">
                <a:ea typeface="+mn-ea"/>
                <a:cs typeface="+mn-cs"/>
              </a:rPr>
              <a:t>Identify </a:t>
            </a:r>
            <a:r>
              <a:rPr lang="en-US" dirty="0">
                <a:ea typeface="+mn-ea"/>
                <a:cs typeface="+mn-cs"/>
              </a:rPr>
              <a:t>Commands for Gathering Symptoms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9.1.3.5 Activity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>
                <a:ea typeface="+mn-ea"/>
                <a:cs typeface="+mn-cs"/>
              </a:rPr>
              <a:t>Troubleshooting Methods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9.2.1.5 Activity </a:t>
            </a:r>
            <a:r>
              <a:rPr lang="en-US" dirty="0" smtClean="0">
                <a:ea typeface="+mn-ea"/>
                <a:cs typeface="+mn-cs"/>
              </a:rPr>
              <a:t>– </a:t>
            </a:r>
            <a:r>
              <a:rPr lang="en-US" dirty="0" smtClean="0">
                <a:ea typeface="+mn-ea"/>
                <a:cs typeface="+mn-cs"/>
              </a:rPr>
              <a:t>Identify </a:t>
            </a:r>
            <a:r>
              <a:rPr lang="en-US" dirty="0">
                <a:ea typeface="+mn-ea"/>
                <a:cs typeface="+mn-cs"/>
              </a:rPr>
              <a:t>Common Troubleshooting Tools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9.2.2.7 Activity </a:t>
            </a:r>
            <a:r>
              <a:rPr lang="en-US" dirty="0" smtClean="0">
                <a:ea typeface="+mn-ea"/>
                <a:cs typeface="+mn-cs"/>
              </a:rPr>
              <a:t>– Identifying </a:t>
            </a:r>
            <a:r>
              <a:rPr lang="en-US" dirty="0">
                <a:ea typeface="+mn-ea"/>
                <a:cs typeface="+mn-cs"/>
              </a:rPr>
              <a:t>the OSI Layer Associated with a Network Issue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endParaRPr lang="en-US" dirty="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endParaRPr lang="en-US" sz="18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Activities (cont.)</a:t>
            </a:r>
          </a:p>
        </p:txBody>
      </p:sp>
      <p:sp>
        <p:nvSpPr>
          <p:cNvPr id="6147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475488" y="1450848"/>
            <a:ext cx="8400288" cy="5047488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None/>
            </a:pPr>
            <a:r>
              <a:rPr lang="en-US" sz="2000" dirty="0" smtClean="0"/>
              <a:t>What activities are associated with this chapter?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/>
              <a:t>9.2.3.11 Activity </a:t>
            </a:r>
            <a:r>
              <a:rPr lang="en-US"/>
              <a:t>– </a:t>
            </a:r>
            <a:r>
              <a:rPr lang="en-US" smtClean="0"/>
              <a:t>Identify </a:t>
            </a:r>
            <a:r>
              <a:rPr lang="en-US" dirty="0"/>
              <a:t>Commands to Troubleshoot a Network Issue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/>
              <a:t>9.2.3.12 Packet Tracer – Troubleshooting Enterprise Networks 1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/>
              <a:t>9.2.3.13 Packet Tracer – Troubleshooting Enterprise Networks 2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ea typeface="+mn-ea"/>
                <a:cs typeface="+mn-cs"/>
              </a:rPr>
              <a:t>9.2.3.14 </a:t>
            </a:r>
            <a:r>
              <a:rPr lang="en-US" dirty="0">
                <a:ea typeface="+mn-ea"/>
                <a:cs typeface="+mn-cs"/>
              </a:rPr>
              <a:t>Packet Tracer – Troubleshooting Enterprise Networks 3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9.2.3.15 Packet Tracer – Troubleshooting Challenge – Using Documentation to Solve Issues</a:t>
            </a:r>
          </a:p>
          <a:p>
            <a:pPr marL="463550" lvl="1" indent="-231775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ea typeface="+mn-ea"/>
                <a:cs typeface="+mn-cs"/>
              </a:rPr>
              <a:t>9.3.1.1 Class Activity – Documentation Development</a:t>
            </a:r>
          </a:p>
          <a:p>
            <a:pPr marL="457200" lvl="1" indent="0" eaLnBrk="1" hangingPunct="1">
              <a:spcBef>
                <a:spcPct val="300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541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Chapter 9: Packet Tracer Activity Password</a:t>
            </a:r>
          </a:p>
        </p:txBody>
      </p:sp>
      <p:sp>
        <p:nvSpPr>
          <p:cNvPr id="6147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722226" y="1450848"/>
            <a:ext cx="8400288" cy="5047488"/>
          </a:xfrm>
        </p:spPr>
        <p:txBody>
          <a:bodyPr/>
          <a:lstStyle/>
          <a:p>
            <a:pPr marL="0" indent="0" eaLnBrk="1" hangingPunct="1">
              <a:spcBef>
                <a:spcPct val="30000"/>
              </a:spcBef>
              <a:buNone/>
            </a:pPr>
            <a:r>
              <a:rPr lang="en-US" sz="2000" dirty="0" smtClean="0"/>
              <a:t>The password for all the Packet Tracer activities in this chapter is:</a:t>
            </a:r>
          </a:p>
          <a:p>
            <a:pPr marL="457200" lvl="1" indent="0" eaLnBrk="1" hangingPunct="1">
              <a:spcBef>
                <a:spcPct val="30000"/>
              </a:spcBef>
              <a:buNone/>
            </a:pPr>
            <a:r>
              <a:rPr lang="pt-BR" b="1" dirty="0" smtClean="0"/>
              <a:t>PT_ccna5</a:t>
            </a:r>
            <a:endParaRPr lang="en-US" b="1" dirty="0" smtClean="0"/>
          </a:p>
          <a:p>
            <a:pPr marL="457200" lvl="1" indent="0" eaLnBrk="1" hangingPunct="1">
              <a:spcBef>
                <a:spcPct val="30000"/>
              </a:spcBef>
              <a:buNone/>
            </a:pPr>
            <a:endParaRPr lang="en-US" dirty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endParaRPr lang="en-US" dirty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Char char="§"/>
            </a:pP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9839500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Assessment</a:t>
            </a:r>
          </a:p>
        </p:txBody>
      </p:sp>
      <p:sp>
        <p:nvSpPr>
          <p:cNvPr id="7171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646113" y="1422400"/>
            <a:ext cx="7940675" cy="3571875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en-US" sz="2000" dirty="0" smtClean="0"/>
              <a:t>Students should complete Chapter 9, “Assessment” after completing Chapter </a:t>
            </a:r>
            <a:r>
              <a:rPr lang="en-US" sz="2000" dirty="0"/>
              <a:t>9</a:t>
            </a:r>
            <a:r>
              <a:rPr lang="en-US" sz="2000" dirty="0" smtClean="0"/>
              <a:t>.</a:t>
            </a:r>
          </a:p>
          <a:p>
            <a:pPr eaLnBrk="1" hangingPunct="1">
              <a:spcBef>
                <a:spcPct val="30000"/>
              </a:spcBef>
            </a:pPr>
            <a:r>
              <a:rPr lang="en-US" sz="2000" dirty="0" smtClean="0"/>
              <a:t>Worksheets and labs and quizzes can be used to informally assess student progress.</a:t>
            </a:r>
          </a:p>
          <a:p>
            <a:pPr eaLnBrk="1" hangingPunct="1">
              <a:spcBef>
                <a:spcPct val="30000"/>
              </a:spcBef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New Terms </a:t>
            </a:r>
          </a:p>
        </p:txBody>
      </p:sp>
      <p:sp>
        <p:nvSpPr>
          <p:cNvPr id="9219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655638" y="1524001"/>
            <a:ext cx="7940675" cy="312420"/>
          </a:xfrm>
        </p:spPr>
        <p:txBody>
          <a:bodyPr/>
          <a:lstStyle/>
          <a:p>
            <a:pPr marL="3175" indent="0" eaLnBrk="1" hangingPunct="1">
              <a:spcBef>
                <a:spcPct val="30000"/>
              </a:spcBef>
              <a:buNone/>
            </a:pPr>
            <a:r>
              <a:rPr lang="en-US" sz="2000" dirty="0" smtClean="0"/>
              <a:t>What terms are introduced in this chapter?</a:t>
            </a:r>
          </a:p>
        </p:txBody>
      </p:sp>
      <p:graphicFrame>
        <p:nvGraphicFramePr>
          <p:cNvPr id="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751941"/>
              </p:ext>
            </p:extLst>
          </p:nvPr>
        </p:nvGraphicFramePr>
        <p:xfrm>
          <a:off x="712788" y="1957388"/>
          <a:ext cx="7718425" cy="3984688"/>
        </p:xfrm>
        <a:graphic>
          <a:graphicData uri="http://schemas.openxmlformats.org/drawingml/2006/table">
            <a:tbl>
              <a:tblPr/>
              <a:tblGrid>
                <a:gridCol w="773112"/>
                <a:gridCol w="6945313"/>
              </a:tblGrid>
              <a:tr h="3620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9.1.1.1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Network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Configuration Files</a:t>
                      </a:r>
                      <a:endParaRPr lang="en-US" sz="14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End-system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Configuration Files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3679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9.1.1.2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Network Topology Diagrams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Physical Topology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Logical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Topology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78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9.1.1.3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Baseline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2708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9.1.1.4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Cisco Wide Area Application Services (WAAS)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37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9.1.3.2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Bottom-up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Top-down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Divide-and-conquer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37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9.2.1.1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Network Management System</a:t>
                      </a:r>
                      <a:r>
                        <a:rPr lang="en-US" sz="14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(NMA) Tools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Knowledge Bases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37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9.2.1.2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Protocol Analyzer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Cisco IOS Embedded Packet Capture (EPC)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3718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9.2.1.3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Network Analysis Module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Portable Network Analyzers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9749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655638" y="353568"/>
            <a:ext cx="8145462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Chapter </a:t>
            </a:r>
            <a:r>
              <a:rPr lang="en-US" dirty="0"/>
              <a:t>9</a:t>
            </a:r>
            <a:r>
              <a:rPr lang="en-US" dirty="0" smtClean="0"/>
              <a:t>: New Terms </a:t>
            </a:r>
            <a:r>
              <a:rPr lang="en-US" dirty="0"/>
              <a:t>(</a:t>
            </a:r>
            <a:r>
              <a:rPr lang="en-US" dirty="0" smtClean="0"/>
              <a:t>cont.)</a:t>
            </a:r>
          </a:p>
        </p:txBody>
      </p:sp>
      <p:sp>
        <p:nvSpPr>
          <p:cNvPr id="9219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655638" y="1524000"/>
            <a:ext cx="7940675" cy="493713"/>
          </a:xfrm>
        </p:spPr>
        <p:txBody>
          <a:bodyPr/>
          <a:lstStyle/>
          <a:p>
            <a:pPr marL="3175" indent="0" eaLnBrk="1" hangingPunct="1">
              <a:spcBef>
                <a:spcPct val="30000"/>
              </a:spcBef>
              <a:buNone/>
            </a:pPr>
            <a:r>
              <a:rPr lang="en-US" sz="2000" dirty="0" smtClean="0"/>
              <a:t>What terms are introduced in this chapter?</a:t>
            </a:r>
          </a:p>
        </p:txBody>
      </p:sp>
      <p:graphicFrame>
        <p:nvGraphicFramePr>
          <p:cNvPr id="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180851"/>
              </p:ext>
            </p:extLst>
          </p:nvPr>
        </p:nvGraphicFramePr>
        <p:xfrm>
          <a:off x="712788" y="1957388"/>
          <a:ext cx="7718425" cy="2599372"/>
        </p:xfrm>
        <a:graphic>
          <a:graphicData uri="http://schemas.openxmlformats.org/drawingml/2006/table">
            <a:tbl>
              <a:tblPr/>
              <a:tblGrid>
                <a:gridCol w="765492"/>
                <a:gridCol w="6952933"/>
              </a:tblGrid>
              <a:tr h="362066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9.2.2.1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Network Bottleneck</a:t>
                      </a:r>
                    </a:p>
                    <a:p>
                      <a:r>
                        <a:rPr lang="en-US" sz="1400" b="0" dirty="0" smtClean="0"/>
                        <a:t>Network Congestion</a:t>
                      </a:r>
                    </a:p>
                    <a:p>
                      <a:r>
                        <a:rPr lang="en-US" sz="1400" b="0" dirty="0" smtClean="0"/>
                        <a:t>Attenuation</a:t>
                      </a:r>
                    </a:p>
                    <a:p>
                      <a:r>
                        <a:rPr lang="en-US" sz="1400" b="0" dirty="0" smtClean="0"/>
                        <a:t>Noise</a:t>
                      </a:r>
                    </a:p>
                    <a:p>
                      <a:r>
                        <a:rPr lang="en-US" sz="1400" b="0" dirty="0" smtClean="0"/>
                        <a:t>CPU Overhead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36799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9.2.2.2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Encapsulation Errors</a:t>
                      </a:r>
                    </a:p>
                    <a:p>
                      <a:r>
                        <a:rPr lang="en-US" sz="1400" b="0" dirty="0" smtClean="0"/>
                        <a:t>Framing Errors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  <a:tr h="252412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9.2.2.5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BOOTP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3"/>
                    </a:solidFill>
                  </a:tcPr>
                </a:tc>
              </a:tr>
              <a:tr h="396376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9.2.3.3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Input Queue Drops</a:t>
                      </a:r>
                    </a:p>
                    <a:p>
                      <a:r>
                        <a:rPr lang="en-US" sz="1400" b="0" dirty="0" smtClean="0"/>
                        <a:t>Output Queue Drops</a:t>
                      </a:r>
                    </a:p>
                    <a:p>
                      <a:r>
                        <a:rPr lang="en-US" sz="1400" b="0" dirty="0" smtClean="0"/>
                        <a:t>Input Errors</a:t>
                      </a:r>
                    </a:p>
                    <a:p>
                      <a:r>
                        <a:rPr lang="en-US" sz="1400" b="0" dirty="0" smtClean="0"/>
                        <a:t>Output Errors</a:t>
                      </a:r>
                      <a:endParaRPr lang="en-US" sz="1400" b="0" dirty="0"/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6436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Acad-4F_PPT-WHT_060408">
  <a:themeElements>
    <a:clrScheme name="Oct_2006_Cisco White Template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Oct_2006_Cisco White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t_2006_Cisco White Template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NetAcad-4F_PPT-WHT_060408</Template>
  <TotalTime>62359</TotalTime>
  <Pages>28</Pages>
  <Words>877</Words>
  <Application>Microsoft Office PowerPoint</Application>
  <PresentationFormat>On-screen Show (4:3)</PresentationFormat>
  <Paragraphs>167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NetAcad-4F_PPT-WHT_060408</vt:lpstr>
      <vt:lpstr>PowerPoint Presentation</vt:lpstr>
      <vt:lpstr>Chapter 9: Objectives</vt:lpstr>
      <vt:lpstr>Chapter 9: Overview</vt:lpstr>
      <vt:lpstr>Chapter 9: Activities</vt:lpstr>
      <vt:lpstr>Chapter 9: Activities (cont.)</vt:lpstr>
      <vt:lpstr>Chapter 9: Packet Tracer Activity Password</vt:lpstr>
      <vt:lpstr>Chapter 9: Assessment</vt:lpstr>
      <vt:lpstr>Chapter 9: New Terms </vt:lpstr>
      <vt:lpstr>Chapter 9: New Terms (cont.)</vt:lpstr>
      <vt:lpstr>PowerPoint Presentation</vt:lpstr>
      <vt:lpstr>Chapter 9: Additional Help</vt:lpstr>
      <vt:lpstr>Chapter 9: Topics Not in ICND2 200-101</vt:lpstr>
      <vt:lpstr>Chapter 9: Topics Not in ICND2 200-101</vt:lpstr>
      <vt:lpstr>Chapter 9: Topics Not in ICND2 200-101 (cont.)</vt:lpstr>
      <vt:lpstr>PowerPoint Presentation</vt:lpstr>
      <vt:lpstr>PowerPoint Presentation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Size 30PT</dc:title>
  <dc:subject>ITE 5.0 Planning Guide.pptx</dc:subject>
  <dc:creator>Cisco Networking Academy</dc:creator>
  <cp:lastModifiedBy>Rodrigo Floriano</cp:lastModifiedBy>
  <cp:revision>953</cp:revision>
  <cp:lastPrinted>1999-01-27T00:54:54Z</cp:lastPrinted>
  <dcterms:created xsi:type="dcterms:W3CDTF">2008-06-05T18:08:35Z</dcterms:created>
  <dcterms:modified xsi:type="dcterms:W3CDTF">2013-10-04T18:35:56Z</dcterms:modified>
</cp:coreProperties>
</file>