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83" r:id="rId7"/>
    <p:sldId id="261" r:id="rId8"/>
    <p:sldId id="262" r:id="rId9"/>
    <p:sldId id="263" r:id="rId10"/>
    <p:sldId id="264" r:id="rId11"/>
    <p:sldId id="284" r:id="rId12"/>
    <p:sldId id="265" r:id="rId13"/>
    <p:sldId id="28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2" r:id="rId27"/>
    <p:sldId id="278" r:id="rId28"/>
    <p:sldId id="279" r:id="rId29"/>
    <p:sldId id="280" r:id="rId30"/>
    <p:sldId id="281" r:id="rId31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1745" autoAdjust="0"/>
    <p:restoredTop sz="94660"/>
  </p:normalViewPr>
  <p:slideViewPr>
    <p:cSldViewPr snapToObjects="1">
      <p:cViewPr>
        <p:scale>
          <a:sx n="75" d="100"/>
          <a:sy n="75" d="100"/>
        </p:scale>
        <p:origin x="-1872" y="90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7BEC5DD0-BCF6-46D9-A1BC-6BBAED0361ED}" type="slidenum">
              <a:rPr lang="en-CA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327947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14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ar-SA" smtClean="0"/>
              <a:t>Click to edit Master text styles</a:t>
            </a:r>
          </a:p>
          <a:p>
            <a:pPr lvl="1"/>
            <a:r>
              <a:rPr lang="en-CA" altLang="ar-SA" smtClean="0"/>
              <a:t>Second level</a:t>
            </a:r>
          </a:p>
          <a:p>
            <a:pPr lvl="2"/>
            <a:r>
              <a:rPr lang="en-CA" altLang="ar-SA" smtClean="0"/>
              <a:t>Third level</a:t>
            </a:r>
          </a:p>
          <a:p>
            <a:pPr lvl="3"/>
            <a:r>
              <a:rPr lang="en-CA" altLang="ar-SA" smtClean="0"/>
              <a:t>Fourth level</a:t>
            </a:r>
          </a:p>
          <a:p>
            <a:pPr lvl="4"/>
            <a:r>
              <a:rPr lang="en-CA" altLang="ar-S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CA" altLang="ar-S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2A2C8742-949E-4F40-8180-6961523679F7}" type="slidenum">
              <a:rPr lang="en-CA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427074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89710-FB24-4F8E-860E-4981DDE82A45}" type="slidenum">
              <a:rPr lang="en-CA" altLang="ar-SA"/>
              <a:pPr/>
              <a:t>1</a:t>
            </a:fld>
            <a:endParaRPr lang="en-CA" altLang="ar-SA"/>
          </a:p>
        </p:txBody>
      </p:sp>
      <p:sp>
        <p:nvSpPr>
          <p:cNvPr id="572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9E5CA-F778-4C59-93D1-294BCCF1FD44}" type="slidenum">
              <a:rPr lang="en-CA" altLang="ar-SA"/>
              <a:pPr/>
              <a:t>12</a:t>
            </a:fld>
            <a:endParaRPr lang="en-CA" altLang="ar-SA"/>
          </a:p>
        </p:txBody>
      </p:sp>
      <p:sp>
        <p:nvSpPr>
          <p:cNvPr id="590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1926C-E8D0-4B73-8837-DF9520C95190}" type="slidenum">
              <a:rPr lang="en-CA" altLang="ar-SA"/>
              <a:pPr/>
              <a:t>14</a:t>
            </a:fld>
            <a:endParaRPr lang="en-CA" altLang="ar-SA"/>
          </a:p>
        </p:txBody>
      </p:sp>
      <p:sp>
        <p:nvSpPr>
          <p:cNvPr id="5928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E4E3D-CB79-413A-8B94-A70A16DF7CF2}" type="slidenum">
              <a:rPr lang="en-CA" altLang="ar-SA"/>
              <a:pPr/>
              <a:t>15</a:t>
            </a:fld>
            <a:endParaRPr lang="en-CA" altLang="ar-SA"/>
          </a:p>
        </p:txBody>
      </p:sp>
      <p:sp>
        <p:nvSpPr>
          <p:cNvPr id="594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EB568-1CA6-40D3-A93C-4798DFB1BD8B}" type="slidenum">
              <a:rPr lang="en-CA" altLang="ar-SA"/>
              <a:pPr/>
              <a:t>16</a:t>
            </a:fld>
            <a:endParaRPr lang="en-CA" altLang="ar-SA"/>
          </a:p>
        </p:txBody>
      </p:sp>
      <p:sp>
        <p:nvSpPr>
          <p:cNvPr id="596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87BB3C-D8A6-4C25-8F98-C8DD547D6862}" type="slidenum">
              <a:rPr lang="en-CA" altLang="ar-SA"/>
              <a:pPr/>
              <a:t>17</a:t>
            </a:fld>
            <a:endParaRPr lang="en-CA" altLang="ar-SA"/>
          </a:p>
        </p:txBody>
      </p:sp>
      <p:sp>
        <p:nvSpPr>
          <p:cNvPr id="59904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524DBE-98D8-480B-9618-0ECB23353D9F}" type="slidenum">
              <a:rPr lang="en-CA" altLang="ar-SA"/>
              <a:pPr/>
              <a:t>18</a:t>
            </a:fld>
            <a:endParaRPr lang="en-CA" altLang="ar-SA"/>
          </a:p>
        </p:txBody>
      </p:sp>
      <p:sp>
        <p:nvSpPr>
          <p:cNvPr id="601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A60D3-43E0-4BB2-922F-F232C6A1EDA5}" type="slidenum">
              <a:rPr lang="en-CA" altLang="ar-SA"/>
              <a:pPr/>
              <a:t>19</a:t>
            </a:fld>
            <a:endParaRPr lang="en-CA" altLang="ar-SA"/>
          </a:p>
        </p:txBody>
      </p:sp>
      <p:sp>
        <p:nvSpPr>
          <p:cNvPr id="6031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A3F1E-35B2-4EBC-AB04-F628781A2DB5}" type="slidenum">
              <a:rPr lang="en-CA" altLang="ar-SA"/>
              <a:pPr/>
              <a:t>20</a:t>
            </a:fld>
            <a:endParaRPr lang="en-CA" altLang="ar-SA"/>
          </a:p>
        </p:txBody>
      </p:sp>
      <p:sp>
        <p:nvSpPr>
          <p:cNvPr id="605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2F444-BCCA-407A-BAA4-EE8A9E06E7AC}" type="slidenum">
              <a:rPr lang="en-CA" altLang="ar-SA"/>
              <a:pPr/>
              <a:t>21</a:t>
            </a:fld>
            <a:endParaRPr lang="en-CA" altLang="ar-SA"/>
          </a:p>
        </p:txBody>
      </p:sp>
      <p:sp>
        <p:nvSpPr>
          <p:cNvPr id="60723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4E6CF7-3C74-496B-8970-0FC72E82881A}" type="slidenum">
              <a:rPr lang="en-CA" altLang="ar-SA"/>
              <a:pPr/>
              <a:t>22</a:t>
            </a:fld>
            <a:endParaRPr lang="en-CA" altLang="ar-SA"/>
          </a:p>
        </p:txBody>
      </p:sp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2402C-7A5C-4C90-B0ED-6F7D89F22E42}" type="slidenum">
              <a:rPr lang="en-CA" altLang="ar-SA"/>
              <a:pPr/>
              <a:t>2</a:t>
            </a:fld>
            <a:endParaRPr lang="en-CA" altLang="ar-SA"/>
          </a:p>
        </p:txBody>
      </p:sp>
      <p:sp>
        <p:nvSpPr>
          <p:cNvPr id="574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67278-F22F-4DFD-AA84-DF3F509E3CCB}" type="slidenum">
              <a:rPr lang="en-CA" altLang="ar-SA"/>
              <a:pPr/>
              <a:t>23</a:t>
            </a:fld>
            <a:endParaRPr lang="en-CA" altLang="ar-SA"/>
          </a:p>
        </p:txBody>
      </p:sp>
      <p:sp>
        <p:nvSpPr>
          <p:cNvPr id="61133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1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33F50B-0482-4CA1-AA2B-17166A0B2804}" type="slidenum">
              <a:rPr lang="en-CA" altLang="ar-SA"/>
              <a:pPr/>
              <a:t>24</a:t>
            </a:fld>
            <a:endParaRPr lang="en-CA" altLang="ar-SA"/>
          </a:p>
        </p:txBody>
      </p:sp>
      <p:sp>
        <p:nvSpPr>
          <p:cNvPr id="613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24F36-5093-4187-8510-A54A3FE79ED1}" type="slidenum">
              <a:rPr lang="en-CA" altLang="ar-SA"/>
              <a:pPr/>
              <a:t>25</a:t>
            </a:fld>
            <a:endParaRPr lang="en-CA" altLang="ar-SA"/>
          </a:p>
        </p:txBody>
      </p:sp>
      <p:sp>
        <p:nvSpPr>
          <p:cNvPr id="61542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C88B8-CB66-4965-8C19-6D1FB7000A1C}" type="slidenum">
              <a:rPr lang="en-CA" altLang="ar-SA"/>
              <a:pPr/>
              <a:t>26</a:t>
            </a:fld>
            <a:endParaRPr lang="en-CA" altLang="ar-SA"/>
          </a:p>
        </p:txBody>
      </p:sp>
      <p:sp>
        <p:nvSpPr>
          <p:cNvPr id="627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51987C-8DB9-49AC-AAE0-2F9F7D449313}" type="slidenum">
              <a:rPr lang="en-CA" altLang="ar-SA"/>
              <a:pPr/>
              <a:t>27</a:t>
            </a:fld>
            <a:endParaRPr lang="en-CA" altLang="ar-SA"/>
          </a:p>
        </p:txBody>
      </p:sp>
      <p:sp>
        <p:nvSpPr>
          <p:cNvPr id="61747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1DBF0C-54F2-4C6C-AD04-482C98091DCC}" type="slidenum">
              <a:rPr lang="en-CA" altLang="ar-SA"/>
              <a:pPr/>
              <a:t>28</a:t>
            </a:fld>
            <a:endParaRPr lang="en-CA" altLang="ar-SA"/>
          </a:p>
        </p:txBody>
      </p:sp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68557F-2A70-4362-B868-2430A87E2C02}" type="slidenum">
              <a:rPr lang="en-CA" altLang="ar-SA"/>
              <a:pPr/>
              <a:t>29</a:t>
            </a:fld>
            <a:endParaRPr lang="en-CA" altLang="ar-SA"/>
          </a:p>
        </p:txBody>
      </p:sp>
      <p:sp>
        <p:nvSpPr>
          <p:cNvPr id="62157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43B1F-7E48-48CF-B1F1-39C10DD403D7}" type="slidenum">
              <a:rPr lang="en-CA" altLang="ar-SA"/>
              <a:pPr/>
              <a:t>30</a:t>
            </a:fld>
            <a:endParaRPr lang="en-CA" altLang="ar-SA"/>
          </a:p>
        </p:txBody>
      </p:sp>
      <p:sp>
        <p:nvSpPr>
          <p:cNvPr id="623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CD915-D0BB-41D3-B250-1B9D407685F4}" type="slidenum">
              <a:rPr lang="en-CA" altLang="ar-SA"/>
              <a:pPr/>
              <a:t>3</a:t>
            </a:fld>
            <a:endParaRPr lang="en-CA" altLang="ar-SA"/>
          </a:p>
        </p:txBody>
      </p:sp>
      <p:sp>
        <p:nvSpPr>
          <p:cNvPr id="576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3C7BBE-8434-4C68-A49A-1BF53EA1787D}" type="slidenum">
              <a:rPr lang="en-CA" altLang="ar-SA"/>
              <a:pPr/>
              <a:t>4</a:t>
            </a:fld>
            <a:endParaRPr lang="en-CA" altLang="ar-SA"/>
          </a:p>
        </p:txBody>
      </p:sp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819BC7-209E-45B7-BD42-59EACA49769D}" type="slidenum">
              <a:rPr lang="en-CA" altLang="ar-SA"/>
              <a:pPr/>
              <a:t>5</a:t>
            </a:fld>
            <a:endParaRPr lang="en-CA" altLang="ar-SA"/>
          </a:p>
        </p:txBody>
      </p:sp>
      <p:sp>
        <p:nvSpPr>
          <p:cNvPr id="580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62748-D066-4067-9990-0BE7976FA247}" type="slidenum">
              <a:rPr lang="en-CA" altLang="ar-SA"/>
              <a:pPr/>
              <a:t>7</a:t>
            </a:fld>
            <a:endParaRPr lang="en-CA" altLang="ar-SA"/>
          </a:p>
        </p:txBody>
      </p:sp>
      <p:sp>
        <p:nvSpPr>
          <p:cNvPr id="582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587699-6B92-495A-9FEB-17F3A35B7778}" type="slidenum">
              <a:rPr lang="en-CA" altLang="ar-SA"/>
              <a:pPr/>
              <a:t>8</a:t>
            </a:fld>
            <a:endParaRPr lang="en-CA" altLang="ar-SA"/>
          </a:p>
        </p:txBody>
      </p:sp>
      <p:sp>
        <p:nvSpPr>
          <p:cNvPr id="5847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4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30A039-70E4-4E4A-8017-506751B02283}" type="slidenum">
              <a:rPr lang="en-CA" altLang="ar-SA"/>
              <a:pPr/>
              <a:t>9</a:t>
            </a:fld>
            <a:endParaRPr lang="en-CA" altLang="ar-SA"/>
          </a:p>
        </p:txBody>
      </p:sp>
      <p:sp>
        <p:nvSpPr>
          <p:cNvPr id="586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5C7C4-3C82-4217-9443-C14C4FF14FF4}" type="slidenum">
              <a:rPr lang="en-CA" altLang="ar-SA"/>
              <a:pPr/>
              <a:t>10</a:t>
            </a:fld>
            <a:endParaRPr lang="en-CA" altLang="ar-SA"/>
          </a:p>
        </p:txBody>
      </p:sp>
      <p:sp>
        <p:nvSpPr>
          <p:cNvPr id="58880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SA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altLang="ar-SA"/>
              <a:t>Copyright © 2007 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altLang="ar-SA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ar-SA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2C9E4340-E710-49F2-AA7B-1889A4314801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160778542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DE491363-EBD4-49FD-B7BB-1B9E5A5F104E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23393457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1FC2D000-764F-44C8-A330-522D581E44D9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221311924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6BC958AC-30D2-4E00-8153-1EB46AF90914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4353364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A96FADB4-4137-4895-ABE6-B991170C467C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2449482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15CBF69D-7A8C-424F-8528-A7E732E261FF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7931714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88CFDD90-2D85-4C55-BE1B-DD402031C994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25473972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60149E2E-791F-4A28-B323-EC19EAB0D083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83402480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C0EC433F-0768-4D0F-8CBA-1500C0349FFD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1267905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ar-SA"/>
              <a:t>Slide 1- </a:t>
            </a:r>
            <a:fld id="{C61F7C6F-8609-4ECA-BC72-DD5283DB3302}" type="slidenum">
              <a:rPr lang="en-US" altLang="ar-SA"/>
              <a:pPr/>
              <a:t>‹#›</a:t>
            </a:fld>
            <a:endParaRPr lang="en-CA" altLang="ar-SA"/>
          </a:p>
        </p:txBody>
      </p:sp>
    </p:spTree>
    <p:extLst>
      <p:ext uri="{BB962C8B-B14F-4D97-AF65-F5344CB8AC3E}">
        <p14:creationId xmlns:p14="http://schemas.microsoft.com/office/powerpoint/2010/main" val="39308678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ar-SA" sz="3200">
                <a:latin typeface="Tahoma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ar-SA" sz="3200">
                  <a:latin typeface="Tahoma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altLang="ar-SA" sz="3200">
                  <a:latin typeface="Tahoma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altLang="ar-SA" sz="3200">
              <a:latin typeface="Tahoma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 altLang="ar-SA"/>
              <a:t>Slide 1- </a:t>
            </a:r>
            <a:fld id="{C8EC1278-A316-434B-9541-751DC2817DD6}" type="slidenum">
              <a:rPr lang="en-US" altLang="ar-SA"/>
              <a:pPr/>
              <a:t>‹#›</a:t>
            </a:fld>
            <a:endParaRPr lang="en-CA" altLang="ar-S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ar-SA" sz="900"/>
              <a:t>Copyright © 2007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itchFamily="2" charset="2"/>
        <a:buChar char="n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600">
          <a:solidFill>
            <a:srgbClr val="8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Char char="n"/>
        <a:defRPr sz="2000">
          <a:solidFill>
            <a:srgbClr val="8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BEFA301E-FA18-49FD-B559-BAB5A08D578C}" type="slidenum">
              <a:rPr lang="en-US" altLang="ar-SA"/>
              <a:pPr/>
              <a:t>1</a:t>
            </a:fld>
            <a:endParaRPr lang="en-CA" altLang="ar-SA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ar-SA"/>
          </a:p>
        </p:txBody>
      </p:sp>
      <p:pic>
        <p:nvPicPr>
          <p:cNvPr id="571395" name="Picture 3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EEC5E5BB-D393-475D-90E5-0B938B2389CE}" type="slidenum">
              <a:rPr lang="en-US" altLang="ar-SA"/>
              <a:pPr/>
              <a:t>10</a:t>
            </a:fld>
            <a:endParaRPr lang="en-CA" altLang="ar-SA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Example of a Database</a:t>
            </a:r>
            <a:br>
              <a:rPr lang="en-US" altLang="ar-SA"/>
            </a:br>
            <a:r>
              <a:rPr lang="en-US" altLang="ar-SA"/>
              <a:t>(with a Conceptual Data Model)</a:t>
            </a:r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 b="1"/>
              <a:t>Some mini-world </a:t>
            </a:r>
            <a:r>
              <a:rPr lang="en-US" altLang="ar-SA" sz="2400" b="1" i="1"/>
              <a:t>relationships</a:t>
            </a:r>
            <a:r>
              <a:rPr lang="en-US" altLang="ar-SA" sz="2400" b="1"/>
              <a:t>:</a:t>
            </a:r>
          </a:p>
          <a:p>
            <a:pPr lvl="1"/>
            <a:r>
              <a:rPr lang="en-US" altLang="ar-SA" sz="2200"/>
              <a:t>SECTIONs </a:t>
            </a:r>
            <a:r>
              <a:rPr lang="en-US" altLang="ar-SA" sz="2200" i="1"/>
              <a:t>are of specific</a:t>
            </a:r>
            <a:r>
              <a:rPr lang="en-US" altLang="ar-SA" sz="2200"/>
              <a:t> COURSEs</a:t>
            </a:r>
          </a:p>
          <a:p>
            <a:pPr lvl="1"/>
            <a:r>
              <a:rPr lang="en-US" altLang="ar-SA" sz="2200"/>
              <a:t>STUDENTs </a:t>
            </a:r>
            <a:r>
              <a:rPr lang="en-US" altLang="ar-SA" sz="2200" i="1"/>
              <a:t>take</a:t>
            </a:r>
            <a:r>
              <a:rPr lang="en-US" altLang="ar-SA" sz="2200"/>
              <a:t> SECTIONs</a:t>
            </a:r>
          </a:p>
          <a:p>
            <a:pPr lvl="1"/>
            <a:r>
              <a:rPr lang="en-US" altLang="ar-SA" sz="2200"/>
              <a:t>COURSEs </a:t>
            </a:r>
            <a:r>
              <a:rPr lang="en-US" altLang="ar-SA" sz="2200" i="1"/>
              <a:t>have  prerequisite</a:t>
            </a:r>
            <a:r>
              <a:rPr lang="en-US" altLang="ar-SA" sz="2200"/>
              <a:t> COURSEs</a:t>
            </a:r>
          </a:p>
          <a:p>
            <a:pPr lvl="1"/>
            <a:r>
              <a:rPr lang="en-US" altLang="ar-SA" sz="2200"/>
              <a:t>INSTRUCTORs </a:t>
            </a:r>
            <a:r>
              <a:rPr lang="en-US" altLang="ar-SA" sz="2200" i="1"/>
              <a:t>teach</a:t>
            </a:r>
            <a:r>
              <a:rPr lang="en-US" altLang="ar-SA" sz="2200"/>
              <a:t>  SECTIONs</a:t>
            </a:r>
          </a:p>
          <a:p>
            <a:pPr lvl="1"/>
            <a:r>
              <a:rPr lang="en-US" altLang="ar-SA" sz="2200"/>
              <a:t>COURSEs </a:t>
            </a:r>
            <a:r>
              <a:rPr lang="en-US" altLang="ar-SA" sz="2200" i="1"/>
              <a:t>are offered by</a:t>
            </a:r>
            <a:r>
              <a:rPr lang="en-US" altLang="ar-SA" sz="2200"/>
              <a:t>  DEPARTMENTs</a:t>
            </a:r>
          </a:p>
          <a:p>
            <a:pPr lvl="1"/>
            <a:r>
              <a:rPr lang="en-US" altLang="ar-SA" sz="2200"/>
              <a:t>STUDENTs </a:t>
            </a:r>
            <a:r>
              <a:rPr lang="en-US" altLang="ar-SA" sz="2200" i="1"/>
              <a:t>major in</a:t>
            </a:r>
            <a:r>
              <a:rPr lang="en-US" altLang="ar-SA" sz="2200"/>
              <a:t>  DEPARTMENTs</a:t>
            </a:r>
          </a:p>
          <a:p>
            <a:endParaRPr lang="en-US" altLang="ar-SA" sz="2400"/>
          </a:p>
          <a:p>
            <a:r>
              <a:rPr lang="en-US" altLang="ar-SA" sz="2400"/>
              <a:t>Note: The above entities and relationships are typically expressed in a conceptual data model, such as the ENTITY-RELATIONSHIP data model (see Chapters 3, 4)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98DC56FF-06B1-4741-93A1-EA8136484F61}" type="slidenum">
              <a:rPr lang="en-US" altLang="ar-SA"/>
              <a:pPr/>
              <a:t>11</a:t>
            </a:fld>
            <a:endParaRPr lang="en-CA" altLang="ar-SA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Example of a simple database</a:t>
            </a:r>
          </a:p>
        </p:txBody>
      </p:sp>
      <p:pic>
        <p:nvPicPr>
          <p:cNvPr id="629764" name="Picture 4" descr="fig01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1524000"/>
            <a:ext cx="4370388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E0B4C7A2-0010-4C38-85E2-7DFCCF5C86F2}" type="slidenum">
              <a:rPr lang="en-US" altLang="ar-SA"/>
              <a:pPr/>
              <a:t>12</a:t>
            </a:fld>
            <a:endParaRPr lang="en-CA" altLang="ar-SA"/>
          </a:p>
        </p:txBody>
      </p:sp>
      <p:sp>
        <p:nvSpPr>
          <p:cNvPr id="589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Main Characteristics of the Database Approach</a:t>
            </a:r>
          </a:p>
        </p:txBody>
      </p:sp>
      <p:sp>
        <p:nvSpPr>
          <p:cNvPr id="589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 b="1"/>
              <a:t>Self-describing nature of a database system:</a:t>
            </a:r>
          </a:p>
          <a:p>
            <a:pPr lvl="1"/>
            <a:r>
              <a:rPr lang="en-US" altLang="ar-SA" sz="2200"/>
              <a:t>A DBMS </a:t>
            </a:r>
            <a:r>
              <a:rPr lang="en-US" altLang="ar-SA" sz="2200" b="1"/>
              <a:t>catalog</a:t>
            </a:r>
            <a:r>
              <a:rPr lang="en-US" altLang="ar-SA" sz="2200"/>
              <a:t> stores the description of a particular database (e.g. data structures, types, and constraints)</a:t>
            </a:r>
          </a:p>
          <a:p>
            <a:pPr lvl="1"/>
            <a:r>
              <a:rPr lang="en-US" altLang="ar-SA" sz="2200"/>
              <a:t>The description is called </a:t>
            </a:r>
            <a:r>
              <a:rPr lang="en-US" altLang="ar-SA" sz="2200" b="1"/>
              <a:t>meta-data</a:t>
            </a:r>
            <a:r>
              <a:rPr lang="en-US" altLang="ar-SA" sz="2200"/>
              <a:t>.</a:t>
            </a:r>
          </a:p>
          <a:p>
            <a:pPr lvl="1"/>
            <a:r>
              <a:rPr lang="en-US" altLang="ar-SA" sz="2200"/>
              <a:t>This allows the DBMS software to work with different database applications.</a:t>
            </a:r>
          </a:p>
          <a:p>
            <a:r>
              <a:rPr lang="en-US" altLang="ar-SA" sz="2400" b="1"/>
              <a:t>Insulation between programs and data:</a:t>
            </a:r>
          </a:p>
          <a:p>
            <a:pPr lvl="1"/>
            <a:r>
              <a:rPr lang="en-US" altLang="ar-SA" sz="2200"/>
              <a:t>Called </a:t>
            </a:r>
            <a:r>
              <a:rPr lang="en-US" altLang="ar-SA" sz="2200" b="1"/>
              <a:t>program-data independence</a:t>
            </a:r>
            <a:r>
              <a:rPr lang="en-US" altLang="ar-SA" sz="2200"/>
              <a:t>.</a:t>
            </a:r>
          </a:p>
          <a:p>
            <a:pPr lvl="1"/>
            <a:r>
              <a:rPr lang="en-US" altLang="ar-SA" sz="2200"/>
              <a:t>Allows changing data structures and storage organization without having to change the DBMS access programs.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EECDD718-9945-4E02-95AC-17A6C6797569}" type="slidenum">
              <a:rPr lang="en-US" altLang="ar-SA"/>
              <a:pPr/>
              <a:t>13</a:t>
            </a:fld>
            <a:endParaRPr lang="en-CA" altLang="ar-SA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Example of a simplified database catalog</a:t>
            </a:r>
          </a:p>
        </p:txBody>
      </p:sp>
      <p:pic>
        <p:nvPicPr>
          <p:cNvPr id="630788" name="Picture 4" descr="fig01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172200" cy="495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A72262BF-1C15-4334-AB04-8F266F660433}" type="slidenum">
              <a:rPr lang="en-US" altLang="ar-SA"/>
              <a:pPr/>
              <a:t>14</a:t>
            </a:fld>
            <a:endParaRPr lang="en-CA" altLang="ar-SA"/>
          </a:p>
        </p:txBody>
      </p:sp>
      <p:sp>
        <p:nvSpPr>
          <p:cNvPr id="591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Main Characteristics of the Database Approach (continued)</a:t>
            </a:r>
          </a:p>
        </p:txBody>
      </p:sp>
      <p:sp>
        <p:nvSpPr>
          <p:cNvPr id="591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b="1"/>
              <a:t>Data Abstraction: </a:t>
            </a:r>
          </a:p>
          <a:p>
            <a:pPr lvl="1"/>
            <a:r>
              <a:rPr lang="en-US" altLang="ar-SA"/>
              <a:t>A </a:t>
            </a:r>
            <a:r>
              <a:rPr lang="en-US" altLang="ar-SA" b="1"/>
              <a:t>data model</a:t>
            </a:r>
            <a:r>
              <a:rPr lang="en-US" altLang="ar-SA"/>
              <a:t> is used to hide storage details and present the users with a conceptual view  of the database.</a:t>
            </a:r>
          </a:p>
          <a:p>
            <a:pPr lvl="1"/>
            <a:r>
              <a:rPr lang="en-US" altLang="ar-SA"/>
              <a:t>Programs refer to the data model constructs rather than data storage details</a:t>
            </a:r>
          </a:p>
          <a:p>
            <a:r>
              <a:rPr lang="en-US" altLang="ar-SA" b="1"/>
              <a:t>Support of multiple views of the data:</a:t>
            </a:r>
          </a:p>
          <a:p>
            <a:pPr lvl="1"/>
            <a:r>
              <a:rPr lang="en-US" altLang="ar-SA"/>
              <a:t>Each user may see a different view of the database, which describes </a:t>
            </a:r>
            <a:r>
              <a:rPr lang="en-US" altLang="ar-SA" b="1"/>
              <a:t>only</a:t>
            </a:r>
            <a:r>
              <a:rPr lang="en-US" altLang="ar-SA"/>
              <a:t> the data of interest to that user.</a:t>
            </a:r>
          </a:p>
          <a:p>
            <a:endParaRPr lang="en-US" altLang="ar-SA"/>
          </a:p>
          <a:p>
            <a:endParaRPr lang="en-US" altLang="ar-S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094B4FA6-3A01-4064-834E-6D1A7376E1CA}" type="slidenum">
              <a:rPr lang="en-US" altLang="ar-SA"/>
              <a:pPr/>
              <a:t>15</a:t>
            </a:fld>
            <a:endParaRPr lang="en-CA" altLang="ar-SA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Main Characteristics of the Database Approach (continued)</a:t>
            </a:r>
          </a:p>
        </p:txBody>
      </p:sp>
      <p:sp>
        <p:nvSpPr>
          <p:cNvPr id="5939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 b="1"/>
              <a:t>Sharing of data and multi-user transaction processing:</a:t>
            </a:r>
          </a:p>
          <a:p>
            <a:pPr lvl="1"/>
            <a:r>
              <a:rPr lang="en-US" altLang="ar-SA" sz="2200"/>
              <a:t>Allowing a set of </a:t>
            </a:r>
            <a:r>
              <a:rPr lang="en-US" altLang="ar-SA" sz="2200" b="1"/>
              <a:t>concurrent users</a:t>
            </a:r>
            <a:r>
              <a:rPr lang="en-US" altLang="ar-SA" sz="2200"/>
              <a:t> to retrieve from and to update the database.</a:t>
            </a:r>
          </a:p>
          <a:p>
            <a:pPr lvl="1"/>
            <a:r>
              <a:rPr lang="en-US" altLang="ar-SA" sz="2200" i="1"/>
              <a:t>Concurrency control</a:t>
            </a:r>
            <a:r>
              <a:rPr lang="en-US" altLang="ar-SA" sz="2200"/>
              <a:t> within the DBMS guarantees that each </a:t>
            </a:r>
            <a:r>
              <a:rPr lang="en-US" altLang="ar-SA" sz="2200" b="1"/>
              <a:t>transaction</a:t>
            </a:r>
            <a:r>
              <a:rPr lang="en-US" altLang="ar-SA" sz="2200"/>
              <a:t> is correctly executed or aborted</a:t>
            </a:r>
          </a:p>
          <a:p>
            <a:pPr lvl="1"/>
            <a:r>
              <a:rPr lang="en-US" altLang="ar-SA" sz="2200" i="1"/>
              <a:t>Recovery</a:t>
            </a:r>
            <a:r>
              <a:rPr lang="en-US" altLang="ar-SA" sz="2200"/>
              <a:t> subsystem ensures each completed transaction has its effect permanently recorded in the database</a:t>
            </a:r>
          </a:p>
          <a:p>
            <a:pPr lvl="1"/>
            <a:r>
              <a:rPr lang="en-US" altLang="ar-SA" sz="2200" b="1"/>
              <a:t>OLTP</a:t>
            </a:r>
            <a:r>
              <a:rPr lang="en-US" altLang="ar-SA" sz="2200"/>
              <a:t> (Online Transaction Processing) is a major part of database applications. This allows hundreds of concurrent transactions to execute per second.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EF7D3D4D-734C-44BE-BC66-3652D8AA62D6}" type="slidenum">
              <a:rPr lang="en-US" altLang="ar-SA"/>
              <a:pPr/>
              <a:t>16</a:t>
            </a:fld>
            <a:endParaRPr lang="en-CA" altLang="ar-SA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Database Users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Users may be divided into</a:t>
            </a:r>
          </a:p>
          <a:p>
            <a:pPr lvl="1"/>
            <a:r>
              <a:rPr lang="en-US" altLang="ar-SA"/>
              <a:t>Those who actually use and control the database content, and those who design, develop and maintain database applications (called “Actors on the Scene”), and</a:t>
            </a:r>
          </a:p>
          <a:p>
            <a:pPr lvl="1"/>
            <a:r>
              <a:rPr lang="en-US" altLang="ar-SA"/>
              <a:t>Those who design and develop the DBMS software and related tools, and the computer systems operators (called “Workers Behind the Scene”).</a:t>
            </a:r>
          </a:p>
          <a:p>
            <a:endParaRPr lang="en-US" altLang="ar-S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0FAC9207-E539-4E52-A2C3-796BE22E21D0}" type="slidenum">
              <a:rPr lang="en-US" altLang="ar-SA"/>
              <a:pPr/>
              <a:t>17</a:t>
            </a:fld>
            <a:endParaRPr lang="en-CA" altLang="ar-SA"/>
          </a:p>
        </p:txBody>
      </p:sp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Database Users</a:t>
            </a:r>
          </a:p>
        </p:txBody>
      </p:sp>
      <p:sp>
        <p:nvSpPr>
          <p:cNvPr id="5980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Actors on the scene</a:t>
            </a:r>
          </a:p>
          <a:p>
            <a:pPr lvl="1"/>
            <a:r>
              <a:rPr lang="en-US" altLang="ar-SA" b="1"/>
              <a:t>Database administrators:</a:t>
            </a:r>
          </a:p>
          <a:p>
            <a:pPr lvl="2"/>
            <a:r>
              <a:rPr lang="en-US" altLang="ar-SA"/>
              <a:t>Responsible for authorizing access to the database, for coordinating and monitoring its use, acquiring software and hardware resources, controlling its use and monitoring efficiency of operations.</a:t>
            </a:r>
          </a:p>
          <a:p>
            <a:pPr lvl="1"/>
            <a:r>
              <a:rPr lang="en-US" altLang="ar-SA" b="1"/>
              <a:t>Database Designers:</a:t>
            </a:r>
          </a:p>
          <a:p>
            <a:pPr lvl="2"/>
            <a:r>
              <a:rPr lang="en-US" altLang="ar-SA"/>
              <a:t>Responsible to define the content, the structure, the constraints, and functions or transactions against the database. They must communicate with the end-users and understand their needs.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2619E2D0-8554-4D1D-9B67-021093C5FDD6}" type="slidenum">
              <a:rPr lang="en-US" altLang="ar-SA"/>
              <a:pPr/>
              <a:t>18</a:t>
            </a:fld>
            <a:endParaRPr lang="en-CA" altLang="ar-SA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Categories of End-users</a:t>
            </a:r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/>
              <a:t>Actors on the scene (continued)</a:t>
            </a:r>
          </a:p>
          <a:p>
            <a:pPr lvl="1">
              <a:lnSpc>
                <a:spcPct val="90000"/>
              </a:lnSpc>
            </a:pPr>
            <a:r>
              <a:rPr lang="en-US" altLang="ar-SA" b="1"/>
              <a:t>End-users: </a:t>
            </a:r>
            <a:r>
              <a:rPr lang="en-US" altLang="ar-SA"/>
              <a:t>They use the data for queries, reports and some of them update the database content. End-users can be categorized into: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Casual</a:t>
            </a:r>
            <a:r>
              <a:rPr lang="en-US" altLang="ar-SA"/>
              <a:t>: access database occasionally when needed</a:t>
            </a:r>
          </a:p>
          <a:p>
            <a:pPr lvl="2">
              <a:lnSpc>
                <a:spcPct val="90000"/>
              </a:lnSpc>
            </a:pPr>
            <a:r>
              <a:rPr lang="en-US" altLang="ar-SA" b="1"/>
              <a:t>Naïve</a:t>
            </a:r>
            <a:r>
              <a:rPr lang="en-US" altLang="ar-SA"/>
              <a:t> or Parametric: they make up a large section of the end-user population.</a:t>
            </a:r>
          </a:p>
          <a:p>
            <a:pPr lvl="3">
              <a:lnSpc>
                <a:spcPct val="90000"/>
              </a:lnSpc>
            </a:pPr>
            <a:r>
              <a:rPr lang="en-US" altLang="ar-SA"/>
              <a:t>They use previously well-defined functions in the form of  “canned transactions” against the database.</a:t>
            </a:r>
          </a:p>
          <a:p>
            <a:pPr lvl="3">
              <a:lnSpc>
                <a:spcPct val="90000"/>
              </a:lnSpc>
            </a:pPr>
            <a:r>
              <a:rPr lang="en-US" altLang="ar-SA"/>
              <a:t>Examples are bank-tellers or reservation clerks who do this activity for an entire shift of operations.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7273D1F3-5EDD-4484-9951-C2914CF1285F}" type="slidenum">
              <a:rPr lang="en-US" altLang="ar-SA"/>
              <a:pPr/>
              <a:t>19</a:t>
            </a:fld>
            <a:endParaRPr lang="en-CA" altLang="ar-SA"/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Categories of End-users (continued)</a:t>
            </a:r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ar-SA" b="1"/>
              <a:t>Sophisticated:</a:t>
            </a:r>
          </a:p>
          <a:p>
            <a:pPr lvl="3"/>
            <a:r>
              <a:rPr lang="en-US" altLang="ar-SA"/>
              <a:t>These include business analysts, scientists, engineers, others thoroughly familiar with the system capabilities.</a:t>
            </a:r>
          </a:p>
          <a:p>
            <a:pPr lvl="3"/>
            <a:r>
              <a:rPr lang="en-US" altLang="ar-SA"/>
              <a:t>Many use tools in the form of software packages that work closely with the stored database.</a:t>
            </a:r>
          </a:p>
          <a:p>
            <a:pPr lvl="2"/>
            <a:r>
              <a:rPr lang="en-US" altLang="ar-SA" b="1"/>
              <a:t>Stand-alone:</a:t>
            </a:r>
          </a:p>
          <a:p>
            <a:pPr lvl="3"/>
            <a:r>
              <a:rPr lang="en-US" altLang="ar-SA"/>
              <a:t>Mostly maintain personal databases using ready-to-use packaged applications.</a:t>
            </a:r>
          </a:p>
          <a:p>
            <a:pPr lvl="3"/>
            <a:r>
              <a:rPr lang="en-US" altLang="ar-SA"/>
              <a:t>An example is a tax program user that creates its own internal database.</a:t>
            </a:r>
          </a:p>
          <a:p>
            <a:pPr lvl="3"/>
            <a:r>
              <a:rPr lang="en-US" altLang="ar-SA"/>
              <a:t>Another example is a user that maintains an address book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ar-SA"/>
              <a:t>Copyright © 2007 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ar-SA"/>
              <a:t>Chapter 1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ar-SA"/>
              <a:t>Introduction: Databases and Database Users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D7E66793-E0D3-4A94-9552-1CF5D0D233C1}" type="slidenum">
              <a:rPr lang="en-US" altLang="ar-SA"/>
              <a:pPr/>
              <a:t>20</a:t>
            </a:fld>
            <a:endParaRPr lang="en-CA" altLang="ar-SA"/>
          </a:p>
        </p:txBody>
      </p:sp>
      <p:sp>
        <p:nvSpPr>
          <p:cNvPr id="604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Advantages of Using the Database Approach</a:t>
            </a:r>
          </a:p>
        </p:txBody>
      </p:sp>
      <p:sp>
        <p:nvSpPr>
          <p:cNvPr id="6041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Controlling redundancy in data storage and in development and maintenance efforts.</a:t>
            </a:r>
          </a:p>
          <a:p>
            <a:pPr lvl="1"/>
            <a:r>
              <a:rPr lang="en-US" altLang="ar-SA"/>
              <a:t>Sharing of data among multiple users.</a:t>
            </a:r>
          </a:p>
          <a:p>
            <a:r>
              <a:rPr lang="en-US" altLang="ar-SA"/>
              <a:t>Restricting unauthorized access to data.</a:t>
            </a:r>
          </a:p>
          <a:p>
            <a:r>
              <a:rPr lang="en-US" altLang="ar-SA"/>
              <a:t>Providing persistent storage for program Objects</a:t>
            </a:r>
          </a:p>
          <a:p>
            <a:pPr lvl="1"/>
            <a:r>
              <a:rPr lang="en-US" altLang="ar-SA"/>
              <a:t>In Object-oriented DBMSs – see Chapters 20-22</a:t>
            </a:r>
          </a:p>
          <a:p>
            <a:r>
              <a:rPr lang="en-US" altLang="ar-SA"/>
              <a:t>Providing Storage Structures (e.g. indexes) for efficient Query Processing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18CB8D4E-6839-4292-8AEA-F3E1D0784E53}" type="slidenum">
              <a:rPr lang="en-US" altLang="ar-SA"/>
              <a:pPr/>
              <a:t>21</a:t>
            </a:fld>
            <a:endParaRPr lang="en-CA" altLang="ar-SA"/>
          </a:p>
        </p:txBody>
      </p:sp>
      <p:sp>
        <p:nvSpPr>
          <p:cNvPr id="606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Advantages of Using the Database Approach (continued)</a:t>
            </a:r>
          </a:p>
        </p:txBody>
      </p:sp>
      <p:sp>
        <p:nvSpPr>
          <p:cNvPr id="606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Providing backup and recovery services.</a:t>
            </a:r>
          </a:p>
          <a:p>
            <a:r>
              <a:rPr lang="en-US" altLang="ar-SA"/>
              <a:t>Providing multiple interfaces to different classes of users.</a:t>
            </a:r>
          </a:p>
          <a:p>
            <a:r>
              <a:rPr lang="en-US" altLang="ar-SA"/>
              <a:t>Representing complex relationships among data.</a:t>
            </a:r>
          </a:p>
          <a:p>
            <a:r>
              <a:rPr lang="en-US" altLang="ar-SA"/>
              <a:t>Enforcing integrity constraints on the database.</a:t>
            </a:r>
          </a:p>
          <a:p>
            <a:r>
              <a:rPr lang="en-US" altLang="ar-SA"/>
              <a:t>Drawing inferences and actions from the stored data using deductive and active rules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4AFD0412-B24F-4DEE-8B28-290E7A3B0634}" type="slidenum">
              <a:rPr lang="en-US" altLang="ar-SA"/>
              <a:pPr/>
              <a:t>22</a:t>
            </a:fld>
            <a:endParaRPr lang="en-CA" altLang="ar-SA"/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Additional Implications of Using the Database Approach</a:t>
            </a:r>
          </a:p>
        </p:txBody>
      </p:sp>
      <p:sp>
        <p:nvSpPr>
          <p:cNvPr id="6082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Potential for enforcing standards:</a:t>
            </a:r>
          </a:p>
          <a:p>
            <a:pPr lvl="1"/>
            <a:r>
              <a:rPr lang="en-US" altLang="ar-SA"/>
              <a:t>This is very crucial for the success of database applications in large organizations. </a:t>
            </a:r>
            <a:r>
              <a:rPr lang="en-US" altLang="ar-SA" b="1"/>
              <a:t>Standards</a:t>
            </a:r>
            <a:r>
              <a:rPr lang="en-US" altLang="ar-SA"/>
              <a:t> refer to data item names, display formats, screens, report structures, meta-data (description of data), Web page layouts, etc.</a:t>
            </a:r>
          </a:p>
          <a:p>
            <a:r>
              <a:rPr lang="en-US" altLang="ar-SA"/>
              <a:t>Reduced application development time:</a:t>
            </a:r>
          </a:p>
          <a:p>
            <a:pPr lvl="1"/>
            <a:r>
              <a:rPr lang="en-US" altLang="ar-SA"/>
              <a:t>Incremental time to add each new application is reduced.</a:t>
            </a:r>
          </a:p>
          <a:p>
            <a:endParaRPr lang="en-US" altLang="ar-S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F0F028FF-A25E-42C4-9F75-488CA6B7C0FF}" type="slidenum">
              <a:rPr lang="en-US" altLang="ar-SA"/>
              <a:pPr/>
              <a:t>23</a:t>
            </a:fld>
            <a:endParaRPr lang="en-CA" altLang="ar-SA"/>
          </a:p>
        </p:txBody>
      </p:sp>
      <p:sp>
        <p:nvSpPr>
          <p:cNvPr id="610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Additional Implications of Using the Database Approach (continued)</a:t>
            </a:r>
          </a:p>
        </p:txBody>
      </p:sp>
      <p:sp>
        <p:nvSpPr>
          <p:cNvPr id="610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Flexibility to change data structures:</a:t>
            </a:r>
          </a:p>
          <a:p>
            <a:pPr lvl="1"/>
            <a:r>
              <a:rPr lang="en-US" altLang="ar-SA"/>
              <a:t>Database structure may evolve as new requirements are defined. </a:t>
            </a:r>
          </a:p>
          <a:p>
            <a:r>
              <a:rPr lang="en-US" altLang="ar-SA"/>
              <a:t>Availability of current information:</a:t>
            </a:r>
          </a:p>
          <a:p>
            <a:pPr lvl="1"/>
            <a:r>
              <a:rPr lang="en-US" altLang="ar-SA"/>
              <a:t>Extremely important for on-line transaction systems such as airline, hotel, car reservations.</a:t>
            </a:r>
          </a:p>
          <a:p>
            <a:r>
              <a:rPr lang="en-US" altLang="ar-SA"/>
              <a:t>Economies of scale:</a:t>
            </a:r>
          </a:p>
          <a:p>
            <a:pPr lvl="1"/>
            <a:r>
              <a:rPr lang="en-US" altLang="ar-SA"/>
              <a:t>Wasteful overlap of resources and personnel can be avoided by consolidating data and applications across departments.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2EEE1383-03D7-43EE-94D8-DCD92163C3F1}" type="slidenum">
              <a:rPr lang="en-US" altLang="ar-SA"/>
              <a:pPr/>
              <a:t>24</a:t>
            </a:fld>
            <a:endParaRPr lang="en-CA" altLang="ar-SA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Historical Development of Database Technology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/>
              <a:t>Early Database Applications:</a:t>
            </a:r>
          </a:p>
          <a:p>
            <a:pPr lvl="1"/>
            <a:r>
              <a:rPr lang="en-US" altLang="ar-SA" sz="2200"/>
              <a:t>The Hierarchical and Network Models were introduced in mid 1960s and dominated during the seventies.</a:t>
            </a:r>
          </a:p>
          <a:p>
            <a:pPr lvl="1"/>
            <a:r>
              <a:rPr lang="en-US" altLang="ar-SA" sz="2200"/>
              <a:t>A bulk of the worldwide database processing still occurs using these models, particularly, the hierarchical model.</a:t>
            </a:r>
          </a:p>
          <a:p>
            <a:r>
              <a:rPr lang="en-US" altLang="ar-SA" sz="2400"/>
              <a:t>Relational Model based Systems:</a:t>
            </a:r>
          </a:p>
          <a:p>
            <a:pPr lvl="1"/>
            <a:r>
              <a:rPr lang="en-US" altLang="ar-SA" sz="2200"/>
              <a:t>Relational model was originally introduced in 1970, was heavily researched and experimented within IBM Research and several universities.</a:t>
            </a:r>
          </a:p>
          <a:p>
            <a:pPr lvl="1"/>
            <a:r>
              <a:rPr lang="en-US" altLang="ar-SA" sz="2200"/>
              <a:t>Relational DBMS Products emerged in the early 1980s.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B0DCF0C1-789A-4C31-8E42-7CDA07DD8331}" type="slidenum">
              <a:rPr lang="en-US" altLang="ar-SA"/>
              <a:pPr/>
              <a:t>25</a:t>
            </a:fld>
            <a:endParaRPr lang="en-CA" altLang="ar-SA"/>
          </a:p>
        </p:txBody>
      </p:sp>
      <p:sp>
        <p:nvSpPr>
          <p:cNvPr id="614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Historical Development of Database Technology (continued)</a:t>
            </a: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/>
              <a:t>Object-oriented and emerging applications:</a:t>
            </a:r>
          </a:p>
          <a:p>
            <a:pPr lvl="1"/>
            <a:r>
              <a:rPr lang="en-US" altLang="ar-SA" sz="2200"/>
              <a:t>Object-Oriented Database Management Systems (OODBMSs) were introduced in late 1980s and early 1990s to cater to the need of complex data processing in CAD and other applications.</a:t>
            </a:r>
          </a:p>
          <a:p>
            <a:pPr lvl="2"/>
            <a:r>
              <a:rPr lang="en-US" altLang="ar-SA" sz="2000"/>
              <a:t>Their use has not taken off much.</a:t>
            </a:r>
          </a:p>
          <a:p>
            <a:pPr lvl="1"/>
            <a:r>
              <a:rPr lang="en-US" altLang="ar-SA" sz="2200"/>
              <a:t>Many relational DBMSs have incorporated object database concepts, leading to a new category called </a:t>
            </a:r>
            <a:r>
              <a:rPr lang="en-US" altLang="ar-SA" sz="2200" i="1"/>
              <a:t>object-relationa</a:t>
            </a:r>
            <a:r>
              <a:rPr lang="en-US" altLang="ar-SA" sz="2200"/>
              <a:t>l DBMSs (ORDBMSs)</a:t>
            </a:r>
          </a:p>
          <a:p>
            <a:pPr lvl="1"/>
            <a:r>
              <a:rPr lang="en-US" altLang="ar-SA" sz="2200" i="1"/>
              <a:t>Extended relational</a:t>
            </a:r>
            <a:r>
              <a:rPr lang="en-US" altLang="ar-SA" sz="2200"/>
              <a:t> systems add further capabilities (e.g. for multimedia data, XML, and other data types)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49909AEC-0F95-43A7-831F-3EBE1F1137A6}" type="slidenum">
              <a:rPr lang="en-US" altLang="ar-SA"/>
              <a:pPr/>
              <a:t>26</a:t>
            </a:fld>
            <a:endParaRPr lang="en-CA" altLang="ar-SA"/>
          </a:p>
        </p:txBody>
      </p: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Historical Development of Database Technology (continued)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/>
              <a:t>Data on the Web and E-commerce Applications:</a:t>
            </a:r>
          </a:p>
          <a:p>
            <a:pPr lvl="1">
              <a:lnSpc>
                <a:spcPct val="90000"/>
              </a:lnSpc>
            </a:pPr>
            <a:r>
              <a:rPr lang="en-US" altLang="ar-SA"/>
              <a:t>Web contains data in HTML (Hypertext markup language) with links among pages.</a:t>
            </a:r>
          </a:p>
          <a:p>
            <a:pPr lvl="1">
              <a:lnSpc>
                <a:spcPct val="90000"/>
              </a:lnSpc>
            </a:pPr>
            <a:r>
              <a:rPr lang="en-US" altLang="ar-SA"/>
              <a:t>This has given rise to a new set of applications and E-commerce is using new standards like XML (eXtended  Markup Language). (see Ch. 27).</a:t>
            </a:r>
          </a:p>
          <a:p>
            <a:pPr lvl="1">
              <a:lnSpc>
                <a:spcPct val="90000"/>
              </a:lnSpc>
            </a:pPr>
            <a:r>
              <a:rPr lang="en-US" altLang="ar-SA"/>
              <a:t>Script programming languages such as PHP and JavaScript allow generation of dynamic Web pages that are partially generated from a database (see Ch. 26).</a:t>
            </a:r>
          </a:p>
          <a:p>
            <a:pPr lvl="2">
              <a:lnSpc>
                <a:spcPct val="90000"/>
              </a:lnSpc>
            </a:pPr>
            <a:r>
              <a:rPr lang="en-US" altLang="ar-SA"/>
              <a:t>Also allow database updates through Web pages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4A3C3D60-A785-424F-90C6-8B52895A0B9F}" type="slidenum">
              <a:rPr lang="en-US" altLang="ar-SA"/>
              <a:pPr/>
              <a:t>27</a:t>
            </a:fld>
            <a:endParaRPr lang="en-CA" altLang="ar-SA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Extending Database Capabilities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sz="2000"/>
              <a:t>New functionality is being added to DBMSs in the following areas: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Scientific Applications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XML (eXtensible Markup Language)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Image Storage and Management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Audio and Video Data Management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Data Warehousing and Data Mining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Spatial Data Management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Time Series and Historical Data Management</a:t>
            </a:r>
          </a:p>
          <a:p>
            <a:pPr lvl="1">
              <a:lnSpc>
                <a:spcPct val="90000"/>
              </a:lnSpc>
            </a:pPr>
            <a:endParaRPr lang="en-US" altLang="ar-SA" sz="2000"/>
          </a:p>
          <a:p>
            <a:pPr>
              <a:lnSpc>
                <a:spcPct val="90000"/>
              </a:lnSpc>
            </a:pPr>
            <a:r>
              <a:rPr lang="en-US" altLang="ar-SA" sz="2000"/>
              <a:t>The above gives rise to </a:t>
            </a:r>
            <a:r>
              <a:rPr lang="en-US" altLang="ar-SA" sz="2000" i="1"/>
              <a:t>new research and development</a:t>
            </a:r>
            <a:r>
              <a:rPr lang="en-US" altLang="ar-SA" sz="2000"/>
              <a:t> in incorporating new data types, complex data structures, new operations and storage and indexing schemes in database systems.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368243D4-4B86-4BE9-9398-752AA3A11CD5}" type="slidenum">
              <a:rPr lang="en-US" altLang="ar-SA"/>
              <a:pPr/>
              <a:t>28</a:t>
            </a:fld>
            <a:endParaRPr lang="en-CA" altLang="ar-SA"/>
          </a:p>
        </p:txBody>
      </p:sp>
      <p:sp>
        <p:nvSpPr>
          <p:cNvPr id="6185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 When not to use a DBMS</a:t>
            </a:r>
          </a:p>
        </p:txBody>
      </p:sp>
      <p:sp>
        <p:nvSpPr>
          <p:cNvPr id="6185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/>
              <a:t>Main inhibitors (costs) of using a DBMS:</a:t>
            </a:r>
          </a:p>
          <a:p>
            <a:pPr lvl="1"/>
            <a:r>
              <a:rPr lang="en-US" altLang="ar-SA" sz="2200"/>
              <a:t>High initial investment and possible need for additional hardware.</a:t>
            </a:r>
          </a:p>
          <a:p>
            <a:pPr lvl="1"/>
            <a:r>
              <a:rPr lang="en-US" altLang="ar-SA" sz="2200"/>
              <a:t>Overhead for providing generality, security, concurrency control, recovery, and  integrity functions.</a:t>
            </a:r>
          </a:p>
          <a:p>
            <a:r>
              <a:rPr lang="en-US" altLang="ar-SA" sz="2400"/>
              <a:t>When a DBMS may be unnecessary:</a:t>
            </a:r>
          </a:p>
          <a:p>
            <a:pPr lvl="1"/>
            <a:r>
              <a:rPr lang="en-US" altLang="ar-SA" sz="2200"/>
              <a:t>If the database and applications are simple, well defined, and not expected to change.</a:t>
            </a:r>
          </a:p>
          <a:p>
            <a:pPr lvl="1"/>
            <a:r>
              <a:rPr lang="en-US" altLang="ar-SA" sz="2200"/>
              <a:t>If there are stringent real-time requirements that may not be met because of DBMS overhead.</a:t>
            </a:r>
          </a:p>
          <a:p>
            <a:pPr lvl="1"/>
            <a:r>
              <a:rPr lang="en-US" altLang="ar-SA" sz="2200"/>
              <a:t>If access to data by multiple users is not required.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26F5E75E-1F55-4A6C-8417-4B9764B6F683}" type="slidenum">
              <a:rPr lang="en-US" altLang="ar-SA"/>
              <a:pPr/>
              <a:t>29</a:t>
            </a:fld>
            <a:endParaRPr lang="en-CA" altLang="ar-SA"/>
          </a:p>
        </p:txBody>
      </p:sp>
      <p:sp>
        <p:nvSpPr>
          <p:cNvPr id="620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 When not to use a DBMS</a:t>
            </a:r>
          </a:p>
        </p:txBody>
      </p:sp>
      <p:sp>
        <p:nvSpPr>
          <p:cNvPr id="6205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When no DBMS may suffice:</a:t>
            </a:r>
          </a:p>
          <a:p>
            <a:pPr lvl="1"/>
            <a:r>
              <a:rPr lang="en-US" altLang="ar-SA"/>
              <a:t>If the database system is not able to handle the complexity of data because of modeling limitations</a:t>
            </a:r>
          </a:p>
          <a:p>
            <a:pPr lvl="1"/>
            <a:r>
              <a:rPr lang="en-US" altLang="ar-SA"/>
              <a:t>If the database users need special operations not supported by the DBMS.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6209D06E-6654-4511-B6A8-62D4644E0046}" type="slidenum">
              <a:rPr lang="en-US" altLang="ar-SA"/>
              <a:pPr/>
              <a:t>3</a:t>
            </a:fld>
            <a:endParaRPr lang="en-CA" altLang="ar-SA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Outline</a:t>
            </a:r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Types of Databases and Database Applications</a:t>
            </a:r>
          </a:p>
          <a:p>
            <a:r>
              <a:rPr lang="en-US" altLang="ar-SA"/>
              <a:t>Basic Definitions</a:t>
            </a:r>
          </a:p>
          <a:p>
            <a:r>
              <a:rPr lang="en-US" altLang="ar-SA"/>
              <a:t>Typical DBMS Functionality</a:t>
            </a:r>
          </a:p>
          <a:p>
            <a:r>
              <a:rPr lang="en-US" altLang="ar-SA"/>
              <a:t>Example of a Database (UNIVERSITY)</a:t>
            </a:r>
          </a:p>
          <a:p>
            <a:r>
              <a:rPr lang="en-US" altLang="ar-SA"/>
              <a:t>Main Characteristics of the Database Approach</a:t>
            </a:r>
          </a:p>
          <a:p>
            <a:r>
              <a:rPr lang="en-US" altLang="ar-SA"/>
              <a:t>Database Users</a:t>
            </a:r>
          </a:p>
          <a:p>
            <a:r>
              <a:rPr lang="en-US" altLang="ar-SA"/>
              <a:t>Advantages of Using the Database Approach</a:t>
            </a:r>
          </a:p>
          <a:p>
            <a:r>
              <a:rPr lang="en-US" altLang="ar-SA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2586D870-73FF-4064-8774-F5D72BCCE0BA}" type="slidenum">
              <a:rPr lang="en-US" altLang="ar-SA"/>
              <a:pPr/>
              <a:t>30</a:t>
            </a:fld>
            <a:endParaRPr lang="en-CA" altLang="ar-SA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Summary</a:t>
            </a:r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Types of Databases and Database Applications</a:t>
            </a:r>
          </a:p>
          <a:p>
            <a:r>
              <a:rPr lang="en-US" altLang="ar-SA"/>
              <a:t>Basic Definitions</a:t>
            </a:r>
          </a:p>
          <a:p>
            <a:r>
              <a:rPr lang="en-US" altLang="ar-SA"/>
              <a:t>Typical DBMS Functionality</a:t>
            </a:r>
          </a:p>
          <a:p>
            <a:r>
              <a:rPr lang="en-US" altLang="ar-SA"/>
              <a:t>Example of a Database (UNIVERSITY)</a:t>
            </a:r>
          </a:p>
          <a:p>
            <a:r>
              <a:rPr lang="en-US" altLang="ar-SA"/>
              <a:t>Main Characteristics of the Database Approach</a:t>
            </a:r>
          </a:p>
          <a:p>
            <a:r>
              <a:rPr lang="en-US" altLang="ar-SA"/>
              <a:t>Database Users</a:t>
            </a:r>
          </a:p>
          <a:p>
            <a:r>
              <a:rPr lang="en-US" altLang="ar-SA"/>
              <a:t>Advantages of Using the Database Approach</a:t>
            </a:r>
          </a:p>
          <a:p>
            <a:r>
              <a:rPr lang="en-US" altLang="ar-SA"/>
              <a:t>When Not to Use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7711DE72-43A6-41E3-A1CB-4A8AF0CEF7EC}" type="slidenum">
              <a:rPr lang="en-US" altLang="ar-SA"/>
              <a:pPr/>
              <a:t>4</a:t>
            </a:fld>
            <a:endParaRPr lang="en-CA" altLang="ar-SA"/>
          </a:p>
        </p:txBody>
      </p:sp>
      <p:sp>
        <p:nvSpPr>
          <p:cNvPr id="5775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Types of Databases and Database Applications</a:t>
            </a:r>
          </a:p>
        </p:txBody>
      </p:sp>
      <p:sp>
        <p:nvSpPr>
          <p:cNvPr id="57754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/>
              <a:t>Traditional Applications:</a:t>
            </a:r>
          </a:p>
          <a:p>
            <a:pPr lvl="1"/>
            <a:r>
              <a:rPr lang="en-US" altLang="ar-SA" sz="2200"/>
              <a:t>Numeric and Textual Databases</a:t>
            </a:r>
          </a:p>
          <a:p>
            <a:r>
              <a:rPr lang="en-US" altLang="ar-SA" sz="2400"/>
              <a:t>More Recent Applications:</a:t>
            </a:r>
          </a:p>
          <a:p>
            <a:pPr lvl="1"/>
            <a:r>
              <a:rPr lang="en-US" altLang="ar-SA" sz="2200"/>
              <a:t>Multimedia Databases</a:t>
            </a:r>
          </a:p>
          <a:p>
            <a:pPr lvl="1"/>
            <a:r>
              <a:rPr lang="en-US" altLang="ar-SA" sz="2200"/>
              <a:t>Geographic Information Systems (GIS)</a:t>
            </a:r>
          </a:p>
          <a:p>
            <a:pPr lvl="1"/>
            <a:r>
              <a:rPr lang="en-US" altLang="ar-SA" sz="2200"/>
              <a:t>Data Warehouses</a:t>
            </a:r>
          </a:p>
          <a:p>
            <a:pPr lvl="1"/>
            <a:r>
              <a:rPr lang="en-US" altLang="ar-SA" sz="2200"/>
              <a:t>Real-time and Active Databases</a:t>
            </a:r>
          </a:p>
          <a:p>
            <a:pPr lvl="1"/>
            <a:r>
              <a:rPr lang="en-US" altLang="ar-SA" sz="2200"/>
              <a:t>Many other applications</a:t>
            </a:r>
          </a:p>
          <a:p>
            <a:r>
              <a:rPr lang="en-US" altLang="ar-SA" sz="2400"/>
              <a:t>First part of book focuses on traditional applications</a:t>
            </a:r>
          </a:p>
          <a:p>
            <a:r>
              <a:rPr lang="en-US" altLang="ar-SA" sz="2400" i="1"/>
              <a:t>A number of recent applications are described later in the book (for example, Chapters 24,26,28,29,30)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7E5059DB-BE44-4E09-BB61-7A9DF20C21E9}" type="slidenum">
              <a:rPr lang="en-US" altLang="ar-SA"/>
              <a:pPr/>
              <a:t>5</a:t>
            </a:fld>
            <a:endParaRPr lang="en-CA" altLang="ar-SA"/>
          </a:p>
        </p:txBody>
      </p:sp>
      <p:sp>
        <p:nvSpPr>
          <p:cNvPr id="579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Basic Definitions</a:t>
            </a:r>
          </a:p>
        </p:txBody>
      </p:sp>
      <p:sp>
        <p:nvSpPr>
          <p:cNvPr id="5795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ar-SA" sz="2000" b="1"/>
              <a:t>Database: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A collection of related data.</a:t>
            </a:r>
          </a:p>
          <a:p>
            <a:pPr>
              <a:lnSpc>
                <a:spcPct val="90000"/>
              </a:lnSpc>
            </a:pPr>
            <a:r>
              <a:rPr lang="en-US" altLang="ar-SA" sz="2000" b="1"/>
              <a:t>Data: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Known facts that can be recorded and have an implicit meaning.</a:t>
            </a:r>
          </a:p>
          <a:p>
            <a:pPr>
              <a:lnSpc>
                <a:spcPct val="90000"/>
              </a:lnSpc>
            </a:pPr>
            <a:r>
              <a:rPr lang="en-US" altLang="ar-SA" sz="2000" b="1"/>
              <a:t>Mini-world: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Some part of the real world about which data is stored in a database. For example, student grades and transcripts at a university.</a:t>
            </a:r>
          </a:p>
          <a:p>
            <a:pPr>
              <a:lnSpc>
                <a:spcPct val="90000"/>
              </a:lnSpc>
            </a:pPr>
            <a:r>
              <a:rPr lang="en-US" altLang="ar-SA" sz="2000" b="1"/>
              <a:t>Database Management System (DBMS):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A software package/ system to facilitate the creation and maintenance of a computerized database.</a:t>
            </a:r>
          </a:p>
          <a:p>
            <a:pPr>
              <a:lnSpc>
                <a:spcPct val="90000"/>
              </a:lnSpc>
            </a:pPr>
            <a:r>
              <a:rPr lang="en-US" altLang="ar-SA" sz="2000" b="1"/>
              <a:t>Database System:</a:t>
            </a:r>
          </a:p>
          <a:p>
            <a:pPr lvl="1">
              <a:lnSpc>
                <a:spcPct val="90000"/>
              </a:lnSpc>
            </a:pPr>
            <a:r>
              <a:rPr lang="en-US" altLang="ar-SA" sz="2000"/>
              <a:t>The DBMS software together with the data itself.  Sometimes, the applications are also included.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5EE0C610-204C-4FBF-96F9-BD28A81538EF}" type="slidenum">
              <a:rPr lang="en-US" altLang="ar-SA"/>
              <a:pPr/>
              <a:t>6</a:t>
            </a:fld>
            <a:endParaRPr lang="en-CA" altLang="ar-SA"/>
          </a:p>
        </p:txBody>
      </p:sp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sz="3200"/>
              <a:t>Simplified database system environment</a:t>
            </a:r>
          </a:p>
        </p:txBody>
      </p:sp>
      <p:pic>
        <p:nvPicPr>
          <p:cNvPr id="628740" name="Picture 4" descr="fig01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1524000"/>
            <a:ext cx="5743575" cy="496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AF16D8B0-CC58-4D05-B480-5D9A39F73A51}" type="slidenum">
              <a:rPr lang="en-US" altLang="ar-SA"/>
              <a:pPr/>
              <a:t>7</a:t>
            </a:fld>
            <a:endParaRPr lang="en-CA" altLang="ar-SA"/>
          </a:p>
        </p:txBody>
      </p:sp>
      <p:sp>
        <p:nvSpPr>
          <p:cNvPr id="581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Typical DBMS Functionality</a:t>
            </a:r>
          </a:p>
        </p:txBody>
      </p:sp>
      <p:sp>
        <p:nvSpPr>
          <p:cNvPr id="581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sz="2400" i="1"/>
              <a:t>Define</a:t>
            </a:r>
            <a:r>
              <a:rPr lang="en-US" altLang="ar-SA" sz="2400"/>
              <a:t> a particular database in terms of its data types, structures, and constraints</a:t>
            </a:r>
          </a:p>
          <a:p>
            <a:r>
              <a:rPr lang="en-US" altLang="ar-SA" sz="2400" i="1"/>
              <a:t>Construct</a:t>
            </a:r>
            <a:r>
              <a:rPr lang="en-US" altLang="ar-SA" sz="2400"/>
              <a:t> or Load the initial database contents on a secondary storage medium</a:t>
            </a:r>
          </a:p>
          <a:p>
            <a:r>
              <a:rPr lang="en-US" altLang="ar-SA" sz="2400" i="1"/>
              <a:t>Manipulating</a:t>
            </a:r>
            <a:r>
              <a:rPr lang="en-US" altLang="ar-SA" sz="2400"/>
              <a:t> the database:</a:t>
            </a:r>
          </a:p>
          <a:p>
            <a:pPr lvl="1"/>
            <a:r>
              <a:rPr lang="en-US" altLang="ar-SA" sz="2200"/>
              <a:t>Retrieval: Querying, generating reports</a:t>
            </a:r>
          </a:p>
          <a:p>
            <a:pPr lvl="1"/>
            <a:r>
              <a:rPr lang="en-US" altLang="ar-SA" sz="2200"/>
              <a:t>Modification: Insertions, deletions and updates to its content</a:t>
            </a:r>
          </a:p>
          <a:p>
            <a:pPr lvl="1"/>
            <a:r>
              <a:rPr lang="en-US" altLang="ar-SA" sz="2200"/>
              <a:t>Accessing the database through Web applications</a:t>
            </a:r>
          </a:p>
          <a:p>
            <a:r>
              <a:rPr lang="en-US" altLang="ar-SA" sz="2400" i="1"/>
              <a:t>Processing</a:t>
            </a:r>
            <a:r>
              <a:rPr lang="en-US" altLang="ar-SA" sz="2400"/>
              <a:t> and </a:t>
            </a:r>
            <a:r>
              <a:rPr lang="en-US" altLang="ar-SA" sz="2400" i="1"/>
              <a:t>Sharing</a:t>
            </a:r>
            <a:r>
              <a:rPr lang="en-US" altLang="ar-SA" sz="2400"/>
              <a:t> by a set of concurrent users and application programs – yet, keeping all data valid and 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71C5326F-2FBA-457B-B7AA-DA8A81774965}" type="slidenum">
              <a:rPr lang="en-US" altLang="ar-SA"/>
              <a:pPr/>
              <a:t>8</a:t>
            </a:fld>
            <a:endParaRPr lang="en-CA" altLang="ar-SA"/>
          </a:p>
        </p:txBody>
      </p:sp>
      <p:sp>
        <p:nvSpPr>
          <p:cNvPr id="5836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Typical DBMS Functionality</a:t>
            </a:r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/>
              <a:t>Other features:</a:t>
            </a:r>
          </a:p>
          <a:p>
            <a:pPr lvl="1"/>
            <a:r>
              <a:rPr lang="en-US" altLang="ar-SA"/>
              <a:t>Protection or Security measures to prevent unauthorized access</a:t>
            </a:r>
          </a:p>
          <a:p>
            <a:pPr lvl="1"/>
            <a:r>
              <a:rPr lang="en-US" altLang="ar-SA"/>
              <a:t>“Active” processing to take internal actions on data</a:t>
            </a:r>
          </a:p>
          <a:p>
            <a:pPr lvl="1"/>
            <a:r>
              <a:rPr lang="en-US" altLang="ar-SA"/>
              <a:t>Presentation and Visualization of data</a:t>
            </a:r>
          </a:p>
          <a:p>
            <a:pPr lvl="1"/>
            <a:r>
              <a:rPr lang="en-US" altLang="ar-SA"/>
              <a:t>Maintaining the database and associated programs over the lifetime of the database application</a:t>
            </a:r>
          </a:p>
          <a:p>
            <a:pPr lvl="2"/>
            <a:r>
              <a:rPr lang="en-US" altLang="ar-SA"/>
              <a:t>Called database, software, and system maintenance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ar-SA"/>
              <a:t>Slide 1- </a:t>
            </a:r>
            <a:fld id="{C709727F-6F37-4403-9C36-E32C065E97CF}" type="slidenum">
              <a:rPr lang="en-US" altLang="ar-SA"/>
              <a:pPr/>
              <a:t>9</a:t>
            </a:fld>
            <a:endParaRPr lang="en-CA" altLang="ar-SA"/>
          </a:p>
        </p:txBody>
      </p:sp>
      <p:sp>
        <p:nvSpPr>
          <p:cNvPr id="585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/>
              <a:t>Example of a Database</a:t>
            </a:r>
            <a:br>
              <a:rPr lang="en-US" altLang="ar-SA"/>
            </a:br>
            <a:r>
              <a:rPr lang="en-US" altLang="ar-SA"/>
              <a:t>(with a Conceptual Data Model)</a:t>
            </a:r>
          </a:p>
        </p:txBody>
      </p:sp>
      <p:sp>
        <p:nvSpPr>
          <p:cNvPr id="5857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ar-SA" b="1"/>
              <a:t>Mini-world for the example:</a:t>
            </a:r>
          </a:p>
          <a:p>
            <a:pPr lvl="1"/>
            <a:r>
              <a:rPr lang="en-US" altLang="ar-SA"/>
              <a:t>Part of a UNIVERSITY environment.</a:t>
            </a:r>
          </a:p>
          <a:p>
            <a:r>
              <a:rPr lang="en-US" altLang="ar-SA" b="1"/>
              <a:t>Some mini-world </a:t>
            </a:r>
            <a:r>
              <a:rPr lang="en-US" altLang="ar-SA" b="1" i="1"/>
              <a:t>entities</a:t>
            </a:r>
            <a:r>
              <a:rPr lang="en-US" altLang="ar-SA" b="1"/>
              <a:t>:</a:t>
            </a:r>
          </a:p>
          <a:p>
            <a:pPr lvl="1"/>
            <a:r>
              <a:rPr lang="en-US" altLang="ar-SA"/>
              <a:t>STUDENTs</a:t>
            </a:r>
          </a:p>
          <a:p>
            <a:pPr lvl="1"/>
            <a:r>
              <a:rPr lang="en-US" altLang="ar-SA"/>
              <a:t>COURSEs</a:t>
            </a:r>
          </a:p>
          <a:p>
            <a:pPr lvl="1"/>
            <a:r>
              <a:rPr lang="en-US" altLang="ar-SA"/>
              <a:t>SECTIONs (of COURSEs)</a:t>
            </a:r>
          </a:p>
          <a:p>
            <a:pPr lvl="1"/>
            <a:r>
              <a:rPr lang="en-US" altLang="ar-SA"/>
              <a:t>(academic) DEPARTMENTs</a:t>
            </a:r>
          </a:p>
          <a:p>
            <a:pPr lvl="1"/>
            <a:r>
              <a:rPr lang="en-US" altLang="ar-SA"/>
              <a:t>INSTRUCTORs</a:t>
            </a:r>
          </a:p>
          <a:p>
            <a:endParaRPr lang="en-US" altLang="ar-SA"/>
          </a:p>
          <a:p>
            <a:endParaRPr lang="en-US" altLang="ar-SA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altLang="ar-S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948</TotalTime>
  <Words>1853</Words>
  <Application>Microsoft Office PowerPoint</Application>
  <PresentationFormat>Letter Paper (8.5x11 in)</PresentationFormat>
  <Paragraphs>248</Paragraphs>
  <Slides>30</Slides>
  <Notes>27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Blends</vt:lpstr>
      <vt:lpstr>عرض تقديمي في PowerPoint</vt:lpstr>
      <vt:lpstr>Chapter 1</vt:lpstr>
      <vt:lpstr>Outline</vt:lpstr>
      <vt:lpstr>Types of Databases and Database Applications</vt:lpstr>
      <vt:lpstr>Basic Definitions</vt:lpstr>
      <vt:lpstr>Simplified database system environment</vt:lpstr>
      <vt:lpstr>Typical DBMS Functionality</vt:lpstr>
      <vt:lpstr>Typical DBMS Functionality</vt:lpstr>
      <vt:lpstr>Example of a Database (with a Conceptual Data Model)</vt:lpstr>
      <vt:lpstr>Example of a Database (with a Conceptual Data Model)</vt:lpstr>
      <vt:lpstr>Example of a simple database</vt:lpstr>
      <vt:lpstr>Main Characteristics of the Database Approach</vt:lpstr>
      <vt:lpstr>Example of a simplified database catalog</vt:lpstr>
      <vt:lpstr>Main Characteristics of the Database Approach (continued)</vt:lpstr>
      <vt:lpstr>Main Characteristics of the Database Approach (continued)</vt:lpstr>
      <vt:lpstr>Database Users</vt:lpstr>
      <vt:lpstr>Database Users</vt:lpstr>
      <vt:lpstr>Categories of End-users</vt:lpstr>
      <vt:lpstr>Categories of End-users (continued)</vt:lpstr>
      <vt:lpstr>Advantages of Using the Database Approach</vt:lpstr>
      <vt:lpstr>Advantages of Using the Database Approach (continued)</vt:lpstr>
      <vt:lpstr>Additional Implications of Using the Database Approach</vt:lpstr>
      <vt:lpstr>Additional Implications of Using the Database Approach (continued)</vt:lpstr>
      <vt:lpstr>Historical Development of Database Technology</vt:lpstr>
      <vt:lpstr>Historical Development of Database Technology (continued)</vt:lpstr>
      <vt:lpstr>Historical Development of Database Technology (continued)</vt:lpstr>
      <vt:lpstr>Extending Database Capabilities</vt:lpstr>
      <vt:lpstr> When not to use a DBMS</vt:lpstr>
      <vt:lpstr> When not to use a DBMS</vt:lpstr>
      <vt:lpstr>Summary</vt:lpstr>
    </vt:vector>
  </TitlesOfParts>
  <Company>©2007 Pearson Addison-Wesley. All rights reserved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Introduction: Databases and Database Users</dc:subject>
  <dc:creator>Elmasri/Navathe</dc:creator>
  <cp:lastModifiedBy>win</cp:lastModifiedBy>
  <cp:revision>48</cp:revision>
  <cp:lastPrinted>2001-11-04T00:51:13Z</cp:lastPrinted>
  <dcterms:created xsi:type="dcterms:W3CDTF">2005-02-25T19:46:41Z</dcterms:created>
  <dcterms:modified xsi:type="dcterms:W3CDTF">2015-04-04T09:53:43Z</dcterms:modified>
</cp:coreProperties>
</file>