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2" r:id="rId4"/>
    <p:sldId id="303" r:id="rId5"/>
    <p:sldId id="30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06" r:id="rId21"/>
    <p:sldId id="308" r:id="rId22"/>
    <p:sldId id="309" r:id="rId23"/>
    <p:sldId id="307" r:id="rId24"/>
    <p:sldId id="305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83" r:id="rId45"/>
    <p:sldId id="284" r:id="rId46"/>
    <p:sldId id="285" r:id="rId47"/>
    <p:sldId id="286" r:id="rId48"/>
    <p:sldId id="287" r:id="rId49"/>
    <p:sldId id="288" r:id="rId50"/>
    <p:sldId id="297" r:id="rId51"/>
    <p:sldId id="298" r:id="rId52"/>
    <p:sldId id="299" r:id="rId53"/>
    <p:sldId id="300" r:id="rId54"/>
    <p:sldId id="301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7EFB-B442-4CE9-9200-7B3D363DF56B}" type="datetimeFigureOut">
              <a:rPr lang="en-US" smtClean="0"/>
              <a:pPr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2/29/Update_anomaly.sv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5/5c/Insertion_anomaly.sv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2/2c/Deletion_anomaly.sv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"/>
            <a:ext cx="64008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Advantages of E.R. Model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Exceptional conceptual simplicity </a:t>
            </a:r>
            <a:endParaRPr lang="en-US" dirty="0"/>
          </a:p>
          <a:p>
            <a:pPr lvl="0"/>
            <a:r>
              <a:rPr lang="en-US" b="1" dirty="0"/>
              <a:t>Visual representation </a:t>
            </a:r>
            <a:endParaRPr lang="en-US" dirty="0"/>
          </a:p>
          <a:p>
            <a:pPr lvl="0"/>
            <a:r>
              <a:rPr lang="en-US" b="1" dirty="0"/>
              <a:t>Effective communication tool </a:t>
            </a:r>
            <a:endParaRPr lang="en-US" dirty="0"/>
          </a:p>
          <a:p>
            <a:pPr lvl="0"/>
            <a:r>
              <a:rPr lang="en-US" b="1" dirty="0"/>
              <a:t>Integrated with the relational data model 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Disadvantages of E.R. Model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Limited constraint representation </a:t>
            </a:r>
            <a:endParaRPr lang="en-US" dirty="0"/>
          </a:p>
          <a:p>
            <a:pPr lvl="0"/>
            <a:r>
              <a:rPr lang="en-US" b="1" dirty="0"/>
              <a:t>Limited relationship representation </a:t>
            </a:r>
            <a:endParaRPr lang="en-US" dirty="0"/>
          </a:p>
          <a:p>
            <a:pPr lvl="0"/>
            <a:r>
              <a:rPr lang="en-US" b="1" dirty="0"/>
              <a:t>No data manipulation language </a:t>
            </a:r>
            <a:endParaRPr lang="en-US" dirty="0"/>
          </a:p>
          <a:p>
            <a:pPr lvl="0"/>
            <a:r>
              <a:rPr lang="en-US" b="1" dirty="0"/>
              <a:t>Loss of information content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 </a:t>
            </a:r>
            <a:r>
              <a:rPr lang="en-US" dirty="0" err="1" smtClean="0"/>
              <a:t>teckets</a:t>
            </a:r>
            <a:endParaRPr lang="en-US" dirty="0"/>
          </a:p>
        </p:txBody>
      </p:sp>
      <p:pic>
        <p:nvPicPr>
          <p:cNvPr id="4" name="Content Placeholder 3" descr="http://www.databaseanswers.org/data%5Fmodels/railway_reservations/images/railway_reservations_conceptual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39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anomalies problem</a:t>
            </a:r>
            <a:br>
              <a:rPr lang="en-US" dirty="0" smtClean="0"/>
            </a:br>
            <a:r>
              <a:rPr lang="ar-SA" dirty="0" smtClean="0"/>
              <a:t>مشكلة تكرار البيانات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Adding problems : we cant add new department unless it as employee because the primary key is </a:t>
            </a:r>
            <a:r>
              <a:rPr lang="en-US" dirty="0" err="1" smtClean="0"/>
              <a:t>Empno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Updating  and deleting problem : to update the Loc field from </a:t>
            </a:r>
            <a:r>
              <a:rPr lang="en-US" dirty="0" err="1" smtClean="0"/>
              <a:t>jeddah</a:t>
            </a:r>
            <a:r>
              <a:rPr lang="en-US" dirty="0" smtClean="0"/>
              <a:t> to </a:t>
            </a:r>
            <a:r>
              <a:rPr lang="en-US" dirty="0" err="1" smtClean="0"/>
              <a:t>riadh</a:t>
            </a:r>
            <a:r>
              <a:rPr lang="en-US" dirty="0" smtClean="0"/>
              <a:t> for one employee will </a:t>
            </a:r>
            <a:r>
              <a:rPr lang="en-US" dirty="0" err="1" smtClean="0"/>
              <a:t>corapt</a:t>
            </a:r>
            <a:r>
              <a:rPr lang="en-US" dirty="0" smtClean="0"/>
              <a:t> the other employee locations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6896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solve those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dependency FD -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r>
              <a:rPr lang="en-US" dirty="0" smtClean="0">
                <a:sym typeface="Wingdings" pitchFamily="2" charset="2"/>
              </a:rPr>
              <a:t>A- B</a:t>
            </a:r>
          </a:p>
          <a:p>
            <a:r>
              <a:rPr lang="en-US" dirty="0" smtClean="0">
                <a:sym typeface="Wingdings" pitchFamily="2" charset="2"/>
              </a:rPr>
              <a:t>Means B is depending Functionally on A</a:t>
            </a:r>
          </a:p>
          <a:p>
            <a:r>
              <a:rPr lang="en-US" dirty="0" err="1" smtClean="0"/>
              <a:t>I.e</a:t>
            </a:r>
            <a:r>
              <a:rPr lang="en-US" dirty="0" smtClean="0"/>
              <a:t> A value define B value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For each </a:t>
            </a:r>
            <a:r>
              <a:rPr lang="en-US" dirty="0" err="1" smtClean="0"/>
              <a:t>empl</a:t>
            </a:r>
            <a:r>
              <a:rPr lang="en-US" dirty="0" smtClean="0"/>
              <a:t>. Only unique  name</a:t>
            </a:r>
          </a:p>
          <a:p>
            <a:r>
              <a:rPr lang="en-US" dirty="0" smtClean="0"/>
              <a:t>For each </a:t>
            </a:r>
            <a:r>
              <a:rPr lang="en-US" dirty="0" err="1" smtClean="0"/>
              <a:t>empl</a:t>
            </a:r>
            <a:r>
              <a:rPr lang="en-US" dirty="0" smtClean="0"/>
              <a:t>. Only unique  dept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FD1: </a:t>
            </a:r>
            <a:r>
              <a:rPr lang="en-US" dirty="0" err="1" smtClean="0"/>
              <a:t>Empno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Ename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FD2: </a:t>
            </a:r>
            <a:r>
              <a:rPr lang="en-US" dirty="0" err="1" smtClean="0"/>
              <a:t>Empno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Deptno</a:t>
            </a:r>
            <a:endParaRPr lang="en-US" dirty="0" smtClean="0"/>
          </a:p>
          <a:p>
            <a:r>
              <a:rPr lang="en-US" dirty="0" smtClean="0"/>
              <a:t>We can write it as:</a:t>
            </a:r>
          </a:p>
          <a:p>
            <a:r>
              <a:rPr lang="en-US" dirty="0" smtClean="0"/>
              <a:t>FD1: </a:t>
            </a:r>
            <a:r>
              <a:rPr lang="en-US" dirty="0" err="1" smtClean="0"/>
              <a:t>Empno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Ename,Deptno</a:t>
            </a:r>
            <a:r>
              <a:rPr lang="en-US" dirty="0" smtClean="0"/>
              <a:t> </a:t>
            </a:r>
          </a:p>
          <a:p>
            <a:r>
              <a:rPr lang="en-US" dirty="0" smtClean="0"/>
              <a:t>FD :Functional Dependency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Structure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Formally, given sets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, …. </a:t>
            </a:r>
            <a:r>
              <a:rPr lang="en-US" i="1" dirty="0" err="1"/>
              <a:t>D</a:t>
            </a:r>
            <a:r>
              <a:rPr lang="en-US" i="1" baseline="-25000" dirty="0" err="1"/>
              <a:t>n</a:t>
            </a:r>
            <a:r>
              <a:rPr lang="en-US" dirty="0"/>
              <a:t> a </a:t>
            </a:r>
            <a:r>
              <a:rPr lang="en-US" b="1" dirty="0">
                <a:solidFill>
                  <a:schemeClr val="tx2"/>
                </a:solidFill>
              </a:rPr>
              <a:t>relation</a:t>
            </a:r>
            <a:r>
              <a:rPr lang="en-US" i="1" dirty="0"/>
              <a:t> r</a:t>
            </a:r>
            <a:r>
              <a:rPr lang="en-US" dirty="0"/>
              <a:t> is a subset of </a:t>
            </a:r>
            <a:br>
              <a:rPr lang="en-US" dirty="0"/>
            </a:b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 x  </a:t>
            </a:r>
            <a:r>
              <a:rPr lang="en-US" i="1" dirty="0"/>
              <a:t>D</a:t>
            </a:r>
            <a:r>
              <a:rPr lang="en-US" baseline="-25000" dirty="0"/>
              <a:t>2 </a:t>
            </a:r>
            <a:r>
              <a:rPr lang="en-US" dirty="0"/>
              <a:t> x … x </a:t>
            </a:r>
            <a:r>
              <a:rPr lang="en-US" i="1" dirty="0" err="1"/>
              <a:t>D</a:t>
            </a:r>
            <a:r>
              <a:rPr lang="en-US" i="1" baseline="-25000" dirty="0" err="1"/>
              <a:t>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Thus a relation is a set of n-</a:t>
            </a:r>
            <a:r>
              <a:rPr lang="en-US" dirty="0" err="1"/>
              <a:t>tuples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 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) where </a:t>
            </a:r>
            <a:br>
              <a:rPr lang="en-US" dirty="0"/>
            </a:br>
            <a:r>
              <a:rPr lang="en-US" dirty="0"/>
              <a:t>each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i="1" dirty="0">
                <a:sym typeface="Symbol" pitchFamily="18" charset="2"/>
              </a:rPr>
              <a:t>D</a:t>
            </a:r>
            <a:r>
              <a:rPr lang="en-US" i="1" baseline="-25000" dirty="0">
                <a:sym typeface="Symbol" pitchFamily="18" charset="2"/>
              </a:rPr>
              <a:t>i</a:t>
            </a:r>
            <a:endParaRPr lang="en-US" i="1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Example:  if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customer-name</a:t>
            </a:r>
            <a:r>
              <a:rPr lang="en-US" dirty="0"/>
              <a:t> = {Jones, Smith, Curry, Lindsay}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customer-street</a:t>
            </a:r>
            <a:r>
              <a:rPr lang="en-US" dirty="0"/>
              <a:t> = {Main, North, Park}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customer-city</a:t>
            </a:r>
            <a:r>
              <a:rPr lang="en-US" dirty="0"/>
              <a:t>     = {Harrison, Rye, Pittsfield}</a:t>
            </a:r>
            <a:br>
              <a:rPr lang="en-US" dirty="0"/>
            </a:br>
            <a:r>
              <a:rPr lang="en-US" dirty="0"/>
              <a:t>Then </a:t>
            </a:r>
            <a:r>
              <a:rPr lang="en-US" i="1" dirty="0"/>
              <a:t>r </a:t>
            </a:r>
            <a:r>
              <a:rPr lang="en-US" dirty="0">
                <a:sym typeface="Symbol" pitchFamily="18" charset="2"/>
              </a:rPr>
              <a:t> </a:t>
            </a:r>
            <a:r>
              <a:rPr lang="en-US" i="1" dirty="0"/>
              <a:t>customer-name x customer-street x customer-city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 </a:t>
            </a:r>
            <a:r>
              <a:rPr lang="en-US" i="1" dirty="0"/>
              <a:t>r</a:t>
            </a:r>
            <a:r>
              <a:rPr lang="en-US" dirty="0"/>
              <a:t> = {   (Jones, Main, Harrison), </a:t>
            </a:r>
            <a:br>
              <a:rPr lang="en-US" dirty="0"/>
            </a:br>
            <a:r>
              <a:rPr lang="en-US" dirty="0"/>
              <a:t>                   (Smith, North, Rye),</a:t>
            </a:r>
            <a:br>
              <a:rPr lang="en-US" dirty="0"/>
            </a:br>
            <a:r>
              <a:rPr lang="en-US" dirty="0"/>
              <a:t>                   (Curry, North, Rye),</a:t>
            </a:r>
            <a:br>
              <a:rPr lang="en-US" dirty="0"/>
            </a:br>
            <a:r>
              <a:rPr lang="en-US" dirty="0"/>
              <a:t>                   (Lindsay, Park, Pittsfield)}</a:t>
            </a:r>
            <a:br>
              <a:rPr lang="en-US" dirty="0"/>
            </a:br>
            <a:r>
              <a:rPr lang="en-US" dirty="0"/>
              <a:t> is a relation over </a:t>
            </a:r>
            <a:r>
              <a:rPr lang="en-US" i="1" dirty="0"/>
              <a:t>customer-name x customer-street x customer-city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Types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Each attribute of a relation has a name</a:t>
            </a:r>
          </a:p>
          <a:p>
            <a:r>
              <a:rPr lang="en-US" dirty="0"/>
              <a:t>The set of allowed values for each attribute is called the </a:t>
            </a:r>
            <a:r>
              <a:rPr lang="en-US" b="1" dirty="0">
                <a:solidFill>
                  <a:schemeClr val="tx2"/>
                </a:solidFill>
              </a:rPr>
              <a:t>domain</a:t>
            </a:r>
            <a:r>
              <a:rPr lang="en-US" dirty="0"/>
              <a:t> of the attribute</a:t>
            </a:r>
          </a:p>
          <a:p>
            <a:r>
              <a:rPr lang="en-US" dirty="0"/>
              <a:t>Attribute values are (normally) required to be </a:t>
            </a:r>
            <a:r>
              <a:rPr lang="en-US" b="1" dirty="0">
                <a:solidFill>
                  <a:schemeClr val="tx2"/>
                </a:solidFill>
              </a:rPr>
              <a:t>atomic</a:t>
            </a:r>
            <a:r>
              <a:rPr lang="en-US" dirty="0"/>
              <a:t>, that is, indivisible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multivalued</a:t>
            </a:r>
            <a:r>
              <a:rPr lang="en-US" dirty="0"/>
              <a:t> attribute values are not atomic</a:t>
            </a:r>
          </a:p>
          <a:p>
            <a:pPr lvl="1"/>
            <a:r>
              <a:rPr lang="en-US" dirty="0"/>
              <a:t>E.g. composite attribute values are not atomic</a:t>
            </a:r>
          </a:p>
          <a:p>
            <a:r>
              <a:rPr lang="en-US" dirty="0"/>
              <a:t>The special value </a:t>
            </a:r>
            <a:r>
              <a:rPr lang="en-US" i="1" dirty="0"/>
              <a:t>null</a:t>
            </a:r>
            <a:r>
              <a:rPr lang="en-US" dirty="0"/>
              <a:t>  is a member of every domain</a:t>
            </a:r>
          </a:p>
          <a:p>
            <a:r>
              <a:rPr lang="en-US" dirty="0"/>
              <a:t>The null value causes complications in the definition of many operations</a:t>
            </a:r>
          </a:p>
          <a:p>
            <a:pPr lvl="1"/>
            <a:r>
              <a:rPr lang="en-US" dirty="0"/>
              <a:t> we shall ignore the effect of null values in our main presentation and consider their effect later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Schema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 </a:t>
            </a:r>
            <a:r>
              <a:rPr lang="en-US" dirty="0"/>
              <a:t>are </a:t>
            </a:r>
            <a:r>
              <a:rPr lang="en-US" i="1" dirty="0"/>
              <a:t>attributes</a:t>
            </a:r>
            <a:endParaRPr lang="en-US" dirty="0"/>
          </a:p>
          <a:p>
            <a:r>
              <a:rPr lang="en-US" i="1" dirty="0"/>
              <a:t>R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 ) is a </a:t>
            </a:r>
            <a:r>
              <a:rPr lang="en-US" i="1" dirty="0"/>
              <a:t>relation schema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E.g.   </a:t>
            </a:r>
            <a:r>
              <a:rPr lang="en-US" i="1" dirty="0"/>
              <a:t>Customer-schema</a:t>
            </a:r>
            <a:r>
              <a:rPr lang="en-US" dirty="0"/>
              <a:t> =</a:t>
            </a:r>
            <a:br>
              <a:rPr lang="en-US" dirty="0"/>
            </a:br>
            <a:r>
              <a:rPr lang="en-US" dirty="0"/>
              <a:t>                     (</a:t>
            </a:r>
            <a:r>
              <a:rPr lang="en-US" i="1" dirty="0"/>
              <a:t>customer-name, customer-street, customer-city</a:t>
            </a:r>
            <a:r>
              <a:rPr lang="en-US" dirty="0"/>
              <a:t>)</a:t>
            </a:r>
          </a:p>
          <a:p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is a </a:t>
            </a:r>
            <a:r>
              <a:rPr lang="en-US" i="1" dirty="0"/>
              <a:t>relation</a:t>
            </a:r>
            <a:r>
              <a:rPr lang="en-US" dirty="0"/>
              <a:t> on the </a:t>
            </a:r>
            <a:r>
              <a:rPr lang="en-US" i="1" dirty="0"/>
              <a:t>relation schema R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		E.g.	</a:t>
            </a:r>
            <a:r>
              <a:rPr lang="en-US" i="1" dirty="0"/>
              <a:t>customer (Customer-schema)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Instance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8638" y="3781425"/>
            <a:ext cx="1752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Jones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Smith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Curry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Lindsay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8638" y="3324225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customer-name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51238" y="3781425"/>
            <a:ext cx="1752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Main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North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North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Park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551238" y="3324225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customer-street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03838" y="3781425"/>
            <a:ext cx="1752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Harrison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Rye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Rye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Pittsfield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303838" y="3324225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customer-city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932238" y="5305425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customer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040563" y="2743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attributes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(or columns)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2789238" y="2986088"/>
            <a:ext cx="4329112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4572000" y="2974975"/>
            <a:ext cx="2557463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6296025" y="2974975"/>
            <a:ext cx="84455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18375" y="4144963"/>
            <a:ext cx="1084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tuples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(or rows)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7072313" y="4110038"/>
            <a:ext cx="369887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7059613" y="4329113"/>
            <a:ext cx="369887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7048500" y="4340225"/>
            <a:ext cx="392113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7059613" y="4349750"/>
            <a:ext cx="38100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The current values (</a:t>
            </a:r>
            <a:r>
              <a:rPr lang="en-US" i="1" dirty="0"/>
              <a:t>relation instance</a:t>
            </a:r>
            <a:r>
              <a:rPr lang="en-US" dirty="0"/>
              <a:t>) of a relation are specified by a table</a:t>
            </a:r>
          </a:p>
          <a:p>
            <a:r>
              <a:rPr lang="en-US" dirty="0"/>
              <a:t>An element </a:t>
            </a:r>
            <a:r>
              <a:rPr lang="en-US" i="1" dirty="0"/>
              <a:t>t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dirty="0"/>
              <a:t> is a </a:t>
            </a:r>
            <a:r>
              <a:rPr lang="en-US" i="1" dirty="0" err="1"/>
              <a:t>tuple</a:t>
            </a:r>
            <a:r>
              <a:rPr lang="en-US" dirty="0"/>
              <a:t>, represented by a </a:t>
            </a:r>
            <a:r>
              <a:rPr lang="en-US" i="1" dirty="0"/>
              <a:t>row </a:t>
            </a:r>
            <a:r>
              <a:rPr lang="en-US" dirty="0"/>
              <a:t>in a table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Keys from E-R Sets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Strong entity set</a:t>
            </a:r>
            <a:r>
              <a:rPr lang="en-US" dirty="0"/>
              <a:t>.  The primary key of the entity set becomes the primary key of the relation.</a:t>
            </a:r>
          </a:p>
          <a:p>
            <a:r>
              <a:rPr lang="en-US" b="1" dirty="0"/>
              <a:t>Weak entity set</a:t>
            </a:r>
            <a:r>
              <a:rPr lang="en-US" dirty="0"/>
              <a:t>.  The primary key of the relation consists of the union of the primary key of the strong entity set and the discriminator of the weak entity set.</a:t>
            </a:r>
          </a:p>
          <a:p>
            <a:r>
              <a:rPr lang="en-US" b="1" dirty="0"/>
              <a:t>Relationship set</a:t>
            </a:r>
            <a:r>
              <a:rPr lang="en-US" dirty="0"/>
              <a:t>.  The union of the primary keys of the related    entity sets becomes a super key of the relation.</a:t>
            </a:r>
          </a:p>
          <a:p>
            <a:pPr lvl="1"/>
            <a:r>
              <a:rPr lang="en-US" dirty="0"/>
              <a:t>For binary many-to-one relationship sets, the primary key of the “many” entity set becomes the relation’s primary key.</a:t>
            </a:r>
          </a:p>
          <a:p>
            <a:pPr lvl="1"/>
            <a:r>
              <a:rPr lang="en-US" dirty="0"/>
              <a:t>For one-to-one relationship sets, the relation’s primary key can be that of either entity set.</a:t>
            </a:r>
          </a:p>
          <a:p>
            <a:pPr lvl="1"/>
            <a:r>
              <a:rPr lang="en-US" dirty="0"/>
              <a:t>For many-to-many relationship sets, the union of the primary keys becomes the relation’s primary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Schema Diagram for the Banking Enterprise</a:t>
            </a:r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00" t="23064" r="720" b="23062"/>
          <a:stretch>
            <a:fillRect/>
          </a:stretch>
        </p:blipFill>
        <p:spPr bwMode="auto">
          <a:xfrm>
            <a:off x="457200" y="2173198"/>
            <a:ext cx="8229600" cy="3379967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عناصر </a:t>
            </a:r>
            <a:r>
              <a:rPr lang="ar-SA" b="1" dirty="0" err="1" smtClean="0"/>
              <a:t>ال</a:t>
            </a:r>
            <a:r>
              <a:rPr lang="en-US" b="1" dirty="0" smtClean="0"/>
              <a:t> 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1) Entity Set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وهو الكائن مثل مفهومه في </a:t>
            </a:r>
            <a:r>
              <a:rPr lang="ar-SA" b="1" dirty="0" err="1"/>
              <a:t>ال</a:t>
            </a:r>
            <a:r>
              <a:rPr lang="en-US" b="1" dirty="0"/>
              <a:t> OOP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ويتم وضعها في التصميم على شكل مستطيل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Examples: a computer, an employee, a song, a mathematical theorem. Entities are represented as rectangles.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2) attribute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وهو خواص </a:t>
            </a:r>
            <a:r>
              <a:rPr lang="ar-SA" b="1" dirty="0" err="1"/>
              <a:t>ال</a:t>
            </a:r>
            <a:r>
              <a:rPr lang="ar-SA" b="1" dirty="0"/>
              <a:t> كائن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 err="1"/>
              <a:t>وياخذ</a:t>
            </a:r>
            <a:r>
              <a:rPr lang="ar-SA" b="1" dirty="0"/>
              <a:t> الشكل </a:t>
            </a:r>
            <a:r>
              <a:rPr lang="ar-SA" b="1" dirty="0" err="1"/>
              <a:t>البيضاوى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3) Primary key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يتم وضع خط تحت </a:t>
            </a:r>
            <a:r>
              <a:rPr lang="ar-SA" b="1" dirty="0" err="1"/>
              <a:t>ال</a:t>
            </a:r>
            <a:r>
              <a:rPr lang="en-US" b="1" dirty="0"/>
              <a:t> attribute </a:t>
            </a:r>
            <a:r>
              <a:rPr lang="ar-SA" b="1" dirty="0"/>
              <a:t>المستخدم </a:t>
            </a:r>
            <a:r>
              <a:rPr lang="ar-SA" b="1" dirty="0" err="1"/>
              <a:t>ك</a:t>
            </a:r>
            <a:r>
              <a:rPr lang="ar-SA" b="1" dirty="0"/>
              <a:t> مفتاح </a:t>
            </a:r>
            <a:r>
              <a:rPr lang="ar-SA" b="1" dirty="0" err="1"/>
              <a:t>أساسى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4) Relationship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العلاقات ، وهى تحدد كيفية اتصال </a:t>
            </a:r>
            <a:r>
              <a:rPr lang="en-US" b="1" dirty="0"/>
              <a:t>2 entities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مع بعضهم</a:t>
            </a:r>
            <a:r>
              <a:rPr lang="ar-SA" dirty="0"/>
              <a:t> ، </a:t>
            </a:r>
            <a:r>
              <a:rPr lang="ar-SA" b="1" dirty="0"/>
              <a:t>وهى تأخذ شكل الماسي</a:t>
            </a:r>
            <a:r>
              <a:rPr lang="en-US" b="1" dirty="0"/>
              <a:t> diamond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Normalization</a:t>
            </a:r>
            <a:br>
              <a:rPr lang="en-US" smtClean="0"/>
            </a:br>
            <a:r>
              <a:rPr lang="en-US" smtClean="0"/>
              <a:t> An </a:t>
            </a:r>
            <a:r>
              <a:rPr lang="en-US" b="1" smtClean="0"/>
              <a:t>update anomaly</a:t>
            </a:r>
            <a:endParaRPr lang="en-US" dirty="0"/>
          </a:p>
        </p:txBody>
      </p:sp>
      <p:pic>
        <p:nvPicPr>
          <p:cNvPr id="40965" name="Picture 5" descr="File:Update anom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95400"/>
            <a:ext cx="7772400" cy="38004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85800" y="51816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An </a:t>
            </a:r>
            <a:r>
              <a:rPr lang="en-US" sz="2800" b="1" dirty="0" smtClean="0"/>
              <a:t>update anomaly</a:t>
            </a:r>
            <a:r>
              <a:rPr lang="en-US" sz="2800" dirty="0" smtClean="0"/>
              <a:t>. Employee 519 is shown as having different addresses on different records.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insertion anomaly</a:t>
            </a:r>
            <a:endParaRPr lang="en-US" dirty="0"/>
          </a:p>
        </p:txBody>
      </p:sp>
      <p:pic>
        <p:nvPicPr>
          <p:cNvPr id="43010" name="Picture 2" descr="File:Insertion anom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7219950" cy="38290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9600" y="51816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An </a:t>
            </a:r>
            <a:r>
              <a:rPr lang="en-US" sz="2800" b="1" dirty="0" smtClean="0"/>
              <a:t>insertion anomaly</a:t>
            </a:r>
            <a:r>
              <a:rPr lang="en-US" sz="2800" dirty="0" smtClean="0"/>
              <a:t>. Until the new faculty member, Dr. Newsome, is assigned to teach at least one course, his details cannot be recorded.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deletion anomaly</a:t>
            </a:r>
            <a:endParaRPr lang="en-US" dirty="0"/>
          </a:p>
        </p:txBody>
      </p:sp>
      <p:pic>
        <p:nvPicPr>
          <p:cNvPr id="41986" name="Picture 2" descr="File:Deletion anom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7391400" cy="31623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4648200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/>
              <a:t>deletion anomaly</a:t>
            </a:r>
            <a:r>
              <a:rPr lang="en-US" sz="2800" dirty="0" smtClean="0"/>
              <a:t>. All information about Dr. </a:t>
            </a:r>
            <a:r>
              <a:rPr lang="en-US" sz="2800" dirty="0" err="1" smtClean="0"/>
              <a:t>Giddens</a:t>
            </a:r>
            <a:r>
              <a:rPr lang="en-US" sz="2800" dirty="0" smtClean="0"/>
              <a:t> is lost when he temporarily ceases to be assigned to any courses.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Languages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Language in which user requests information from the database.</a:t>
            </a:r>
          </a:p>
          <a:p>
            <a:r>
              <a:rPr lang="en-US" dirty="0"/>
              <a:t>Categories of languages</a:t>
            </a:r>
          </a:p>
          <a:p>
            <a:pPr lvl="1"/>
            <a:r>
              <a:rPr lang="en-US" dirty="0"/>
              <a:t>procedural</a:t>
            </a:r>
          </a:p>
          <a:p>
            <a:pPr lvl="1"/>
            <a:r>
              <a:rPr lang="en-US" dirty="0"/>
              <a:t>non-procedural</a:t>
            </a:r>
          </a:p>
          <a:p>
            <a:r>
              <a:rPr lang="en-US" dirty="0"/>
              <a:t>“Pure” languages:</a:t>
            </a:r>
          </a:p>
          <a:p>
            <a:pPr lvl="1"/>
            <a:r>
              <a:rPr lang="en-US" dirty="0"/>
              <a:t>Relational Algebra</a:t>
            </a:r>
          </a:p>
          <a:p>
            <a:pPr lvl="1"/>
            <a:r>
              <a:rPr lang="en-US" dirty="0" err="1"/>
              <a:t>Tuple</a:t>
            </a:r>
            <a:r>
              <a:rPr lang="en-US" dirty="0"/>
              <a:t> Relational Calculus</a:t>
            </a:r>
          </a:p>
          <a:p>
            <a:pPr lvl="1"/>
            <a:r>
              <a:rPr lang="en-US" dirty="0"/>
              <a:t>Domain Relational Calculus</a:t>
            </a:r>
          </a:p>
          <a:p>
            <a:r>
              <a:rPr lang="en-US" dirty="0"/>
              <a:t>Pure languages form underlying basis of query languages that people use.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Algebra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Procedural language</a:t>
            </a:r>
          </a:p>
          <a:p>
            <a:r>
              <a:rPr lang="en-US" dirty="0"/>
              <a:t>Six basic operators</a:t>
            </a:r>
          </a:p>
          <a:p>
            <a:pPr lvl="1"/>
            <a:r>
              <a:rPr lang="en-US" dirty="0"/>
              <a:t>select</a:t>
            </a:r>
          </a:p>
          <a:p>
            <a:pPr lvl="1"/>
            <a:r>
              <a:rPr lang="en-US" dirty="0"/>
              <a:t>project</a:t>
            </a:r>
          </a:p>
          <a:p>
            <a:pPr lvl="1"/>
            <a:r>
              <a:rPr lang="en-US" dirty="0"/>
              <a:t>union</a:t>
            </a:r>
          </a:p>
          <a:p>
            <a:pPr lvl="1"/>
            <a:r>
              <a:rPr lang="en-US" dirty="0"/>
              <a:t>set difference</a:t>
            </a:r>
          </a:p>
          <a:p>
            <a:pPr lvl="1"/>
            <a:r>
              <a:rPr lang="en-US" dirty="0"/>
              <a:t>Cartesian product</a:t>
            </a:r>
          </a:p>
          <a:p>
            <a:pPr lvl="1"/>
            <a:r>
              <a:rPr lang="en-US" dirty="0"/>
              <a:t>rename</a:t>
            </a:r>
          </a:p>
          <a:p>
            <a:r>
              <a:rPr lang="en-US" dirty="0"/>
              <a:t>The operators take two or more relations as inputs and give a new relation as a result.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Operation – Example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6313" y="1706563"/>
            <a:ext cx="1501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30188" indent="-230188" algn="ctr">
              <a:spcBef>
                <a:spcPct val="50000"/>
              </a:spcBef>
              <a:buClrTx/>
              <a:buSzPct val="125000"/>
              <a:buFontTx/>
              <a:buChar char="•"/>
            </a:pPr>
            <a:r>
              <a:rPr kumimoji="0" lang="en-US" sz="2000" i="0"/>
              <a:t>Relation</a:t>
            </a:r>
            <a:r>
              <a:rPr kumimoji="0" lang="en-US" sz="2000"/>
              <a:t> r</a:t>
            </a:r>
            <a:endParaRPr kumimoji="0" lang="en-US" sz="2000" i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2004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1148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5720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2004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1148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5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12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23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5720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7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7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1036638" y="4340225"/>
            <a:ext cx="2036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marL="230188" indent="-230188" algn="ctr">
              <a:spcBef>
                <a:spcPct val="50000"/>
              </a:spcBef>
              <a:buClrTx/>
              <a:buSzPct val="125000"/>
              <a:buFontTx/>
              <a:buChar char="•"/>
            </a:pPr>
            <a:r>
              <a:rPr kumimoji="0" lang="en-US" sz="2400" i="0"/>
              <a:t></a:t>
            </a:r>
            <a:r>
              <a:rPr kumimoji="0" lang="en-US" sz="2400" i="0" baseline="-25000"/>
              <a:t>A=B ^ D &gt; 5</a:t>
            </a:r>
            <a:r>
              <a:rPr kumimoji="0" lang="en-US" sz="2000" i="0" baseline="-25000"/>
              <a:t> </a:t>
            </a:r>
            <a:r>
              <a:rPr kumimoji="0" lang="en-US" sz="2400" i="0"/>
              <a:t>(r)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2004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6576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1148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5720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2004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6576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1148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23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45720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7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/>
              <a:t>Notation:  </a:t>
            </a:r>
            <a:r>
              <a:rPr lang="en-US" sz="2400" i="1" dirty="0">
                <a:sym typeface="Symbol" pitchFamily="18" charset="2"/>
              </a:rPr>
              <a:t>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baseline="-25000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i="1" dirty="0">
                <a:sym typeface="Symbol" pitchFamily="18" charset="2"/>
              </a:rPr>
              <a:t>r</a:t>
            </a:r>
            <a:r>
              <a:rPr lang="en-US" sz="2400" dirty="0">
                <a:sym typeface="Symbol" pitchFamily="18" charset="2"/>
              </a:rPr>
              <a:t>)</a:t>
            </a: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is called the </a:t>
            </a: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selection </a:t>
            </a:r>
            <a:r>
              <a:rPr lang="en-US" dirty="0" smtClean="0">
                <a:solidFill>
                  <a:schemeClr val="tx2"/>
                </a:solidFill>
                <a:sym typeface="Symbol" pitchFamily="18" charset="2"/>
              </a:rPr>
              <a:t>predicate </a:t>
            </a:r>
            <a:r>
              <a:rPr lang="ar-SA" dirty="0" smtClean="0">
                <a:solidFill>
                  <a:schemeClr val="tx2"/>
                </a:solidFill>
                <a:sym typeface="Symbol" pitchFamily="18" charset="2"/>
              </a:rPr>
              <a:t>الاختيار المبنى عليه </a:t>
            </a:r>
            <a:endParaRPr lang="en-US" i="1" dirty="0">
              <a:solidFill>
                <a:schemeClr val="tx2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/>
              <a:t>Defined as: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/>
              <a:t>			 </a:t>
            </a:r>
            <a:r>
              <a:rPr lang="en-US" sz="2400" i="1" dirty="0">
                <a:sym typeface="Symbol" pitchFamily="18" charset="2"/>
              </a:rPr>
              <a:t></a:t>
            </a:r>
            <a:r>
              <a:rPr lang="en-US" sz="2400" i="1" baseline="-25000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b="1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) = {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| 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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="1" dirty="0">
                <a:sym typeface="Symbol" pitchFamily="18" charset="2"/>
              </a:rPr>
              <a:t>and </a:t>
            </a:r>
            <a:r>
              <a:rPr lang="en-US" i="1" dirty="0">
                <a:sym typeface="Symbol" pitchFamily="18" charset="2"/>
              </a:rPr>
              <a:t>p(t)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	Where</a:t>
            </a:r>
            <a:r>
              <a:rPr lang="en-US" i="1" dirty="0">
                <a:sym typeface="Symbol" pitchFamily="18" charset="2"/>
              </a:rPr>
              <a:t> p</a:t>
            </a:r>
            <a:r>
              <a:rPr lang="en-US" dirty="0">
                <a:sym typeface="Symbol" pitchFamily="18" charset="2"/>
              </a:rPr>
              <a:t> is a formula in propositional calculus consisting of </a:t>
            </a: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terms </a:t>
            </a:r>
            <a:r>
              <a:rPr lang="en-US" dirty="0">
                <a:sym typeface="Symbol" pitchFamily="18" charset="2"/>
              </a:rPr>
              <a:t>connected by :  (</a:t>
            </a:r>
            <a:r>
              <a:rPr lang="en-US" b="1" dirty="0">
                <a:sym typeface="Symbol" pitchFamily="18" charset="2"/>
              </a:rPr>
              <a:t>and</a:t>
            </a:r>
            <a:r>
              <a:rPr lang="en-US" dirty="0">
                <a:sym typeface="Symbol" pitchFamily="18" charset="2"/>
              </a:rPr>
              <a:t>),  (</a:t>
            </a:r>
            <a:r>
              <a:rPr lang="en-US" b="1" dirty="0">
                <a:sym typeface="Symbol" pitchFamily="18" charset="2"/>
              </a:rPr>
              <a:t>or</a:t>
            </a:r>
            <a:r>
              <a:rPr lang="en-US" dirty="0">
                <a:sym typeface="Symbol" pitchFamily="18" charset="2"/>
              </a:rPr>
              <a:t>),  (</a:t>
            </a:r>
            <a:r>
              <a:rPr lang="en-US" b="1" dirty="0">
                <a:sym typeface="Symbol" pitchFamily="18" charset="2"/>
              </a:rPr>
              <a:t>not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Each </a:t>
            </a: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term</a:t>
            </a:r>
            <a:r>
              <a:rPr lang="en-US" dirty="0">
                <a:sym typeface="Symbol" pitchFamily="18" charset="2"/>
              </a:rPr>
              <a:t> is one of: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		&lt;attribute&gt;	</a:t>
            </a:r>
            <a:r>
              <a:rPr lang="en-US" i="1" dirty="0">
                <a:sym typeface="Symbol" pitchFamily="18" charset="2"/>
              </a:rPr>
              <a:t>op</a:t>
            </a:r>
            <a:r>
              <a:rPr lang="en-US" dirty="0">
                <a:sym typeface="Symbol" pitchFamily="18" charset="2"/>
              </a:rPr>
              <a:t> 	&lt;attribute&gt; or &lt;constant&gt;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     where </a:t>
            </a:r>
            <a:r>
              <a:rPr lang="en-US" i="1" dirty="0">
                <a:sym typeface="Symbol" pitchFamily="18" charset="2"/>
              </a:rPr>
              <a:t>op</a:t>
            </a:r>
            <a:r>
              <a:rPr lang="en-US" dirty="0">
                <a:sym typeface="Symbol" pitchFamily="18" charset="2"/>
              </a:rPr>
              <a:t> is one of:  =, , &gt;, . &lt;. </a:t>
            </a: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Example of selection: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</a:t>
            </a:r>
            <a:r>
              <a:rPr lang="en-US" i="1" dirty="0" smtClean="0">
                <a:sym typeface="Symbol" pitchFamily="18" charset="2"/>
              </a:rPr>
              <a:t></a:t>
            </a:r>
            <a:r>
              <a:rPr lang="en-US" i="1" baseline="-25000" dirty="0" smtClean="0">
                <a:sym typeface="Symbol" pitchFamily="18" charset="2"/>
              </a:rPr>
              <a:t>p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b="1" i="1" dirty="0" smtClean="0">
                <a:sym typeface="Symbol" pitchFamily="18" charset="2"/>
              </a:rPr>
              <a:t>r</a:t>
            </a:r>
            <a:r>
              <a:rPr lang="en-US" dirty="0" smtClean="0">
                <a:sym typeface="Symbol" pitchFamily="18" charset="2"/>
              </a:rPr>
              <a:t>)  </a:t>
            </a:r>
            <a:r>
              <a:rPr lang="ar-SA" dirty="0" smtClean="0">
                <a:sym typeface="Symbol" pitchFamily="18" charset="2"/>
              </a:rPr>
              <a:t>تمثل 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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baseline="-25000" dirty="0">
                <a:sym typeface="Symbol" pitchFamily="18" charset="2"/>
              </a:rPr>
              <a:t>branch-name=“</a:t>
            </a:r>
            <a:r>
              <a:rPr lang="en-US" sz="2400" i="1" baseline="-25000" dirty="0" err="1">
                <a:sym typeface="Symbol" pitchFamily="18" charset="2"/>
              </a:rPr>
              <a:t>Perryridge</a:t>
            </a:r>
            <a:r>
              <a:rPr lang="en-US" i="1" baseline="-25000" dirty="0">
                <a:sym typeface="Symbol" pitchFamily="18" charset="2"/>
              </a:rPr>
              <a:t>”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account</a:t>
            </a:r>
            <a:r>
              <a:rPr lang="en-US" dirty="0" smtClean="0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Model</a:t>
            </a:r>
            <a:r>
              <a:rPr lang="ar-SA" dirty="0" smtClean="0"/>
              <a:t>  </a:t>
            </a:r>
            <a:r>
              <a:rPr lang="en-US" dirty="0" smtClean="0"/>
              <a:t> algebra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Structure of Relational Databases</a:t>
            </a:r>
          </a:p>
          <a:p>
            <a:r>
              <a:rPr lang="en-US" dirty="0"/>
              <a:t>Relational Algebra</a:t>
            </a:r>
          </a:p>
          <a:p>
            <a:r>
              <a:rPr lang="en-US" dirty="0" err="1"/>
              <a:t>Tuple</a:t>
            </a:r>
            <a:r>
              <a:rPr lang="en-US" dirty="0"/>
              <a:t> Relational </a:t>
            </a:r>
            <a:r>
              <a:rPr lang="en-US" dirty="0" smtClean="0"/>
              <a:t>Calculus</a:t>
            </a:r>
            <a:r>
              <a:rPr lang="ar-SA" dirty="0" smtClean="0"/>
              <a:t> </a:t>
            </a:r>
            <a:r>
              <a:rPr lang="en-US" dirty="0"/>
              <a:t> </a:t>
            </a:r>
            <a:r>
              <a:rPr lang="ar-SA" dirty="0" smtClean="0"/>
              <a:t>العلاقات المضاعفة الحسابية</a:t>
            </a:r>
            <a:endParaRPr lang="en-US" dirty="0"/>
          </a:p>
          <a:p>
            <a:r>
              <a:rPr lang="en-US" dirty="0"/>
              <a:t>Domain Relational Calculus</a:t>
            </a:r>
          </a:p>
          <a:p>
            <a:r>
              <a:rPr lang="en-US" dirty="0"/>
              <a:t>Extended Relational-Algebra-Operations</a:t>
            </a:r>
          </a:p>
          <a:p>
            <a:r>
              <a:rPr lang="en-US" dirty="0"/>
              <a:t>Modification of the Database</a:t>
            </a:r>
          </a:p>
          <a:p>
            <a:r>
              <a:rPr lang="en-US" dirty="0"/>
              <a:t>Views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rtl="1"/>
            <a:r>
              <a:rPr lang="ar-SA" dirty="0" smtClean="0"/>
              <a:t> و في اغلب </a:t>
            </a:r>
            <a:r>
              <a:rPr lang="ar-SA" dirty="0" err="1" smtClean="0"/>
              <a:t>الاحيان</a:t>
            </a:r>
            <a:r>
              <a:rPr lang="ar-SA" dirty="0" smtClean="0"/>
              <a:t> يكون اسم الكيان </a:t>
            </a:r>
            <a:r>
              <a:rPr lang="ar-SA" u="sng" dirty="0" smtClean="0"/>
              <a:t>اسماً مفردا</a:t>
            </a:r>
            <a:endParaRPr lang="en-US" dirty="0" smtClean="0"/>
          </a:p>
          <a:p>
            <a:pPr lvl="0" rtl="1"/>
            <a:r>
              <a:rPr lang="ar-SA" b="1" dirty="0" err="1" smtClean="0"/>
              <a:t>امثلة</a:t>
            </a:r>
            <a:r>
              <a:rPr lang="ar-SA" b="1" dirty="0" smtClean="0"/>
              <a:t> على الكيان </a:t>
            </a:r>
            <a:r>
              <a:rPr lang="ar-SA" dirty="0" smtClean="0"/>
              <a:t>: مريض  ، دواء ، يعالج بـ .</a:t>
            </a:r>
            <a:endParaRPr lang="en-US" dirty="0" smtClean="0"/>
          </a:p>
          <a:p>
            <a:pPr lvl="0" rtl="1"/>
            <a:r>
              <a:rPr lang="ar-SA" b="1" dirty="0" smtClean="0"/>
              <a:t>العلاقة الرابطة</a:t>
            </a:r>
            <a:r>
              <a:rPr lang="ar-SA" b="1" u="sng" dirty="0" smtClean="0"/>
              <a:t>“</a:t>
            </a:r>
            <a:r>
              <a:rPr lang="en-US" b="1" u="sng" dirty="0" smtClean="0"/>
              <a:t>Relationships</a:t>
            </a:r>
            <a:r>
              <a:rPr lang="ar-SA" b="1" u="sng" dirty="0" smtClean="0"/>
              <a:t>“:</a:t>
            </a:r>
            <a:r>
              <a:rPr lang="ar-SA" u="sng" dirty="0" smtClean="0"/>
              <a:t> </a:t>
            </a:r>
            <a:r>
              <a:rPr lang="ar-SA" dirty="0" smtClean="0"/>
              <a:t> هي العلاقة التي تربط بين الكيانات </a:t>
            </a:r>
            <a:r>
              <a:rPr lang="ar-SA" dirty="0" err="1" smtClean="0"/>
              <a:t>و</a:t>
            </a:r>
            <a:r>
              <a:rPr lang="ar-SA" dirty="0" smtClean="0"/>
              <a:t>  تمثل رابطة العالم المصغر الذي تمثله قاعدة البيانات.</a:t>
            </a:r>
            <a:endParaRPr lang="en-US" dirty="0" smtClean="0"/>
          </a:p>
          <a:p>
            <a:pPr lvl="0" rtl="1"/>
            <a:r>
              <a:rPr lang="ar-SA" dirty="0" smtClean="0"/>
              <a:t>تعبر العلاقات الرابطة </a:t>
            </a:r>
            <a:r>
              <a:rPr lang="en-US" dirty="0" smtClean="0"/>
              <a:t> </a:t>
            </a:r>
            <a:r>
              <a:rPr lang="ar-SA" dirty="0" smtClean="0"/>
              <a:t>عن الروابط بين البيانات في الواقع </a:t>
            </a:r>
            <a:r>
              <a:rPr lang="ar-SA" dirty="0" err="1" smtClean="0"/>
              <a:t>و</a:t>
            </a:r>
            <a:r>
              <a:rPr lang="ar-SA" dirty="0" smtClean="0"/>
              <a:t> تمثل في اغلب </a:t>
            </a:r>
            <a:r>
              <a:rPr lang="ar-SA" dirty="0" err="1" smtClean="0"/>
              <a:t>الاحوال</a:t>
            </a:r>
            <a:r>
              <a:rPr lang="ar-SA" dirty="0" smtClean="0"/>
              <a:t> ب</a:t>
            </a:r>
            <a:r>
              <a:rPr lang="ar-SA" u="sng" dirty="0" smtClean="0"/>
              <a:t>فعل مضارع </a:t>
            </a:r>
            <a:r>
              <a:rPr lang="ar-SA" u="sng" dirty="0" err="1" smtClean="0"/>
              <a:t>او</a:t>
            </a:r>
            <a:r>
              <a:rPr lang="ar-SA" u="sng" dirty="0" smtClean="0"/>
              <a:t> فعلاً مبني للمجهول</a:t>
            </a:r>
            <a:endParaRPr lang="en-US" dirty="0" smtClean="0"/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r>
              <a:rPr lang="en-US" dirty="0"/>
              <a:t>Given a relation R, the projection operation is used to create a new relation S, such that each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s</a:t>
            </a:r>
            <a:r>
              <a:rPr lang="en-US" baseline="-25000" dirty="0"/>
              <a:t> </a:t>
            </a:r>
            <a:r>
              <a:rPr lang="en-US" dirty="0"/>
              <a:t>is formed by taking a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R</a:t>
            </a:r>
            <a:r>
              <a:rPr lang="en-US" dirty="0"/>
              <a:t> and removing one or more columns.</a:t>
            </a:r>
          </a:p>
          <a:p>
            <a:r>
              <a:rPr lang="en-US" dirty="0"/>
              <a:t>Formally, the projection of R over columns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…,A</a:t>
            </a:r>
            <a:r>
              <a:rPr lang="en-US" baseline="-25000" dirty="0"/>
              <a:t>n </a:t>
            </a:r>
            <a:r>
              <a:rPr lang="en-US" dirty="0"/>
              <a:t>is defined as</a:t>
            </a:r>
            <a:r>
              <a:rPr lang="en-US" dirty="0" smtClean="0"/>
              <a:t>: </a:t>
            </a:r>
            <a:endParaRPr lang="en-US" dirty="0"/>
          </a:p>
          <a:p>
            <a:endParaRPr lang="el-GR" baseline="-250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62000" y="4724400"/>
          <a:ext cx="7543800" cy="1709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3136680" imgH="711000" progId="">
                  <p:embed/>
                </p:oleObj>
              </mc:Choice>
              <mc:Fallback>
                <p:oleObj name="Equation" r:id="rId3" imgW="3136680" imgH="7110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7543800" cy="1709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Operation – Example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</a:t>
            </a:r>
            <a:r>
              <a:rPr lang="en-US" i="1" dirty="0"/>
              <a:t> r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773113" y="4065588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Monotype Sorts" pitchFamily="2" charset="2"/>
              <a:buChar char="n"/>
            </a:pPr>
            <a:r>
              <a:rPr lang="en-US" sz="2000" dirty="0" smtClean="0"/>
              <a:t>∏</a:t>
            </a:r>
            <a:r>
              <a:rPr lang="en-US" sz="2400" baseline="-25000" dirty="0" smtClean="0"/>
              <a:t>A,C</a:t>
            </a:r>
            <a:r>
              <a:rPr lang="en-US" sz="2000" dirty="0" smtClean="0"/>
              <a:t> (r)</a:t>
            </a:r>
            <a:endParaRPr lang="en-US" sz="2000" i="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276600" y="1981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733800" y="1981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191000" y="1981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276600" y="25146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733800" y="25146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40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191000" y="25146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432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2004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743200" y="48768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200400" y="48768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10000" y="5334000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i="0"/>
              <a:t>=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2672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7244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267200" y="48768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724400" y="48768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Operation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3257550" algn="ctr"/>
              </a:tabLst>
            </a:pPr>
            <a:r>
              <a:rPr lang="en-US" dirty="0"/>
              <a:t>Notation</a:t>
            </a:r>
            <a:r>
              <a:rPr lang="en-US" dirty="0" smtClean="0"/>
              <a:t>:   </a:t>
            </a:r>
            <a:r>
              <a:rPr lang="ar-SA" dirty="0" smtClean="0"/>
              <a:t>لاحظ </a:t>
            </a:r>
            <a:r>
              <a:rPr lang="ar-SA" dirty="0" err="1" smtClean="0"/>
              <a:t>ان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ym typeface="Symbol" pitchFamily="18" charset="2"/>
              </a:rPr>
              <a:t></a:t>
            </a:r>
            <a:r>
              <a:rPr lang="en-US" sz="2400" baseline="-25000" dirty="0"/>
              <a:t>A1, A2, …,</a:t>
            </a:r>
            <a:r>
              <a:rPr lang="en-US" sz="2400" i="1" baseline="-25000" dirty="0"/>
              <a:t> </a:t>
            </a:r>
            <a:r>
              <a:rPr lang="en-US" sz="2400" i="1" baseline="-25000" dirty="0" err="1"/>
              <a:t>Ak</a:t>
            </a:r>
            <a:r>
              <a:rPr lang="en-US" dirty="0"/>
              <a:t> 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pPr>
              <a:buFont typeface="Monotype Sorts" pitchFamily="2" charset="2"/>
              <a:buNone/>
              <a:tabLst>
                <a:tab pos="3257550" algn="ctr"/>
              </a:tabLst>
            </a:pPr>
            <a:r>
              <a:rPr lang="en-US" dirty="0"/>
              <a:t>	where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dirty="0"/>
              <a:t>, A</a:t>
            </a:r>
            <a:r>
              <a:rPr lang="en-US" i="1" baseline="-25000" dirty="0"/>
              <a:t>2</a:t>
            </a:r>
            <a:r>
              <a:rPr lang="en-US" dirty="0"/>
              <a:t> are attribute names and </a:t>
            </a:r>
            <a:r>
              <a:rPr lang="en-US" i="1" dirty="0"/>
              <a:t>r</a:t>
            </a:r>
            <a:r>
              <a:rPr lang="en-US" dirty="0"/>
              <a:t> is a relation name.</a:t>
            </a:r>
          </a:p>
          <a:p>
            <a:pPr>
              <a:tabLst>
                <a:tab pos="3257550" algn="ctr"/>
              </a:tabLst>
            </a:pPr>
            <a:r>
              <a:rPr lang="en-US" dirty="0"/>
              <a:t>The result is defined as the relation of </a:t>
            </a:r>
            <a:r>
              <a:rPr lang="en-US" i="1" dirty="0"/>
              <a:t>k</a:t>
            </a:r>
            <a:r>
              <a:rPr lang="en-US" dirty="0"/>
              <a:t> columns obtained by erasing the columns that are not listed</a:t>
            </a:r>
          </a:p>
          <a:p>
            <a:pPr>
              <a:tabLst>
                <a:tab pos="3257550" algn="ctr"/>
              </a:tabLst>
            </a:pPr>
            <a:r>
              <a:rPr lang="en-US" dirty="0"/>
              <a:t>Duplicate rows removed from result, since relations are sets</a:t>
            </a:r>
          </a:p>
          <a:p>
            <a:pPr>
              <a:tabLst>
                <a:tab pos="3257550" algn="ctr"/>
              </a:tabLst>
            </a:pPr>
            <a:r>
              <a:rPr lang="en-US" dirty="0"/>
              <a:t>E.g. To eliminate the </a:t>
            </a:r>
            <a:r>
              <a:rPr lang="en-US" i="1" dirty="0"/>
              <a:t>branch-name</a:t>
            </a:r>
            <a:r>
              <a:rPr lang="en-US" dirty="0"/>
              <a:t> attribute of </a:t>
            </a:r>
            <a:r>
              <a:rPr lang="en-US" i="1" dirty="0"/>
              <a:t>account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>
                <a:sym typeface="Symbol" pitchFamily="18" charset="2"/>
              </a:rPr>
              <a:t></a:t>
            </a:r>
            <a:r>
              <a:rPr lang="en-US" sz="2400" i="1" baseline="-25000" dirty="0"/>
              <a:t>account-number, balance</a:t>
            </a:r>
            <a:r>
              <a:rPr lang="en-US" dirty="0"/>
              <a:t> (</a:t>
            </a:r>
            <a:r>
              <a:rPr lang="en-US" i="1" dirty="0"/>
              <a:t>account</a:t>
            </a:r>
            <a:r>
              <a:rPr lang="en-US" dirty="0"/>
              <a:t>)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anomalies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problem of this DB table?</a:t>
            </a:r>
          </a:p>
          <a:p>
            <a:r>
              <a:rPr lang="en-US" dirty="0" smtClean="0"/>
              <a:t>1- adding, deleting and updating problems</a:t>
            </a:r>
          </a:p>
          <a:p>
            <a:r>
              <a:rPr lang="en-US" dirty="0" smtClean="0"/>
              <a:t>Adding </a:t>
            </a:r>
            <a:r>
              <a:rPr lang="en-US" dirty="0" err="1" smtClean="0"/>
              <a:t>prob</a:t>
            </a:r>
            <a:r>
              <a:rPr lang="en-US" dirty="0" smtClean="0"/>
              <a:t>: </a:t>
            </a:r>
            <a:r>
              <a:rPr lang="en-US" sz="2400" dirty="0" smtClean="0"/>
              <a:t>We cant add new dept without </a:t>
            </a:r>
            <a:r>
              <a:rPr lang="en-US" sz="2400" dirty="0" err="1" smtClean="0"/>
              <a:t>Empno</a:t>
            </a:r>
            <a:r>
              <a:rPr lang="en-US" sz="2400" dirty="0" smtClean="0"/>
              <a:t> because the prim key is </a:t>
            </a:r>
            <a:r>
              <a:rPr lang="en-US" sz="2400" dirty="0" err="1" smtClean="0"/>
              <a:t>Empno</a:t>
            </a:r>
            <a:endParaRPr lang="en-US" sz="2400" dirty="0" smtClean="0"/>
          </a:p>
          <a:p>
            <a:r>
              <a:rPr lang="en-US" sz="2400" dirty="0" smtClean="0"/>
              <a:t>2-redandance in data of </a:t>
            </a:r>
            <a:r>
              <a:rPr lang="en-US" sz="2400" dirty="0" err="1" smtClean="0"/>
              <a:t>Dname</a:t>
            </a:r>
            <a:r>
              <a:rPr lang="en-US" sz="2400" dirty="0" smtClean="0"/>
              <a:t> and Loc, so if we changed </a:t>
            </a:r>
            <a:r>
              <a:rPr lang="en-US" sz="2400" dirty="0" err="1" smtClean="0"/>
              <a:t>Lc</a:t>
            </a:r>
            <a:r>
              <a:rPr lang="en-US" sz="2400" dirty="0" smtClean="0"/>
              <a:t> from </a:t>
            </a:r>
            <a:r>
              <a:rPr lang="en-US" sz="2400" dirty="0" err="1" smtClean="0"/>
              <a:t>jeddah</a:t>
            </a:r>
            <a:r>
              <a:rPr lang="en-US" sz="2400" dirty="0" smtClean="0"/>
              <a:t> to </a:t>
            </a:r>
            <a:r>
              <a:rPr lang="en-US" sz="2400" dirty="0" err="1" smtClean="0"/>
              <a:t>riyadh</a:t>
            </a:r>
            <a:r>
              <a:rPr lang="en-US" sz="2400" dirty="0" smtClean="0"/>
              <a:t> for one </a:t>
            </a:r>
            <a:r>
              <a:rPr lang="en-US" sz="2400" dirty="0" err="1" smtClean="0"/>
              <a:t>Emp</a:t>
            </a:r>
            <a:r>
              <a:rPr lang="en-US" sz="2400" dirty="0" smtClean="0"/>
              <a:t>, will must change for all </a:t>
            </a:r>
            <a:r>
              <a:rPr lang="en-US" sz="2400" dirty="0" err="1" smtClean="0"/>
              <a:t>Emp</a:t>
            </a:r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382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|=</a:t>
            </a:r>
            <a:r>
              <a:rPr lang="ar-SA" dirty="0" smtClean="0"/>
              <a:t> </a:t>
            </a:r>
            <a:r>
              <a:rPr lang="ar-SA" sz="2400" dirty="0" smtClean="0"/>
              <a:t>تعنى انه إذا تحقق ما قبلها فإنه يمكن استنتاج الجانب الآخر  </a:t>
            </a:r>
            <a:endParaRPr lang="en-US" sz="2400" dirty="0" smtClean="0"/>
          </a:p>
          <a:p>
            <a:r>
              <a:rPr lang="en-US" dirty="0" smtClean="0"/>
              <a:t>1- reflection rule  </a:t>
            </a:r>
            <a:r>
              <a:rPr lang="ar-SA" dirty="0" smtClean="0"/>
              <a:t>قاعدة الانعكاس</a:t>
            </a:r>
            <a:endParaRPr lang="en-US" dirty="0" smtClean="0"/>
          </a:p>
          <a:p>
            <a:r>
              <a:rPr lang="en-US" dirty="0" smtClean="0"/>
              <a:t>     If Y is a part of X   </a:t>
            </a:r>
            <a:r>
              <a:rPr lang="en-US" dirty="0" smtClean="0">
                <a:sym typeface="Wingdings" pitchFamily="2" charset="2"/>
              </a:rPr>
              <a:t> </a:t>
            </a:r>
          </a:p>
          <a:p>
            <a:r>
              <a:rPr lang="en-US" dirty="0" smtClean="0">
                <a:sym typeface="Wingdings" pitchFamily="2" charset="2"/>
              </a:rPr>
              <a:t>     Then XY                                 ( Y </a:t>
            </a:r>
            <a:r>
              <a:rPr lang="ar-SA" dirty="0" smtClean="0">
                <a:sym typeface="Wingdings" pitchFamily="2" charset="2"/>
              </a:rPr>
              <a:t>تحدد قيمة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ar-SA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X)</a:t>
            </a:r>
            <a:endParaRPr lang="ar-SA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2- Augmentation rule </a:t>
            </a:r>
            <a:r>
              <a:rPr lang="ar-SA" dirty="0" smtClean="0">
                <a:sym typeface="Wingdings" pitchFamily="2" charset="2"/>
              </a:rPr>
              <a:t>قاعدة الإضافة   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{XY} |=   XZYZ</a:t>
            </a:r>
          </a:p>
          <a:p>
            <a:endParaRPr 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19401"/>
            <a:ext cx="990600" cy="521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 Transitive </a:t>
            </a:r>
            <a:r>
              <a:rPr lang="ar-SA" dirty="0" smtClean="0"/>
              <a:t>قاعدة التعدي  </a:t>
            </a:r>
            <a:endParaRPr lang="en-US" dirty="0" smtClean="0"/>
          </a:p>
          <a:p>
            <a:r>
              <a:rPr lang="en-US" dirty="0" smtClean="0"/>
              <a:t>{ X</a:t>
            </a:r>
            <a:r>
              <a:rPr lang="en-US" dirty="0" smtClean="0">
                <a:sym typeface="Wingdings" pitchFamily="2" charset="2"/>
              </a:rPr>
              <a:t>Y , Y Z} |= XZ</a:t>
            </a:r>
            <a:endParaRPr lang="ar-SA" dirty="0" smtClean="0">
              <a:sym typeface="Wingdings" pitchFamily="2" charset="2"/>
            </a:endParaRPr>
          </a:p>
          <a:p>
            <a:pPr algn="l" rtl="1"/>
            <a:r>
              <a:rPr lang="ar-SA" dirty="0" err="1" smtClean="0">
                <a:sym typeface="Wingdings" pitchFamily="2" charset="2"/>
              </a:rPr>
              <a:t>اذا</a:t>
            </a:r>
            <a:r>
              <a:rPr lang="ar-SA" dirty="0" smtClean="0">
                <a:sym typeface="Wingdings" pitchFamily="2" charset="2"/>
              </a:rPr>
              <a:t> كانت </a:t>
            </a:r>
            <a:r>
              <a:rPr lang="en-US" dirty="0" smtClean="0">
                <a:sym typeface="Wingdings" pitchFamily="2" charset="2"/>
              </a:rPr>
              <a:t>X</a:t>
            </a:r>
            <a:r>
              <a:rPr lang="ar-SA" dirty="0" smtClean="0">
                <a:sym typeface="Wingdings" pitchFamily="2" charset="2"/>
              </a:rPr>
              <a:t> تحدد </a:t>
            </a:r>
            <a:r>
              <a:rPr lang="en-US" dirty="0" smtClean="0">
                <a:sym typeface="Wingdings" pitchFamily="2" charset="2"/>
              </a:rPr>
              <a:t>Y </a:t>
            </a:r>
            <a:r>
              <a:rPr lang="ar-SA" dirty="0" smtClean="0">
                <a:sym typeface="Wingdings" pitchFamily="2" charset="2"/>
              </a:rPr>
              <a:t> و كانت </a:t>
            </a:r>
            <a:r>
              <a:rPr lang="en-US" dirty="0" smtClean="0">
                <a:sym typeface="Wingdings" pitchFamily="2" charset="2"/>
              </a:rPr>
              <a:t>Y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</a:t>
            </a:r>
            <a:r>
              <a:rPr lang="ar-SA" dirty="0" smtClean="0">
                <a:sym typeface="Wingdings" pitchFamily="2" charset="2"/>
              </a:rPr>
              <a:t> فإن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</a:t>
            </a:r>
            <a:r>
              <a:rPr lang="ar-SA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4- Union    </a:t>
            </a:r>
            <a:r>
              <a:rPr lang="ar-SA" dirty="0" smtClean="0">
                <a:sym typeface="Wingdings" pitchFamily="2" charset="2"/>
              </a:rPr>
              <a:t>الاتحاد             </a:t>
            </a:r>
          </a:p>
          <a:p>
            <a:r>
              <a:rPr lang="en-US" dirty="0" smtClean="0"/>
              <a:t>{ X</a:t>
            </a:r>
            <a:r>
              <a:rPr lang="en-US" dirty="0" smtClean="0">
                <a:sym typeface="Wingdings" pitchFamily="2" charset="2"/>
              </a:rPr>
              <a:t>Y , X Z} |= XYZ</a:t>
            </a:r>
            <a:endParaRPr lang="ar-SA" dirty="0" smtClean="0">
              <a:sym typeface="Wingdings" pitchFamily="2" charset="2"/>
            </a:endParaRPr>
          </a:p>
          <a:p>
            <a:pPr algn="r" rtl="1"/>
            <a:r>
              <a:rPr lang="ar-SA" dirty="0" err="1" smtClean="0">
                <a:sym typeface="Wingdings" pitchFamily="2" charset="2"/>
              </a:rPr>
              <a:t>اذا</a:t>
            </a:r>
            <a:r>
              <a:rPr lang="ar-SA" dirty="0" smtClean="0">
                <a:sym typeface="Wingdings" pitchFamily="2" charset="2"/>
              </a:rPr>
              <a:t> كانت </a:t>
            </a:r>
            <a:r>
              <a:rPr lang="en-US" dirty="0" smtClean="0">
                <a:sym typeface="Wingdings" pitchFamily="2" charset="2"/>
              </a:rPr>
              <a:t>X</a:t>
            </a:r>
            <a:r>
              <a:rPr lang="ar-SA" dirty="0" smtClean="0">
                <a:sym typeface="Wingdings" pitchFamily="2" charset="2"/>
              </a:rPr>
              <a:t> تحدد </a:t>
            </a:r>
            <a:r>
              <a:rPr lang="en-US" dirty="0" smtClean="0">
                <a:sym typeface="Wingdings" pitchFamily="2" charset="2"/>
              </a:rPr>
              <a:t>Y </a:t>
            </a:r>
            <a:r>
              <a:rPr lang="ar-SA" dirty="0" smtClean="0">
                <a:sym typeface="Wingdings" pitchFamily="2" charset="2"/>
              </a:rPr>
              <a:t> و كانت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</a:t>
            </a:r>
            <a:r>
              <a:rPr lang="ar-SA" dirty="0" smtClean="0">
                <a:sym typeface="Wingdings" pitchFamily="2" charset="2"/>
              </a:rPr>
              <a:t> فإن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ZY</a:t>
            </a:r>
            <a:r>
              <a:rPr lang="ar-SA" dirty="0" smtClean="0">
                <a:sym typeface="Wingdings" pitchFamily="2" charset="2"/>
              </a:rPr>
              <a:t> 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3429000"/>
            <a:ext cx="247650" cy="49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Operation – Example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85800" y="1828800"/>
            <a:ext cx="7029450" cy="333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Relations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r, s: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85800" y="4267200"/>
            <a:ext cx="70294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</a:pPr>
            <a:r>
              <a:rPr lang="en-US" sz="2000" i="0" dirty="0">
                <a:latin typeface="Times New Roman" pitchFamily="18" charset="0"/>
              </a:rPr>
              <a:t>     r </a:t>
            </a:r>
            <a:r>
              <a:rPr lang="en-US" sz="2000" dirty="0" smtClean="0">
                <a:latin typeface="Times New Roman" pitchFamily="18" charset="0"/>
              </a:rPr>
              <a:t>U</a:t>
            </a:r>
            <a:r>
              <a:rPr lang="en-US" sz="2000" i="0" dirty="0" smtClean="0">
                <a:latin typeface="Times New Roman" pitchFamily="18" charset="0"/>
              </a:rPr>
              <a:t> </a:t>
            </a:r>
            <a:r>
              <a:rPr lang="en-US" sz="2000" i="0" dirty="0">
                <a:latin typeface="Times New Roman" pitchFamily="18" charset="0"/>
              </a:rPr>
              <a:t>s: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718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4290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71800" y="1981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429000" y="1981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1054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5626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105400" y="1981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562600" y="1981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298825" y="32766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r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5391150" y="2971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s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038600" y="4191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495800" y="4191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038600" y="47244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495800" y="47244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Operation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6600"/>
              </a:buClr>
              <a:buSzPct val="105000"/>
              <a:buFont typeface="Monotype Sorts" pitchFamily="2" charset="2"/>
              <a:buChar char="H"/>
              <a:defRPr kumimoji="1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000099"/>
              </a:buClr>
              <a:buSzPct val="85000"/>
              <a:buFont typeface="Monotype Sorts" pitchFamily="2" charset="2"/>
              <a:buChar char="4"/>
              <a:defRPr kumimoji="1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Char char="–"/>
              <a:defRPr kumimoji="1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2965450" algn="ctr"/>
              </a:tabLst>
            </a:pPr>
            <a:r>
              <a:rPr lang="en-US" dirty="0"/>
              <a:t>Notation: 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 </a:t>
            </a:r>
            <a:r>
              <a:rPr lang="en-US" i="1" dirty="0">
                <a:sym typeface="Symbol" pitchFamily="18" charset="2"/>
              </a:rPr>
              <a:t>s</a:t>
            </a:r>
          </a:p>
          <a:p>
            <a:pPr>
              <a:tabLst>
                <a:tab pos="2965450" algn="ctr"/>
              </a:tabLst>
            </a:pPr>
            <a:r>
              <a:rPr lang="en-US" dirty="0">
                <a:sym typeface="Symbol" pitchFamily="18" charset="2"/>
              </a:rPr>
              <a:t>Defined as: 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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= {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| 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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or</a:t>
            </a:r>
            <a:r>
              <a:rPr lang="en-US" i="1" dirty="0">
                <a:sym typeface="Symbol" pitchFamily="18" charset="2"/>
              </a:rPr>
              <a:t> t</a:t>
            </a:r>
            <a:r>
              <a:rPr lang="en-US" dirty="0">
                <a:sym typeface="Symbol" pitchFamily="18" charset="2"/>
              </a:rPr>
              <a:t> 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endParaRPr lang="en-US" dirty="0">
              <a:sym typeface="Symbol" pitchFamily="18" charset="2"/>
            </a:endParaRPr>
          </a:p>
          <a:p>
            <a:pPr>
              <a:tabLst>
                <a:tab pos="2965450" algn="ctr"/>
              </a:tabLst>
            </a:pPr>
            <a:r>
              <a:rPr lang="en-US" dirty="0">
                <a:sym typeface="Symbol" pitchFamily="18" charset="2"/>
              </a:rPr>
              <a:t>For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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to be valid.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r>
              <a:rPr lang="en-US" i="1" dirty="0">
                <a:sym typeface="Symbol" pitchFamily="18" charset="2"/>
              </a:rPr>
              <a:t>	</a:t>
            </a:r>
            <a:r>
              <a:rPr lang="en-US" dirty="0">
                <a:sym typeface="Symbol" pitchFamily="18" charset="2"/>
              </a:rPr>
              <a:t>1.  </a:t>
            </a:r>
            <a:r>
              <a:rPr lang="en-US" i="1" dirty="0">
                <a:sym typeface="Symbol" pitchFamily="18" charset="2"/>
              </a:rPr>
              <a:t>r,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must have the </a:t>
            </a:r>
            <a:r>
              <a:rPr lang="en-US" i="1" dirty="0">
                <a:sym typeface="Symbol" pitchFamily="18" charset="2"/>
              </a:rPr>
              <a:t>same </a:t>
            </a:r>
            <a:r>
              <a:rPr lang="en-US" i="1" dirty="0" err="1">
                <a:solidFill>
                  <a:schemeClr val="tx2"/>
                </a:solidFill>
                <a:sym typeface="Symbol" pitchFamily="18" charset="2"/>
              </a:rPr>
              <a:t>arity</a:t>
            </a:r>
            <a:r>
              <a:rPr lang="en-US" dirty="0">
                <a:sym typeface="Symbol" pitchFamily="18" charset="2"/>
              </a:rPr>
              <a:t> (same number of attributes)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r>
              <a:rPr lang="en-US" dirty="0">
                <a:sym typeface="Symbol" pitchFamily="18" charset="2"/>
              </a:rPr>
              <a:t>	2.  The attribute domains must be </a:t>
            </a:r>
            <a:r>
              <a:rPr lang="en-US" i="1" dirty="0">
                <a:solidFill>
                  <a:schemeClr val="tx2"/>
                </a:solidFill>
                <a:sym typeface="Symbol" pitchFamily="18" charset="2"/>
              </a:rPr>
              <a:t>compatible</a:t>
            </a:r>
            <a:r>
              <a:rPr lang="en-US" dirty="0">
                <a:sym typeface="Symbol" pitchFamily="18" charset="2"/>
              </a:rPr>
              <a:t> (e.g., 2nd column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	of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deals with the same type of values as does the 2nd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column of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>
              <a:tabLst>
                <a:tab pos="2965450" algn="ctr"/>
              </a:tabLst>
            </a:pPr>
            <a:r>
              <a:rPr lang="en-US" dirty="0"/>
              <a:t>E.g. to find all customers with either an account or a loan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ym typeface="Symbol" pitchFamily="18" charset="2"/>
              </a:rPr>
              <a:t></a:t>
            </a:r>
            <a:r>
              <a:rPr lang="en-US" sz="2400" i="1" baseline="-25000" dirty="0"/>
              <a:t>customer-name</a:t>
            </a:r>
            <a:r>
              <a:rPr lang="en-US" dirty="0"/>
              <a:t> (</a:t>
            </a:r>
            <a:r>
              <a:rPr lang="en-US" i="1" dirty="0"/>
              <a:t>depositor</a:t>
            </a:r>
            <a:r>
              <a:rPr lang="en-US" dirty="0"/>
              <a:t>)   </a:t>
            </a:r>
            <a:r>
              <a:rPr lang="en-US" dirty="0">
                <a:sym typeface="Symbol" pitchFamily="18" charset="2"/>
              </a:rPr>
              <a:t> </a:t>
            </a:r>
            <a:r>
              <a:rPr lang="en-US" sz="2400" i="1" baseline="-25000" dirty="0"/>
              <a:t>customer-name</a:t>
            </a:r>
            <a:r>
              <a:rPr lang="en-US" dirty="0"/>
              <a:t> (</a:t>
            </a:r>
            <a:r>
              <a:rPr lang="en-US" i="1" dirty="0"/>
              <a:t>borrower)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Set Difference Operation – Example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052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0" y="2743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505200" y="2743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816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6388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181600" y="2743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638800" y="2743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375025" y="40386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r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467350" y="3733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114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20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14800" y="54864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72000" y="54864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533400" y="2133600"/>
            <a:ext cx="7029450" cy="33337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Relations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r, s: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57200" y="48768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</a:pPr>
            <a:r>
              <a:rPr lang="en-US" sz="2000" dirty="0"/>
              <a:t>r – s</a:t>
            </a:r>
            <a:r>
              <a:rPr lang="en-US" sz="2000" i="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Difference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195638" algn="ctr"/>
              </a:tabLst>
            </a:pPr>
            <a:r>
              <a:rPr lang="en-US" dirty="0"/>
              <a:t>Notation </a:t>
            </a:r>
            <a:r>
              <a:rPr lang="en-US" i="1" dirty="0"/>
              <a:t>r – s</a:t>
            </a:r>
            <a:endParaRPr lang="en-US" dirty="0"/>
          </a:p>
          <a:p>
            <a:pPr>
              <a:tabLst>
                <a:tab pos="3195638" algn="ctr"/>
              </a:tabLst>
            </a:pPr>
            <a:r>
              <a:rPr lang="en-US" dirty="0"/>
              <a:t>Defined as:</a:t>
            </a:r>
          </a:p>
          <a:p>
            <a:pPr>
              <a:buFont typeface="Monotype Sorts" pitchFamily="2" charset="2"/>
              <a:buNone/>
              <a:tabLst>
                <a:tab pos="3195638" algn="ctr"/>
              </a:tabLst>
            </a:pPr>
            <a:r>
              <a:rPr lang="en-US" dirty="0"/>
              <a:t>		 </a:t>
            </a:r>
            <a:r>
              <a:rPr lang="en-US" i="1" dirty="0"/>
              <a:t>r – s</a:t>
            </a:r>
            <a:r>
              <a:rPr lang="en-US" dirty="0"/>
              <a:t>  = {</a:t>
            </a:r>
            <a:r>
              <a:rPr lang="en-US" i="1" dirty="0"/>
              <a:t>t</a:t>
            </a:r>
            <a:r>
              <a:rPr lang="en-US" dirty="0"/>
              <a:t> | </a:t>
            </a: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="1" dirty="0">
                <a:sym typeface="Symbol" pitchFamily="18" charset="2"/>
              </a:rPr>
              <a:t>and</a:t>
            </a:r>
            <a:r>
              <a:rPr lang="en-US" dirty="0">
                <a:sym typeface="Symbol" pitchFamily="18" charset="2"/>
              </a:rPr>
              <a:t> t 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}</a:t>
            </a:r>
            <a:r>
              <a:rPr lang="en-US" dirty="0"/>
              <a:t>	</a:t>
            </a:r>
          </a:p>
          <a:p>
            <a:pPr>
              <a:tabLst>
                <a:tab pos="3195638" algn="ctr"/>
              </a:tabLst>
            </a:pPr>
            <a:r>
              <a:rPr lang="en-US" dirty="0"/>
              <a:t>Set differences must be taken between </a:t>
            </a:r>
            <a:r>
              <a:rPr lang="en-US" i="1" dirty="0"/>
              <a:t>compatible</a:t>
            </a:r>
            <a:r>
              <a:rPr lang="en-US" dirty="0"/>
              <a:t> relations.</a:t>
            </a:r>
          </a:p>
          <a:p>
            <a:pPr lvl="1">
              <a:tabLst>
                <a:tab pos="3195638" algn="ctr"/>
              </a:tabLst>
            </a:pP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dirty="0"/>
              <a:t> must have the </a:t>
            </a:r>
            <a:r>
              <a:rPr lang="en-US" i="1" dirty="0"/>
              <a:t>same </a:t>
            </a:r>
            <a:r>
              <a:rPr lang="en-US" i="1" dirty="0" err="1"/>
              <a:t>arity</a:t>
            </a:r>
            <a:endParaRPr lang="en-US" dirty="0"/>
          </a:p>
          <a:p>
            <a:pPr lvl="1">
              <a:tabLst>
                <a:tab pos="3195638" algn="ctr"/>
              </a:tabLst>
            </a:pPr>
            <a:r>
              <a:rPr lang="en-US" dirty="0"/>
              <a:t>attribute domains of </a:t>
            </a:r>
            <a:r>
              <a:rPr lang="en-US" i="1" dirty="0"/>
              <a:t>r </a:t>
            </a:r>
            <a:r>
              <a:rPr lang="en-US" dirty="0"/>
              <a:t>and </a:t>
            </a:r>
            <a:r>
              <a:rPr lang="en-US" i="1" dirty="0"/>
              <a:t>s </a:t>
            </a:r>
            <a:r>
              <a:rPr lang="en-US" dirty="0"/>
              <a:t>must be compatible</a:t>
            </a:r>
          </a:p>
          <a:p>
            <a:pPr>
              <a:buFont typeface="Monotype Sorts" pitchFamily="2" charset="2"/>
              <a:buNone/>
              <a:tabLst>
                <a:tab pos="3195638" algn="ctr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lvl="0" algn="r" rtl="1"/>
            <a:r>
              <a:rPr lang="ar-SA" b="1" dirty="0" err="1" smtClean="0"/>
              <a:t>امثلة</a:t>
            </a:r>
            <a:r>
              <a:rPr lang="ar-SA" b="1" dirty="0" smtClean="0"/>
              <a:t> على العلاقات الرابطة</a:t>
            </a:r>
            <a:endParaRPr lang="en-US" sz="2000" dirty="0" smtClean="0"/>
          </a:p>
          <a:p>
            <a:pPr lvl="1" algn="r" rtl="1"/>
            <a:r>
              <a:rPr lang="ar-SA" u="sng" dirty="0" smtClean="0"/>
              <a:t>الكيان طالب </a:t>
            </a:r>
            <a:r>
              <a:rPr lang="ar-SA" dirty="0" smtClean="0"/>
              <a:t>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u="sng" dirty="0" smtClean="0"/>
              <a:t>الكيان مدرس </a:t>
            </a:r>
            <a:r>
              <a:rPr lang="ar-SA" dirty="0" smtClean="0"/>
              <a:t>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u="sng" dirty="0" smtClean="0"/>
              <a:t>مقرر دراسي </a:t>
            </a:r>
            <a:r>
              <a:rPr lang="ar-SA" dirty="0" smtClean="0"/>
              <a:t> يوجد بينهم عدة علاقات رابطه منها </a:t>
            </a:r>
            <a:endParaRPr lang="en-US" sz="1800" dirty="0" smtClean="0"/>
          </a:p>
          <a:p>
            <a:pPr lvl="2" algn="r" rtl="1"/>
            <a:r>
              <a:rPr lang="ar-SA" dirty="0" smtClean="0"/>
              <a:t>الطالب </a:t>
            </a:r>
            <a:r>
              <a:rPr lang="ar-SA" u="sng" dirty="0" smtClean="0"/>
              <a:t>يدرس</a:t>
            </a:r>
            <a:r>
              <a:rPr lang="ar-SA" dirty="0" smtClean="0"/>
              <a:t> مقرر درسي</a:t>
            </a:r>
            <a:endParaRPr lang="en-US" sz="1600" dirty="0" smtClean="0"/>
          </a:p>
          <a:p>
            <a:pPr lvl="2" algn="r" rtl="1"/>
            <a:r>
              <a:rPr lang="ar-SA" dirty="0" smtClean="0"/>
              <a:t>المدرس </a:t>
            </a:r>
            <a:r>
              <a:rPr lang="ar-SA" u="sng" dirty="0" smtClean="0"/>
              <a:t>يُدرس</a:t>
            </a:r>
            <a:r>
              <a:rPr lang="ar-SA" dirty="0" smtClean="0"/>
              <a:t> المقرر الدراسي.</a:t>
            </a:r>
            <a:endParaRPr lang="en-US" sz="1600" dirty="0" smtClean="0"/>
          </a:p>
          <a:p>
            <a:pPr lvl="2" algn="r" rtl="1"/>
            <a:r>
              <a:rPr lang="ar-SA" dirty="0" smtClean="0"/>
              <a:t>المدرس </a:t>
            </a:r>
            <a:r>
              <a:rPr lang="ar-SA" u="sng" dirty="0" smtClean="0"/>
              <a:t> يُدرس</a:t>
            </a:r>
            <a:r>
              <a:rPr lang="ar-SA" dirty="0" smtClean="0"/>
              <a:t> الطالب المقرر الدراسي .</a:t>
            </a:r>
            <a:endParaRPr lang="en-US" sz="1600" dirty="0" smtClean="0"/>
          </a:p>
          <a:p>
            <a:pPr lvl="2" algn="r" rtl="1"/>
            <a:r>
              <a:rPr lang="ar-SA" dirty="0" smtClean="0"/>
              <a:t>المدرس </a:t>
            </a:r>
            <a:r>
              <a:rPr lang="ar-SA" u="sng" dirty="0" smtClean="0"/>
              <a:t>يرشد</a:t>
            </a:r>
            <a:r>
              <a:rPr lang="ar-SA" dirty="0" smtClean="0"/>
              <a:t> الطالب </a:t>
            </a:r>
            <a:r>
              <a:rPr lang="ar-SA" dirty="0" err="1" smtClean="0"/>
              <a:t>الى</a:t>
            </a:r>
            <a:r>
              <a:rPr lang="ar-SA" dirty="0" smtClean="0"/>
              <a:t> المقرر المناسب.</a:t>
            </a:r>
            <a:endParaRPr lang="en-US" sz="1600" dirty="0" smtClean="0"/>
          </a:p>
          <a:p>
            <a:pPr algn="r" rtl="1"/>
            <a:r>
              <a:rPr lang="ar-SA" dirty="0" smtClean="0"/>
              <a:t>الطالب </a:t>
            </a:r>
            <a:r>
              <a:rPr lang="ar-SA" u="sng" dirty="0" smtClean="0"/>
              <a:t> يُرشد </a:t>
            </a:r>
            <a:r>
              <a:rPr lang="ar-SA" dirty="0" smtClean="0"/>
              <a:t> بواسطة المدرس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Cartesian-Product Operation-Example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3340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7912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334000" y="1981200"/>
            <a:ext cx="45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791200" y="1981200"/>
            <a:ext cx="45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2578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7150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2578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7150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1722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6294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1722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6294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70866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70866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0866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75438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7086600" y="19812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543800" y="19812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0010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8001000" y="19812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pic>
        <p:nvPicPr>
          <p:cNvPr id="49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0550" y="3587750"/>
            <a:ext cx="1397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5638800" y="27432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r</a:t>
            </a: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7677150" y="3200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s</a:t>
            </a: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09600" y="17526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  <a:tabLst>
                <a:tab pos="3149600" algn="ctr"/>
              </a:tabLst>
            </a:pPr>
            <a:r>
              <a:rPr lang="en-US" sz="2000" i="0" dirty="0"/>
              <a:t>Relations </a:t>
            </a:r>
            <a:r>
              <a:rPr lang="en-US" sz="2000" dirty="0"/>
              <a:t>r, s</a:t>
            </a:r>
            <a:r>
              <a:rPr lang="en-US" sz="2000" i="0" dirty="0"/>
              <a:t>:</a:t>
            </a: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609600" y="38862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  <a:tabLst>
                <a:tab pos="3149600" algn="ctr"/>
              </a:tabLst>
            </a:pPr>
            <a:r>
              <a:rPr lang="en-US" sz="2000" dirty="0"/>
              <a:t>r</a:t>
            </a:r>
            <a:r>
              <a:rPr lang="en-US" sz="2000" i="0" dirty="0"/>
              <a:t> x </a:t>
            </a:r>
            <a:r>
              <a:rPr lang="en-US" sz="2000" dirty="0"/>
              <a:t>s</a:t>
            </a:r>
            <a:r>
              <a:rPr lang="en-US" sz="2000" i="0" dirty="0"/>
              <a:t>: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Cartesian-Product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3149600" algn="ctr"/>
              </a:tabLst>
            </a:pPr>
            <a:r>
              <a:rPr lang="en-US" dirty="0"/>
              <a:t>Notation</a:t>
            </a:r>
            <a:r>
              <a:rPr lang="en-US" i="1" dirty="0"/>
              <a:t> r </a:t>
            </a:r>
            <a:r>
              <a:rPr lang="en-US" dirty="0"/>
              <a:t>x</a:t>
            </a:r>
            <a:r>
              <a:rPr lang="en-US" i="1" dirty="0"/>
              <a:t> s</a:t>
            </a:r>
            <a:endParaRPr lang="en-US" dirty="0"/>
          </a:p>
          <a:p>
            <a:pPr>
              <a:tabLst>
                <a:tab pos="3149600" algn="ctr"/>
              </a:tabLst>
            </a:pPr>
            <a:r>
              <a:rPr lang="en-US" dirty="0"/>
              <a:t>Defined as:</a:t>
            </a:r>
          </a:p>
          <a:p>
            <a:pPr>
              <a:buFont typeface="Monotype Sorts" pitchFamily="2" charset="2"/>
              <a:buNone/>
              <a:tabLst>
                <a:tab pos="3149600" algn="ctr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 x </a:t>
            </a:r>
            <a:r>
              <a:rPr lang="en-US" i="1" dirty="0"/>
              <a:t>s</a:t>
            </a:r>
            <a:r>
              <a:rPr lang="en-US" dirty="0"/>
              <a:t> = {</a:t>
            </a:r>
            <a:r>
              <a:rPr lang="en-US" i="1" dirty="0"/>
              <a:t>t q </a:t>
            </a:r>
            <a:r>
              <a:rPr lang="en-US" dirty="0"/>
              <a:t>|</a:t>
            </a:r>
            <a:r>
              <a:rPr lang="en-US" i="1" dirty="0"/>
              <a:t> t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i="1" dirty="0">
                <a:sym typeface="Symbol" pitchFamily="18" charset="2"/>
              </a:rPr>
              <a:t> r </a:t>
            </a:r>
            <a:r>
              <a:rPr lang="en-US" b="1" dirty="0">
                <a:sym typeface="Symbol" pitchFamily="18" charset="2"/>
              </a:rPr>
              <a:t>and </a:t>
            </a:r>
            <a:r>
              <a:rPr lang="en-US" i="1" dirty="0">
                <a:sym typeface="Symbol" pitchFamily="18" charset="2"/>
              </a:rPr>
              <a:t>q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sym typeface="Symbol" pitchFamily="18" charset="2"/>
              </a:rPr>
              <a:t>Assume that attributes of r(R) and s(S) are disjoint.  (That is, </a:t>
            </a:r>
            <a:br>
              <a:rPr lang="en-US" dirty="0">
                <a:sym typeface="Symbol" pitchFamily="18" charset="2"/>
              </a:rPr>
            </a:b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</a:t>
            </a:r>
            <a:r>
              <a:rPr lang="en-US" i="1" dirty="0">
                <a:sym typeface="Symbol" pitchFamily="18" charset="2"/>
              </a:rPr>
              <a:t> S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i="1" dirty="0">
                <a:sym typeface="Symbol" pitchFamily="18" charset="2"/>
              </a:rPr>
              <a:t></a:t>
            </a:r>
            <a:r>
              <a:rPr lang="en-US" dirty="0">
                <a:sym typeface="Symbol" pitchFamily="18" charset="2"/>
              </a:rPr>
              <a:t>).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sym typeface="Symbol" pitchFamily="18" charset="2"/>
              </a:rPr>
              <a:t>If attributes of </a:t>
            </a:r>
            <a:r>
              <a:rPr lang="en-US" i="1" dirty="0">
                <a:sym typeface="Symbol" pitchFamily="18" charset="2"/>
              </a:rPr>
              <a:t>r(R)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i="1" dirty="0">
                <a:sym typeface="Symbol" pitchFamily="18" charset="2"/>
              </a:rPr>
              <a:t>s(S</a:t>
            </a:r>
            <a:r>
              <a:rPr lang="en-US" dirty="0">
                <a:sym typeface="Symbol" pitchFamily="18" charset="2"/>
              </a:rPr>
              <a:t>) are not disjoint, then renaming must be used.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sym typeface="Symbol" pitchFamily="18" charset="2"/>
              </a:rPr>
              <a:t>A </a:t>
            </a:r>
            <a:r>
              <a:rPr lang="en-US" dirty="0" err="1">
                <a:sym typeface="Symbol" pitchFamily="18" charset="2"/>
              </a:rPr>
              <a:t>tuple</a:t>
            </a:r>
            <a:r>
              <a:rPr lang="en-US" dirty="0">
                <a:sym typeface="Symbol" pitchFamily="18" charset="2"/>
              </a:rPr>
              <a:t> is r x s is made by concatenating the columns from the first </a:t>
            </a:r>
            <a:r>
              <a:rPr lang="en-US" dirty="0" err="1">
                <a:sym typeface="Symbol" pitchFamily="18" charset="2"/>
              </a:rPr>
              <a:t>tuple</a:t>
            </a:r>
            <a:r>
              <a:rPr lang="en-US" dirty="0">
                <a:sym typeface="Symbol" pitchFamily="18" charset="2"/>
              </a:rPr>
              <a:t>, with the those of the second </a:t>
            </a:r>
            <a:r>
              <a:rPr lang="en-US" dirty="0" err="1">
                <a:sym typeface="Symbol" pitchFamily="18" charset="2"/>
              </a:rPr>
              <a:t>tuple</a:t>
            </a:r>
            <a:r>
              <a:rPr lang="en-US" dirty="0">
                <a:sym typeface="Symbol" pitchFamily="18" charset="2"/>
              </a:rPr>
              <a:t>.</a:t>
            </a:r>
          </a:p>
          <a:p>
            <a:pPr>
              <a:tabLst>
                <a:tab pos="3149600" algn="ctr"/>
              </a:tabLst>
            </a:pP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Operations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500" y="1114425"/>
            <a:ext cx="74295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build expressions using multiple operations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A=C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r x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r x 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A=C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r x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</p:txBody>
      </p:sp>
      <p:pic>
        <p:nvPicPr>
          <p:cNvPr id="6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2916237"/>
            <a:ext cx="1397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150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1722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7150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1722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6294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866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6294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 </a:t>
            </a:r>
            <a:br>
              <a:rPr kumimoji="0" lang="en-US"/>
            </a:b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0866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5438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5438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7054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1626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6198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770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5342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705475" y="5222875"/>
            <a:ext cx="482600" cy="908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162675" y="5222875"/>
            <a:ext cx="457200" cy="917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619875" y="5222875"/>
            <a:ext cx="430213" cy="917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051675" y="5222875"/>
            <a:ext cx="481013" cy="917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519988" y="5222875"/>
            <a:ext cx="457200" cy="942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781675" y="5373687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/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5737225" y="5181600"/>
            <a:ext cx="328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6221413" y="5230812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6699250" y="5172075"/>
            <a:ext cx="328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7037388" y="5210175"/>
            <a:ext cx="5191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7588250" y="5211762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Rename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Allows us to name, and therefore to refer to, the results of relational-algebra expressions.</a:t>
            </a:r>
          </a:p>
          <a:p>
            <a:r>
              <a:rPr lang="en-US"/>
              <a:t>Allows us to refer to a relation by more than one name.</a:t>
            </a:r>
          </a:p>
          <a:p>
            <a:pPr>
              <a:buFont typeface="Monotype Sorts" pitchFamily="2" charset="2"/>
              <a:buNone/>
            </a:pPr>
            <a:r>
              <a:rPr lang="en-US"/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				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i="1"/>
              <a:t> </a:t>
            </a:r>
            <a:r>
              <a:rPr lang="en-US" sz="2800" i="1" baseline="-25000"/>
              <a:t>x</a:t>
            </a:r>
            <a:r>
              <a:rPr lang="en-US"/>
              <a:t> (</a:t>
            </a:r>
            <a:r>
              <a:rPr lang="en-US" i="1"/>
              <a:t>E</a:t>
            </a:r>
            <a:r>
              <a:rPr lang="en-US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returns the expression </a:t>
            </a:r>
            <a:r>
              <a:rPr lang="en-US" i="1"/>
              <a:t>E</a:t>
            </a:r>
            <a:r>
              <a:rPr lang="en-US"/>
              <a:t> under the name </a:t>
            </a:r>
            <a:r>
              <a:rPr lang="en-US" i="1"/>
              <a:t>X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If a relational-algebra expression </a:t>
            </a:r>
            <a:r>
              <a:rPr lang="en-US" i="1"/>
              <a:t>E</a:t>
            </a:r>
            <a:r>
              <a:rPr lang="en-US"/>
              <a:t> has arity </a:t>
            </a:r>
            <a:r>
              <a:rPr lang="en-US" i="1"/>
              <a:t>n</a:t>
            </a:r>
            <a:r>
              <a:rPr lang="en-US"/>
              <a:t>, then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                    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800" i="1" baseline="-25000"/>
              <a:t>x</a:t>
            </a:r>
            <a:r>
              <a:rPr lang="en-US"/>
              <a:t> </a:t>
            </a:r>
            <a:r>
              <a:rPr lang="en-US" sz="2400" baseline="-25000"/>
              <a:t>(</a:t>
            </a:r>
            <a:r>
              <a:rPr lang="en-US" sz="2400" i="1" baseline="-25000"/>
              <a:t>A1, A2, …, An</a:t>
            </a:r>
            <a:r>
              <a:rPr lang="en-US" sz="2400" baseline="-25000"/>
              <a:t>)</a:t>
            </a:r>
            <a:r>
              <a:rPr lang="en-US" baseline="-25000"/>
              <a:t> </a:t>
            </a:r>
            <a:r>
              <a:rPr lang="en-US"/>
              <a:t>(</a:t>
            </a:r>
            <a:r>
              <a:rPr lang="en-US" i="1"/>
              <a:t>E</a:t>
            </a:r>
            <a:r>
              <a:rPr lang="en-US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returns the result of expression </a:t>
            </a:r>
            <a:r>
              <a:rPr lang="en-US" i="1"/>
              <a:t>E</a:t>
            </a:r>
            <a:r>
              <a:rPr lang="en-US"/>
              <a:t> under the name </a:t>
            </a:r>
            <a:r>
              <a:rPr lang="en-US" i="1"/>
              <a:t>X</a:t>
            </a:r>
            <a:r>
              <a:rPr lang="en-US"/>
              <a:t>, and with the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attributes renamed to </a:t>
            </a:r>
            <a:r>
              <a:rPr lang="en-US" i="1"/>
              <a:t>A</a:t>
            </a:r>
            <a:r>
              <a:rPr lang="en-US" sz="1800" i="1"/>
              <a:t>1</a:t>
            </a:r>
            <a:r>
              <a:rPr lang="en-US" i="1"/>
              <a:t>, A2, …., An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5- Decomposition   </a:t>
            </a:r>
            <a:r>
              <a:rPr lang="ar-SA" dirty="0" smtClean="0"/>
              <a:t>التقسيم  </a:t>
            </a:r>
            <a:endParaRPr lang="en-US" dirty="0" smtClean="0"/>
          </a:p>
          <a:p>
            <a:r>
              <a:rPr lang="en-US" dirty="0" smtClean="0"/>
              <a:t>Is the opposite of Union</a:t>
            </a:r>
          </a:p>
          <a:p>
            <a:r>
              <a:rPr lang="en-US" dirty="0" smtClean="0"/>
              <a:t>{X</a:t>
            </a:r>
            <a:r>
              <a:rPr lang="en-US" dirty="0" smtClean="0">
                <a:sym typeface="Wingdings" pitchFamily="2" charset="2"/>
              </a:rPr>
              <a:t>YZ } |=  XY</a:t>
            </a:r>
          </a:p>
          <a:p>
            <a:r>
              <a:rPr lang="en-US" dirty="0" smtClean="0">
                <a:sym typeface="Wingdings" pitchFamily="2" charset="2"/>
              </a:rPr>
              <a:t>6- pseudo transitive  </a:t>
            </a:r>
            <a:r>
              <a:rPr lang="ar-SA" dirty="0" smtClean="0">
                <a:sym typeface="Wingdings" pitchFamily="2" charset="2"/>
              </a:rPr>
              <a:t>التعدي الزائف</a:t>
            </a:r>
            <a:r>
              <a:rPr lang="en-US" dirty="0" smtClean="0">
                <a:sym typeface="Wingdings" pitchFamily="2" charset="2"/>
              </a:rPr>
              <a:t>  </a:t>
            </a:r>
            <a:endParaRPr lang="ar-SA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{XY, WYZ}  |= WXY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1371601"/>
          </a:xfrm>
        </p:spPr>
        <p:txBody>
          <a:bodyPr/>
          <a:lstStyle/>
          <a:p>
            <a:r>
              <a:rPr lang="en-US" dirty="0" smtClean="0"/>
              <a:t>The PK related to a complex table which is not allowed, so me must simplify the table</a:t>
            </a:r>
            <a:endParaRPr lang="en-US" dirty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229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876800"/>
            <a:ext cx="8534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057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field contain more than one </a:t>
            </a:r>
            <a:r>
              <a:rPr lang="en-US" dirty="0" err="1" smtClean="0"/>
              <a:t>vaue</a:t>
            </a:r>
            <a:r>
              <a:rPr lang="en-US" dirty="0" smtClean="0"/>
              <a:t>, so we must simplify them.</a:t>
            </a:r>
          </a:p>
          <a:p>
            <a:r>
              <a:rPr lang="en-US" dirty="0" smtClean="0"/>
              <a:t>But we have another problem, the redundancy of PK with different </a:t>
            </a:r>
            <a:r>
              <a:rPr lang="en-US" dirty="0" err="1" smtClean="0"/>
              <a:t>instancesin</a:t>
            </a:r>
            <a:r>
              <a:rPr lang="en-US" dirty="0" smtClean="0"/>
              <a:t> </a:t>
            </a:r>
            <a:r>
              <a:rPr lang="en-US" dirty="0" err="1" smtClean="0"/>
              <a:t>deptno</a:t>
            </a:r>
            <a:r>
              <a:rPr lang="en-US" dirty="0" smtClean="0"/>
              <a:t>, </a:t>
            </a:r>
            <a:r>
              <a:rPr lang="en-US" dirty="0" err="1" smtClean="0"/>
              <a:t>project_code</a:t>
            </a:r>
            <a:r>
              <a:rPr lang="en-US" dirty="0" smtClean="0"/>
              <a:t>, </a:t>
            </a:r>
            <a:r>
              <a:rPr lang="en-US" dirty="0" err="1" smtClean="0"/>
              <a:t>Dname</a:t>
            </a:r>
            <a:r>
              <a:rPr lang="en-US" dirty="0" smtClean="0"/>
              <a:t>,…</a:t>
            </a:r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3152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1054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So we must use relation algebra to distinguish new PK </a:t>
            </a:r>
          </a:p>
          <a:p>
            <a:r>
              <a:rPr lang="en-US" dirty="0" smtClean="0"/>
              <a:t>FD 1 :No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Name</a:t>
            </a:r>
          </a:p>
          <a:p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429000"/>
            <a:ext cx="5105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295399"/>
          </a:xfrm>
        </p:spPr>
        <p:txBody>
          <a:bodyPr/>
          <a:lstStyle/>
          <a:p>
            <a:r>
              <a:rPr lang="en-US" dirty="0" smtClean="0"/>
              <a:t>According to the previous relation we can see it follow the 1NF(first normal form)</a:t>
            </a:r>
            <a:endParaRPr lang="en-US" dirty="0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57200"/>
            <a:ext cx="68961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038600"/>
            <a:ext cx="7696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715000"/>
            <a:ext cx="285456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5791200"/>
            <a:ext cx="1238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Banking Example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branch (branch-name, branch-city, assets)</a:t>
            </a:r>
            <a:br>
              <a:rPr lang="en-US" i="1"/>
            </a:b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customer (customer-name, customer-street, customer-only)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account (account-number, branch-name, balance)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loan (loan-number, branch-name, amount)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depositor (customer-name, account-number)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borrower (customer-name, loan-number)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324600"/>
          </a:xfrm>
        </p:spPr>
        <p:txBody>
          <a:bodyPr>
            <a:normAutofit fontScale="77500" lnSpcReduction="20000"/>
          </a:bodyPr>
          <a:lstStyle/>
          <a:p>
            <a:pPr lvl="0" algn="r" rtl="1"/>
            <a:r>
              <a:rPr lang="ar-SA" b="1" u="sng" dirty="0" err="1" smtClean="0"/>
              <a:t>انواع</a:t>
            </a:r>
            <a:r>
              <a:rPr lang="ar-SA" b="1" u="sng" dirty="0" smtClean="0"/>
              <a:t> الروابط بين عناصر البيانات</a:t>
            </a:r>
            <a:endParaRPr lang="en-US" sz="1800" dirty="0" smtClean="0"/>
          </a:p>
          <a:p>
            <a:pPr lvl="1" algn="r" rtl="1"/>
            <a:r>
              <a:rPr lang="ar-SA" b="1" dirty="0" smtClean="0"/>
              <a:t>رابطة واحدة </a:t>
            </a:r>
            <a:r>
              <a:rPr lang="en-US" b="1" dirty="0" smtClean="0"/>
              <a:t>One Association </a:t>
            </a:r>
            <a:r>
              <a:rPr lang="ar-SA" dirty="0" smtClean="0"/>
              <a:t>: رابطة بين عنصرين تعني آن كل عنصر بيانات من خاصية ما يقابلها عنصر بيانات واحد من العنصر الثاني (كل رقم طالب يقابله اسم طالب واحد )</a:t>
            </a:r>
            <a:endParaRPr lang="en-US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r>
              <a:rPr lang="ar-SA" b="1" dirty="0" smtClean="0"/>
              <a:t>رابطة متعددة </a:t>
            </a:r>
            <a:r>
              <a:rPr lang="en-US" b="1" dirty="0" smtClean="0"/>
              <a:t>Many Association</a:t>
            </a:r>
            <a:r>
              <a:rPr lang="ar-SA" dirty="0" smtClean="0"/>
              <a:t> : رابطة بين عنصرين تعني </a:t>
            </a:r>
            <a:r>
              <a:rPr lang="ar-SA" dirty="0" err="1" smtClean="0"/>
              <a:t>ان</a:t>
            </a:r>
            <a:r>
              <a:rPr lang="ar-SA" dirty="0" smtClean="0"/>
              <a:t> كل عنصر بيانات من خاصية ما يقابلها عناصر بيانات متعددة من العنصر الثاني (كل رقم طالب يقابله اكثر من مقرر مادة )</a:t>
            </a:r>
            <a:endParaRPr lang="en-US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r>
              <a:rPr lang="ar-SA" b="1" dirty="0" smtClean="0"/>
              <a:t>رابطة </a:t>
            </a:r>
            <a:r>
              <a:rPr lang="ar-SA" b="1" dirty="0" err="1" smtClean="0"/>
              <a:t>كاردينالتي</a:t>
            </a:r>
            <a:r>
              <a:rPr lang="ar-SA" b="1" dirty="0" smtClean="0"/>
              <a:t> (</a:t>
            </a:r>
            <a:r>
              <a:rPr lang="en-US" b="1" dirty="0" smtClean="0"/>
              <a:t>Cardinal Association</a:t>
            </a:r>
            <a:r>
              <a:rPr lang="ar-SA" dirty="0" smtClean="0"/>
              <a:t>)</a:t>
            </a:r>
            <a:endParaRPr lang="en-US" sz="1800" dirty="0" smtClean="0"/>
          </a:p>
          <a:p>
            <a:pPr lvl="1" algn="r" rtl="1"/>
            <a:r>
              <a:rPr lang="ar-SA" dirty="0" smtClean="0"/>
              <a:t>نوع الرابطة هنا يتداخل مع الرابطة الواحدة </a:t>
            </a:r>
            <a:r>
              <a:rPr lang="ar-SA" dirty="0" err="1" smtClean="0"/>
              <a:t>و</a:t>
            </a:r>
            <a:r>
              <a:rPr lang="ar-SA" dirty="0" smtClean="0"/>
              <a:t> الرابطة المتعددة</a:t>
            </a:r>
            <a:endParaRPr lang="en-US" sz="1800" dirty="0" smtClean="0"/>
          </a:p>
          <a:p>
            <a:pPr lvl="2" algn="r" rtl="1"/>
            <a:r>
              <a:rPr lang="ar-SA" dirty="0" smtClean="0"/>
              <a:t>مع الرابطة الواحدة تحدد نسبة </a:t>
            </a:r>
            <a:r>
              <a:rPr lang="en-US" dirty="0" smtClean="0"/>
              <a:t>0:1</a:t>
            </a:r>
            <a:r>
              <a:rPr lang="ar-SA" dirty="0" smtClean="0"/>
              <a:t> </a:t>
            </a:r>
            <a:r>
              <a:rPr lang="ar-SA" dirty="0" err="1" smtClean="0"/>
              <a:t>اي</a:t>
            </a:r>
            <a:r>
              <a:rPr lang="ar-SA" dirty="0" smtClean="0"/>
              <a:t> من صفر </a:t>
            </a:r>
            <a:r>
              <a:rPr lang="ar-SA" dirty="0" err="1" smtClean="0"/>
              <a:t>الى</a:t>
            </a:r>
            <a:r>
              <a:rPr lang="ar-SA" dirty="0" smtClean="0"/>
              <a:t> واحد مثل الرابط بين رقم السرير </a:t>
            </a:r>
            <a:r>
              <a:rPr lang="ar-SA" dirty="0" err="1" smtClean="0"/>
              <a:t>و</a:t>
            </a:r>
            <a:r>
              <a:rPr lang="ar-SA" dirty="0" smtClean="0"/>
              <a:t> رقم المريض</a:t>
            </a:r>
            <a:endParaRPr lang="en-US" sz="1600" dirty="0" smtClean="0"/>
          </a:p>
          <a:p>
            <a:pPr lvl="4" algn="r" rtl="1"/>
            <a:r>
              <a:rPr lang="ar-SA" dirty="0" smtClean="0"/>
              <a:t>مع الرابطة المتعددة تحدد نسبة </a:t>
            </a:r>
            <a:r>
              <a:rPr lang="en-US" dirty="0" smtClean="0"/>
              <a:t>0:N</a:t>
            </a:r>
            <a:r>
              <a:rPr lang="ar-SA" dirty="0" smtClean="0"/>
              <a:t> </a:t>
            </a:r>
            <a:r>
              <a:rPr lang="ar-SA" dirty="0" err="1" smtClean="0"/>
              <a:t>اي</a:t>
            </a:r>
            <a:r>
              <a:rPr lang="ar-SA" dirty="0" smtClean="0"/>
              <a:t> من صفر </a:t>
            </a:r>
            <a:r>
              <a:rPr lang="ar-SA" dirty="0" err="1" smtClean="0"/>
              <a:t>الى</a:t>
            </a:r>
            <a:r>
              <a:rPr lang="ar-SA" dirty="0" smtClean="0"/>
              <a:t> واحد مثل الرابط بين رقم السرير </a:t>
            </a:r>
            <a:r>
              <a:rPr lang="ar-SA" dirty="0" err="1" smtClean="0"/>
              <a:t>و</a:t>
            </a:r>
            <a:r>
              <a:rPr lang="ar-SA" dirty="0" smtClean="0"/>
              <a:t> رقم المريض</a:t>
            </a:r>
            <a:endParaRPr lang="en-US" sz="1400" dirty="0" smtClean="0"/>
          </a:p>
          <a:p>
            <a:pPr lvl="4" algn="r" rtl="1"/>
            <a:r>
              <a:rPr lang="ar-SA" dirty="0" smtClean="0"/>
              <a:t>    طبعا ممكن </a:t>
            </a:r>
            <a:r>
              <a:rPr lang="ar-SA" dirty="0" err="1" smtClean="0"/>
              <a:t>ان</a:t>
            </a:r>
            <a:r>
              <a:rPr lang="ar-SA" dirty="0" smtClean="0"/>
              <a:t> تكون النسبة 1 بدل صفر في جميع </a:t>
            </a:r>
            <a:r>
              <a:rPr lang="ar-SA" dirty="0" err="1" smtClean="0"/>
              <a:t>الامثلة</a:t>
            </a:r>
            <a:r>
              <a:rPr lang="ar-SA" dirty="0" smtClean="0"/>
              <a:t> </a:t>
            </a:r>
            <a:r>
              <a:rPr lang="ar-SA" dirty="0" err="1" smtClean="0"/>
              <a:t>اعلاه</a:t>
            </a:r>
            <a:r>
              <a:rPr lang="ar-SA" dirty="0" smtClean="0"/>
              <a:t> </a:t>
            </a:r>
            <a:endParaRPr lang="en-US" sz="1400" dirty="0" smtClean="0"/>
          </a:p>
          <a:p>
            <a:pPr algn="r" rtl="1"/>
            <a:r>
              <a:rPr lang="en-US" dirty="0" smtClean="0"/>
              <a:t> </a:t>
            </a:r>
            <a:endParaRPr lang="en-US" sz="2000" dirty="0" smtClean="0"/>
          </a:p>
          <a:p>
            <a:pPr algn="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1447798"/>
            <a:ext cx="5183188" cy="729719"/>
            <a:chOff x="1692275" y="3573016"/>
            <a:chExt cx="5183188" cy="95742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003800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dirty="0" smtClean="0"/>
                <a:t>اسم الطالب</a:t>
              </a:r>
              <a:endParaRPr lang="ar-SA" dirty="0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692275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الطالب</a:t>
              </a:r>
            </a:p>
            <a:p>
              <a:endParaRPr lang="ar-SA" dirty="0"/>
            </a:p>
          </p:txBody>
        </p:sp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4499992" y="3573016"/>
              <a:ext cx="3603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ar-SA" dirty="0"/>
                <a:t>1</a:t>
              </a:r>
            </a:p>
          </p:txBody>
        </p:sp>
        <p:sp>
          <p:nvSpPr>
            <p:cNvPr id="9" name="TextBox 10"/>
            <p:cNvSpPr txBox="1">
              <a:spLocks noChangeArrowheads="1"/>
            </p:cNvSpPr>
            <p:nvPr/>
          </p:nvSpPr>
          <p:spPr bwMode="auto">
            <a:xfrm>
              <a:off x="3923929" y="4045858"/>
              <a:ext cx="720080" cy="48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 smtClean="0"/>
                <a:t>1:1</a:t>
              </a:r>
              <a:endParaRPr lang="ar-SA" dirty="0"/>
            </a:p>
          </p:txBody>
        </p:sp>
        <p:cxnSp>
          <p:nvCxnSpPr>
            <p:cNvPr id="10" name="Straight Arrow Connector 9" descr="1"/>
            <p:cNvCxnSpPr>
              <a:cxnSpLocks noChangeShapeType="1"/>
              <a:stCxn id="6" idx="6"/>
              <a:endCxn id="5" idx="2"/>
            </p:cNvCxnSpPr>
            <p:nvPr/>
          </p:nvCxnSpPr>
          <p:spPr bwMode="auto">
            <a:xfrm>
              <a:off x="3563938" y="3861598"/>
              <a:ext cx="1439862" cy="208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</p:grpSp>
      <p:grpSp>
        <p:nvGrpSpPr>
          <p:cNvPr id="11" name="Group 10"/>
          <p:cNvGrpSpPr/>
          <p:nvPr/>
        </p:nvGrpSpPr>
        <p:grpSpPr>
          <a:xfrm>
            <a:off x="4572000" y="6019796"/>
            <a:ext cx="3886200" cy="592105"/>
            <a:chOff x="1692275" y="3573463"/>
            <a:chExt cx="5183188" cy="721212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5003800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المريض</a:t>
              </a:r>
            </a:p>
            <a:p>
              <a:endParaRPr lang="ar-SA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692275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/>
            </a:p>
            <a:p>
              <a:r>
                <a:rPr lang="ar-SA" sz="2400" b="1"/>
                <a:t>رقم السرير</a:t>
              </a:r>
            </a:p>
            <a:p>
              <a:endParaRPr lang="ar-SA"/>
            </a:p>
          </p:txBody>
        </p:sp>
        <p:cxnSp>
          <p:nvCxnSpPr>
            <p:cNvPr id="14" name="Straight Arrow Connector 13" descr="1"/>
            <p:cNvCxnSpPr>
              <a:cxnSpLocks noChangeShapeType="1"/>
              <a:stCxn id="13" idx="6"/>
              <a:endCxn id="12" idx="2"/>
            </p:cNvCxnSpPr>
            <p:nvPr/>
          </p:nvCxnSpPr>
          <p:spPr bwMode="auto">
            <a:xfrm>
              <a:off x="3563938" y="3860800"/>
              <a:ext cx="14398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  <p:sp>
          <p:nvSpPr>
            <p:cNvPr id="15" name="TextBox 9"/>
            <p:cNvSpPr txBox="1">
              <a:spLocks noChangeArrowheads="1"/>
            </p:cNvSpPr>
            <p:nvPr/>
          </p:nvSpPr>
          <p:spPr bwMode="auto">
            <a:xfrm>
              <a:off x="4499992" y="3573463"/>
              <a:ext cx="3603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</a:t>
              </a:r>
              <a:endParaRPr lang="ar-SA" dirty="0"/>
            </a:p>
          </p:txBody>
        </p:sp>
        <p:sp>
          <p:nvSpPr>
            <p:cNvPr id="16" name="TextBox 10"/>
            <p:cNvSpPr txBox="1">
              <a:spLocks noChangeArrowheads="1"/>
            </p:cNvSpPr>
            <p:nvPr/>
          </p:nvSpPr>
          <p:spPr bwMode="auto">
            <a:xfrm>
              <a:off x="3826529" y="3844811"/>
              <a:ext cx="745472" cy="449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0:1</a:t>
              </a:r>
              <a:endParaRPr lang="ar-SA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3400" y="5943600"/>
            <a:ext cx="3505200" cy="683813"/>
            <a:chOff x="1844675" y="5373688"/>
            <a:chExt cx="5183188" cy="683813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5156200" y="5373688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المريض</a:t>
              </a:r>
            </a:p>
            <a:p>
              <a:endParaRPr lang="ar-SA" dirty="0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1844675" y="5373688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/>
            </a:p>
            <a:p>
              <a:r>
                <a:rPr lang="ar-SA" sz="2400" b="1"/>
                <a:t>رقم الغرفة</a:t>
              </a:r>
            </a:p>
            <a:p>
              <a:endParaRPr lang="ar-SA"/>
            </a:p>
          </p:txBody>
        </p:sp>
        <p:cxnSp>
          <p:nvCxnSpPr>
            <p:cNvPr id="20" name="Straight Arrow Connector 19" descr="1"/>
            <p:cNvCxnSpPr>
              <a:cxnSpLocks noChangeShapeType="1"/>
              <a:stCxn id="19" idx="6"/>
              <a:endCxn id="18" idx="2"/>
            </p:cNvCxnSpPr>
            <p:nvPr/>
          </p:nvCxnSpPr>
          <p:spPr bwMode="auto">
            <a:xfrm>
              <a:off x="3716338" y="5661025"/>
              <a:ext cx="14398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  <p:sp>
          <p:nvSpPr>
            <p:cNvPr id="21" name="TextBox 9"/>
            <p:cNvSpPr txBox="1">
              <a:spLocks noChangeArrowheads="1"/>
            </p:cNvSpPr>
            <p:nvPr/>
          </p:nvSpPr>
          <p:spPr bwMode="auto">
            <a:xfrm>
              <a:off x="4572000" y="5373688"/>
              <a:ext cx="36036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</a:t>
              </a:r>
              <a:endParaRPr lang="ar-SA" dirty="0"/>
            </a:p>
          </p:txBody>
        </p:sp>
        <p:sp>
          <p:nvSpPr>
            <p:cNvPr id="22" name="TextBox 10"/>
            <p:cNvSpPr txBox="1">
              <a:spLocks noChangeArrowheads="1"/>
            </p:cNvSpPr>
            <p:nvPr/>
          </p:nvSpPr>
          <p:spPr bwMode="auto">
            <a:xfrm>
              <a:off x="3985557" y="5688169"/>
              <a:ext cx="80246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0:N</a:t>
              </a:r>
              <a:endParaRPr lang="ar-SA" dirty="0"/>
            </a:p>
          </p:txBody>
        </p:sp>
        <p:cxnSp>
          <p:nvCxnSpPr>
            <p:cNvPr id="23" name="Straight Arrow Connector 22" descr="1"/>
            <p:cNvCxnSpPr>
              <a:cxnSpLocks noChangeShapeType="1"/>
              <a:stCxn id="19" idx="6"/>
            </p:cNvCxnSpPr>
            <p:nvPr/>
          </p:nvCxnSpPr>
          <p:spPr bwMode="auto">
            <a:xfrm flipV="1">
              <a:off x="3716338" y="5661025"/>
              <a:ext cx="11430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</p:grpSp>
      <p:grpSp>
        <p:nvGrpSpPr>
          <p:cNvPr id="24" name="Group 23"/>
          <p:cNvGrpSpPr/>
          <p:nvPr/>
        </p:nvGrpSpPr>
        <p:grpSpPr>
          <a:xfrm>
            <a:off x="152400" y="3276600"/>
            <a:ext cx="5183188" cy="685800"/>
            <a:chOff x="1692275" y="3573016"/>
            <a:chExt cx="5183188" cy="899796"/>
          </a:xfrm>
        </p:grpSpPr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5003800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المقرر</a:t>
              </a:r>
            </a:p>
            <a:p>
              <a:endParaRPr lang="ar-SA" dirty="0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1692275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الطالب</a:t>
              </a:r>
            </a:p>
            <a:p>
              <a:endParaRPr lang="ar-SA" dirty="0"/>
            </a:p>
          </p:txBody>
        </p:sp>
        <p:cxnSp>
          <p:nvCxnSpPr>
            <p:cNvPr id="27" name="Straight Arrow Connector 26" descr="1"/>
            <p:cNvCxnSpPr>
              <a:cxnSpLocks noChangeShapeType="1"/>
              <a:stCxn id="26" idx="6"/>
              <a:endCxn id="25" idx="2"/>
            </p:cNvCxnSpPr>
            <p:nvPr/>
          </p:nvCxnSpPr>
          <p:spPr bwMode="auto">
            <a:xfrm>
              <a:off x="3563938" y="3860800"/>
              <a:ext cx="14398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  <p:sp>
          <p:nvSpPr>
            <p:cNvPr id="28" name="TextBox 9"/>
            <p:cNvSpPr txBox="1">
              <a:spLocks noChangeArrowheads="1"/>
            </p:cNvSpPr>
            <p:nvPr/>
          </p:nvSpPr>
          <p:spPr bwMode="auto">
            <a:xfrm>
              <a:off x="4499992" y="3573016"/>
              <a:ext cx="3603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ar-SA" dirty="0"/>
                <a:t>1</a:t>
              </a:r>
            </a:p>
          </p:txBody>
        </p:sp>
        <p:sp>
          <p:nvSpPr>
            <p:cNvPr id="29" name="TextBox 10"/>
            <p:cNvSpPr txBox="1">
              <a:spLocks noChangeArrowheads="1"/>
            </p:cNvSpPr>
            <p:nvPr/>
          </p:nvSpPr>
          <p:spPr bwMode="auto">
            <a:xfrm>
              <a:off x="3923929" y="4103480"/>
              <a:ext cx="7200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1:N</a:t>
              </a:r>
              <a:endParaRPr lang="ar-SA" dirty="0"/>
            </a:p>
          </p:txBody>
        </p:sp>
        <p:cxnSp>
          <p:nvCxnSpPr>
            <p:cNvPr id="30" name="Straight Arrow Connector 29" descr="1"/>
            <p:cNvCxnSpPr>
              <a:cxnSpLocks noChangeShapeType="1"/>
            </p:cNvCxnSpPr>
            <p:nvPr/>
          </p:nvCxnSpPr>
          <p:spPr bwMode="auto">
            <a:xfrm>
              <a:off x="3779838" y="3860800"/>
              <a:ext cx="10080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74675" y="1447800"/>
            <a:ext cx="7912100" cy="55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all loans of over $1200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                      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86000" y="2209800"/>
            <a:ext cx="27241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i="0" dirty="0"/>
              <a:t></a:t>
            </a:r>
            <a:r>
              <a:rPr lang="en-US" sz="2800" baseline="-25000" dirty="0"/>
              <a:t>amount</a:t>
            </a:r>
            <a:r>
              <a:rPr lang="en-US" sz="2400" baseline="-25000" dirty="0"/>
              <a:t> </a:t>
            </a:r>
            <a:r>
              <a:rPr lang="en-US" sz="2400" i="0" baseline="-25000" dirty="0"/>
              <a:t>&gt; 1200</a:t>
            </a:r>
            <a:r>
              <a:rPr lang="en-US" sz="2400" i="0" dirty="0"/>
              <a:t> (</a:t>
            </a:r>
            <a:r>
              <a:rPr lang="en-US" sz="2400" dirty="0"/>
              <a:t>loan</a:t>
            </a:r>
            <a:r>
              <a:rPr lang="en-US" sz="2400" i="0" dirty="0"/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22300" y="3162300"/>
            <a:ext cx="77612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Monotype Sorts" pitchFamily="2" charset="2"/>
              <a:buChar char="n"/>
            </a:pPr>
            <a:r>
              <a:rPr lang="en-US" sz="2000" i="0" dirty="0"/>
              <a:t>Find the loan number for each loan of an amount greater than                             </a:t>
            </a:r>
          </a:p>
          <a:p>
            <a:r>
              <a:rPr lang="en-US" sz="2000" i="0" dirty="0"/>
              <a:t>    $1200</a:t>
            </a:r>
          </a:p>
          <a:p>
            <a:pPr algn="ctr"/>
            <a:r>
              <a:rPr lang="en-US" sz="2000" i="0" dirty="0"/>
              <a:t>                     </a:t>
            </a:r>
            <a:endParaRPr kumimoji="0" lang="en-US" i="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71600" y="4267200"/>
            <a:ext cx="46497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i="0" dirty="0"/>
              <a:t></a:t>
            </a:r>
            <a:r>
              <a:rPr lang="en-US" sz="2800" baseline="-25000" dirty="0"/>
              <a:t>loan-number</a:t>
            </a:r>
            <a:r>
              <a:rPr lang="en-US" sz="2400" i="0" dirty="0"/>
              <a:t> (</a:t>
            </a:r>
            <a:r>
              <a:rPr lang="en-US" sz="2800" baseline="-25000" dirty="0"/>
              <a:t>amount</a:t>
            </a:r>
            <a:r>
              <a:rPr lang="en-US" sz="2400" dirty="0"/>
              <a:t> </a:t>
            </a:r>
            <a:r>
              <a:rPr lang="en-US" sz="2400" i="0" baseline="-25000" dirty="0"/>
              <a:t>&gt; 1200</a:t>
            </a:r>
            <a:r>
              <a:rPr lang="en-US" sz="2400" i="0" dirty="0"/>
              <a:t> (</a:t>
            </a:r>
            <a:r>
              <a:rPr lang="en-US" sz="2400" dirty="0"/>
              <a:t>loan</a:t>
            </a:r>
            <a:r>
              <a:rPr lang="en-US" sz="2400" i="0" dirty="0"/>
              <a:t>))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0413" y="1520825"/>
            <a:ext cx="7848600" cy="78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names of all customers who have a loan, an account, or both, from the bank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09675" y="3093244"/>
            <a:ext cx="67246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 algn="ctr">
              <a:buClr>
                <a:srgbClr val="CC6600"/>
              </a:buClr>
              <a:buSzPct val="105000"/>
            </a:pPr>
            <a:r>
              <a:rPr lang="en-US" sz="2000" i="0" dirty="0"/>
              <a:t>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borrower</a:t>
            </a:r>
            <a:r>
              <a:rPr lang="en-US" sz="2000" i="0" dirty="0"/>
              <a:t>)  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depositor</a:t>
            </a:r>
            <a:r>
              <a:rPr lang="en-US" sz="2000" i="0" dirty="0"/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657600"/>
            <a:ext cx="7500937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Monotype Sorts" pitchFamily="2" charset="2"/>
              <a:buChar char="n"/>
            </a:pPr>
            <a:r>
              <a:rPr lang="en-US" sz="2000" i="0" dirty="0"/>
              <a:t>Find the names of all customers who have a loan and an </a:t>
            </a:r>
          </a:p>
          <a:p>
            <a:r>
              <a:rPr lang="en-US" sz="2000" i="0" dirty="0"/>
              <a:t>   account at bank.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90600" y="4800600"/>
            <a:ext cx="6724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 algn="ctr">
              <a:buClr>
                <a:srgbClr val="CC6600"/>
              </a:buClr>
              <a:buSzPct val="105000"/>
            </a:pPr>
            <a:r>
              <a:rPr lang="en-US" sz="2000" i="0" dirty="0"/>
              <a:t>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borrower</a:t>
            </a:r>
            <a:r>
              <a:rPr lang="en-US" sz="2000" i="0" dirty="0"/>
              <a:t>)  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depositor</a:t>
            </a:r>
            <a:r>
              <a:rPr lang="en-US" sz="2000" i="0" dirty="0"/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3700" y="1114425"/>
            <a:ext cx="8561388" cy="82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names of all customers who have a loan at the Perryridge branch.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8613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i="0" dirty="0"/>
              <a:t></a:t>
            </a:r>
            <a:r>
              <a:rPr lang="en-US" sz="2800" baseline="-25000" dirty="0"/>
              <a:t>customer-name</a:t>
            </a:r>
            <a:r>
              <a:rPr lang="en-US" sz="2400" i="0" dirty="0"/>
              <a:t> (</a:t>
            </a:r>
            <a:r>
              <a:rPr lang="en-US" sz="2800" i="0" dirty="0"/>
              <a:t></a:t>
            </a:r>
            <a:r>
              <a:rPr lang="en-US" sz="2800" baseline="-25000" dirty="0"/>
              <a:t>branch-name=“</a:t>
            </a:r>
            <a:r>
              <a:rPr lang="en-US" sz="2800" baseline="-25000" dirty="0" err="1"/>
              <a:t>Perryridge</a:t>
            </a:r>
            <a:r>
              <a:rPr lang="en-US" sz="2400" baseline="-25000" dirty="0"/>
              <a:t>”</a:t>
            </a:r>
            <a:endParaRPr lang="en-US" sz="2400" i="0" dirty="0"/>
          </a:p>
          <a:p>
            <a:pPr algn="ctr"/>
            <a:r>
              <a:rPr lang="en-US" sz="2400" i="0" dirty="0"/>
              <a:t>    (</a:t>
            </a:r>
            <a:r>
              <a:rPr lang="en-US" sz="2400" dirty="0"/>
              <a:t></a:t>
            </a:r>
            <a:r>
              <a:rPr lang="en-US" sz="2800" baseline="-25000" dirty="0" err="1"/>
              <a:t>borrower.loan</a:t>
            </a:r>
            <a:r>
              <a:rPr lang="en-US" sz="2800" baseline="-25000" dirty="0"/>
              <a:t>-number = </a:t>
            </a:r>
            <a:r>
              <a:rPr lang="en-US" sz="2800" baseline="-25000" dirty="0" err="1"/>
              <a:t>loan.loan</a:t>
            </a:r>
            <a:r>
              <a:rPr lang="en-US" sz="2800" baseline="-25000" dirty="0"/>
              <a:t>-number</a:t>
            </a:r>
            <a:r>
              <a:rPr lang="en-US" sz="2400" i="0" dirty="0"/>
              <a:t>(</a:t>
            </a:r>
            <a:r>
              <a:rPr lang="en-US" sz="2400" dirty="0"/>
              <a:t>borrower x loan</a:t>
            </a:r>
            <a:r>
              <a:rPr lang="en-US" sz="2400" i="0" dirty="0"/>
              <a:t>)))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450" y="3200400"/>
            <a:ext cx="8350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Monotype Sorts" pitchFamily="2" charset="2"/>
              <a:buChar char="n"/>
            </a:pPr>
            <a:r>
              <a:rPr lang="en-US" sz="2000" i="0" dirty="0"/>
              <a:t>  Find the names of all customers who have a loan at the </a:t>
            </a:r>
            <a:br>
              <a:rPr lang="en-US" sz="2000" i="0" dirty="0"/>
            </a:br>
            <a:r>
              <a:rPr lang="en-US" sz="2000" i="0" dirty="0"/>
              <a:t>    </a:t>
            </a:r>
            <a:r>
              <a:rPr lang="en-US" sz="2000" i="0" dirty="0" err="1"/>
              <a:t>Perryridge</a:t>
            </a:r>
            <a:r>
              <a:rPr lang="en-US" sz="2000" i="0" dirty="0"/>
              <a:t> branch but do not have an account at any branch of   </a:t>
            </a:r>
            <a:br>
              <a:rPr lang="en-US" sz="2000" i="0" dirty="0"/>
            </a:br>
            <a:r>
              <a:rPr lang="en-US" sz="2000" i="0" dirty="0"/>
              <a:t>    the bank.</a:t>
            </a:r>
            <a:endParaRPr kumimoji="0" lang="en-US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22288" y="4225925"/>
            <a:ext cx="8469312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0" dirty="0" smtClean="0"/>
              <a:t></a:t>
            </a:r>
            <a:r>
              <a:rPr lang="en-US" sz="2800" baseline="-25000" dirty="0" smtClean="0"/>
              <a:t>customer-name</a:t>
            </a:r>
            <a:r>
              <a:rPr lang="en-US" sz="2000" i="0" dirty="0" smtClean="0"/>
              <a:t> (</a:t>
            </a:r>
            <a:r>
              <a:rPr lang="en-US" sz="2800" i="0" dirty="0" smtClean="0"/>
              <a:t></a:t>
            </a:r>
            <a:r>
              <a:rPr lang="en-US" sz="2800" baseline="-25000" dirty="0" smtClean="0"/>
              <a:t>branch-name = “</a:t>
            </a:r>
            <a:r>
              <a:rPr lang="en-US" sz="2800" baseline="-25000" dirty="0" err="1" smtClean="0"/>
              <a:t>Perryridge</a:t>
            </a:r>
            <a:r>
              <a:rPr lang="en-US" sz="2800" baseline="-25000" dirty="0" smtClean="0"/>
              <a:t>”</a:t>
            </a:r>
            <a:endParaRPr lang="en-US" sz="2800" i="0" dirty="0" smtClean="0"/>
          </a:p>
          <a:p>
            <a:r>
              <a:rPr lang="en-US" sz="2000" i="0" dirty="0" smtClean="0"/>
              <a:t>    </a:t>
            </a:r>
            <a:r>
              <a:rPr lang="en-US" sz="2000" i="0" dirty="0"/>
              <a:t>(</a:t>
            </a:r>
            <a:r>
              <a:rPr lang="en-US" sz="2800" i="0" dirty="0"/>
              <a:t></a:t>
            </a:r>
            <a:r>
              <a:rPr lang="en-US" sz="2800" baseline="-25000" dirty="0" err="1"/>
              <a:t>borrower.loan</a:t>
            </a:r>
            <a:r>
              <a:rPr lang="en-US" sz="2800" baseline="-25000" dirty="0"/>
              <a:t>-number = </a:t>
            </a:r>
            <a:r>
              <a:rPr lang="en-US" sz="2800" baseline="-25000" dirty="0" err="1"/>
              <a:t>loan.loan</a:t>
            </a:r>
            <a:r>
              <a:rPr lang="en-US" sz="2800" baseline="-25000" dirty="0"/>
              <a:t>-number</a:t>
            </a:r>
            <a:r>
              <a:rPr lang="en-US" sz="2000" i="0" dirty="0"/>
              <a:t>(</a:t>
            </a:r>
            <a:r>
              <a:rPr lang="en-US" sz="2400" i="0" dirty="0"/>
              <a:t>borrower x loan</a:t>
            </a:r>
            <a:r>
              <a:rPr lang="en-US" sz="2000" i="0" dirty="0"/>
              <a:t>)))  –           </a:t>
            </a:r>
            <a:br>
              <a:rPr lang="en-US" sz="2000" i="0" dirty="0"/>
            </a:br>
            <a:r>
              <a:rPr lang="en-US" sz="2000" i="0" dirty="0"/>
              <a:t>     </a:t>
            </a:r>
            <a:r>
              <a:rPr lang="en-US" sz="2800" baseline="-25000" dirty="0"/>
              <a:t>customer-name</a:t>
            </a:r>
            <a:r>
              <a:rPr lang="en-US" sz="2000" i="0" dirty="0"/>
              <a:t>(</a:t>
            </a:r>
            <a:r>
              <a:rPr lang="en-US" sz="2400" i="0" dirty="0"/>
              <a:t>depositor</a:t>
            </a:r>
            <a:r>
              <a:rPr lang="en-US" sz="2000" i="0" dirty="0"/>
              <a:t>)</a:t>
            </a:r>
            <a:endParaRPr kumimoji="0"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5100" y="1101725"/>
            <a:ext cx="8775700" cy="698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names of all customers who have a loan at the Perryridge branch. Two possible solutions follow: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077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>
              <a:buClr>
                <a:srgbClr val="CC6600"/>
              </a:buClr>
              <a:buSzPct val="105000"/>
              <a:buFont typeface="Symbol" pitchFamily="18" charset="2"/>
              <a:buChar char="-"/>
            </a:pPr>
            <a:r>
              <a:rPr lang="en-US" i="0" dirty="0"/>
              <a:t>Query 1</a:t>
            </a:r>
            <a:br>
              <a:rPr lang="en-US" i="0" dirty="0"/>
            </a:br>
            <a:r>
              <a:rPr lang="en-US" i="0" dirty="0"/>
              <a:t>  </a:t>
            </a:r>
            <a:r>
              <a:rPr lang="en-US" sz="2400" i="0" dirty="0"/>
              <a:t></a:t>
            </a:r>
            <a:r>
              <a:rPr lang="en-US" sz="2800" i="0" baseline="-25000" dirty="0"/>
              <a:t>customer-name</a:t>
            </a:r>
            <a:r>
              <a:rPr lang="en-US" sz="2400" i="0" dirty="0"/>
              <a:t>(</a:t>
            </a:r>
            <a:r>
              <a:rPr lang="en-US" sz="2800" i="0" baseline="-25000" dirty="0"/>
              <a:t>branch-name = “</a:t>
            </a:r>
            <a:r>
              <a:rPr lang="en-US" sz="2800" i="0" baseline="-25000" dirty="0" err="1"/>
              <a:t>Perryridge</a:t>
            </a:r>
            <a:r>
              <a:rPr lang="en-US" sz="2800" i="0" baseline="-25000" dirty="0"/>
              <a:t>”</a:t>
            </a:r>
            <a:r>
              <a:rPr lang="en-US" sz="2800" i="0" dirty="0"/>
              <a:t> </a:t>
            </a:r>
            <a:r>
              <a:rPr lang="en-US" sz="2400" i="0" dirty="0"/>
              <a:t>(</a:t>
            </a:r>
            <a:br>
              <a:rPr lang="en-US" sz="2400" i="0" dirty="0"/>
            </a:br>
            <a:r>
              <a:rPr lang="en-US" sz="2400" i="0" dirty="0"/>
              <a:t>  </a:t>
            </a:r>
            <a:r>
              <a:rPr lang="en-US" sz="2800" i="0" baseline="-25000" dirty="0" err="1"/>
              <a:t>borrower.loan</a:t>
            </a:r>
            <a:r>
              <a:rPr lang="en-US" sz="2800" i="0" baseline="-25000" dirty="0"/>
              <a:t>-number = </a:t>
            </a:r>
            <a:r>
              <a:rPr lang="en-US" sz="2800" i="0" baseline="-25000" dirty="0" err="1"/>
              <a:t>loan.loan</a:t>
            </a:r>
            <a:r>
              <a:rPr lang="en-US" sz="2800" i="0" baseline="-25000" dirty="0"/>
              <a:t>-number</a:t>
            </a:r>
            <a:r>
              <a:rPr lang="en-US" sz="2400" i="0" dirty="0"/>
              <a:t>(borrower x loan)))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9600" y="3810000"/>
            <a:ext cx="7858125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>
              <a:buClr>
                <a:srgbClr val="CC6600"/>
              </a:buClr>
              <a:buSzPct val="105000"/>
            </a:pPr>
            <a:r>
              <a:rPr lang="en-US" sz="2000" i="0" dirty="0"/>
              <a:t> 	Query 2</a:t>
            </a:r>
          </a:p>
          <a:p>
            <a:pPr lvl="1">
              <a:buClr>
                <a:srgbClr val="CC6600"/>
              </a:buClr>
              <a:buSzPct val="105000"/>
            </a:pPr>
            <a:r>
              <a:rPr lang="en-US" sz="2000" i="0" dirty="0"/>
              <a:t>     </a:t>
            </a:r>
            <a:r>
              <a:rPr lang="en-US" sz="2400" i="0" dirty="0"/>
              <a:t></a:t>
            </a:r>
            <a:r>
              <a:rPr lang="en-US" sz="2800" i="0" baseline="-25000" dirty="0"/>
              <a:t>customer-name</a:t>
            </a:r>
            <a:r>
              <a:rPr lang="en-US" sz="2400" i="0" dirty="0"/>
              <a:t>(</a:t>
            </a:r>
            <a:r>
              <a:rPr lang="en-US" sz="2800" i="0" baseline="-25000" dirty="0" err="1"/>
              <a:t>loan.loan</a:t>
            </a:r>
            <a:r>
              <a:rPr lang="en-US" sz="2800" i="0" baseline="-25000" dirty="0"/>
              <a:t>-number = </a:t>
            </a:r>
            <a:r>
              <a:rPr lang="en-US" sz="2800" i="0" baseline="-25000" dirty="0" err="1"/>
              <a:t>borrower.loan</a:t>
            </a:r>
            <a:r>
              <a:rPr lang="en-US" sz="2800" i="0" baseline="-25000" dirty="0"/>
              <a:t>-number</a:t>
            </a:r>
            <a:r>
              <a:rPr lang="en-US" sz="2400" i="0" dirty="0"/>
              <a:t>(</a:t>
            </a:r>
            <a:br>
              <a:rPr lang="en-US" sz="2400" i="0" dirty="0"/>
            </a:br>
            <a:r>
              <a:rPr lang="en-US" sz="2400" i="0" dirty="0"/>
              <a:t>             (</a:t>
            </a:r>
            <a:r>
              <a:rPr lang="en-US" sz="2800" i="0" baseline="-25000" dirty="0"/>
              <a:t>branch-name = “</a:t>
            </a:r>
            <a:r>
              <a:rPr lang="en-US" sz="2800" i="0" baseline="-25000" dirty="0" err="1"/>
              <a:t>Perryridge</a:t>
            </a:r>
            <a:r>
              <a:rPr lang="en-US" sz="2800" i="0" baseline="-25000" dirty="0"/>
              <a:t>”</a:t>
            </a:r>
            <a:r>
              <a:rPr lang="en-US" sz="2400" i="0" dirty="0"/>
              <a:t>(loan)) x  borrower))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500" y="1114425"/>
            <a:ext cx="7848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largest account balance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Rename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 as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query is: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  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06463" y="2922587"/>
            <a:ext cx="73310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r>
              <a:rPr lang="en-US" sz="2400" i="0" dirty="0"/>
              <a:t></a:t>
            </a:r>
            <a:r>
              <a:rPr lang="en-US" sz="2800" baseline="-25000" dirty="0"/>
              <a:t>balance</a:t>
            </a:r>
            <a:r>
              <a:rPr lang="en-US" sz="2400" dirty="0"/>
              <a:t>(account) </a:t>
            </a:r>
            <a:r>
              <a:rPr lang="en-US" sz="2400" i="0" dirty="0"/>
              <a:t>- </a:t>
            </a:r>
            <a:r>
              <a:rPr lang="en-US" sz="2800" baseline="-25000" dirty="0" err="1"/>
              <a:t>account.balance</a:t>
            </a:r>
            <a:endParaRPr lang="en-US" sz="2800" i="0" dirty="0"/>
          </a:p>
          <a:p>
            <a:r>
              <a:rPr lang="en-US" sz="2400" i="0" dirty="0"/>
              <a:t>    (</a:t>
            </a:r>
            <a:r>
              <a:rPr lang="en-US" sz="2800" baseline="-25000" dirty="0" err="1"/>
              <a:t>account.balance</a:t>
            </a:r>
            <a:r>
              <a:rPr lang="en-US" sz="2800" baseline="-25000" dirty="0"/>
              <a:t> &lt; </a:t>
            </a:r>
            <a:r>
              <a:rPr lang="en-US" sz="2800" baseline="-25000" dirty="0" err="1"/>
              <a:t>d.balance</a:t>
            </a:r>
            <a:r>
              <a:rPr lang="en-US" sz="2400" dirty="0"/>
              <a:t> </a:t>
            </a:r>
            <a:r>
              <a:rPr lang="en-US" sz="2400" i="0" dirty="0"/>
              <a:t>(</a:t>
            </a:r>
            <a:r>
              <a:rPr lang="en-US" sz="2400" dirty="0"/>
              <a:t>account x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800" baseline="-25000" dirty="0"/>
              <a:t>d</a:t>
            </a:r>
            <a:r>
              <a:rPr lang="en-US" sz="2400" dirty="0"/>
              <a:t> (account</a:t>
            </a:r>
            <a:r>
              <a:rPr lang="en-US" sz="2400" i="0" dirty="0"/>
              <a:t>)))</a:t>
            </a:r>
            <a:endParaRPr kumimoji="0" lang="en-US" i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the relationships?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Relationships can be thought of as verbs, linking two or more nouns. Examples: an </a:t>
            </a:r>
            <a:r>
              <a:rPr lang="en-US" b="1" i="1" dirty="0"/>
              <a:t>owns</a:t>
            </a:r>
            <a:r>
              <a:rPr lang="en-US" b="1" dirty="0"/>
              <a:t> relationship between a company and a computer, a </a:t>
            </a:r>
            <a:r>
              <a:rPr lang="en-US" b="1" i="1" dirty="0"/>
              <a:t>supervises</a:t>
            </a:r>
            <a:r>
              <a:rPr lang="en-US" b="1" dirty="0"/>
              <a:t> relationship between an employee and a department, a </a:t>
            </a:r>
            <a:r>
              <a:rPr lang="en-US" b="1" i="1" dirty="0"/>
              <a:t>performs</a:t>
            </a:r>
            <a:r>
              <a:rPr lang="en-US" b="1" dirty="0"/>
              <a:t> relationship between an artist and a song, a </a:t>
            </a:r>
            <a:r>
              <a:rPr lang="en-US" b="1" i="1" dirty="0"/>
              <a:t>proved</a:t>
            </a:r>
            <a:r>
              <a:rPr lang="en-US" b="1" dirty="0"/>
              <a:t> relationship between a mathematician and a theorem. Relationships are represented as diamonds, connected by lines to each of the entities in the relationship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ER diagram </a:t>
            </a:r>
            <a:r>
              <a:rPr lang="en-US" b="1" dirty="0" err="1" smtClean="0"/>
              <a:t>ForSchool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1075" y="2272506"/>
            <a:ext cx="71818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Explanation of the previous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199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5100" dirty="0" smtClean="0">
                <a:solidFill>
                  <a:srgbClr val="FF0000"/>
                </a:solidFill>
              </a:rPr>
              <a:t>we have </a:t>
            </a:r>
            <a:r>
              <a:rPr lang="en-US" sz="5100" b="1" dirty="0" smtClean="0">
                <a:solidFill>
                  <a:srgbClr val="FF0000"/>
                </a:solidFill>
              </a:rPr>
              <a:t>5 </a:t>
            </a:r>
            <a:r>
              <a:rPr lang="en-US" sz="5100" b="1" dirty="0">
                <a:solidFill>
                  <a:srgbClr val="FF0000"/>
                </a:solidFill>
              </a:rPr>
              <a:t>entities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teacher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student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subject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group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Mark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كل منهما له</a:t>
            </a:r>
            <a:r>
              <a:rPr lang="en-US" sz="4200" b="1" dirty="0"/>
              <a:t> attributes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وما تحته خط هو المفتاح الأساسي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ولدينا 3 علاقات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منهما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علاقة ثنائية " ما بين 2</a:t>
            </a:r>
            <a:r>
              <a:rPr lang="en-US" sz="4200" b="1" dirty="0"/>
              <a:t> entities "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belong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وعلاقتين ثلاثية " ما بين 3</a:t>
            </a:r>
            <a:r>
              <a:rPr lang="en-US" sz="4200" b="1" dirty="0"/>
              <a:t> entities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give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supervises</a:t>
            </a:r>
            <a:r>
              <a:rPr lang="en-US" sz="4200" dirty="0"/>
              <a:t/>
            </a:r>
            <a:br>
              <a:rPr lang="en-US" sz="4200" dirty="0"/>
            </a:br>
            <a:endParaRPr 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 rent</a:t>
            </a:r>
            <a:endParaRPr lang="en-US" dirty="0"/>
          </a:p>
        </p:txBody>
      </p:sp>
      <p:pic>
        <p:nvPicPr>
          <p:cNvPr id="4" name="Content Placeholder 3" descr="http://www.databaseanswers.org/data%5Fmodels/car_hire/images/car_hire_conceptual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1997</Words>
  <Application>Microsoft Office PowerPoint</Application>
  <PresentationFormat>عرض على الشاشة (3:4)‏</PresentationFormat>
  <Paragraphs>567</Paragraphs>
  <Slides>54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54</vt:i4>
      </vt:variant>
    </vt:vector>
  </HeadingPairs>
  <TitlesOfParts>
    <vt:vector size="56" baseType="lpstr">
      <vt:lpstr>Office Theme</vt:lpstr>
      <vt:lpstr>Equation</vt:lpstr>
      <vt:lpstr>عرض تقديمي في PowerPoint</vt:lpstr>
      <vt:lpstr>عناصر ال ERD</vt:lpstr>
      <vt:lpstr>عرض تقديمي في PowerPoint</vt:lpstr>
      <vt:lpstr>عرض تقديمي في PowerPoint</vt:lpstr>
      <vt:lpstr>عرض تقديمي في PowerPoint</vt:lpstr>
      <vt:lpstr>What is the relationships?</vt:lpstr>
      <vt:lpstr>ER diagram ForSchool</vt:lpstr>
      <vt:lpstr>Explanation of the previous example</vt:lpstr>
      <vt:lpstr>Car rent</vt:lpstr>
      <vt:lpstr>Train teckets</vt:lpstr>
      <vt:lpstr>Data anomalies problem مشكلة تكرار البيانات</vt:lpstr>
      <vt:lpstr>To solve those problems</vt:lpstr>
      <vt:lpstr>عرض تقديمي في PowerPoint</vt:lpstr>
      <vt:lpstr>Basic Structure</vt:lpstr>
      <vt:lpstr>Attribute Types</vt:lpstr>
      <vt:lpstr>Relation Schema</vt:lpstr>
      <vt:lpstr>Relation Instance</vt:lpstr>
      <vt:lpstr>Determining Keys from E-R Sets</vt:lpstr>
      <vt:lpstr>Schema Diagram for the Banking Enterprise</vt:lpstr>
      <vt:lpstr>Normalization  An update anomaly</vt:lpstr>
      <vt:lpstr>insertion anomaly</vt:lpstr>
      <vt:lpstr>A deletion anomaly</vt:lpstr>
      <vt:lpstr>عرض تقديمي في PowerPoint</vt:lpstr>
      <vt:lpstr>عرض تقديمي في PowerPoint</vt:lpstr>
      <vt:lpstr>Query Languages</vt:lpstr>
      <vt:lpstr>Relational Algebra</vt:lpstr>
      <vt:lpstr>Select Operation – Example</vt:lpstr>
      <vt:lpstr>Select Operation</vt:lpstr>
      <vt:lpstr>Relational Model   algebra</vt:lpstr>
      <vt:lpstr>Projection Operation</vt:lpstr>
      <vt:lpstr>Project Operation – Example</vt:lpstr>
      <vt:lpstr>Project Operation</vt:lpstr>
      <vt:lpstr>Data anomalies</vt:lpstr>
      <vt:lpstr>FD rules </vt:lpstr>
      <vt:lpstr>عرض تقديمي في PowerPoint</vt:lpstr>
      <vt:lpstr>Union Operation – Example</vt:lpstr>
      <vt:lpstr>Union Operation</vt:lpstr>
      <vt:lpstr>Set Difference Operation – Example</vt:lpstr>
      <vt:lpstr>Set Difference Operation</vt:lpstr>
      <vt:lpstr>Cartesian-Product Operation-Example</vt:lpstr>
      <vt:lpstr>Cartesian-Product Operation</vt:lpstr>
      <vt:lpstr>Composition of Operations</vt:lpstr>
      <vt:lpstr>Rename Operation</vt:lpstr>
      <vt:lpstr>عرض تقديمي في PowerPoint</vt:lpstr>
      <vt:lpstr>Example</vt:lpstr>
      <vt:lpstr>Example </vt:lpstr>
      <vt:lpstr>عرض تقديمي في PowerPoint</vt:lpstr>
      <vt:lpstr>عرض تقديمي في PowerPoint</vt:lpstr>
      <vt:lpstr>Banking Example</vt:lpstr>
      <vt:lpstr>Example Queries</vt:lpstr>
      <vt:lpstr>Example Queries</vt:lpstr>
      <vt:lpstr>Example Queries</vt:lpstr>
      <vt:lpstr>Example Queries</vt:lpstr>
      <vt:lpstr>Example Queries</vt:lpstr>
    </vt:vector>
  </TitlesOfParts>
  <Company>http://sharingcentre.info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Activated User</dc:creator>
  <cp:lastModifiedBy>win</cp:lastModifiedBy>
  <cp:revision>79</cp:revision>
  <dcterms:created xsi:type="dcterms:W3CDTF">2011-10-10T05:41:30Z</dcterms:created>
  <dcterms:modified xsi:type="dcterms:W3CDTF">2015-04-04T10:03:31Z</dcterms:modified>
</cp:coreProperties>
</file>