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12310"/>
            <a:ext cx="871296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/>
              <a:t>نظام اللجان والمجالس :</a:t>
            </a:r>
          </a:p>
          <a:p>
            <a:endParaRPr lang="ar-SA" sz="2000" b="1" dirty="0"/>
          </a:p>
          <a:p>
            <a:r>
              <a:rPr lang="ar-SA" sz="2000" b="1" dirty="0" smtClean="0"/>
              <a:t>هو </a:t>
            </a:r>
            <a:r>
              <a:rPr lang="ar-SA" sz="2000" b="1" dirty="0"/>
              <a:t>نظام أتمته لجميع عمليات إدارة جلسات لجان الجامعة ومجالس الكليات والأقسام وفق منهجية تدفق معتمدة على مستوى الجامعة،  ينتهج مبدأ </a:t>
            </a:r>
            <a:r>
              <a:rPr lang="ar-SA" sz="2000" b="1" dirty="0" err="1"/>
              <a:t>اللاورق</a:t>
            </a:r>
            <a:r>
              <a:rPr lang="ar-SA" sz="2000" b="1" dirty="0"/>
              <a:t> (</a:t>
            </a:r>
            <a:r>
              <a:rPr lang="en-US" sz="2000" b="1" dirty="0"/>
              <a:t>Paperless</a:t>
            </a:r>
            <a:r>
              <a:rPr lang="ar-SA" sz="2000" b="1" dirty="0"/>
              <a:t>) في كافة عملياته، بهدف تسهيل وتسريع عمل اللجان والمجالس ومتابعتها. </a:t>
            </a:r>
            <a:endParaRPr lang="ar-SA" sz="2000" b="1" dirty="0" smtClean="0"/>
          </a:p>
          <a:p>
            <a:endParaRPr lang="ar-SA" sz="2000" b="1" dirty="0"/>
          </a:p>
          <a:p>
            <a:endParaRPr lang="ar-SA" sz="2000" b="1" dirty="0" smtClean="0"/>
          </a:p>
          <a:p>
            <a:endParaRPr lang="ar-SA" sz="2000" b="1" dirty="0"/>
          </a:p>
          <a:p>
            <a:endParaRPr lang="en-US" sz="2000" b="1" dirty="0"/>
          </a:p>
          <a:p>
            <a:r>
              <a:rPr lang="en-US" sz="2000" b="1" u="sng" dirty="0"/>
              <a:t>What is the system of committees and councils</a:t>
            </a:r>
            <a:r>
              <a:rPr lang="en-GB" sz="2000" b="1" u="sng" dirty="0"/>
              <a:t>?</a:t>
            </a:r>
            <a:endParaRPr lang="en-US" sz="2000" b="1" dirty="0"/>
          </a:p>
          <a:p>
            <a:r>
              <a:rPr lang="en-GB" sz="2000" b="1" dirty="0"/>
              <a:t>It is</a:t>
            </a:r>
            <a:r>
              <a:rPr lang="en-US" sz="2000" b="1" dirty="0"/>
              <a:t> an </a:t>
            </a:r>
            <a:r>
              <a:rPr lang="en-US" sz="2000" b="1" dirty="0" err="1"/>
              <a:t>automa</a:t>
            </a:r>
            <a:r>
              <a:rPr lang="en-GB" sz="2000" b="1" dirty="0"/>
              <a:t>ted</a:t>
            </a:r>
            <a:r>
              <a:rPr lang="en-US" sz="2000" b="1" dirty="0"/>
              <a:t> system for all </a:t>
            </a:r>
            <a:r>
              <a:rPr lang="en-IN" sz="2000" b="1" dirty="0"/>
              <a:t>committees </a:t>
            </a:r>
            <a:r>
              <a:rPr lang="en-GB" sz="2000" b="1" dirty="0"/>
              <a:t>&amp; councils </a:t>
            </a:r>
            <a:r>
              <a:rPr lang="en-US" sz="2000" b="1" dirty="0"/>
              <a:t>sessions </a:t>
            </a:r>
            <a:r>
              <a:rPr lang="fr-FR" sz="2000" b="1" dirty="0"/>
              <a:t>management </a:t>
            </a:r>
            <a:r>
              <a:rPr lang="en-GB" sz="2000" b="1" dirty="0"/>
              <a:t>processes </a:t>
            </a:r>
            <a:r>
              <a:rPr lang="en-US" sz="2000" b="1" dirty="0"/>
              <a:t>and </a:t>
            </a:r>
            <a:r>
              <a:rPr lang="en-GB" sz="2000" b="1" dirty="0"/>
              <a:t>at</a:t>
            </a:r>
            <a:r>
              <a:rPr lang="en-US" sz="2000" b="1" dirty="0"/>
              <a:t> the university </a:t>
            </a:r>
            <a:r>
              <a:rPr lang="en-GB" sz="2000" b="1" dirty="0"/>
              <a:t>colleges</a:t>
            </a:r>
            <a:r>
              <a:rPr lang="en-US" sz="2000" b="1" dirty="0"/>
              <a:t> and departments according to </a:t>
            </a:r>
            <a:r>
              <a:rPr lang="en-GB" sz="2000" b="1" dirty="0"/>
              <a:t>certain </a:t>
            </a:r>
            <a:r>
              <a:rPr lang="en-US" sz="2000" b="1" dirty="0"/>
              <a:t>methodology based on the university level, </a:t>
            </a:r>
            <a:r>
              <a:rPr lang="en-GB" sz="2000" b="1" dirty="0"/>
              <a:t>it follows the</a:t>
            </a:r>
            <a:r>
              <a:rPr lang="en-US" sz="2000" b="1" dirty="0"/>
              <a:t> principle of (Paperless) in all its </a:t>
            </a:r>
            <a:r>
              <a:rPr lang="en-GB" sz="2000" b="1" dirty="0"/>
              <a:t>processes</a:t>
            </a:r>
            <a:r>
              <a:rPr lang="en-US" sz="2000" b="1" dirty="0"/>
              <a:t>, in order to facilitate and accelerate the work of the committees</a:t>
            </a:r>
            <a:r>
              <a:rPr lang="en-GB" sz="2000" b="1" dirty="0"/>
              <a:t> &amp; </a:t>
            </a:r>
            <a:r>
              <a:rPr lang="en-US" sz="2000" b="1" dirty="0"/>
              <a:t>councils and </a:t>
            </a:r>
            <a:r>
              <a:rPr lang="en-GB" sz="2000" b="1" dirty="0"/>
              <a:t>its </a:t>
            </a:r>
            <a:r>
              <a:rPr lang="en-US" sz="2000" b="1" dirty="0"/>
              <a:t>follow-up</a:t>
            </a:r>
            <a:r>
              <a:rPr lang="en-US" sz="2000" b="1" dirty="0" smtClean="0"/>
              <a:t>.</a:t>
            </a:r>
            <a:endParaRPr lang="ar-SA" sz="2000" b="1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33265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ما الداعي لوجوده ؟ </a:t>
            </a:r>
            <a:endParaRPr lang="ar-SA" dirty="0" smtClean="0"/>
          </a:p>
          <a:p>
            <a:endParaRPr lang="en-US" dirty="0"/>
          </a:p>
          <a:p>
            <a:r>
              <a:rPr lang="ar-SA" dirty="0"/>
              <a:t>أولا: تتوزع الجامعة على خمس محافظات متباعدة الأمر الذي يجعل من إرسال واستقبال المحاضر يستلزم وقتا أطول يمكن استثماره في حال اختصاره من خلال العمليات الإدارية. </a:t>
            </a:r>
            <a:endParaRPr lang="en-US" dirty="0"/>
          </a:p>
          <a:p>
            <a:r>
              <a:rPr lang="ar-SA" dirty="0"/>
              <a:t>ثانيا : تضم اللجان والمجالس أعضاء من كليات وإدارات متعددة ومتباعدة  قد تكون على مستوى الكلية ، (قسم الرجالي ، والقسم النسائي).أو على مستوى الجامعة كاللجان الدائمة (يشارك فيها أعضاء من مختلف كليات وإدارات الجامعة )</a:t>
            </a:r>
            <a:endParaRPr lang="en-US" dirty="0"/>
          </a:p>
          <a:p>
            <a:r>
              <a:rPr lang="ar-SA" dirty="0"/>
              <a:t>ثالثا: توحيد إجراءات العمل والنماذج وضبطها من خلال نماذج موحدة معتمده وفق آليه تدفق محددة تضمن ضمان جودة العمل. </a:t>
            </a:r>
            <a:endParaRPr lang="en-US" dirty="0"/>
          </a:p>
          <a:p>
            <a:r>
              <a:rPr lang="ar-SA" dirty="0"/>
              <a:t>رابعا : يبذل أمين اللجنة ورئيسها جهدا في تسيير أعمال اللجنة الإدارية والتي تستنزف الوقت و الجهود والطاقم الإداري بالإعلان عن موعد الجلسة وتبليغ كل عضو، وإرسال جدول الأعمال ومرفقاته والتواصل معهم ومتابعة توقيعهم للمحضر والموافقة عليه وغيرها..</a:t>
            </a:r>
            <a:endParaRPr lang="en-US" dirty="0"/>
          </a:p>
          <a:p>
            <a:r>
              <a:rPr lang="ar-SA" dirty="0"/>
              <a:t>لذا تمت التوصية في </a:t>
            </a:r>
            <a:r>
              <a:rPr lang="ar-SA" dirty="0" err="1"/>
              <a:t>الإجتماع</a:t>
            </a:r>
            <a:r>
              <a:rPr lang="ar-SA" dirty="0"/>
              <a:t> التشاوري الأول (12/3/1432هـ) وفي وقت مبكر من عمر الجامعة بإيجاد نموذج موحد و الاستفادة من الحلول </a:t>
            </a:r>
            <a:r>
              <a:rPr lang="ar-SA" dirty="0" smtClean="0"/>
              <a:t>التقنية</a:t>
            </a:r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345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u="sng" dirty="0"/>
              <a:t>What is the </a:t>
            </a:r>
            <a:r>
              <a:rPr lang="en-GB" sz="2000" b="1" u="sng" dirty="0"/>
              <a:t>purpose</a:t>
            </a:r>
            <a:r>
              <a:rPr lang="en-US" sz="2000" b="1" u="sng" dirty="0"/>
              <a:t> for its existence</a:t>
            </a:r>
            <a:r>
              <a:rPr lang="en-US" sz="2000" b="1" u="sng" dirty="0" smtClean="0"/>
              <a:t>?</a:t>
            </a:r>
          </a:p>
          <a:p>
            <a:pPr algn="l" rtl="0"/>
            <a:endParaRPr lang="en-US" sz="1400" dirty="0"/>
          </a:p>
          <a:p>
            <a:pPr lvl="0" algn="l" rtl="0"/>
            <a:r>
              <a:rPr lang="en-US" sz="2000" dirty="0"/>
              <a:t>First</a:t>
            </a:r>
            <a:r>
              <a:rPr lang="en-GB" sz="2000" dirty="0"/>
              <a:t>: </a:t>
            </a:r>
            <a:r>
              <a:rPr lang="en-US" sz="2000" dirty="0"/>
              <a:t>the university </a:t>
            </a:r>
            <a:r>
              <a:rPr lang="en-GB" sz="2000" dirty="0"/>
              <a:t>is </a:t>
            </a:r>
            <a:r>
              <a:rPr lang="en-US" sz="2000" dirty="0"/>
              <a:t>spread over five spaced provinces which makes sending and receiving records take longer </a:t>
            </a:r>
            <a:r>
              <a:rPr lang="en-GB" sz="2000" dirty="0"/>
              <a:t>time and that </a:t>
            </a:r>
            <a:r>
              <a:rPr lang="en-US" sz="2000" dirty="0"/>
              <a:t>can be invested in shorten</a:t>
            </a:r>
            <a:r>
              <a:rPr lang="en-GB" sz="2000" dirty="0" err="1"/>
              <a:t>ing</a:t>
            </a:r>
            <a:r>
              <a:rPr lang="en-GB" sz="2000" dirty="0"/>
              <a:t> time </a:t>
            </a:r>
            <a:r>
              <a:rPr lang="en-US" sz="2000" dirty="0"/>
              <a:t>through </a:t>
            </a:r>
            <a:r>
              <a:rPr lang="en-GB" sz="2000" dirty="0"/>
              <a:t>the </a:t>
            </a:r>
            <a:r>
              <a:rPr lang="en-IN" sz="2000" dirty="0"/>
              <a:t>administrative processes.</a:t>
            </a:r>
            <a:endParaRPr lang="en-US" sz="2000" dirty="0"/>
          </a:p>
          <a:p>
            <a:pPr lvl="0" algn="l" rtl="0"/>
            <a:r>
              <a:rPr lang="it-IT" sz="2000" dirty="0"/>
              <a:t>Second</a:t>
            </a:r>
            <a:r>
              <a:rPr lang="en-GB" sz="2000" dirty="0"/>
              <a:t>: </a:t>
            </a:r>
            <a:r>
              <a:rPr lang="en-US" sz="2000" dirty="0"/>
              <a:t>the committees </a:t>
            </a:r>
            <a:r>
              <a:rPr lang="en-GB" sz="2000" dirty="0"/>
              <a:t>&amp; councils include members </a:t>
            </a:r>
            <a:r>
              <a:rPr lang="en-US" sz="2000" dirty="0"/>
              <a:t>of </a:t>
            </a:r>
            <a:r>
              <a:rPr lang="en-GB" sz="2000" dirty="0"/>
              <a:t>separated </a:t>
            </a:r>
            <a:r>
              <a:rPr lang="en-US" sz="2000" dirty="0"/>
              <a:t>colleges and </a:t>
            </a:r>
            <a:r>
              <a:rPr lang="en-GB" sz="2000" dirty="0"/>
              <a:t>various</a:t>
            </a:r>
            <a:r>
              <a:rPr lang="en-US" sz="2000" dirty="0"/>
              <a:t> departments at the college level, (</a:t>
            </a:r>
            <a:r>
              <a:rPr lang="en-GB" sz="2000" dirty="0"/>
              <a:t>male, female</a:t>
            </a:r>
            <a:r>
              <a:rPr lang="en-US" sz="2000" dirty="0"/>
              <a:t>). Or at the university level </a:t>
            </a:r>
            <a:r>
              <a:rPr lang="en-GB" sz="2000" dirty="0"/>
              <a:t>like </a:t>
            </a:r>
            <a:r>
              <a:rPr lang="en-US" sz="2000" dirty="0"/>
              <a:t>permanent committees (</a:t>
            </a:r>
            <a:r>
              <a:rPr lang="en-GB" sz="2000" dirty="0"/>
              <a:t>include </a:t>
            </a:r>
            <a:r>
              <a:rPr lang="en-US" sz="2000" dirty="0"/>
              <a:t>members</a:t>
            </a:r>
            <a:r>
              <a:rPr lang="en-GB" sz="2000" dirty="0"/>
              <a:t>'</a:t>
            </a:r>
            <a:r>
              <a:rPr lang="en-IN" sz="2000" dirty="0"/>
              <a:t> </a:t>
            </a:r>
            <a:r>
              <a:rPr lang="en-IN" sz="2000" dirty="0" err="1"/>
              <a:t>participat</a:t>
            </a:r>
            <a:r>
              <a:rPr lang="en-GB" sz="2000" dirty="0"/>
              <a:t>ion </a:t>
            </a:r>
            <a:r>
              <a:rPr lang="en-US" sz="2000" dirty="0"/>
              <a:t>of the various </a:t>
            </a:r>
            <a:r>
              <a:rPr lang="en-GB" sz="2000" dirty="0"/>
              <a:t>colleges</a:t>
            </a:r>
            <a:r>
              <a:rPr lang="en-US" sz="2000" dirty="0"/>
              <a:t> and departments of the university)</a:t>
            </a:r>
          </a:p>
          <a:p>
            <a:pPr lvl="0" algn="l" rtl="0"/>
            <a:r>
              <a:rPr lang="en-US" sz="2000" dirty="0"/>
              <a:t>Third: the unification of working models and procedures and </a:t>
            </a:r>
            <a:r>
              <a:rPr lang="en-GB" sz="2000" dirty="0"/>
              <a:t>controlling it</a:t>
            </a:r>
            <a:r>
              <a:rPr lang="en-US" sz="2000" dirty="0"/>
              <a:t> through a unified supported models according to a mechanism to ensure concrete </a:t>
            </a:r>
            <a:r>
              <a:rPr lang="en-GB" sz="2000" dirty="0"/>
              <a:t>work-</a:t>
            </a:r>
            <a:r>
              <a:rPr lang="en-US" sz="2000" dirty="0"/>
              <a:t>flow of to ensure the quality of work.</a:t>
            </a:r>
          </a:p>
          <a:p>
            <a:pPr lvl="0" algn="l" rtl="0"/>
            <a:r>
              <a:rPr lang="en-US" sz="2000" dirty="0"/>
              <a:t>Fourth</a:t>
            </a:r>
            <a:r>
              <a:rPr lang="en-GB" sz="2000" dirty="0"/>
              <a:t>: the</a:t>
            </a:r>
            <a:r>
              <a:rPr lang="en-US" sz="2000" dirty="0"/>
              <a:t> Secretary </a:t>
            </a:r>
            <a:r>
              <a:rPr lang="en-GB" sz="2000" dirty="0"/>
              <a:t>and the head </a:t>
            </a:r>
            <a:r>
              <a:rPr lang="en-US" sz="2000" dirty="0"/>
              <a:t>of the Committee </a:t>
            </a:r>
            <a:r>
              <a:rPr lang="en-GB" sz="2000" dirty="0"/>
              <a:t>make their</a:t>
            </a:r>
            <a:r>
              <a:rPr lang="en-US" sz="2000" dirty="0"/>
              <a:t> effort to conduct the </a:t>
            </a:r>
            <a:r>
              <a:rPr lang="en-GB" sz="2000" dirty="0"/>
              <a:t>work</a:t>
            </a:r>
            <a:r>
              <a:rPr lang="en-US" sz="2000" dirty="0"/>
              <a:t> of </a:t>
            </a:r>
            <a:r>
              <a:rPr lang="en-IN" sz="2000" dirty="0"/>
              <a:t>committee</a:t>
            </a:r>
            <a:r>
              <a:rPr lang="en-US" sz="2000" dirty="0"/>
              <a:t> management, which drains time and efforts and administrative staff to announce the date of the </a:t>
            </a:r>
            <a:r>
              <a:rPr lang="en-GB" sz="2000" dirty="0"/>
              <a:t>session</a:t>
            </a:r>
            <a:r>
              <a:rPr lang="en-US" sz="2000" dirty="0"/>
              <a:t>, and send the agenda and its annexes and communicate with </a:t>
            </a:r>
            <a:r>
              <a:rPr lang="en-GB" sz="2000" dirty="0"/>
              <a:t>the members</a:t>
            </a:r>
            <a:r>
              <a:rPr lang="en-US" sz="2000" dirty="0"/>
              <a:t> and follow</a:t>
            </a:r>
            <a:r>
              <a:rPr lang="en-GB" sz="2000" dirty="0" err="1"/>
              <a:t>ing</a:t>
            </a:r>
            <a:r>
              <a:rPr lang="en-GB" sz="2000" dirty="0"/>
              <a:t> them</a:t>
            </a:r>
            <a:r>
              <a:rPr lang="en-US" sz="2000" dirty="0"/>
              <a:t> up </a:t>
            </a:r>
            <a:r>
              <a:rPr lang="en-GB" sz="2000" dirty="0"/>
              <a:t>in terms of</a:t>
            </a:r>
            <a:r>
              <a:rPr lang="en-US" sz="2000" dirty="0"/>
              <a:t> signing of the </a:t>
            </a:r>
            <a:r>
              <a:rPr lang="en-GB" sz="2000" dirty="0"/>
              <a:t>record</a:t>
            </a:r>
            <a:r>
              <a:rPr lang="en-US" sz="2000" dirty="0"/>
              <a:t> and </a:t>
            </a:r>
            <a:r>
              <a:rPr lang="en-GB" sz="2000" dirty="0"/>
              <a:t>its approval</a:t>
            </a:r>
            <a:r>
              <a:rPr lang="en-US" sz="2000" dirty="0"/>
              <a:t> and other</a:t>
            </a:r>
            <a:r>
              <a:rPr lang="en-GB" sz="2000" dirty="0"/>
              <a:t>.</a:t>
            </a:r>
            <a:endParaRPr lang="en-US" sz="2000" dirty="0"/>
          </a:p>
          <a:p>
            <a:pPr algn="l"/>
            <a:r>
              <a:rPr lang="en-US" sz="2000" dirty="0"/>
              <a:t>Therefore, it was recommended in the first consultative meeting (12/03/1432) In the early </a:t>
            </a:r>
            <a:r>
              <a:rPr lang="en-GB" sz="2000" dirty="0"/>
              <a:t>stages</a:t>
            </a:r>
            <a:r>
              <a:rPr lang="en-US" sz="2000" dirty="0"/>
              <a:t> of the university to find and take advantage of the technical solutions </a:t>
            </a:r>
            <a:r>
              <a:rPr lang="en-GB" sz="2000" dirty="0"/>
              <a:t>to </a:t>
            </a:r>
            <a:r>
              <a:rPr lang="en-US" sz="2000" dirty="0" err="1"/>
              <a:t>unif</a:t>
            </a:r>
            <a:r>
              <a:rPr lang="en-GB" sz="2000" dirty="0"/>
              <a:t>y meeting </a:t>
            </a:r>
            <a:r>
              <a:rPr lang="en-US" sz="2000" dirty="0"/>
              <a:t>model</a:t>
            </a:r>
            <a:r>
              <a:rPr lang="en-GB" sz="2000" dirty="0"/>
              <a:t>s</a:t>
            </a:r>
            <a:r>
              <a:rPr lang="en-GB" sz="2000" dirty="0" smtClean="0"/>
              <a:t>.</a:t>
            </a:r>
            <a:endParaRPr lang="ar-SA" sz="2000" dirty="0" smtClean="0"/>
          </a:p>
          <a:p>
            <a:pPr algn="l"/>
            <a:endParaRPr lang="ar-SA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809801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عرض على الشاشة (3:4)‏</PresentationFormat>
  <Paragraphs>27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2015-04-19T14:49:07Z</dcterms:created>
  <dcterms:modified xsi:type="dcterms:W3CDTF">2015-04-19T14:56:21Z</dcterms:modified>
</cp:coreProperties>
</file>