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971600" y="597645"/>
            <a:ext cx="7632848" cy="58169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en-US" sz="1400" dirty="0" smtClean="0"/>
              <a:t/>
            </a:r>
            <a:br>
              <a:rPr lang="en-US" sz="1400" dirty="0" smtClean="0"/>
            </a:br>
            <a:r>
              <a:rPr lang="en-US" sz="1400" dirty="0" smtClean="0"/>
              <a:t/>
            </a:r>
            <a:br>
              <a:rPr lang="en-US" sz="1400" dirty="0" smtClean="0"/>
            </a:br>
            <a:endParaRPr lang="en-US" sz="1400" dirty="0" smtClean="0"/>
          </a:p>
          <a:p>
            <a:pPr fontAlgn="base"/>
            <a:r>
              <a:rPr lang="en-US" sz="1400" b="1" dirty="0" smtClean="0"/>
              <a:t>Course Description</a:t>
            </a:r>
            <a:endParaRPr lang="en-US" sz="1400" dirty="0" smtClean="0"/>
          </a:p>
          <a:p>
            <a:pPr fontAlgn="base"/>
            <a:r>
              <a:rPr lang="en-US" sz="1400" dirty="0" smtClean="0"/>
              <a:t>This course is, on the one hand, a continuation at a more advanced level of the reading skills of </a:t>
            </a:r>
            <a:r>
              <a:rPr lang="en-US" sz="1400" b="1" dirty="0" smtClean="0"/>
              <a:t>Eng. 115</a:t>
            </a:r>
            <a:r>
              <a:rPr lang="en-US" sz="1400" dirty="0" smtClean="0"/>
              <a:t> and an application of the writing skills of Eng. </a:t>
            </a:r>
            <a:r>
              <a:rPr lang="en-US" sz="1400" b="1" dirty="0" smtClean="0"/>
              <a:t>Eng. 114</a:t>
            </a:r>
            <a:r>
              <a:rPr lang="en-US" sz="1400" dirty="0" smtClean="0"/>
              <a:t>.  On the other hand, it is a preparation for </a:t>
            </a:r>
            <a:r>
              <a:rPr lang="en-US" sz="1400" b="1" dirty="0" smtClean="0"/>
              <a:t>Eng. 231 </a:t>
            </a:r>
            <a:r>
              <a:rPr lang="en-US" sz="1400" dirty="0" smtClean="0"/>
              <a:t>and </a:t>
            </a:r>
            <a:r>
              <a:rPr lang="en-US" sz="1400" b="1" dirty="0" smtClean="0"/>
              <a:t>Eng. 241</a:t>
            </a:r>
            <a:r>
              <a:rPr lang="en-US" sz="1400" dirty="0" smtClean="0"/>
              <a:t>. Its primary purpose is to provide students with a foundation of elementary skills necessary for the reading of literature, those skills that will be more fully develop in the two following introductory courses. To achieve its goal, the course concentrates on providing an elementary literary vocabulary as well as introduction and practice in the skills required for the reading of literature and for writing about it. </a:t>
            </a:r>
          </a:p>
          <a:p>
            <a:pPr fontAlgn="base"/>
            <a:r>
              <a:rPr lang="en-US" sz="1400" dirty="0" smtClean="0"/>
              <a:t/>
            </a:r>
            <a:br>
              <a:rPr lang="en-US" sz="1400" dirty="0" smtClean="0"/>
            </a:br>
            <a:endParaRPr lang="en-US" sz="1400" dirty="0" smtClean="0"/>
          </a:p>
          <a:p>
            <a:pPr fontAlgn="base"/>
            <a:r>
              <a:rPr lang="en-US" sz="1400" b="1" dirty="0" smtClean="0"/>
              <a:t>Course Aims</a:t>
            </a:r>
            <a:endParaRPr lang="en-US" sz="1400" dirty="0" smtClean="0"/>
          </a:p>
          <a:p>
            <a:pPr fontAlgn="base"/>
            <a:r>
              <a:rPr lang="en-US" sz="1400" dirty="0" smtClean="0"/>
              <a:t> Identify the three main genres of literature: fiction (short stories), poetry, and drama</a:t>
            </a:r>
          </a:p>
          <a:p>
            <a:pPr fontAlgn="base"/>
            <a:r>
              <a:rPr lang="en-US" sz="1400" dirty="0" smtClean="0"/>
              <a:t>Discuss the three main genres of literature: fiction (short stories), poetry, and drama</a:t>
            </a:r>
          </a:p>
          <a:p>
            <a:pPr fontAlgn="base"/>
            <a:r>
              <a:rPr lang="en-US" sz="1400" dirty="0" smtClean="0"/>
              <a:t>Analyze elements of each genre and trace these elements in specific works</a:t>
            </a:r>
          </a:p>
          <a:p>
            <a:pPr fontAlgn="base"/>
            <a:r>
              <a:rPr lang="en-US" sz="1400" dirty="0" smtClean="0"/>
              <a:t>Read literature both analytically and responsively</a:t>
            </a:r>
          </a:p>
          <a:p>
            <a:pPr fontAlgn="base"/>
            <a:r>
              <a:rPr lang="en-US" sz="1400" dirty="0" smtClean="0"/>
              <a:t/>
            </a:r>
            <a:br>
              <a:rPr lang="en-US" sz="1400" dirty="0" smtClean="0"/>
            </a:br>
            <a:endParaRPr lang="en-US" sz="1400" dirty="0" smtClean="0"/>
          </a:p>
          <a:p>
            <a:pPr fontAlgn="base"/>
            <a:r>
              <a:rPr lang="en-US" sz="1400" b="1" dirty="0" smtClean="0"/>
              <a:t>Learning Outcomes</a:t>
            </a:r>
          </a:p>
          <a:p>
            <a:pPr fontAlgn="base"/>
            <a:r>
              <a:rPr lang="en-US" sz="1400" dirty="0" smtClean="0"/>
              <a:t>Familiarity with the different genres of literature</a:t>
            </a:r>
          </a:p>
          <a:p>
            <a:pPr fontAlgn="base"/>
            <a:r>
              <a:rPr lang="en-US" sz="1400" dirty="0" smtClean="0"/>
              <a:t>Comprehensive knowledge of the literary elements of each genre</a:t>
            </a:r>
          </a:p>
          <a:p>
            <a:pPr fontAlgn="base"/>
            <a:r>
              <a:rPr lang="en-US" sz="1400" dirty="0" smtClean="0"/>
              <a:t>Understanding the methods of analyzing the various characteristics of poetry, short stories, and drama</a:t>
            </a:r>
          </a:p>
          <a:p>
            <a:pPr fontAlgn="base"/>
            <a:r>
              <a:rPr lang="en-US" sz="1400" dirty="0" smtClean="0"/>
              <a:t>Ability to trace literary elements through close reading</a:t>
            </a:r>
          </a:p>
          <a:p>
            <a:pPr fontAlgn="base"/>
            <a:r>
              <a:rPr lang="en-US" sz="1400" smtClean="0"/>
              <a:t>Ability to respond critically to texts</a:t>
            </a:r>
            <a:endParaRPr lang="en-US" sz="140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1873</TotalTime>
  <Words>0</Words>
  <Application>Microsoft Office PowerPoint</Application>
  <PresentationFormat>Affichage à l'écran (4:3)</PresentationFormat>
  <Paragraphs>20</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35</cp:revision>
  <dcterms:created xsi:type="dcterms:W3CDTF">2015-04-10T09:16:03Z</dcterms:created>
  <dcterms:modified xsi:type="dcterms:W3CDTF">2015-04-11T18:51:32Z</dcterms:modified>
</cp:coreProperties>
</file>