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985" autoAdjust="0"/>
    <p:restoredTop sz="94660"/>
  </p:normalViewPr>
  <p:slideViewPr>
    <p:cSldViewPr snapToGrid="0">
      <p:cViewPr varScale="1">
        <p:scale>
          <a:sx n="90" d="100"/>
          <a:sy n="90" d="100"/>
        </p:scale>
        <p:origin x="87" y="19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DDD042F6-CB83-4268-979B-6C1442A89184}" type="datetimeFigureOut">
              <a:rPr lang="ar-SA" smtClean="0"/>
              <a:t>20/06/36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746DA0D-E2BB-487C-A6D8-150F9FAD7B63}" type="slidenum">
              <a:rPr lang="ar-SA" smtClean="0"/>
              <a:t>‹#›</a:t>
            </a:fld>
            <a:endParaRPr lang="ar-SA"/>
          </a:p>
        </p:txBody>
      </p:sp>
    </p:spTree>
    <p:extLst>
      <p:ext uri="{BB962C8B-B14F-4D97-AF65-F5344CB8AC3E}">
        <p14:creationId xmlns:p14="http://schemas.microsoft.com/office/powerpoint/2010/main" val="2952914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DDD042F6-CB83-4268-979B-6C1442A89184}" type="datetimeFigureOut">
              <a:rPr lang="ar-SA" smtClean="0"/>
              <a:t>20/06/36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746DA0D-E2BB-487C-A6D8-150F9FAD7B63}" type="slidenum">
              <a:rPr lang="ar-SA" smtClean="0"/>
              <a:t>‹#›</a:t>
            </a:fld>
            <a:endParaRPr lang="ar-SA"/>
          </a:p>
        </p:txBody>
      </p:sp>
    </p:spTree>
    <p:extLst>
      <p:ext uri="{BB962C8B-B14F-4D97-AF65-F5344CB8AC3E}">
        <p14:creationId xmlns:p14="http://schemas.microsoft.com/office/powerpoint/2010/main" val="4153081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DDD042F6-CB83-4268-979B-6C1442A89184}" type="datetimeFigureOut">
              <a:rPr lang="ar-SA" smtClean="0"/>
              <a:t>20/06/36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746DA0D-E2BB-487C-A6D8-150F9FAD7B63}" type="slidenum">
              <a:rPr lang="ar-SA" smtClean="0"/>
              <a:t>‹#›</a:t>
            </a:fld>
            <a:endParaRPr lang="ar-SA"/>
          </a:p>
        </p:txBody>
      </p:sp>
    </p:spTree>
    <p:extLst>
      <p:ext uri="{BB962C8B-B14F-4D97-AF65-F5344CB8AC3E}">
        <p14:creationId xmlns:p14="http://schemas.microsoft.com/office/powerpoint/2010/main" val="2780403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DDD042F6-CB83-4268-979B-6C1442A89184}" type="datetimeFigureOut">
              <a:rPr lang="ar-SA" smtClean="0"/>
              <a:t>20/06/36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746DA0D-E2BB-487C-A6D8-150F9FAD7B63}" type="slidenum">
              <a:rPr lang="ar-SA" smtClean="0"/>
              <a:t>‹#›</a:t>
            </a:fld>
            <a:endParaRPr lang="ar-SA"/>
          </a:p>
        </p:txBody>
      </p:sp>
    </p:spTree>
    <p:extLst>
      <p:ext uri="{BB962C8B-B14F-4D97-AF65-F5344CB8AC3E}">
        <p14:creationId xmlns:p14="http://schemas.microsoft.com/office/powerpoint/2010/main" val="1891929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DDD042F6-CB83-4268-979B-6C1442A89184}" type="datetimeFigureOut">
              <a:rPr lang="ar-SA" smtClean="0"/>
              <a:t>20/06/36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746DA0D-E2BB-487C-A6D8-150F9FAD7B63}" type="slidenum">
              <a:rPr lang="ar-SA" smtClean="0"/>
              <a:t>‹#›</a:t>
            </a:fld>
            <a:endParaRPr lang="ar-SA"/>
          </a:p>
        </p:txBody>
      </p:sp>
    </p:spTree>
    <p:extLst>
      <p:ext uri="{BB962C8B-B14F-4D97-AF65-F5344CB8AC3E}">
        <p14:creationId xmlns:p14="http://schemas.microsoft.com/office/powerpoint/2010/main" val="551736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DDD042F6-CB83-4268-979B-6C1442A89184}" type="datetimeFigureOut">
              <a:rPr lang="ar-SA" smtClean="0"/>
              <a:t>20/06/36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3746DA0D-E2BB-487C-A6D8-150F9FAD7B63}" type="slidenum">
              <a:rPr lang="ar-SA" smtClean="0"/>
              <a:t>‹#›</a:t>
            </a:fld>
            <a:endParaRPr lang="ar-SA"/>
          </a:p>
        </p:txBody>
      </p:sp>
    </p:spTree>
    <p:extLst>
      <p:ext uri="{BB962C8B-B14F-4D97-AF65-F5344CB8AC3E}">
        <p14:creationId xmlns:p14="http://schemas.microsoft.com/office/powerpoint/2010/main" val="1381879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DDD042F6-CB83-4268-979B-6C1442A89184}" type="datetimeFigureOut">
              <a:rPr lang="ar-SA" smtClean="0"/>
              <a:t>20/06/36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3746DA0D-E2BB-487C-A6D8-150F9FAD7B63}" type="slidenum">
              <a:rPr lang="ar-SA" smtClean="0"/>
              <a:t>‹#›</a:t>
            </a:fld>
            <a:endParaRPr lang="ar-SA"/>
          </a:p>
        </p:txBody>
      </p:sp>
    </p:spTree>
    <p:extLst>
      <p:ext uri="{BB962C8B-B14F-4D97-AF65-F5344CB8AC3E}">
        <p14:creationId xmlns:p14="http://schemas.microsoft.com/office/powerpoint/2010/main" val="3961618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DDD042F6-CB83-4268-979B-6C1442A89184}" type="datetimeFigureOut">
              <a:rPr lang="ar-SA" smtClean="0"/>
              <a:t>20/06/36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3746DA0D-E2BB-487C-A6D8-150F9FAD7B63}" type="slidenum">
              <a:rPr lang="ar-SA" smtClean="0"/>
              <a:t>‹#›</a:t>
            </a:fld>
            <a:endParaRPr lang="ar-SA"/>
          </a:p>
        </p:txBody>
      </p:sp>
    </p:spTree>
    <p:extLst>
      <p:ext uri="{BB962C8B-B14F-4D97-AF65-F5344CB8AC3E}">
        <p14:creationId xmlns:p14="http://schemas.microsoft.com/office/powerpoint/2010/main" val="1214220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DD042F6-CB83-4268-979B-6C1442A89184}" type="datetimeFigureOut">
              <a:rPr lang="ar-SA" smtClean="0"/>
              <a:t>20/06/36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3746DA0D-E2BB-487C-A6D8-150F9FAD7B63}" type="slidenum">
              <a:rPr lang="ar-SA" smtClean="0"/>
              <a:t>‹#›</a:t>
            </a:fld>
            <a:endParaRPr lang="ar-SA"/>
          </a:p>
        </p:txBody>
      </p:sp>
    </p:spTree>
    <p:extLst>
      <p:ext uri="{BB962C8B-B14F-4D97-AF65-F5344CB8AC3E}">
        <p14:creationId xmlns:p14="http://schemas.microsoft.com/office/powerpoint/2010/main" val="2643253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DD042F6-CB83-4268-979B-6C1442A89184}" type="datetimeFigureOut">
              <a:rPr lang="ar-SA" smtClean="0"/>
              <a:t>20/06/36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3746DA0D-E2BB-487C-A6D8-150F9FAD7B63}" type="slidenum">
              <a:rPr lang="ar-SA" smtClean="0"/>
              <a:t>‹#›</a:t>
            </a:fld>
            <a:endParaRPr lang="ar-SA"/>
          </a:p>
        </p:txBody>
      </p:sp>
    </p:spTree>
    <p:extLst>
      <p:ext uri="{BB962C8B-B14F-4D97-AF65-F5344CB8AC3E}">
        <p14:creationId xmlns:p14="http://schemas.microsoft.com/office/powerpoint/2010/main" val="3274815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DD042F6-CB83-4268-979B-6C1442A89184}" type="datetimeFigureOut">
              <a:rPr lang="ar-SA" smtClean="0"/>
              <a:t>20/06/36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3746DA0D-E2BB-487C-A6D8-150F9FAD7B63}" type="slidenum">
              <a:rPr lang="ar-SA" smtClean="0"/>
              <a:t>‹#›</a:t>
            </a:fld>
            <a:endParaRPr lang="ar-SA"/>
          </a:p>
        </p:txBody>
      </p:sp>
    </p:spTree>
    <p:extLst>
      <p:ext uri="{BB962C8B-B14F-4D97-AF65-F5344CB8AC3E}">
        <p14:creationId xmlns:p14="http://schemas.microsoft.com/office/powerpoint/2010/main" val="609075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DD042F6-CB83-4268-979B-6C1442A89184}" type="datetimeFigureOut">
              <a:rPr lang="ar-SA" smtClean="0"/>
              <a:t>20/06/36</a:t>
            </a:fld>
            <a:endParaRPr lang="ar-SA"/>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746DA0D-E2BB-487C-A6D8-150F9FAD7B63}" type="slidenum">
              <a:rPr lang="ar-SA" smtClean="0"/>
              <a:t>‹#›</a:t>
            </a:fld>
            <a:endParaRPr lang="ar-SA"/>
          </a:p>
        </p:txBody>
      </p:sp>
    </p:spTree>
    <p:extLst>
      <p:ext uri="{BB962C8B-B14F-4D97-AF65-F5344CB8AC3E}">
        <p14:creationId xmlns:p14="http://schemas.microsoft.com/office/powerpoint/2010/main" val="34789389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73149" y="361507"/>
            <a:ext cx="11355571" cy="6103088"/>
          </a:xfrm>
        </p:spPr>
        <p:txBody>
          <a:bodyPr>
            <a:normAutofit fontScale="47500" lnSpcReduction="20000"/>
          </a:bodyPr>
          <a:lstStyle/>
          <a:p>
            <a:r>
              <a:rPr lang="ar-SA" b="1" dirty="0"/>
              <a:t>الإنتاج التلفزيوني التعليمي:</a:t>
            </a:r>
            <a:endParaRPr lang="en-US" dirty="0"/>
          </a:p>
          <a:p>
            <a:r>
              <a:rPr lang="ar-SA" b="1" dirty="0"/>
              <a:t>عملية إنتاج البرامج التليفزيونية التي تهدف إلى تحقيق أهداف تعليمية محددة، ترتبط ارتباطاً مباشراً بمقررات دراسية أو برامج تدريبية معينة، لدى فئة محددة من المتعلمين أو الدارسين، سواءً كانت عبر الأثير، أو عن طريق قنوات مغلقة، أو مسجلة على شرائط فيديو.</a:t>
            </a:r>
            <a:endParaRPr lang="en-US" dirty="0"/>
          </a:p>
          <a:p>
            <a:r>
              <a:rPr lang="ar-SA" b="1" dirty="0"/>
              <a:t>الأستوديو </a:t>
            </a:r>
            <a:r>
              <a:rPr lang="en-US" b="1" dirty="0"/>
              <a:t>Studio</a:t>
            </a:r>
            <a:r>
              <a:rPr lang="ar-SA" b="1" dirty="0"/>
              <a:t>:</a:t>
            </a:r>
            <a:endParaRPr lang="en-US" dirty="0"/>
          </a:p>
          <a:p>
            <a:r>
              <a:rPr lang="ar-SA" b="1" dirty="0"/>
              <a:t>هو المكان المخصص لإنتاج البرامج التليفزيونية المختلفة وبثها إلى جمهور المشاهدين، ويتم تصميمه بمواصفات معينة، بحيث يكون محكم العزل الصوتي، ويشتمل على كل الإمكانيات المادية والبشرية اللازمة لإنتاج البرامج التلفزيونية.</a:t>
            </a:r>
            <a:endParaRPr lang="en-US" dirty="0"/>
          </a:p>
          <a:p>
            <a:r>
              <a:rPr lang="ar-SA" b="1" dirty="0" err="1"/>
              <a:t>البلاتوه</a:t>
            </a:r>
            <a:r>
              <a:rPr lang="ar-SA" b="1" dirty="0"/>
              <a:t> </a:t>
            </a:r>
            <a:r>
              <a:rPr lang="en-US" b="1" dirty="0"/>
              <a:t>Studio Floor</a:t>
            </a:r>
            <a:r>
              <a:rPr lang="ar-SA" b="1" dirty="0"/>
              <a:t>:</a:t>
            </a:r>
            <a:endParaRPr lang="en-US" dirty="0"/>
          </a:p>
          <a:p>
            <a:r>
              <a:rPr lang="ar-SA" b="1" dirty="0"/>
              <a:t>وهو قاعة كبيرة المساحة ويتم فيها تصوير الموقف التعليمي، أو استضافة المشاركين بالبرامج، يطلق عليها أيضاً "الأستوديو". يوجد بها من 3-5 كاميرات أو أكثر، وقطع الديكور والأثاث والإكسسوار اللازم، وكل ما يلزم التصوير، وتعد مكاناً معزولاً صوتيا عن كل </a:t>
            </a:r>
            <a:r>
              <a:rPr lang="ar-SA" b="1" dirty="0" err="1"/>
              <a:t>شئ</a:t>
            </a:r>
            <a:r>
              <a:rPr lang="ar-SA" b="1" dirty="0"/>
              <a:t> خارجه.</a:t>
            </a:r>
            <a:endParaRPr lang="en-US" dirty="0"/>
          </a:p>
          <a:p>
            <a:r>
              <a:rPr lang="ar-SA" b="1" dirty="0"/>
              <a:t>غرفة المراقبة </a:t>
            </a:r>
            <a:r>
              <a:rPr lang="en-US" b="1" dirty="0"/>
              <a:t>Control Room</a:t>
            </a:r>
            <a:r>
              <a:rPr lang="ar-SA" b="1" dirty="0"/>
              <a:t>:</a:t>
            </a:r>
            <a:endParaRPr lang="en-US" dirty="0"/>
          </a:p>
          <a:p>
            <a:r>
              <a:rPr lang="ar-SA" b="1" dirty="0"/>
              <a:t>وهي غرفة صغيرة ولكنها تعد بمثابة الجهاز العصبي للإنتاج التلفزيوني، ويفصلها عن </a:t>
            </a:r>
            <a:r>
              <a:rPr lang="ar-SA" b="1" dirty="0" err="1"/>
              <a:t>البلاتوه</a:t>
            </a:r>
            <a:r>
              <a:rPr lang="ar-SA" b="1" dirty="0"/>
              <a:t> حاجز زجاجي، بحيث يمكن للمتواجد فيها أن يشاهد ما يحدث في </a:t>
            </a:r>
            <a:r>
              <a:rPr lang="ar-SA" b="1" dirty="0" err="1"/>
              <a:t>البلاتوه</a:t>
            </a:r>
            <a:r>
              <a:rPr lang="ar-SA" b="1" dirty="0"/>
              <a:t>, وليس العكس. وتحتوي غرفة التحكم على ثلاث وحدات تحكم وهي: وحدة التحكم في الصوت، ووحدة التحكم في الصورة، ووحدة التحم في الإضاءة، كما يوجد بها عدة شاشات مشاهدة تلفزيونية، تسمى " </a:t>
            </a:r>
            <a:r>
              <a:rPr lang="ar-SA" b="1" dirty="0" err="1"/>
              <a:t>مونيتور</a:t>
            </a:r>
            <a:r>
              <a:rPr lang="ar-SA" b="1" dirty="0"/>
              <a:t> </a:t>
            </a:r>
            <a:r>
              <a:rPr lang="en-US" b="1" dirty="0"/>
              <a:t>Monitor</a:t>
            </a:r>
            <a:r>
              <a:rPr lang="ar-SA" b="1" dirty="0"/>
              <a:t>" يتصل كل منها بمصدر معين للصورة.</a:t>
            </a:r>
            <a:endParaRPr lang="en-US" dirty="0"/>
          </a:p>
          <a:p>
            <a:r>
              <a:rPr lang="ar-SA" b="1" dirty="0"/>
              <a:t>غرفة المراقبة المركزية أو الرئيسية </a:t>
            </a:r>
            <a:r>
              <a:rPr lang="en-US" b="1" dirty="0"/>
              <a:t>Master Control Room</a:t>
            </a:r>
            <a:r>
              <a:rPr lang="ar-SA" b="1" dirty="0"/>
              <a:t>:</a:t>
            </a:r>
            <a:endParaRPr lang="en-US" dirty="0"/>
          </a:p>
          <a:p>
            <a:r>
              <a:rPr lang="ar-SA" b="1" dirty="0"/>
              <a:t>وتعتبر مركز عمليات المراقبة الرئيسية لمختلف البرامج التي تبثها </a:t>
            </a:r>
            <a:r>
              <a:rPr lang="ar-SA" b="1" dirty="0" err="1"/>
              <a:t>الاستوديوهات</a:t>
            </a:r>
            <a:r>
              <a:rPr lang="ar-SA" b="1" dirty="0"/>
              <a:t> المختلفة، وتوزيعها على القنوات الخاصة به، وهي مجهزة لأغراض مراقبة الصوت والصورة النهائية فنياً وهندسياً بهدف التحكم فيها.</a:t>
            </a:r>
            <a:endParaRPr lang="en-US" dirty="0"/>
          </a:p>
          <a:p>
            <a:r>
              <a:rPr lang="ar-SA" b="1" dirty="0"/>
              <a:t>البرامج غير الكاملة النصوص </a:t>
            </a:r>
            <a:r>
              <a:rPr lang="en-US" b="1" dirty="0"/>
              <a:t>Semi Script format</a:t>
            </a:r>
            <a:r>
              <a:rPr lang="ar-SA" b="1" dirty="0"/>
              <a:t>:</a:t>
            </a:r>
            <a:endParaRPr lang="en-US" dirty="0"/>
          </a:p>
          <a:p>
            <a:r>
              <a:rPr lang="ar-SA" b="1" dirty="0"/>
              <a:t>وتعتبر مركز عمليات المراقبة الرئيسية لمختلف البرامج التي تبثها </a:t>
            </a:r>
            <a:r>
              <a:rPr lang="ar-SA" b="1" dirty="0" err="1"/>
              <a:t>الاستوديوهات</a:t>
            </a:r>
            <a:r>
              <a:rPr lang="ar-SA" b="1" dirty="0"/>
              <a:t> المختلفة، وتوزيعها على القنوات الخاصة به، وهي مجهزة لأغراض مراقبة الصوت والصورة النهائية فنياً وهندسياً بهدف التحكم فيها.</a:t>
            </a:r>
            <a:endParaRPr lang="en-US" dirty="0"/>
          </a:p>
          <a:p>
            <a:r>
              <a:rPr lang="ar-SA" b="1" dirty="0"/>
              <a:t>البرامج كاملة النص </a:t>
            </a:r>
            <a:r>
              <a:rPr lang="en-US" b="1" dirty="0"/>
              <a:t>Full Script Format</a:t>
            </a:r>
            <a:r>
              <a:rPr lang="ar-SA" b="1" dirty="0"/>
              <a:t>:</a:t>
            </a:r>
            <a:endParaRPr lang="en-US" dirty="0"/>
          </a:p>
          <a:p>
            <a:r>
              <a:rPr lang="ar-SA" b="1" dirty="0"/>
              <a:t>الأشكال كاملة النص هي التي تعتمد على المؤلف أو الكاتب اعتمادا كلياً، بحيث يكتب النص كاملاً ولا يكون هناك مجال أمام المذيع أو المخرج أو الممثل في الحذف أو الإضافة أو التصرف.</a:t>
            </a:r>
            <a:endParaRPr lang="en-US" dirty="0"/>
          </a:p>
          <a:p>
            <a:r>
              <a:rPr lang="ar-SA" b="1" dirty="0" err="1"/>
              <a:t>الريبورتاج</a:t>
            </a:r>
            <a:r>
              <a:rPr lang="ar-SA" b="1" dirty="0"/>
              <a:t> التلفزيوني </a:t>
            </a:r>
            <a:r>
              <a:rPr lang="en-US" b="1" dirty="0"/>
              <a:t>TV. Reportage</a:t>
            </a:r>
            <a:r>
              <a:rPr lang="ar-SA" b="1" dirty="0"/>
              <a:t>:</a:t>
            </a:r>
            <a:endParaRPr lang="en-US" dirty="0"/>
          </a:p>
          <a:p>
            <a:r>
              <a:rPr lang="ar-SA" b="1" dirty="0"/>
              <a:t>ويعني البرنامج التلفزيوني الذي ينقل الحقائق المسجلة أو الحية من واقع الحياة ومن الطبيعة من خلال المادة المرئية وبمعنى أخر </a:t>
            </a:r>
            <a:r>
              <a:rPr lang="ar-SA" b="1" dirty="0" err="1"/>
              <a:t>الريبورتاج</a:t>
            </a:r>
            <a:r>
              <a:rPr lang="ar-SA" b="1" dirty="0"/>
              <a:t> التلفزيوني هو وثيقة (صوتية مرئية) للأحداث تشبع فضول المشاهد وتلبي رغبته في </a:t>
            </a:r>
            <a:r>
              <a:rPr lang="ar-SA" b="1" dirty="0" err="1"/>
              <a:t>الإطلاع</a:t>
            </a:r>
            <a:r>
              <a:rPr lang="ar-SA" b="1" dirty="0"/>
              <a:t>, حيث تقنع المشاهد بصحة وصدق الحوادث التي يشاهدها.</a:t>
            </a:r>
            <a:endParaRPr lang="en-US" dirty="0"/>
          </a:p>
          <a:p>
            <a:r>
              <a:rPr lang="ar-SA" b="1" dirty="0"/>
              <a:t>مساعد المخرج </a:t>
            </a:r>
            <a:r>
              <a:rPr lang="en-US" b="1" dirty="0"/>
              <a:t>Assistant director</a:t>
            </a:r>
            <a:r>
              <a:rPr lang="ar-SA" b="1" dirty="0"/>
              <a:t>:</a:t>
            </a:r>
            <a:endParaRPr lang="en-US" dirty="0"/>
          </a:p>
          <a:p>
            <a:r>
              <a:rPr lang="ar-SA" b="1" dirty="0"/>
              <a:t>هو ضابط الاتصال بين الإخراج والإنتاج والمسئول الفعلي عن كل ما يحدث في </a:t>
            </a:r>
            <a:r>
              <a:rPr lang="ar-SA" b="1" dirty="0" err="1"/>
              <a:t>البلاتوه</a:t>
            </a:r>
            <a:r>
              <a:rPr lang="ar-SA" b="1" dirty="0"/>
              <a:t> من تأخير دخولهم في الديكور أثناء التمثيل، وكذلك هو المسئول عن أي خطأ في الملابس أو الماكياج، وفوق كل هذا فهو يساعد المخرج في أعمال التحضير والإخراج فهو كما يقال اليد اليمنى للمخرج أو الرجل الثاني.</a:t>
            </a:r>
            <a:endParaRPr lang="en-US" dirty="0"/>
          </a:p>
          <a:p>
            <a:pPr marL="0" indent="0">
              <a:buNone/>
            </a:pPr>
            <a:endParaRPr lang="ar-SA" dirty="0"/>
          </a:p>
        </p:txBody>
      </p:sp>
    </p:spTree>
    <p:extLst>
      <p:ext uri="{BB962C8B-B14F-4D97-AF65-F5344CB8AC3E}">
        <p14:creationId xmlns:p14="http://schemas.microsoft.com/office/powerpoint/2010/main" val="3533505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932357" y="2345449"/>
            <a:ext cx="10421443" cy="19543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مسار التحكم في الشريط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Control Track</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وهو شريط مشابه لأشرطة الكاسيت, وهو أصغر أشرطة التسجيل المرئي حجماً, ويتم استخدامه في الفيديو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Video-8</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الذي يتميز بجهاز صوتي ممتاز الأداء والنوعية, و يقوم شريط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hi-8</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بتحليل رائع للصورة بالإضافة</a:t>
            </a: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إلى صوت </a:t>
            </a:r>
            <a:r>
              <a:rPr kumimoji="0" lang="ar-SA" altLang="ar-SA" sz="1100" b="1" i="0" u="sng" strike="noStrike" cap="none" normalizeH="0" baseline="0" dirty="0" err="1"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استيريو</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رائع. يلعب النظام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Hi 8</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بالنسبة لنظام 8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mm</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نفس دور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SVHS</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بالنسبة لـ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VHS</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 فقد زيد عدد الخطوط وأصبح تسجيل إشارتي السطوع واللون يتم بشكل منفصل. ويوجد العديد من الكاميرات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Hi 8</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من </a:t>
            </a: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المصنعين الرئيسين متوفرة بأسعار معقولة.</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حامل الكاميرا التلفزيونية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CAMERA MOUNTING</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هو الجزء الذي تثبت عليه الكاميرا بحيث نحصل على كاميرا تستطيع الحركة وتغيير المكان إلى أي اتجاه, ويؤثر نوع وتصميم حامل الكاميرا بدرجة كبيرة على حركة الكاميرا وإمكانية تجاوبها مع المصور.</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رافع الكاميرا(الثابت والمتحرك)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Camera Pedestal</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أحد أنواع روافع الكاميرا ثلاثية الأرجل والمصمم خصيصاً </a:t>
            </a:r>
            <a:r>
              <a:rPr kumimoji="0" lang="ar-SA" altLang="ar-SA" sz="1100" b="1" i="0" u="sng" strike="noStrike" cap="none" normalizeH="0" baseline="0" dirty="0" err="1"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للاستوديوهات</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ويستخدم لتوضع عليه الكاميرا التلفزيونية, ويمتاز بعجلات ثلاث تتيح حرية الحركة وحلقة للتحكم يستطيع المصور بواسطتها رفع وجذب وخفض الكاميرا.</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حامل </a:t>
            </a:r>
            <a:r>
              <a:rPr kumimoji="0" lang="ar-SA" altLang="ar-SA" sz="1100" b="1" i="0" u="sng" strike="noStrike" cap="none" normalizeH="0" baseline="0" dirty="0" err="1"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الدوللي</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Dolly</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عربة ذات ثلاث أو أربع عجلات توضع عليها الكاميرا وتساعد هذه العربة الكاميرا على التحرك إلى الأمام وإلى الخلف. وهناك نوعان من العربات التي تستخدم في حمل الكاميرا, عربات صغيرة وعربات كبيرة وهي</a:t>
            </a: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إن كانت تختلف في أحجامها ووظائفها إلا أنها لا تختلف في تصميمها أو قواعد عملها.</a:t>
            </a:r>
            <a:endParaRPr kumimoji="0" lang="ar-SA" altLang="ar-SA"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43048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a:p>
        </p:txBody>
      </p:sp>
    </p:spTree>
    <p:extLst>
      <p:ext uri="{BB962C8B-B14F-4D97-AF65-F5344CB8AC3E}">
        <p14:creationId xmlns:p14="http://schemas.microsoft.com/office/powerpoint/2010/main" val="2701224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42260" y="265814"/>
            <a:ext cx="11222666" cy="6198781"/>
          </a:xfrm>
        </p:spPr>
        <p:txBody>
          <a:bodyPr>
            <a:normAutofit fontScale="55000" lnSpcReduction="20000"/>
          </a:bodyPr>
          <a:lstStyle/>
          <a:p>
            <a:r>
              <a:rPr lang="ar-SA" b="1" dirty="0"/>
              <a:t>مدير التصوير </a:t>
            </a:r>
            <a:r>
              <a:rPr lang="en-US" b="1" dirty="0"/>
              <a:t>Director of Photography</a:t>
            </a:r>
            <a:r>
              <a:rPr lang="ar-SA" b="1" dirty="0"/>
              <a:t>:</a:t>
            </a:r>
            <a:endParaRPr lang="en-US" dirty="0"/>
          </a:p>
          <a:p>
            <a:r>
              <a:rPr lang="ar-SA" b="1" dirty="0"/>
              <a:t>تمثل علاقة المخرج بمدير التصوير أهمية خاصة أثناء إنتاج الفيلم. لأن لمدير تصوير الفيلم دورا في غاية الأهمية من خلال مسؤوليته عن الإضاءة، وتكوين الصورة أثناء عملية التصوير. كما أنه يتحكم بدرجة كبيرة في تصميم الموقع، وبالتالي في تصميم الصورة المرئية النهائية للفيلم. وتقع في دائرة مسئولياته اختيار معدات الإضاءة، وعدسات الكاميرا. وموافقة مدير التصوير ضرورية على الديكور، </a:t>
            </a:r>
            <a:r>
              <a:rPr lang="ar-SA" b="1" dirty="0" err="1"/>
              <a:t>والإكسسوارات</a:t>
            </a:r>
            <a:r>
              <a:rPr lang="ar-SA" b="1" dirty="0"/>
              <a:t>, والملابس، والشعر، والماكياج، وهو يعمل بالتعاون مع المصور </a:t>
            </a:r>
            <a:r>
              <a:rPr lang="en-US" b="1" dirty="0"/>
              <a:t>Camera operator</a:t>
            </a:r>
            <a:r>
              <a:rPr lang="ar-SA" b="1" dirty="0"/>
              <a:t>, وعامل الإضاءة </a:t>
            </a:r>
            <a:r>
              <a:rPr lang="en-US" b="1" dirty="0"/>
              <a:t>gaffer</a:t>
            </a:r>
            <a:r>
              <a:rPr lang="ar-SA" b="1" dirty="0"/>
              <a:t>، وعامل الكاميرا </a:t>
            </a:r>
            <a:r>
              <a:rPr lang="en-US" b="1" dirty="0"/>
              <a:t>key grip</a:t>
            </a:r>
            <a:r>
              <a:rPr lang="ar-SA" b="1" dirty="0"/>
              <a:t>.</a:t>
            </a:r>
            <a:endParaRPr lang="en-US" dirty="0"/>
          </a:p>
          <a:p>
            <a:r>
              <a:rPr lang="ar-SA" b="1" dirty="0"/>
              <a:t>مدير الإنتاج </a:t>
            </a:r>
            <a:r>
              <a:rPr lang="en-US" b="1" dirty="0"/>
              <a:t>Production Manager</a:t>
            </a:r>
            <a:r>
              <a:rPr lang="ar-SA" b="1" dirty="0"/>
              <a:t>:</a:t>
            </a:r>
            <a:endParaRPr lang="en-US" dirty="0"/>
          </a:p>
          <a:p>
            <a:r>
              <a:rPr lang="ar-SA" b="1" dirty="0"/>
              <a:t>هو الشخص الذي يحمل المسئولية الإدارية والمالية للتمثيلية أو للبرنامج التلفزيوني من لحظة اكتمال النص لحين ظهور العمل للناس، ثم يمتد عمله بعد ذلك حتى يتم صرف جميع المستحقات الخاصة بالتمثيلية أو البرنامج وإغلاق دوسيه الميزانية تماماً.</a:t>
            </a:r>
            <a:endParaRPr lang="en-US" dirty="0"/>
          </a:p>
          <a:p>
            <a:r>
              <a:rPr lang="ar-SA" b="1" dirty="0"/>
              <a:t>المصور </a:t>
            </a:r>
            <a:r>
              <a:rPr lang="en-US" b="1" dirty="0"/>
              <a:t>Camera Operator</a:t>
            </a:r>
            <a:r>
              <a:rPr lang="ar-SA" b="1" dirty="0"/>
              <a:t>:</a:t>
            </a:r>
            <a:endParaRPr lang="en-US" dirty="0"/>
          </a:p>
          <a:p>
            <a:r>
              <a:rPr lang="ar-SA" b="1" dirty="0"/>
              <a:t>هو المسئول أمام المخرج ومدير التصوير عن التصوير بالكاميرا، وضبط بؤرة العدسة، وأي أمر يتعلق بما هو موجود داخل الكادر الذي تراه الكاميرا أثناء التصوير. وكذلك ترجمه ما جاء في السيناريو من أحداث وما أضافه المخرج من ملاحظات خاصة وبأحجام اللقطات وزوايا التصوير وحركات الكاميرات إلى حقيقة واقعة في شكل صور متحركة في تتابعها عن مضمون التمثيلية، فهو عين المخرج التي ترى الأحداث بشكل فني ومن زاوية تعبيرية حسب توجيهات المخرج.</a:t>
            </a:r>
            <a:endParaRPr lang="en-US" dirty="0"/>
          </a:p>
          <a:p>
            <a:r>
              <a:rPr lang="ar-SA" b="1" dirty="0"/>
              <a:t>مساعد المصور </a:t>
            </a:r>
            <a:r>
              <a:rPr lang="en-US" b="1" dirty="0"/>
              <a:t>Key Grip</a:t>
            </a:r>
            <a:r>
              <a:rPr lang="ar-SA" b="1" dirty="0"/>
              <a:t>:</a:t>
            </a:r>
            <a:endParaRPr lang="en-US" dirty="0"/>
          </a:p>
          <a:p>
            <a:r>
              <a:rPr lang="ar-SA" b="1" dirty="0"/>
              <a:t>هو المسئول عن تنفيذ حركات الكاميرا أثناء التصوير بناء على قرار المخرج ومدير التصوير، ومن مهامه الضرورية أن يقوم بتسهيل أو تنفيذ حركات الكاميرا على حاملة الكاميرا </a:t>
            </a:r>
            <a:r>
              <a:rPr lang="en-US" b="1" dirty="0"/>
              <a:t>dolly</a:t>
            </a:r>
            <a:r>
              <a:rPr lang="ar-SA" b="1" dirty="0"/>
              <a:t>، أو ذراع الكاميرا </a:t>
            </a:r>
            <a:r>
              <a:rPr lang="en-US" b="1" dirty="0"/>
              <a:t>boom</a:t>
            </a:r>
            <a:r>
              <a:rPr lang="ar-SA" b="1" dirty="0"/>
              <a:t>، أو الرافعة </a:t>
            </a:r>
            <a:r>
              <a:rPr lang="en-US" b="1" dirty="0"/>
              <a:t>crane</a:t>
            </a:r>
            <a:r>
              <a:rPr lang="ar-SA" b="1" dirty="0"/>
              <a:t>، أو </a:t>
            </a:r>
            <a:r>
              <a:rPr lang="ar-SA" b="1" dirty="0" err="1"/>
              <a:t>الشاريو</a:t>
            </a:r>
            <a:r>
              <a:rPr lang="ar-SA" b="1" dirty="0"/>
              <a:t> </a:t>
            </a:r>
            <a:r>
              <a:rPr lang="en-US" b="1" dirty="0"/>
              <a:t>Tracking</a:t>
            </a:r>
            <a:r>
              <a:rPr lang="ar-SA" b="1" dirty="0"/>
              <a:t>. وبالتالي فهو يعمل على عدد من المعدات الكثيرة والمتنوعة.</a:t>
            </a:r>
            <a:endParaRPr lang="en-US" dirty="0"/>
          </a:p>
          <a:p>
            <a:r>
              <a:rPr lang="ar-SA" b="1" dirty="0"/>
              <a:t>فني المونتاج </a:t>
            </a:r>
            <a:r>
              <a:rPr lang="en-US" b="1" dirty="0"/>
              <a:t>Technical Editor</a:t>
            </a:r>
            <a:r>
              <a:rPr lang="ar-SA" b="1" dirty="0"/>
              <a:t>:</a:t>
            </a:r>
            <a:endParaRPr lang="en-US" dirty="0"/>
          </a:p>
          <a:p>
            <a:r>
              <a:rPr lang="ar-SA" b="1" dirty="0"/>
              <a:t>هو الشخص المسئول عن عمل المونتاج ويكون عادة خاضعاً لأوامر المخرج حيث أن المخرج يجلس بجانبه ويطلب منه تكوين الأحداث وضبطها بينما يقوم فني المونتاج بتشغيل الأجهزة وضبط المفاتيح وتلبية طلبات المخرج وهنالك نوعين من فني المونتاج هما:</a:t>
            </a:r>
            <a:br>
              <a:rPr lang="ar-SA" b="1" dirty="0"/>
            </a:br>
            <a:r>
              <a:rPr lang="ar-SA" b="1" dirty="0"/>
              <a:t>1-فني المونتاج الإلكتروني: </a:t>
            </a:r>
            <a:br>
              <a:rPr lang="ar-SA" b="1" dirty="0"/>
            </a:br>
            <a:r>
              <a:rPr lang="ar-SA" b="1" dirty="0"/>
              <a:t/>
            </a:r>
            <a:br>
              <a:rPr lang="ar-SA" b="1" dirty="0"/>
            </a:br>
            <a:r>
              <a:rPr lang="ar-SA" b="1" dirty="0"/>
              <a:t>وهو الشخص المتخصص في توزيع اللقطات عن طريق الكاميرات ووضع مثلا كاميرا(1) على لقطة معينة وكاميرا (2) على لقطه ثانية .. وهذا حسب طلب المخرج.</a:t>
            </a:r>
            <a:br>
              <a:rPr lang="ar-SA" b="1" dirty="0"/>
            </a:br>
            <a:r>
              <a:rPr lang="ar-SA" b="1" dirty="0"/>
              <a:t/>
            </a:r>
            <a:br>
              <a:rPr lang="ar-SA" b="1" dirty="0"/>
            </a:br>
            <a:r>
              <a:rPr lang="ar-SA" b="1" dirty="0"/>
              <a:t>2- فني مونتاج </a:t>
            </a:r>
            <a:r>
              <a:rPr lang="ar-SA" b="1" dirty="0" err="1"/>
              <a:t>الفيديوتيب</a:t>
            </a:r>
            <a:r>
              <a:rPr lang="ar-SA" b="1" dirty="0"/>
              <a:t>:</a:t>
            </a:r>
            <a:br>
              <a:rPr lang="ar-SA" b="1" dirty="0"/>
            </a:br>
            <a:r>
              <a:rPr lang="ar-SA" b="1" dirty="0"/>
              <a:t/>
            </a:r>
            <a:br>
              <a:rPr lang="ar-SA" b="1" dirty="0"/>
            </a:br>
            <a:r>
              <a:rPr lang="ar-SA" b="1" dirty="0"/>
              <a:t>وهو الذي يقوم بتنسيق الموضوعات وربطها مع بعضها أو إدخال مؤثرات صوتية أخرى حسب أوامر المخرج.</a:t>
            </a:r>
            <a:endParaRPr lang="en-US" dirty="0"/>
          </a:p>
          <a:p>
            <a:r>
              <a:rPr lang="ar-SA" b="1" dirty="0"/>
              <a:t>معد البرامج </a:t>
            </a:r>
            <a:r>
              <a:rPr lang="en-US" b="1" dirty="0"/>
              <a:t>Preparation Programmer</a:t>
            </a:r>
            <a:r>
              <a:rPr lang="ar-SA" b="1" dirty="0"/>
              <a:t>:</a:t>
            </a:r>
            <a:endParaRPr lang="en-US" dirty="0"/>
          </a:p>
          <a:p>
            <a:r>
              <a:rPr lang="ar-SA" b="1" dirty="0"/>
              <a:t>هو الشخص القائم على إعداد البرامج وتجهيزها وتحضيرها سواء برامج ثقافية أو ترفيهية أو دينية أو علمية أو سياسية وينقسم معدو البرامج حسب نوعية هذه البرامج ويجب أن يكون معد البرامج ذو براعة عالية في الكتابة وثقافة عالية جداً وقادر على متابعه الأحداث وعلى متابعة كل جديد في تخصصات سواء (ثقافية – علمية – سياسية) وهو الذي يقوم بتحضير وتجهيز الأخبار للمذيع وهو المسئول الأول والأخير عن كل ما تشاهده على شاشة التلفزيون من برامج وأخبار.</a:t>
            </a:r>
            <a:endParaRPr lang="en-US" dirty="0"/>
          </a:p>
          <a:p>
            <a:pPr marL="0" indent="0">
              <a:buNone/>
            </a:pPr>
            <a:endParaRPr lang="ar-SA" dirty="0"/>
          </a:p>
        </p:txBody>
      </p:sp>
    </p:spTree>
    <p:extLst>
      <p:ext uri="{BB962C8B-B14F-4D97-AF65-F5344CB8AC3E}">
        <p14:creationId xmlns:p14="http://schemas.microsoft.com/office/powerpoint/2010/main" val="3403095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467833"/>
            <a:ext cx="10515600" cy="5709130"/>
          </a:xfrm>
        </p:spPr>
        <p:txBody>
          <a:bodyPr>
            <a:normAutofit fontScale="40000" lnSpcReduction="20000"/>
          </a:bodyPr>
          <a:lstStyle/>
          <a:p>
            <a:r>
              <a:rPr lang="ar-SA" b="1" dirty="0"/>
              <a:t>فني الصيانة </a:t>
            </a:r>
            <a:r>
              <a:rPr lang="en-US" b="1" dirty="0"/>
              <a:t>Maintenance technician</a:t>
            </a:r>
            <a:r>
              <a:rPr lang="ar-SA" b="1" dirty="0"/>
              <a:t> :</a:t>
            </a:r>
            <a:endParaRPr lang="en-US" dirty="0"/>
          </a:p>
          <a:p>
            <a:r>
              <a:rPr lang="ar-SA" b="1" dirty="0"/>
              <a:t>هو الشخص المسئول عن إصلاح أي عطل يحدث في الأجهزة ويكون مكانه ورشة خاصة داخل مبنى التلفزيون وتحت إشراف المهندس الخاص بالصيانة وتوجيه منه حيث يقوم بإصلاح الأعطال المفاجئة التي تحدث في أجهزة الكاميرات أو الفيديو أو </a:t>
            </a:r>
            <a:r>
              <a:rPr lang="ar-SA" b="1" dirty="0" err="1"/>
              <a:t>المونيتور</a:t>
            </a:r>
            <a:r>
              <a:rPr lang="ar-SA" b="1" dirty="0"/>
              <a:t> وغيرها.</a:t>
            </a:r>
            <a:endParaRPr lang="en-US" dirty="0"/>
          </a:p>
          <a:p>
            <a:r>
              <a:rPr lang="ar-SA" b="1" dirty="0"/>
              <a:t>فني الإضاءة </a:t>
            </a:r>
            <a:r>
              <a:rPr lang="en-US" b="1" dirty="0"/>
              <a:t>Lighting technician(Gaffer</a:t>
            </a:r>
            <a:r>
              <a:rPr lang="ar-SA" b="1" dirty="0"/>
              <a:t> :</a:t>
            </a:r>
            <a:endParaRPr lang="en-US" dirty="0"/>
          </a:p>
          <a:p>
            <a:r>
              <a:rPr lang="ar-SA" b="1" dirty="0"/>
              <a:t>هو الشخص المسئول أمام مدير التصوير عن توزيع الإضاءة داخل الأستوديو, وضبط مستواها أثناء التصوير حسب العمل المراد تصويره ويكون صاحب خبرة عالية في فن توزيع الإضاءة على المذيع أو الشخصيات المراد تصويرها وإعطاء الشخصية أحسن صورة من خلال الإضاءة الساقطة عليها.</a:t>
            </a:r>
            <a:endParaRPr lang="en-US" dirty="0"/>
          </a:p>
          <a:p>
            <a:r>
              <a:rPr lang="ar-SA" b="1" dirty="0" err="1"/>
              <a:t>ريجيسير</a:t>
            </a:r>
            <a:r>
              <a:rPr lang="ar-SA" b="1" dirty="0"/>
              <a:t> </a:t>
            </a:r>
            <a:r>
              <a:rPr lang="en-US" b="1" dirty="0" err="1"/>
              <a:t>Regisseur</a:t>
            </a:r>
            <a:r>
              <a:rPr lang="ar-SA" b="1" dirty="0"/>
              <a:t> :</a:t>
            </a:r>
            <a:endParaRPr lang="en-US" dirty="0"/>
          </a:p>
          <a:p>
            <a:r>
              <a:rPr lang="ar-SA" b="1" dirty="0"/>
              <a:t>هو الشخص الذي يبلغ الممثلين عن مواعيد العمل أو يقدم وجوها جديدة للعمل سواء في السينما أو التلفزيون أو المسرح وبعض </a:t>
            </a:r>
            <a:r>
              <a:rPr lang="ar-SA" b="1" dirty="0" err="1"/>
              <a:t>الريجسيرات</a:t>
            </a:r>
            <a:r>
              <a:rPr lang="ar-SA" b="1" dirty="0"/>
              <a:t> لهم مكاتب فيها عناوين الممثلين وهواة التمثيل </a:t>
            </a:r>
            <a:r>
              <a:rPr lang="ar-SA" b="1" dirty="0" err="1"/>
              <a:t>والكومبارس</a:t>
            </a:r>
            <a:r>
              <a:rPr lang="ar-SA" b="1" dirty="0"/>
              <a:t> وبيانات عنهم.</a:t>
            </a:r>
            <a:endParaRPr lang="en-US" dirty="0"/>
          </a:p>
          <a:p>
            <a:r>
              <a:rPr lang="ar-SA" b="1" dirty="0"/>
              <a:t>مهندس الديكور </a:t>
            </a:r>
            <a:r>
              <a:rPr lang="en-US" b="1" dirty="0"/>
              <a:t>Decoration Engineer</a:t>
            </a:r>
            <a:r>
              <a:rPr lang="ar-SA" b="1" dirty="0"/>
              <a:t> :</a:t>
            </a:r>
            <a:endParaRPr lang="en-US" dirty="0"/>
          </a:p>
          <a:p>
            <a:r>
              <a:rPr lang="ar-SA" b="1" dirty="0"/>
              <a:t>هو المسئول عن تصميم ديكورات الفيلم، كما هو مبين في السيناريو. أي أنه المسئول عن تصميم المناظر التي سيتم فيها التصوير, ووجوده بجانب المخرج أمر ضروري حتى يتفهم خطة المخرج ونواياه ويجب أن يعمل الجميع على شكل فريق عمل متكامل يضم الفنيين المختصين بالكاميرات والإضاءة والصوت بحيث يكون الديكور ملائما للقطات التي يريد المخرج أخذها وأن تكون مريحة وتعطي إيحاء بالجو المطلوب (جو مرح أو كئيب).</a:t>
            </a:r>
            <a:endParaRPr lang="en-US" dirty="0"/>
          </a:p>
          <a:p>
            <a:r>
              <a:rPr lang="ar-SA" b="1" dirty="0"/>
              <a:t>منسق المناظر(الإكسسوار) </a:t>
            </a:r>
            <a:r>
              <a:rPr lang="en-US" b="1" dirty="0"/>
              <a:t>Property Master</a:t>
            </a:r>
            <a:r>
              <a:rPr lang="ar-SA" b="1" dirty="0"/>
              <a:t> :</a:t>
            </a:r>
            <a:endParaRPr lang="en-US" dirty="0"/>
          </a:p>
          <a:p>
            <a:r>
              <a:rPr lang="ar-SA" b="1" dirty="0"/>
              <a:t>هو المسئول عن أية </a:t>
            </a:r>
            <a:r>
              <a:rPr lang="ar-SA" b="1" dirty="0" err="1"/>
              <a:t>إكسسوارات</a:t>
            </a:r>
            <a:r>
              <a:rPr lang="ar-SA" b="1" dirty="0"/>
              <a:t> يستخدمها </a:t>
            </a:r>
            <a:r>
              <a:rPr lang="ar-SA" b="1" dirty="0" err="1"/>
              <a:t>الممثلون.وهو</a:t>
            </a:r>
            <a:r>
              <a:rPr lang="ar-SA" b="1" dirty="0"/>
              <a:t> يعمل بالتعاون مع مهندس الديكور وتحت إشراف المخرج, فعليه أن يقوم بفحص مشاهد السيناريو واختيار </a:t>
            </a:r>
            <a:r>
              <a:rPr lang="ar-SA" b="1" dirty="0" err="1"/>
              <a:t>الإكسسوارات</a:t>
            </a:r>
            <a:r>
              <a:rPr lang="ar-SA" b="1" dirty="0"/>
              <a:t> المطلوبة لكل مشهد، وعمل ميزانية لها، وأخيرا أن يحضرها، ويحافظ عليها طوال فترة التصوير وهو مسئول عن تسليمها لكل ممثل.</a:t>
            </a:r>
            <a:endParaRPr lang="en-US" dirty="0"/>
          </a:p>
          <a:p>
            <a:r>
              <a:rPr lang="ar-SA" b="1" dirty="0"/>
              <a:t>المونتير </a:t>
            </a:r>
            <a:r>
              <a:rPr lang="en-US" b="1" dirty="0"/>
              <a:t>Editor</a:t>
            </a:r>
            <a:r>
              <a:rPr lang="ar-SA" b="1" dirty="0"/>
              <a:t> :</a:t>
            </a:r>
            <a:endParaRPr lang="en-US" dirty="0"/>
          </a:p>
          <a:p>
            <a:r>
              <a:rPr lang="ar-SA" b="1" dirty="0"/>
              <a:t>هو المسئول عن بناء الشكل النهائي للفيلم، ويتوقف ذلك على مدى توفر اللقطات الكافية، والاحتياطية التي قام المخرج بتصويرها, حيث يقوم بالتعامل مع المادة المصورة بإشراف المخرج لوضعها في صورتها النهائية من حيث إضافة الموسيقى والصوت والمؤثرات الصوتية والبصرية وترتيب اللقطات وضبط إيقاع المادة المصورة. فالمونتير هو المسئول عن بناء الشكل النهائي للعمل الفني التلفزيوني، ويتوقف ذلك على مدى توافر اللقطات الكافية، واللقطات الاحتياطية التي قام المخرج بتصويرها.</a:t>
            </a:r>
            <a:endParaRPr lang="en-US" dirty="0"/>
          </a:p>
          <a:p>
            <a:r>
              <a:rPr lang="ar-SA" b="1" dirty="0"/>
              <a:t>فني ذراع الميكروفون </a:t>
            </a:r>
            <a:r>
              <a:rPr lang="en-US" b="1" dirty="0"/>
              <a:t>Mice man</a:t>
            </a:r>
            <a:r>
              <a:rPr lang="ar-SA" b="1" dirty="0"/>
              <a:t> :</a:t>
            </a:r>
            <a:endParaRPr lang="en-US" dirty="0"/>
          </a:p>
          <a:p>
            <a:r>
              <a:rPr lang="ar-SA" b="1" dirty="0"/>
              <a:t>ويبدأ عمله أثناء إجراء " البروفات" من خلال الملاحظة واختيار أفضل الميكروفونات </a:t>
            </a:r>
            <a:r>
              <a:rPr lang="ar-SA" b="1" dirty="0" err="1"/>
              <a:t>التيتتناسب</a:t>
            </a:r>
            <a:r>
              <a:rPr lang="ar-SA" b="1" dirty="0"/>
              <a:t> مع الصوت كما يختار </a:t>
            </a:r>
            <a:r>
              <a:rPr lang="ar-SA" b="1" dirty="0" err="1"/>
              <a:t>مواقععصا</a:t>
            </a:r>
            <a:r>
              <a:rPr lang="ar-SA" b="1" dirty="0"/>
              <a:t> الميكروفون في الموقع. وعادة ما يحتاج </a:t>
            </a:r>
            <a:r>
              <a:rPr lang="ar-SA" b="1" dirty="0" err="1"/>
              <a:t>هذاالشخص</a:t>
            </a:r>
            <a:r>
              <a:rPr lang="ar-SA" b="1" dirty="0"/>
              <a:t> إلى ذراعين قويين حيث </a:t>
            </a:r>
            <a:r>
              <a:rPr lang="ar-SA" b="1" dirty="0" err="1"/>
              <a:t>يظلرافعاً</a:t>
            </a:r>
            <a:r>
              <a:rPr lang="ar-SA" b="1" dirty="0"/>
              <a:t> ذراع الميكروفون لفترات طويلة من </a:t>
            </a:r>
            <a:r>
              <a:rPr lang="ar-SA" b="1" dirty="0" err="1"/>
              <a:t>الوقتأثناء</a:t>
            </a:r>
            <a:r>
              <a:rPr lang="ar-SA" b="1" dirty="0"/>
              <a:t> التصوير خارج الأستوديو.</a:t>
            </a:r>
            <a:endParaRPr lang="en-US" dirty="0"/>
          </a:p>
          <a:p>
            <a:r>
              <a:rPr lang="ar-SA" b="1" dirty="0"/>
              <a:t>مهندس الصوت </a:t>
            </a:r>
            <a:r>
              <a:rPr lang="en-US" b="1" dirty="0"/>
              <a:t>Production Sound Mixer</a:t>
            </a:r>
            <a:r>
              <a:rPr lang="ar-SA" b="1" dirty="0"/>
              <a:t> :</a:t>
            </a:r>
            <a:endParaRPr lang="en-US" dirty="0"/>
          </a:p>
          <a:p>
            <a:r>
              <a:rPr lang="ar-SA" b="1" dirty="0"/>
              <a:t>هو المسئول عن تسجيل كل الأصوات التي يتم تسجيلها أثناء التصوير، وكذلك تسجيل المؤثرات الصوتية الموجودة في الموقع والتي يمكن أن يصعب الحصول عليها أو تقليدها فيما بعد التصوير, وهو المسئول عن وضع ميكروفونات التسجيل بطريقة غير ظاهرة في الكادر أثناء التصوير, وتوجيه كل من عامل الميكروفون والمساعد. وتشغيل الأجهزة الخاصة بتسجيل الصوت، وتوزيع الميكروفونات والتأكد من كفاءتها، وكذلك جودة الصوت أثناء الإنتاج.</a:t>
            </a:r>
            <a:endParaRPr lang="en-US" dirty="0"/>
          </a:p>
          <a:p>
            <a:pPr marL="0" indent="0">
              <a:buNone/>
            </a:pPr>
            <a:endParaRPr lang="ar-SA" dirty="0"/>
          </a:p>
        </p:txBody>
      </p:sp>
    </p:spTree>
    <p:extLst>
      <p:ext uri="{BB962C8B-B14F-4D97-AF65-F5344CB8AC3E}">
        <p14:creationId xmlns:p14="http://schemas.microsoft.com/office/powerpoint/2010/main" val="884200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199" y="260498"/>
            <a:ext cx="10756605" cy="6251944"/>
          </a:xfrm>
        </p:spPr>
        <p:txBody>
          <a:bodyPr>
            <a:normAutofit fontScale="55000" lnSpcReduction="20000"/>
          </a:bodyPr>
          <a:lstStyle/>
          <a:p>
            <a:r>
              <a:rPr lang="ar-SA" b="1" dirty="0"/>
              <a:t>مصمم الملابس </a:t>
            </a:r>
            <a:r>
              <a:rPr lang="en-US" b="1" dirty="0"/>
              <a:t>Costume Designer</a:t>
            </a:r>
            <a:r>
              <a:rPr lang="ar-SA" b="1" dirty="0"/>
              <a:t> :</a:t>
            </a:r>
            <a:endParaRPr lang="en-US" dirty="0"/>
          </a:p>
          <a:p>
            <a:r>
              <a:rPr lang="ar-SA" b="1" dirty="0"/>
              <a:t>هو المسئول عن تصميم ملابس الممثلين وعن إجراء بحث حول نوع الملابس وما يتصل بها من إكسسوار مثل القفازات والمجوهرات. وهو يعمل تحت إشراف المخرج وبالتعاون مع مهندس الديكور ومنسق الإكسسوار لتقرير الأزياء </a:t>
            </a:r>
            <a:r>
              <a:rPr lang="ar-SA" b="1" dirty="0" err="1"/>
              <a:t>والإكسسوارات</a:t>
            </a:r>
            <a:r>
              <a:rPr lang="ar-SA" b="1" dirty="0"/>
              <a:t> التي تتناسب مع الفترة التاريخية التي يدور حولها الفيلم. كما يشرف على صناعة كل الأزياء، وعلى أن تكون ملائمة للممثل أو الممثلة، كما يشرف على تأجير ما قد يكون مطلوبا تأجيره طوال فترة التصوير.</a:t>
            </a:r>
            <a:endParaRPr lang="en-US" dirty="0"/>
          </a:p>
          <a:p>
            <a:r>
              <a:rPr lang="ar-SA" b="1" dirty="0"/>
              <a:t>سكرتير الإنتاج </a:t>
            </a:r>
            <a:r>
              <a:rPr lang="en-US" b="1" dirty="0"/>
              <a:t>Production Assistant</a:t>
            </a:r>
            <a:r>
              <a:rPr lang="ar-SA" b="1" dirty="0"/>
              <a:t> :</a:t>
            </a:r>
            <a:endParaRPr lang="en-US" dirty="0"/>
          </a:p>
          <a:p>
            <a:r>
              <a:rPr lang="ar-SA" b="1" dirty="0"/>
              <a:t>وهو الذي ينادي بأسماء الكاميرات واللقطات, ويقع عليه عبء كبير في العمل. فهو المسئول عن التسلسل وعن وضع برنامج العمل والاتصال بالفنانين ومتابعة السيناريو وطبع النصوص والاتصال بكل من له علاقة بالبرنامج وطبع الرسائل. ويجمع بين عمل العلاقات العامة والإنتاج.</a:t>
            </a:r>
            <a:endParaRPr lang="en-US" dirty="0"/>
          </a:p>
          <a:p>
            <a:r>
              <a:rPr lang="ar-SA" b="1" dirty="0"/>
              <a:t>عامل </a:t>
            </a:r>
            <a:r>
              <a:rPr lang="ar-SA" b="1" dirty="0" err="1"/>
              <a:t>الكلاكيت</a:t>
            </a:r>
            <a:r>
              <a:rPr lang="ar-SA" b="1" dirty="0"/>
              <a:t> </a:t>
            </a:r>
            <a:r>
              <a:rPr lang="en-US" b="1" dirty="0" err="1"/>
              <a:t>Klakit</a:t>
            </a:r>
            <a:r>
              <a:rPr lang="en-US" b="1" dirty="0"/>
              <a:t> man</a:t>
            </a:r>
            <a:r>
              <a:rPr lang="ar-SA" b="1" dirty="0"/>
              <a:t> :</a:t>
            </a:r>
            <a:endParaRPr lang="en-US" dirty="0"/>
          </a:p>
          <a:p>
            <a:r>
              <a:rPr lang="ar-SA" b="1" dirty="0"/>
              <a:t>وهو الذي ينادي بأسماء الكاميرات واللقطات, ويقع عليه عبء كبير في العمل. فهو المسئول عن التسلسل وعن وضع برنامج العمل والاتصال بالفنانين ومتابعة السيناريو وطبع النصوص والاتصال بكل من له علاقة بالبرنامج وطبع الرسائل. ويجمع بين عمل العلاقات العامة والإنتاج.</a:t>
            </a:r>
            <a:endParaRPr lang="en-US" dirty="0"/>
          </a:p>
          <a:p>
            <a:r>
              <a:rPr lang="ar-SA" b="1" dirty="0" err="1"/>
              <a:t>مكساج</a:t>
            </a:r>
            <a:r>
              <a:rPr lang="ar-SA" b="1" dirty="0"/>
              <a:t> الأفلام </a:t>
            </a:r>
            <a:r>
              <a:rPr lang="en-US" b="1" dirty="0" err="1"/>
              <a:t>Mixage</a:t>
            </a:r>
            <a:r>
              <a:rPr lang="ar-SA" b="1" dirty="0"/>
              <a:t> :</a:t>
            </a:r>
            <a:endParaRPr lang="en-US" dirty="0"/>
          </a:p>
          <a:p>
            <a:r>
              <a:rPr lang="ar-SA" b="1" dirty="0"/>
              <a:t>هي عملية إضافة المؤثرات الصوتية والموسيقية والتي لا يمكن تسجيلها أثناء التصوير للمشاهد الصامتة لتعطي مزيداً من الواقعية للمادة المصورة وتتنوع المؤثرات الصوتية التي تستعمل لأداء كثير من الأغراض التي توسع إطار الصورة لتحديد الزمان والمكان, أو توجيه اهتمام المشاهد وعاطفته, أو تساعد في توفير الجو النفسي المطلوب. وتعتبر من أدق العمليات الفنية في إنتاج الأفلام.</a:t>
            </a:r>
            <a:endParaRPr lang="en-US" dirty="0"/>
          </a:p>
          <a:p>
            <a:r>
              <a:rPr lang="ar-SA" b="1" dirty="0" err="1"/>
              <a:t>الدوبلاج</a:t>
            </a:r>
            <a:r>
              <a:rPr lang="ar-SA" b="1" dirty="0"/>
              <a:t> </a:t>
            </a:r>
            <a:r>
              <a:rPr lang="en-US" b="1" dirty="0"/>
              <a:t>Audio Dubbing</a:t>
            </a:r>
            <a:r>
              <a:rPr lang="ar-SA" b="1" dirty="0"/>
              <a:t> :</a:t>
            </a:r>
            <a:endParaRPr lang="en-US" dirty="0"/>
          </a:p>
          <a:p>
            <a:r>
              <a:rPr lang="ar-SA" b="1" dirty="0"/>
              <a:t>وتعني الكلمة نقل الفيلم من لغته الأصلية نقلاً كلياً عن طريق إضافة الصوت سواء كان حواراً أو تعليقاً أو مؤثرات صوتية وغيرها ليتناسب مع البلد الذي سوف يعرض فيه. وهي باختصار عملية تسجيل صوت ثانية أو مؤثرات صوتية على شريط الصورة.</a:t>
            </a:r>
            <a:endParaRPr lang="en-US" dirty="0"/>
          </a:p>
          <a:p>
            <a:r>
              <a:rPr lang="ar-SA" b="1" dirty="0"/>
              <a:t>جهاز </a:t>
            </a:r>
            <a:r>
              <a:rPr lang="ar-SA" b="1" dirty="0" err="1"/>
              <a:t>التليسينما</a:t>
            </a:r>
            <a:r>
              <a:rPr lang="ar-SA" b="1" dirty="0"/>
              <a:t> </a:t>
            </a:r>
            <a:r>
              <a:rPr lang="en-US" b="1" dirty="0" err="1"/>
              <a:t>Telecine</a:t>
            </a:r>
            <a:r>
              <a:rPr lang="ar-SA" b="1" dirty="0"/>
              <a:t> :</a:t>
            </a:r>
            <a:endParaRPr lang="en-US" dirty="0"/>
          </a:p>
          <a:p>
            <a:r>
              <a:rPr lang="ar-SA" b="1" dirty="0"/>
              <a:t>ومهمة هذا الجهاز بث الأفلام المتحركة 35 مم , 16 مم على الهواء مباشرة أو نسخها على أجهزة الفيديو, كما يقوم ببث الشرائح الملونة التي تظهر كفواصل بين البرامج أو التي تحمل صور الإعلانات.</a:t>
            </a:r>
            <a:endParaRPr lang="en-US" dirty="0"/>
          </a:p>
          <a:p>
            <a:r>
              <a:rPr lang="ar-SA" b="1" dirty="0"/>
              <a:t>لوحة </a:t>
            </a:r>
            <a:r>
              <a:rPr lang="ar-SA" b="1" dirty="0" err="1"/>
              <a:t>الكلاكيت</a:t>
            </a:r>
            <a:r>
              <a:rPr lang="ar-SA" b="1" dirty="0"/>
              <a:t> الالكترونية </a:t>
            </a:r>
            <a:r>
              <a:rPr lang="en-US" b="1" dirty="0"/>
              <a:t>Smart slate</a:t>
            </a:r>
            <a:r>
              <a:rPr lang="ar-SA" b="1" dirty="0"/>
              <a:t> :</a:t>
            </a:r>
            <a:endParaRPr lang="en-US" dirty="0"/>
          </a:p>
          <a:p>
            <a:r>
              <a:rPr lang="ar-SA" b="1" dirty="0"/>
              <a:t>عندما حلت أجهزة المونتاج غير المتتالي الرقمي التي تعمل بالكومبيوتر, محل أجهزة المونتاج التقليدية, أجريت بعض التعديلات على لوحة </a:t>
            </a:r>
            <a:r>
              <a:rPr lang="ar-SA" b="1" dirty="0" err="1"/>
              <a:t>الكلاكيت</a:t>
            </a:r>
            <a:r>
              <a:rPr lang="ar-SA" b="1" dirty="0"/>
              <a:t> التقليدية. وذلك بإضافة ترقيم إلكتروني </a:t>
            </a:r>
            <a:r>
              <a:rPr lang="en-US" b="1" dirty="0"/>
              <a:t>Time Code</a:t>
            </a:r>
            <a:r>
              <a:rPr lang="ar-SA" b="1" dirty="0"/>
              <a:t> علي لوحتها, لتمييز كل كادر من الصورة أو الصوت سواء على شريط الفيلم, أو على شريط الفيديو.</a:t>
            </a:r>
            <a:endParaRPr lang="en-US" dirty="0"/>
          </a:p>
          <a:p>
            <a:r>
              <a:rPr lang="ar-SA" b="1" dirty="0"/>
              <a:t>اللقطـة </a:t>
            </a:r>
            <a:r>
              <a:rPr lang="en-US" b="1" dirty="0"/>
              <a:t>Shot</a:t>
            </a:r>
            <a:r>
              <a:rPr lang="ar-SA" b="1" dirty="0"/>
              <a:t> :</a:t>
            </a:r>
            <a:endParaRPr lang="en-US" dirty="0"/>
          </a:p>
          <a:p>
            <a:r>
              <a:rPr lang="ar-SA" b="1" dirty="0"/>
              <a:t>هي أصغر وحدة في الحدث الدرامي في الفيلم السينمائي, وهى الوحـدة التي يتم على أساسها بنـاء المشهد. وكل لقطة يجب أن يكون لها هدف داخل المشهد, وإلا يفترض الاستغناء عنها. وبمجرد أن يتحقق الهدف من اللقطة، يجب الانتقال فوراً </a:t>
            </a:r>
            <a:r>
              <a:rPr lang="ar-SA" b="1" dirty="0" err="1"/>
              <a:t>لللَقطة</a:t>
            </a:r>
            <a:r>
              <a:rPr lang="ar-SA" b="1" dirty="0"/>
              <a:t> التالية.</a:t>
            </a:r>
            <a:endParaRPr lang="en-US" dirty="0"/>
          </a:p>
          <a:p>
            <a:pPr marL="0" indent="0">
              <a:buNone/>
            </a:pPr>
            <a:endParaRPr lang="ar-SA" dirty="0"/>
          </a:p>
        </p:txBody>
      </p:sp>
    </p:spTree>
    <p:extLst>
      <p:ext uri="{BB962C8B-B14F-4D97-AF65-F5344CB8AC3E}">
        <p14:creationId xmlns:p14="http://schemas.microsoft.com/office/powerpoint/2010/main" val="850919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340242"/>
            <a:ext cx="10735340" cy="6113721"/>
          </a:xfrm>
        </p:spPr>
        <p:txBody>
          <a:bodyPr>
            <a:normAutofit fontScale="47500" lnSpcReduction="20000"/>
          </a:bodyPr>
          <a:lstStyle/>
          <a:p>
            <a:r>
              <a:rPr lang="ar-SA" b="1" dirty="0"/>
              <a:t>المشهـد </a:t>
            </a:r>
            <a:r>
              <a:rPr lang="en-US" b="1" dirty="0"/>
              <a:t>Scene</a:t>
            </a:r>
            <a:r>
              <a:rPr lang="ar-SA" b="1" dirty="0"/>
              <a:t> :</a:t>
            </a:r>
            <a:endParaRPr lang="en-US" dirty="0"/>
          </a:p>
          <a:p>
            <a:r>
              <a:rPr lang="ar-SA" b="1" dirty="0"/>
              <a:t>المشهد هو الوحدة التي يتم على أساسها بناء العمل كله. ويجب أن يحتوى كل مشهد على بداية, ووسط، ونهاية. وتكون مهمته دفع القصة للأمام بشكل ما. ويعتمد بناء المشهد على الأفكار، والتفاصيل التي يرغب المخرج في إظهارها للمتفرج. ويتكون المشهد من سلسلة من اللقطات، التي تظهر الأحداث وكأنها تحدث في أزمنتها الحقيقية.</a:t>
            </a:r>
            <a:endParaRPr lang="en-US" dirty="0"/>
          </a:p>
          <a:p>
            <a:r>
              <a:rPr lang="ar-SA" b="1" dirty="0"/>
              <a:t>المؤلف التلفزيوني </a:t>
            </a:r>
            <a:r>
              <a:rPr lang="en-US" b="1" dirty="0"/>
              <a:t>The television Author</a:t>
            </a:r>
            <a:r>
              <a:rPr lang="ar-SA" b="1" dirty="0"/>
              <a:t> :</a:t>
            </a:r>
            <a:endParaRPr lang="en-US" dirty="0"/>
          </a:p>
          <a:p>
            <a:r>
              <a:rPr lang="ar-SA" b="1" dirty="0"/>
              <a:t>هو الكاتب الذي يكتب مادة إبداعية وفقا للمتطلبات الفنية للتلفزيون, فيكون هو المؤلف المبتكر للمادة والموضوع ويعالج تلك المادة في القالب التلفزيوني المناسب لها.</a:t>
            </a:r>
            <a:endParaRPr lang="en-US" dirty="0"/>
          </a:p>
          <a:p>
            <a:r>
              <a:rPr lang="ar-SA" b="1" dirty="0"/>
              <a:t>كاتب السيناريو( السيناريست) </a:t>
            </a:r>
            <a:r>
              <a:rPr lang="en-US" b="1" dirty="0"/>
              <a:t>The scenario writer</a:t>
            </a:r>
            <a:r>
              <a:rPr lang="ar-SA" b="1" dirty="0"/>
              <a:t> :</a:t>
            </a:r>
            <a:endParaRPr lang="en-US" dirty="0"/>
          </a:p>
          <a:p>
            <a:r>
              <a:rPr lang="ar-SA" b="1" dirty="0"/>
              <a:t>هو الشخص الذي يقوم بكتابة النص التلفزيوني(السيناريو) وأحياناً قد يكون هو نفسه مؤلف هذا النص. فهو الكاتب المحترف الذي يقوم بتهيئة المادة أو الموضوع لعرضه مرئياً على شاشة التلفزيون.</a:t>
            </a:r>
            <a:endParaRPr lang="en-US" dirty="0"/>
          </a:p>
          <a:p>
            <a:r>
              <a:rPr lang="ar-SA" b="1" dirty="0"/>
              <a:t>كاتب الحوار </a:t>
            </a:r>
            <a:r>
              <a:rPr lang="en-US" b="1" dirty="0"/>
              <a:t>Dialogue Writer</a:t>
            </a:r>
            <a:r>
              <a:rPr lang="ar-SA" b="1" dirty="0"/>
              <a:t> :</a:t>
            </a:r>
            <a:endParaRPr lang="en-US" dirty="0"/>
          </a:p>
          <a:p>
            <a:r>
              <a:rPr lang="ar-SA" b="1" dirty="0"/>
              <a:t>هو الشخص الذي يكتب الحوار في العمل التلفزيوني وغالباً ما يكون هو نفسه كاتب السيناريو, فالحوار هو الجانب المسموع المكمل للصورة, وفي كل الحالات سواء في التمثيلية المسموعة أو المرئية فإن الحوار هو العبارات والألفاظ والجمل المنطوقة التي يتبادلها الممثلون والتي تكشف عن الأحداث والمواقف والمعاني التي يتضمنها القصة, وعن طبيعة الشخصيات المشاركة فيها.</a:t>
            </a:r>
            <a:endParaRPr lang="en-US" dirty="0"/>
          </a:p>
          <a:p>
            <a:r>
              <a:rPr lang="ar-SA" b="1" dirty="0"/>
              <a:t>السيناريو </a:t>
            </a:r>
            <a:r>
              <a:rPr lang="en-US" b="1" dirty="0"/>
              <a:t>Script</a:t>
            </a:r>
            <a:r>
              <a:rPr lang="ar-SA" b="1" dirty="0"/>
              <a:t> :</a:t>
            </a:r>
            <a:endParaRPr lang="en-US" dirty="0"/>
          </a:p>
          <a:p>
            <a:r>
              <a:rPr lang="ar-SA" b="1" dirty="0"/>
              <a:t>السيناريو </a:t>
            </a:r>
            <a:r>
              <a:rPr lang="en-US" b="1" dirty="0"/>
              <a:t>Scenario</a:t>
            </a:r>
            <a:r>
              <a:rPr lang="ar-SA" b="1" dirty="0"/>
              <a:t> كلمة فرنسية, تسمى بالإنجليزية "</a:t>
            </a:r>
            <a:r>
              <a:rPr lang="ar-SA" b="1" dirty="0" err="1"/>
              <a:t>اسكريبت</a:t>
            </a:r>
            <a:r>
              <a:rPr lang="ar-SA" b="1" dirty="0"/>
              <a:t> </a:t>
            </a:r>
            <a:r>
              <a:rPr lang="en-US" b="1" dirty="0"/>
              <a:t>Script</a:t>
            </a:r>
            <a:r>
              <a:rPr lang="ar-SA" b="1" dirty="0"/>
              <a:t>" بالعربية " النص التنفيذي. وهو خريطة لخطة إجرائية تشتمل على خطوات تنفيذية لإنتاج برنامج تلفزيوني تعليمي, تتضمن كل الشروط والمواصفات والتفاصيل الخاصة بالبرنامج على الورق. فهو نص يعد بطريقة خاصة بحيث يمكن ترجمته بواسطة الكاميرا إلى لقطات ومشاهد تحكي قصة أو موضوع ما.</a:t>
            </a:r>
            <a:endParaRPr lang="en-US" dirty="0"/>
          </a:p>
          <a:p>
            <a:r>
              <a:rPr lang="ar-SA" b="1" dirty="0" err="1"/>
              <a:t>الديكوباج</a:t>
            </a:r>
            <a:r>
              <a:rPr lang="ar-SA" b="1" dirty="0"/>
              <a:t>(السيناريو النهائي) </a:t>
            </a:r>
            <a:r>
              <a:rPr lang="en-US" b="1" dirty="0"/>
              <a:t>Decoupage</a:t>
            </a:r>
            <a:r>
              <a:rPr lang="ar-SA" b="1" dirty="0"/>
              <a:t> :</a:t>
            </a:r>
            <a:endParaRPr lang="en-US" dirty="0"/>
          </a:p>
          <a:p>
            <a:r>
              <a:rPr lang="ar-SA" b="1" dirty="0"/>
              <a:t>وهي مرحلة تقسيم المشاهد إلى لقطات في ضوء ما تم في المرحلة الثانية, حيث يقوم كاتب السيناريو بوصف كل لقطة وصفاً دقيقاً موجزاً, موضحاً الحوار بداخلها وكذلك حركة الكاميرا.</a:t>
            </a:r>
            <a:br>
              <a:rPr lang="ar-SA" b="1" dirty="0"/>
            </a:br>
            <a:endParaRPr lang="en-US" dirty="0"/>
          </a:p>
          <a:p>
            <a:r>
              <a:rPr lang="ar-SA" b="1" dirty="0"/>
              <a:t>آلة التصوير التلفزيوني (كاميرا الفيديو):</a:t>
            </a:r>
            <a:endParaRPr lang="en-US" dirty="0"/>
          </a:p>
          <a:p>
            <a:r>
              <a:rPr lang="ar-SA" b="1" dirty="0"/>
              <a:t>جسم معدني يحتوي على لوح حساس للضوء داخل صمام الكاميرا, حيث تقوم العدسة الموجودة في مقدمة الكاميرا بإرسال صورة معكوسة للأجسام المصورة, ومن ثم يقوم الشعاع الالكتروني الموجود بداخل صمام الكاميرا بتحويل المشهد الضوئي إلى ذبذبات كهربية عن طريق مسح الصورة بهذا الشعاع الراسم(يرسم 625 خطاً للصورة ويتكرر 25 مرة بالثانية) ومن خلال هذه العملية تتكون الذبذبات التي تمثل الصورة الضوئية, وبذلك تقوم الكاميرا بتحويل الصورة الضوئية إلى صورة كهربية, تماماً مثلما يقوم الميكرفون بتحويل الذبذبات الصوتية إلى ذبذبات كهربية.</a:t>
            </a:r>
            <a:endParaRPr lang="en-US" dirty="0"/>
          </a:p>
          <a:p>
            <a:r>
              <a:rPr lang="ar-SA" b="1" dirty="0"/>
              <a:t>كاميرا الأستوديو :</a:t>
            </a:r>
            <a:endParaRPr lang="en-US" dirty="0"/>
          </a:p>
          <a:p>
            <a:r>
              <a:rPr lang="ar-SA" b="1" dirty="0"/>
              <a:t>مصطلح يستخدم عادة لوصف كاميرات عالية الجودة بوصفها كاميرات عالية الوضوح تلفزيونياً, والتي تكون ثقيلة لدرجة لا يمكن المناورة بها بصورة صحيحة دون مساعدة الحامل, ويتم استخدام كاميرات الأستوديو في مختلف إنتاجات الأستوديو مثل الأخبار والمقابلات وعروض المتحدثين من المنصة والمسلسلات اليومية الدرامية, ويمكن أن نجد مثل هذه الكاميرات في حفلات الموسيقى (</a:t>
            </a:r>
            <a:r>
              <a:rPr lang="ar-SA" b="1" dirty="0" err="1"/>
              <a:t>الكونشيرتو</a:t>
            </a:r>
            <a:r>
              <a:rPr lang="ar-SA" b="1" dirty="0"/>
              <a:t>) وقاعات المؤتمرات والملاعب. وهي عالية الجودة وتكون عادة ثقيلة الوزن تحمل على </a:t>
            </a:r>
            <a:r>
              <a:rPr lang="ar-SA" b="1" dirty="0" err="1"/>
              <a:t>البديستل</a:t>
            </a:r>
            <a:r>
              <a:rPr lang="ar-SA" b="1" dirty="0"/>
              <a:t>( </a:t>
            </a:r>
            <a:r>
              <a:rPr lang="en-US" b="1" dirty="0"/>
              <a:t>PEDETAL</a:t>
            </a:r>
            <a:r>
              <a:rPr lang="ar-SA" b="1" dirty="0"/>
              <a:t>) لتسهيل الحركة على أرضية الأستوديو المستوية الناعمة, وتستخدم لتصوير جميع البرامج داخل الأستوديو.</a:t>
            </a:r>
            <a:endParaRPr lang="en-US" dirty="0"/>
          </a:p>
          <a:p>
            <a:pPr marL="0" indent="0">
              <a:buNone/>
            </a:pPr>
            <a:endParaRPr lang="ar-SA" dirty="0"/>
          </a:p>
        </p:txBody>
      </p:sp>
    </p:spTree>
    <p:extLst>
      <p:ext uri="{BB962C8B-B14F-4D97-AF65-F5344CB8AC3E}">
        <p14:creationId xmlns:p14="http://schemas.microsoft.com/office/powerpoint/2010/main" val="1734078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1884" y="202019"/>
            <a:ext cx="11366204" cy="6251944"/>
          </a:xfrm>
        </p:spPr>
        <p:txBody>
          <a:bodyPr>
            <a:normAutofit fontScale="47500" lnSpcReduction="20000"/>
          </a:bodyPr>
          <a:lstStyle/>
          <a:p>
            <a:r>
              <a:rPr lang="ar-SA" b="1" dirty="0"/>
              <a:t>العدسة </a:t>
            </a:r>
            <a:r>
              <a:rPr lang="en-US" b="1" dirty="0"/>
              <a:t>Lines</a:t>
            </a:r>
            <a:r>
              <a:rPr lang="ar-SA" b="1" dirty="0"/>
              <a:t> :</a:t>
            </a:r>
            <a:endParaRPr lang="en-US" dirty="0"/>
          </a:p>
          <a:p>
            <a:r>
              <a:rPr lang="ar-SA" b="1" dirty="0"/>
              <a:t>ووظيفتها أنها تعكس صورة مصغرة شديدة الوضوح للمنظر الموجود أمامها وتركزه فوق صمام الكاميرا, ويوجد العديد من أنواع العدسات منها ذات البعد البؤري الثابت, وذات البعد البؤري المتغير وهي العدسة الافتراضية في جميع أنواع الكاميرات.</a:t>
            </a:r>
            <a:endParaRPr lang="en-US" dirty="0"/>
          </a:p>
          <a:p>
            <a:r>
              <a:rPr lang="ar-SA" b="1" dirty="0"/>
              <a:t>حلقة ضبط البؤرة وتوضيح الصورة( الفوكس) </a:t>
            </a:r>
            <a:r>
              <a:rPr lang="en-US" b="1" dirty="0"/>
              <a:t>Focus Ring</a:t>
            </a:r>
            <a:r>
              <a:rPr lang="ar-SA" b="1" dirty="0"/>
              <a:t> :</a:t>
            </a:r>
            <a:endParaRPr lang="en-US" dirty="0"/>
          </a:p>
          <a:p>
            <a:r>
              <a:rPr lang="ar-SA" b="1" dirty="0"/>
              <a:t>هذه الحلقة من أهم حلقات الكاميرا وعن طريقها يتم توضيح الصورة المموهة وضبط البعد البؤري حيث يتم ضبط المسافة بين البؤرة واللوح الحساس مما يؤدي إلى وضوح الصورة.</a:t>
            </a:r>
            <a:endParaRPr lang="en-US" dirty="0"/>
          </a:p>
          <a:p>
            <a:r>
              <a:rPr lang="ar-SA" b="1" dirty="0"/>
              <a:t>حلقة الزووم (</a:t>
            </a:r>
            <a:r>
              <a:rPr lang="en-US" b="1" dirty="0"/>
              <a:t>Zoom Ring</a:t>
            </a:r>
            <a:r>
              <a:rPr lang="ar-SA" b="1" dirty="0"/>
              <a:t>) :</a:t>
            </a:r>
            <a:endParaRPr lang="en-US" dirty="0"/>
          </a:p>
          <a:p>
            <a:r>
              <a:rPr lang="ar-SA" b="1" dirty="0"/>
              <a:t>وهي حلقة تستخدم لتقريب المشهد المراد تصويره وإبعاده ويكون التقريب من خلال هذه الحلقة بشكل حر أي تحكم يدوي في سرعة التقريب والإبعاد. ويمكن التحكم في سرعه التقريب وذلك حسب قوة الضغط على طرفي هذا المفتاح وهنالك رمز على كل طرف:</a:t>
            </a:r>
            <a:endParaRPr lang="en-US" dirty="0"/>
          </a:p>
          <a:p>
            <a:r>
              <a:rPr lang="ar-SA" b="1" dirty="0"/>
              <a:t>(</a:t>
            </a:r>
            <a:r>
              <a:rPr lang="en-US" b="1" dirty="0"/>
              <a:t>W</a:t>
            </a:r>
            <a:r>
              <a:rPr lang="ar-SA" b="1" dirty="0"/>
              <a:t>) وهي لإبعاد الصورة أي تكبير مسافتها </a:t>
            </a:r>
            <a:r>
              <a:rPr lang="en-US" b="1" dirty="0"/>
              <a:t>Wide angel</a:t>
            </a:r>
            <a:r>
              <a:rPr lang="ar-SA" b="1" dirty="0"/>
              <a:t>.</a:t>
            </a:r>
            <a:endParaRPr lang="en-US" dirty="0"/>
          </a:p>
          <a:p>
            <a:r>
              <a:rPr lang="ar-SA" b="1" dirty="0"/>
              <a:t>(</a:t>
            </a:r>
            <a:r>
              <a:rPr lang="en-US" b="1" dirty="0"/>
              <a:t>T</a:t>
            </a:r>
            <a:r>
              <a:rPr lang="ar-SA" b="1" dirty="0"/>
              <a:t>) وهي لتقريب الصورة أي تصغير مسافتها </a:t>
            </a:r>
            <a:r>
              <a:rPr lang="en-US" b="1" dirty="0"/>
              <a:t>Telephoto</a:t>
            </a:r>
            <a:r>
              <a:rPr lang="ar-SA" b="1" dirty="0"/>
              <a:t>.</a:t>
            </a:r>
            <a:endParaRPr lang="en-US" dirty="0"/>
          </a:p>
          <a:p>
            <a:r>
              <a:rPr lang="ar-SA" b="1" dirty="0"/>
              <a:t>حلقة فتحة العدسة </a:t>
            </a:r>
            <a:r>
              <a:rPr lang="en-US" b="1" dirty="0"/>
              <a:t>Iris Ring</a:t>
            </a:r>
            <a:r>
              <a:rPr lang="ar-SA" b="1" dirty="0"/>
              <a:t> :</a:t>
            </a:r>
            <a:endParaRPr lang="en-US" dirty="0"/>
          </a:p>
          <a:p>
            <a:r>
              <a:rPr lang="ar-SA" b="1" dirty="0"/>
              <a:t>وهي حلقة تتحكم بكمية الضوء الداخل للكاميرا وتستخدم لزيادة إضاءة المشهد المراد تصويره فعند تصوير شخص خلفيته مضاءة بشكل كبير فإن صورة هذا الشخص تظهر سوداء ولا يمكن التعرف على ملامح وجهه مثل " شخص يجلس بجوار نافذة.</a:t>
            </a:r>
            <a:endParaRPr lang="en-US" dirty="0"/>
          </a:p>
          <a:p>
            <a:r>
              <a:rPr lang="ar-SA" b="1" dirty="0"/>
              <a:t>حلقة ضبط وضوح الصورة القريبة أو الصغيرة ( </a:t>
            </a:r>
            <a:r>
              <a:rPr lang="en-US" b="1" dirty="0"/>
              <a:t>Macro Ring</a:t>
            </a:r>
            <a:r>
              <a:rPr lang="ar-SA" b="1" dirty="0"/>
              <a:t>):</a:t>
            </a:r>
            <a:endParaRPr lang="en-US" dirty="0"/>
          </a:p>
          <a:p>
            <a:r>
              <a:rPr lang="ar-SA" b="1" dirty="0"/>
              <a:t>تستخدم هذه الحلقة عندما يكون موضوع التصوير دقيق وصغير وتكون المسافة بين موضوع التصوير والعدسة الأمامية أقل من (1,1 </a:t>
            </a:r>
            <a:r>
              <a:rPr lang="en-US" b="1" dirty="0"/>
              <a:t>m</a:t>
            </a:r>
            <a:r>
              <a:rPr lang="ar-SA" b="1" dirty="0"/>
              <a:t>) أو 4 قدم وذلك لتوضيح معالم الصورة.</a:t>
            </a:r>
            <a:endParaRPr lang="en-US" dirty="0"/>
          </a:p>
          <a:p>
            <a:r>
              <a:rPr lang="ar-SA" b="1" dirty="0"/>
              <a:t>الكاسب </a:t>
            </a:r>
            <a:r>
              <a:rPr lang="en-US" b="1" dirty="0"/>
              <a:t>Gain</a:t>
            </a:r>
            <a:endParaRPr lang="en-US" dirty="0"/>
          </a:p>
          <a:p>
            <a:r>
              <a:rPr lang="ar-SA" b="1" dirty="0"/>
              <a:t>هو مفتاح لتغيير درجة الوضوح في الصورة في حال كانت الإضاءة ضعيفة وهو يتدرج وفقاً للأحرف التالية: </a:t>
            </a:r>
            <a:r>
              <a:rPr lang="en-US" b="1" dirty="0"/>
              <a:t>L</a:t>
            </a:r>
            <a:r>
              <a:rPr lang="ar-SA" b="1" dirty="0"/>
              <a:t> . </a:t>
            </a:r>
            <a:r>
              <a:rPr lang="en-US" b="1" dirty="0"/>
              <a:t>M</a:t>
            </a:r>
            <a:r>
              <a:rPr lang="ar-SA" b="1" dirty="0"/>
              <a:t>. </a:t>
            </a:r>
            <a:r>
              <a:rPr lang="en-US" b="1" dirty="0"/>
              <a:t>H</a:t>
            </a:r>
            <a:r>
              <a:rPr lang="ar-SA" b="1" dirty="0"/>
              <a:t> </a:t>
            </a:r>
            <a:br>
              <a:rPr lang="ar-SA" b="1" dirty="0"/>
            </a:br>
            <a:r>
              <a:rPr lang="en-US" b="1" dirty="0"/>
              <a:t>L</a:t>
            </a:r>
            <a:r>
              <a:rPr lang="ar-SA" b="1" dirty="0"/>
              <a:t>. هي الدرجة الملائمة للتصوير.</a:t>
            </a:r>
            <a:br>
              <a:rPr lang="ar-SA" b="1" dirty="0"/>
            </a:br>
            <a:r>
              <a:rPr lang="en-US" b="1" dirty="0"/>
              <a:t>M</a:t>
            </a:r>
            <a:r>
              <a:rPr lang="ar-SA" b="1" dirty="0"/>
              <a:t>. هي درجة تزيد من نسبة الإضاءة في حالة التصوير في إضاءة ضعيفة.</a:t>
            </a:r>
            <a:br>
              <a:rPr lang="ar-SA" b="1" dirty="0"/>
            </a:br>
            <a:r>
              <a:rPr lang="en-US" b="1" dirty="0"/>
              <a:t>H</a:t>
            </a:r>
            <a:r>
              <a:rPr lang="ar-SA" b="1" dirty="0"/>
              <a:t>. وهي درجة تزيد من نسبة الإضاءة في حال كانت الإضاءة أضعف وأقل من التي سبقتها ويجب عدم استخدامها إلا للضرورة القصوى لما تسببه من تشويش في الصورة.</a:t>
            </a:r>
            <a:endParaRPr lang="en-US" dirty="0"/>
          </a:p>
          <a:p>
            <a:r>
              <a:rPr lang="ar-SA" b="1" dirty="0"/>
              <a:t>شاشة العرض البلوري </a:t>
            </a:r>
            <a:r>
              <a:rPr lang="en-US" b="1" dirty="0"/>
              <a:t>LCD</a:t>
            </a:r>
            <a:r>
              <a:rPr lang="ar-SA" b="1" dirty="0"/>
              <a:t> :</a:t>
            </a:r>
            <a:endParaRPr lang="en-US" dirty="0"/>
          </a:p>
          <a:p>
            <a:r>
              <a:rPr lang="ar-SA" b="1" dirty="0"/>
              <a:t>هي شاشة صغيرة توجد على جانب جسم الكاميرا ويمكن تدويرها بزاوية أقصاها 180 درجة, ويظهر من خلالها الموضوع المراد التقاط صورة له, وتظهر عليها أيضاً العديد من بيانات ضبط الكاميرا مثل: مستوى اللون, وإعدادات الكاميرا, وبعض المؤثرات الخاصة أثناء التصوير, مستوى الصوت.</a:t>
            </a:r>
            <a:endParaRPr lang="en-US" dirty="0"/>
          </a:p>
          <a:p>
            <a:r>
              <a:rPr lang="ar-SA" b="1" dirty="0"/>
              <a:t>المحدد الالكتروني للمنظر</a:t>
            </a:r>
            <a:r>
              <a:rPr lang="en-US" b="1" dirty="0"/>
              <a:t>View Finder</a:t>
            </a:r>
            <a:r>
              <a:rPr lang="ar-SA" b="1" dirty="0"/>
              <a:t> :</a:t>
            </a:r>
            <a:endParaRPr lang="en-US" dirty="0"/>
          </a:p>
          <a:p>
            <a:r>
              <a:rPr lang="ar-SA" b="1" dirty="0"/>
              <a:t>هي شاشة عرض داخلية صغيرة تأتي مدمجة بالكاميرا, بمساحة من 2/1- 2بوصة, ويرى من خلالها المصور نفس ما يتم تسجيله, حيث أنها تتكون من عدسة أحادية عاكسة. وفي كثير من الأحيان يحتوي هذا المحدد على حاضنة للعين أيضاً.</a:t>
            </a:r>
            <a:endParaRPr lang="en-US" dirty="0"/>
          </a:p>
          <a:p>
            <a:pPr marL="0" indent="0">
              <a:buNone/>
            </a:pPr>
            <a:endParaRPr lang="ar-SA" dirty="0"/>
          </a:p>
        </p:txBody>
      </p:sp>
    </p:spTree>
    <p:extLst>
      <p:ext uri="{BB962C8B-B14F-4D97-AF65-F5344CB8AC3E}">
        <p14:creationId xmlns:p14="http://schemas.microsoft.com/office/powerpoint/2010/main" val="2371347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2076340" y="773699"/>
            <a:ext cx="9656874"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4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فتحة </a:t>
            </a:r>
            <a:r>
              <a:rPr kumimoji="0" lang="ar-SA" altLang="ar-SA" sz="1400" b="1"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الغالق</a:t>
            </a:r>
            <a:r>
              <a:rPr kumimoji="0" lang="ar-SA" altLang="ar-SA" sz="14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t>
            </a:r>
            <a:r>
              <a:rPr kumimoji="0" lang="en-US" altLang="ar-SA" sz="14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Shutter</a:t>
            </a:r>
            <a:r>
              <a:rPr kumimoji="0" lang="ar-SA" altLang="ar-SA" sz="14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kumimoji="0" lang="en-US" altLang="ar-SA" sz="14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4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وهو يتحكم في الإغلاق الإلكتروني لفتحة العدسة وفي الوضع الطبيعي تكون سرعته 150/1 ويستخدم زر فتحة </a:t>
            </a:r>
            <a:r>
              <a:rPr kumimoji="0" lang="ar-SA" altLang="ar-SA" sz="1400" b="1"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الغالق</a:t>
            </a:r>
            <a:r>
              <a:rPr kumimoji="0" lang="ar-SA" altLang="ar-SA" sz="14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لزيادة سرعة الكاميرا في التقاط صورة الأجسام</a:t>
            </a: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4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السريعة مثل الطائرة, والصاروخ, وشاشة الكمبيوتر........</a:t>
            </a:r>
            <a:r>
              <a:rPr kumimoji="0" lang="ar-SA" altLang="ar-SA" sz="1400" b="1"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ألخ</a:t>
            </a:r>
            <a:r>
              <a:rPr kumimoji="0" lang="ar-SA" altLang="ar-SA" sz="14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br>
              <a:rPr kumimoji="0" lang="ar-SA" altLang="ar-SA" sz="14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br>
            <a:r>
              <a:rPr kumimoji="0" lang="ar-SA" altLang="ar-SA" sz="14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و السرعات الموجودة هي:</a:t>
            </a:r>
            <a:br>
              <a:rPr kumimoji="0" lang="ar-SA" altLang="ar-SA" sz="14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br>
            <a:r>
              <a:rPr kumimoji="0" lang="ar-SA" altLang="ar-SA" sz="14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( 125/1، 250/1، 500/1 1000/1، 2000/1، 1/4000، 8000/1)</a:t>
            </a:r>
            <a:endParaRPr kumimoji="0" lang="en-US" altLang="ar-SA" sz="14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4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مفتاح ضبط توازن اللون الأبيض (</a:t>
            </a:r>
            <a:r>
              <a:rPr kumimoji="0" lang="en-US" altLang="ar-SA" sz="14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White Balance</a:t>
            </a:r>
            <a:r>
              <a:rPr kumimoji="0" lang="ar-SA" altLang="ar-SA" sz="14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endParaRPr kumimoji="0" lang="en-US" altLang="ar-SA" sz="14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4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يقوم بتعديل مستوى إشارة اللون الأحمر والأخضر والأزرق لكي تظهر الأجسام البيضاء بلون أبيض واضح، وفي حالة عدم ضبطه بالكاميرا فإن الأجسام البيضاء تظهر</a:t>
            </a: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4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محمرة أو مزرقة تبعاً للون المصدر الضوئي المستخدم.</a:t>
            </a:r>
            <a:br>
              <a:rPr kumimoji="0" lang="ar-SA" altLang="ar-SA" sz="14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br>
            <a:r>
              <a:rPr kumimoji="0" lang="ar-SA" altLang="ar-SA" sz="14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r>
            <a:br>
              <a:rPr kumimoji="0" lang="ar-SA" altLang="ar-SA" sz="14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br>
            <a:r>
              <a:rPr kumimoji="0" lang="ar-SA" altLang="ar-SA" sz="14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r>
            <a:br>
              <a:rPr kumimoji="0" lang="ar-SA" altLang="ar-SA" sz="14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br>
            <a:endParaRPr kumimoji="0" lang="en-US" altLang="ar-SA" sz="14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4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a:r>
            <a:br>
              <a:rPr kumimoji="0" lang="ar-SA" altLang="ar-SA" sz="14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br>
            <a:r>
              <a:rPr kumimoji="0" lang="ar-SA" altLang="ar-SA" sz="14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بطاريات الليثيوم:</a:t>
            </a:r>
            <a:endParaRPr kumimoji="0" lang="en-US" altLang="ar-SA" sz="14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4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هي بطاريات داخلية قابلة للشحن آلياً بالكاميرا, وهي ضرورية لحفظ البيانات والوقت في الذاكرة. وتعمل بعد شحنها لمدد مختلفة باختلاف كمية الشحن </a:t>
            </a: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4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وباختلاف نوعيتها أيضاً, وإذا ضعفت, أو لم تستخدم بالكاميرا, ت</a:t>
            </a: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4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ومض في شاشة محدد المنظر, ويجب شحنها. ولشحنها تركب البطارية في الكاميرا, مع مراعاة وضع القطبين الموجب والسالب</a:t>
            </a: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4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ثم توصل الكاميرا بمحول التيار المتردد, لمدة 20 ساعة. وتأتي هذه البطاريات بأشكال وأحجام مختلفة باختلاف الأجهزة التي صنعت من أجلها.</a:t>
            </a:r>
            <a:endParaRPr kumimoji="0" lang="en-US" altLang="ar-SA" sz="14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4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شريط التسجيل:</a:t>
            </a:r>
            <a:endParaRPr kumimoji="0" lang="en-US" altLang="ar-SA" sz="14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4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عبارة عن مادة بلاستيكية مغطاة بطبقة رقيقة من أكسيد الحديد المعجون بالجيلاتين, ويتم وضع ذرات الحديد على الشريط أثناء صناعته</a:t>
            </a: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4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حيث توضع وهي بحالة سائلة في اتجاه معين هو اتجاه دوران الشريط أثناء التسجيل ثم يغلف الشريط بطبقة رقيقة جدا من البلاستيك,</a:t>
            </a: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4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وعندما يمر الشريط أمام رأس التسجيل(أثناء التسجيل), فإن المغناطيسية تعيد ترتيب ذرات أكسيد الحديد.</a:t>
            </a:r>
            <a:endParaRPr kumimoji="0" lang="en-US" altLang="ar-SA" sz="14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4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شريط الكاسيت </a:t>
            </a:r>
            <a:r>
              <a:rPr kumimoji="0" lang="ar-SA" altLang="ar-SA" sz="1400" b="1" i="0" u="sng" strike="noStrike" cap="none" normalizeH="0" baseline="0" dirty="0" err="1"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يوماتيك</a:t>
            </a:r>
            <a:r>
              <a:rPr kumimoji="0" lang="ar-SA" altLang="ar-SA" sz="14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a:t>
            </a:r>
            <a:r>
              <a:rPr kumimoji="0" lang="en-US" altLang="ar-SA" sz="14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U- </a:t>
            </a:r>
            <a:r>
              <a:rPr kumimoji="0" lang="en-US" altLang="ar-SA" sz="1400" b="1" i="0" u="sng" strike="noStrike" cap="none" normalizeH="0" baseline="0" dirty="0" err="1"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Matic</a:t>
            </a:r>
            <a:r>
              <a:rPr kumimoji="0" lang="ar-SA" altLang="ar-SA" sz="14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a:t>
            </a:r>
            <a:endParaRPr kumimoji="0" lang="en-US" altLang="ar-SA" sz="14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4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وقد سمي بهذا الاسم, لأنه </a:t>
            </a:r>
            <a:r>
              <a:rPr kumimoji="0" lang="ar-SA" altLang="ar-SA" sz="1400" b="1" i="0" u="sng" strike="noStrike" cap="none" normalizeH="0" baseline="0" dirty="0" err="1"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يلضم</a:t>
            </a:r>
            <a:r>
              <a:rPr kumimoji="0" lang="ar-SA" altLang="ar-SA" sz="14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في الجهاز على شكل حرف </a:t>
            </a:r>
            <a:r>
              <a:rPr kumimoji="0" lang="en-US" altLang="ar-SA" sz="14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U</a:t>
            </a:r>
            <a:r>
              <a:rPr kumimoji="0" lang="ar-SA" altLang="ar-SA" sz="14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 وهو أيضا يعطي جودة عالية, ولكن تكاليفه مرتفعة نسبياً. وله ميزة أخرى</a:t>
            </a: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4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وهي مناسبته لتسجيل الأفلام السينمائية. وكان هذا الشكل هو القياس الأكثر استخداماً في المجال التعليمي, حتى أواخر سبعينات القرن العشرين.</a:t>
            </a:r>
            <a:endParaRPr kumimoji="0" lang="en-US" altLang="ar-SA" sz="14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1759503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1051209" y="1605074"/>
            <a:ext cx="10692451" cy="1277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شريط البكرة المفتوحة </a:t>
            </a:r>
            <a:r>
              <a:rPr kumimoji="0" lang="en-US" altLang="ar-SA" sz="1100" b="1" i="0" u="sng" strike="noStrike" cap="none" normalizeH="0" baseline="0" dirty="0" err="1"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OpenReel</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ويتميز هذا الشكل بإمكانية إجراء المونتاج اليدوي عليه, ولكنه يحتاج إلى جهاز عرض بكرات, والذي قل استخدامه الآن, لظهور المونتاج الإلكتروني, وعدم انتشاره.</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شريط الكاسيت</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Cassette</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err="1"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فالبرغم</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من أن نوعية التسجيل على هذا الشكل تعد الأقل جودة نسبيا, إلا أنه الأكثر استخداما في المجال التعليمي والمنزلي, نظراً لانخفاض السعر والتكاليف,</a:t>
            </a: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وانتشار الأجهزة المشغلة له, وسهولة </a:t>
            </a:r>
            <a:r>
              <a:rPr kumimoji="0" lang="ar-SA" altLang="ar-SA" sz="1100" b="1" i="0" u="sng" strike="noStrike" cap="none" normalizeH="0" baseline="0" dirty="0" err="1"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إنتاجة</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كما أن صورته مقبولة, وتقترب من </a:t>
            </a:r>
            <a:r>
              <a:rPr kumimoji="0" lang="ar-SA" altLang="ar-SA" sz="1100" b="1" i="0" u="sng" strike="noStrike" cap="none" normalizeH="0" baseline="0" dirty="0" err="1"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اليوماتيك</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والنوع المستخدم الآن من هذا الشكل هو الشرائط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VHS</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شريط الفيديو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VHS</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أو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Video Home System</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a:t>
            </a:r>
            <a:endParaRPr kumimoji="0" lang="en-US" altLang="ar-SA" sz="1100" b="1" i="0" u="sng" strike="noStrike" cap="none" normalizeH="0" baseline="0" dirty="0" smtClean="0">
              <a:ln>
                <a:noFill/>
              </a:ln>
              <a:solidFill>
                <a:srgbClr val="008080"/>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Arial" panose="020B0604020202020204" pitchFamily="34" charset="0"/>
                <a:ea typeface="Calibri" panose="020F0502020204030204" pitchFamily="34" charset="0"/>
                <a:cs typeface="Arial" panose="020B0604020202020204" pitchFamily="34" charset="0"/>
              </a:rPr>
              <a:t>أول شركة اكتشفت هذا النظام وطورته هي شركة</a:t>
            </a:r>
            <a:r>
              <a:rPr kumimoji="0" lang="en-GB" altLang="ar-SA" sz="1100" b="1" i="0" u="sng" strike="noStrike" cap="none" normalizeH="0" baseline="0" dirty="0" smtClean="0">
                <a:ln>
                  <a:noFill/>
                </a:ln>
                <a:solidFill>
                  <a:srgbClr val="008080"/>
                </a:solidFill>
                <a:effectLst/>
                <a:latin typeface="Arial" panose="020B0604020202020204" pitchFamily="34" charset="0"/>
                <a:ea typeface="Calibri" panose="020F0502020204030204" pitchFamily="34" charset="0"/>
                <a:cs typeface="Arial" panose="020B0604020202020204" pitchFamily="34" charset="0"/>
              </a:rPr>
              <a:t> (</a:t>
            </a:r>
            <a:r>
              <a:rPr kumimoji="0" lang="en-US" altLang="ar-SA" sz="1100" b="1" i="0" u="sng" strike="noStrike" cap="none" normalizeH="0" baseline="0" dirty="0" smtClean="0">
                <a:ln>
                  <a:noFill/>
                </a:ln>
                <a:solidFill>
                  <a:srgbClr val="008080"/>
                </a:solidFill>
                <a:effectLst/>
                <a:ea typeface="Calibri" panose="020F0502020204030204" pitchFamily="34" charset="0"/>
                <a:cs typeface="Arial" panose="020B0604020202020204" pitchFamily="34" charset="0"/>
              </a:rPr>
              <a:t>J.V.C</a:t>
            </a:r>
            <a:r>
              <a:rPr kumimoji="0" lang="ar-SA" altLang="ar-SA" sz="1100" b="1" i="0" u="sng" strike="noStrike" cap="none" normalizeH="0" baseline="0" dirty="0" smtClean="0">
                <a:ln>
                  <a:noFill/>
                </a:ln>
                <a:solidFill>
                  <a:srgbClr val="008080"/>
                </a:solidFill>
                <a:effectLst/>
                <a:latin typeface="Arial" panose="020B0604020202020204" pitchFamily="34" charset="0"/>
                <a:ea typeface="Calibri" panose="020F0502020204030204" pitchFamily="34" charset="0"/>
                <a:cs typeface="Arial" panose="020B0604020202020204" pitchFamily="34" charset="0"/>
              </a:rPr>
              <a:t>) اليابانية, ويحتوي شريط الكاسيت هذا على بكرتين, وتبلغ سرعته23,39 سم / الثانية. والأشرطة</a:t>
            </a:r>
            <a:r>
              <a:rPr kumimoji="0" lang="en-GB" altLang="ar-SA" sz="1100" b="1" i="0" u="sng" strike="noStrike" cap="none" normalizeH="0" baseline="0" dirty="0" smtClean="0">
                <a:ln>
                  <a:noFill/>
                </a:ln>
                <a:solidFill>
                  <a:srgbClr val="008080"/>
                </a:solidFill>
                <a:effectLst/>
                <a:latin typeface="Arial" panose="020B0604020202020204" pitchFamily="34" charset="0"/>
                <a:ea typeface="Calibri" panose="020F0502020204030204" pitchFamily="34" charset="0"/>
                <a:cs typeface="Arial" panose="020B0604020202020204" pitchFamily="34" charset="0"/>
              </a:rPr>
              <a:t> </a:t>
            </a:r>
            <a:r>
              <a:rPr kumimoji="0" lang="en-US" altLang="ar-SA" sz="1100" b="1" i="0" u="sng" strike="noStrike" cap="none" normalizeH="0" baseline="0" dirty="0" smtClean="0">
                <a:ln>
                  <a:noFill/>
                </a:ln>
                <a:solidFill>
                  <a:srgbClr val="008080"/>
                </a:solidFill>
                <a:effectLst/>
                <a:ea typeface="Calibri" panose="020F0502020204030204" pitchFamily="34" charset="0"/>
                <a:cs typeface="Arial" panose="020B0604020202020204" pitchFamily="34" charset="0"/>
              </a:rPr>
              <a:t>VHS</a:t>
            </a:r>
            <a:r>
              <a:rPr kumimoji="0" lang="ar-SA" altLang="ar-SA" sz="1100" b="1" i="0" u="sng" strike="noStrike" cap="none" normalizeH="0" baseline="0" dirty="0" smtClean="0">
                <a:ln>
                  <a:noFill/>
                </a:ln>
                <a:solidFill>
                  <a:srgbClr val="008080"/>
                </a:solidFill>
                <a:effectLst/>
                <a:latin typeface="Arial" panose="020B0604020202020204" pitchFamily="34" charset="0"/>
                <a:ea typeface="Calibri" panose="020F0502020204030204" pitchFamily="34" charset="0"/>
                <a:cs typeface="Arial" panose="020B0604020202020204" pitchFamily="34" charset="0"/>
              </a:rPr>
              <a:t> وهو مستخدم في كل جهاز فيديو منزلي تقريبا اليوم. وغالبا ما يبدو</a:t>
            </a:r>
            <a:r>
              <a:rPr kumimoji="0" lang="en-GB" altLang="ar-SA" sz="1100" b="1" i="0" u="sng" strike="noStrike" cap="none" normalizeH="0" baseline="0" dirty="0" smtClean="0">
                <a:ln>
                  <a:noFill/>
                </a:ln>
                <a:solidFill>
                  <a:srgbClr val="008080"/>
                </a:solidFill>
                <a:effectLst/>
                <a:latin typeface="Arial" panose="020B0604020202020204" pitchFamily="34" charset="0"/>
                <a:ea typeface="Calibri" panose="020F0502020204030204" pitchFamily="34" charset="0"/>
                <a:cs typeface="Arial" panose="020B0604020202020204" pitchFamily="34" charset="0"/>
              </a:rPr>
              <a:t> </a:t>
            </a:r>
            <a:endParaRPr kumimoji="0" lang="en-US" altLang="ar-SA"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325044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840341" y="2048378"/>
            <a:ext cx="10743647" cy="22929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حجم هذا النوع من الأشرطة أكبر من مثله في الأشرطة التسجيلية الأخرى, وبالطبع هذا يتطلب آلة تصوير تسجيلية أكبر, حيث يكون حمل الكاميرات الكبيرة الحجم أسهل في التثبيت من الموديلات الصغيرة الحجم.</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شريط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VHS-C</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و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S-VHS-C</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أو (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Compact VHS</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توجد أشرطة كاسيت فيديو أصغر من الأشرطة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VHS</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و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SVHS</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تستطيع تسجيل من ثلاثين إلى أربعين دقيقة على الشريط. وقد صنعت هذه من أجل إنتاج كاميرات فيديو أصغر حجما. ويمكن لشريط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VHS-C</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أن يعرض في جهاز </a:t>
            </a:r>
            <a:endPar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VHS</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باستخدام موائم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Adapter</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ومعظم الكاميرات التي تستخدم الشريط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VHS</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هي كاميرات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VHS-C</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أشرطة الفيديو بيتا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BETA</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أول شركة اكتشفت هذا النظام وعملت على تطويره هي شركة سوني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SONY</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اليابانية وصنعت أجهزتها وأشرطتها وفقا لهذا النظام. أما أشرطة هذا النظام فتأتي على شكل باغة مغلقة بعرض نصف بوصة, يتم التسجيل عليها باتجاه واحد</a:t>
            </a: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SINGLE TRACK</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 وتتراوح مدته ما بين ساعة إلى ثلاث ساعات.</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الشريط 8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m </a:t>
            </a:r>
            <a:r>
              <a:rPr kumimoji="0" lang="en-US" altLang="ar-SA" sz="1100" b="1" i="0" u="sng" strike="noStrike" cap="none" normalizeH="0" baseline="0" dirty="0" err="1"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m</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تم إدخال نظام الشريط 8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mm</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في عام 1983 وقياسه أصغر بكثير من الشريط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VHS</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ويبلغ عرض الشريط 8 مليمترات وسماكته بحدوده 0,5 مم, بينما يكون الشريط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VHS</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عرض 13 ملم وسماكة 0,8 مم.</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شريط فيديو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HI 8</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-8:</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وهو شريط مشابه لأشرطة الكاسيت, وهو أصغر أشرطة التسجيل المرئي حجماً, ويتم استخدامه في الفيديو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Video-8</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الذي يتميز بجهاز صوتي ممتاز الأداء والنوعية, و يقوم شريط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hi-8</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بتحليل رائع للصورة </a:t>
            </a: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بالإضافة إلى صوت </a:t>
            </a:r>
            <a:r>
              <a:rPr kumimoji="0" lang="ar-SA" altLang="ar-SA" sz="1100" b="1" i="0" u="sng" strike="noStrike" cap="none" normalizeH="0" baseline="0" dirty="0" err="1"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استيريو</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رائع. يلعب النظام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Hi</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8 بالنسبة لنظام 8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mm</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نفس دور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SVHS</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بالنسبة لـ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VHS</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 فقد زيد عدد الخطوط وأصبح تسجيل إشارتي السطوع واللون يتم بشكل منفصل. ويوجد العديد من الكاميرات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Hi</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8</a:t>
            </a: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من المصنعين الرئيسين متوفرة بأسعار معقولة.</a:t>
            </a:r>
            <a:endParaRPr kumimoji="0" lang="ar-SA" altLang="ar-SA"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7386113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2916</Words>
  <Application>Microsoft Office PowerPoint</Application>
  <PresentationFormat>ملء الشاشة</PresentationFormat>
  <Paragraphs>145</Paragraphs>
  <Slides>11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11</vt:i4>
      </vt:variant>
    </vt:vector>
  </HeadingPairs>
  <TitlesOfParts>
    <vt:vector size="16" baseType="lpstr">
      <vt:lpstr>Arial</vt:lpstr>
      <vt:lpstr>Calibri</vt:lpstr>
      <vt:lpstr>Calibri Light</vt:lpstr>
      <vt:lpstr>Times New Roman</vt: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Bedo</dc:creator>
  <cp:lastModifiedBy>Bedo</cp:lastModifiedBy>
  <cp:revision>3</cp:revision>
  <dcterms:created xsi:type="dcterms:W3CDTF">2015-04-09T06:41:11Z</dcterms:created>
  <dcterms:modified xsi:type="dcterms:W3CDTF">2015-04-09T06:56:21Z</dcterms:modified>
</cp:coreProperties>
</file>