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1348-AC58-4929-93B1-EB80312CD53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FB039A5-F408-45FF-9EC9-8807BE3816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1348-AC58-4929-93B1-EB80312CD53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39A5-F408-45FF-9EC9-8807BE381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1348-AC58-4929-93B1-EB80312CD53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39A5-F408-45FF-9EC9-8807BE381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1348-AC58-4929-93B1-EB80312CD53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39A5-F408-45FF-9EC9-8807BE3816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1348-AC58-4929-93B1-EB80312CD53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B039A5-F408-45FF-9EC9-8807BE381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1348-AC58-4929-93B1-EB80312CD53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39A5-F408-45FF-9EC9-8807BE3816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1348-AC58-4929-93B1-EB80312CD53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39A5-F408-45FF-9EC9-8807BE3816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1348-AC58-4929-93B1-EB80312CD53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39A5-F408-45FF-9EC9-8807BE381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1348-AC58-4929-93B1-EB80312CD53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39A5-F408-45FF-9EC9-8807BE381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1348-AC58-4929-93B1-EB80312CD53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39A5-F408-45FF-9EC9-8807BE3816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1348-AC58-4929-93B1-EB80312CD53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B039A5-F408-45FF-9EC9-8807BE3816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2E1348-AC58-4929-93B1-EB80312CD53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FB039A5-F408-45FF-9EC9-8807BE381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7854696" cy="2971800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en-US" dirty="0" smtClean="0"/>
              <a:t>Classify &amp; describe cholinergic agonists including    	actions, therapeutic uses &amp; adverse reactions.</a:t>
            </a:r>
          </a:p>
          <a:p>
            <a:pPr lvl="0" algn="l">
              <a:buFont typeface="Arial" pitchFamily="34" charset="0"/>
              <a:buChar char="•"/>
            </a:pPr>
            <a:endParaRPr lang="en-US" dirty="0" smtClean="0"/>
          </a:p>
          <a:p>
            <a:pPr lvl="0" algn="l">
              <a:buFont typeface="Arial" pitchFamily="34" charset="0"/>
              <a:buChar char="•"/>
            </a:pPr>
            <a:r>
              <a:rPr lang="en-US" dirty="0" smtClean="0"/>
              <a:t>Describe </a:t>
            </a:r>
            <a:r>
              <a:rPr lang="en-US" dirty="0" err="1" smtClean="0"/>
              <a:t>myaesthenia</a:t>
            </a:r>
            <a:r>
              <a:rPr lang="en-US" dirty="0" smtClean="0"/>
              <a:t> gravis &amp; its management</a:t>
            </a:r>
          </a:p>
          <a:p>
            <a:pPr lvl="0" algn="l">
              <a:buFont typeface="Arial" pitchFamily="34" charset="0"/>
              <a:buChar char="•"/>
            </a:pPr>
            <a:endParaRPr lang="en-US" dirty="0" smtClean="0"/>
          </a:p>
          <a:p>
            <a:pPr lvl="0" algn="l">
              <a:buFont typeface="Arial" pitchFamily="34" charset="0"/>
              <a:buChar char="•"/>
            </a:pPr>
            <a:r>
              <a:rPr lang="en-US" dirty="0" smtClean="0"/>
              <a:t>Explain </a:t>
            </a:r>
            <a:r>
              <a:rPr lang="en-US" dirty="0" err="1" smtClean="0"/>
              <a:t>Organophosphorous</a:t>
            </a:r>
            <a:r>
              <a:rPr lang="en-US" dirty="0" smtClean="0"/>
              <a:t> poisoning &amp; treatment</a:t>
            </a:r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066800"/>
          </a:xfrm>
        </p:spPr>
        <p:txBody>
          <a:bodyPr/>
          <a:lstStyle/>
          <a:p>
            <a:pPr algn="ctr"/>
            <a:r>
              <a:rPr lang="en-US" dirty="0" smtClean="0"/>
              <a:t>C</a:t>
            </a:r>
            <a:r>
              <a:rPr smtClean="0"/>
              <a:t>holinergic agonists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62400" y="24384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</a:rPr>
              <a:t> By </a:t>
            </a:r>
            <a:r>
              <a:rPr lang="en-US" sz="3200" b="1" dirty="0" err="1" smtClean="0">
                <a:solidFill>
                  <a:srgbClr val="FFFF00"/>
                </a:solidFill>
              </a:rPr>
              <a:t>Dr.Sajid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Hussain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Management of </a:t>
            </a:r>
            <a:r>
              <a:rPr lang="en-US" dirty="0" err="1" smtClean="0"/>
              <a:t>myaesthenia</a:t>
            </a:r>
            <a:r>
              <a:rPr lang="en-US" dirty="0" smtClean="0"/>
              <a:t> gravis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Management of </a:t>
            </a:r>
            <a:r>
              <a:rPr lang="en-US" dirty="0" err="1" smtClean="0"/>
              <a:t>myaesthenia</a:t>
            </a:r>
            <a:r>
              <a:rPr lang="en-US" dirty="0" smtClean="0"/>
              <a:t> gravis(contd.)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i="1" u="sng" dirty="0" smtClean="0"/>
              <a:t>Toxicity / poisoning of </a:t>
            </a:r>
            <a:r>
              <a:rPr lang="en-US" b="1" i="1" u="sng" dirty="0" err="1" smtClean="0"/>
              <a:t>organophosphorous</a:t>
            </a:r>
            <a:r>
              <a:rPr lang="en-US" b="1" i="1" u="sng" dirty="0" smtClean="0"/>
              <a:t> compounds: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981200"/>
            <a:ext cx="9144000" cy="5059363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Mechanism of toxicity:</a:t>
            </a:r>
            <a:endParaRPr lang="en-US" sz="2800" dirty="0" smtClean="0"/>
          </a:p>
          <a:p>
            <a:r>
              <a:rPr lang="en-US" b="1" dirty="0" smtClean="0"/>
              <a:t>They inactivate enzyme ACHE irreversibly and increase the level of acetylcholine.</a:t>
            </a:r>
            <a:endParaRPr lang="en-US" sz="2800" dirty="0" smtClean="0"/>
          </a:p>
          <a:p>
            <a:pPr>
              <a:buNone/>
            </a:pPr>
            <a:r>
              <a:rPr lang="en-US" b="1" i="1" dirty="0" smtClean="0"/>
              <a:t>Actions:</a:t>
            </a:r>
            <a:endParaRPr lang="en-US" sz="2800" dirty="0" smtClean="0"/>
          </a:p>
          <a:p>
            <a:pPr lvl="1"/>
            <a:r>
              <a:rPr lang="en-US" b="1" dirty="0" smtClean="0"/>
              <a:t>Acute toxicity: paralysis of respiratory muscle and excessive bronchial secretion.</a:t>
            </a:r>
            <a:endParaRPr lang="en-US" sz="2400" dirty="0" smtClean="0"/>
          </a:p>
          <a:p>
            <a:pPr lvl="1"/>
            <a:r>
              <a:rPr lang="en-US" b="1" dirty="0" smtClean="0"/>
              <a:t>Chronic toxicity: neuropathy and </a:t>
            </a:r>
            <a:r>
              <a:rPr lang="en-US" b="1" dirty="0" err="1" smtClean="0"/>
              <a:t>demyelination</a:t>
            </a:r>
            <a:r>
              <a:rPr lang="en-US" b="1" dirty="0" smtClean="0"/>
              <a:t> of axons.</a:t>
            </a:r>
            <a:endParaRPr lang="en-US" sz="2400" dirty="0" smtClean="0"/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i="1" dirty="0" smtClean="0"/>
              <a:t>Treatment of organophosphate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534400" cy="53340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Maintenance of vital signs: </a:t>
            </a:r>
            <a:r>
              <a:rPr lang="en-US" dirty="0" smtClean="0"/>
              <a:t>aspiration of bronchial secretions, </a:t>
            </a:r>
            <a:r>
              <a:rPr lang="en-US" dirty="0" err="1" smtClean="0"/>
              <a:t>endotracheal</a:t>
            </a:r>
            <a:r>
              <a:rPr lang="en-US" dirty="0" smtClean="0"/>
              <a:t> intubations and artificial respiration.</a:t>
            </a:r>
            <a:endParaRPr lang="en-US" sz="2800" dirty="0" smtClean="0"/>
          </a:p>
          <a:p>
            <a:pPr lvl="0"/>
            <a:r>
              <a:rPr lang="en-US" b="1" dirty="0" smtClean="0"/>
              <a:t>Decontamination: </a:t>
            </a:r>
            <a:r>
              <a:rPr lang="en-US" dirty="0" smtClean="0"/>
              <a:t>to prevent further absorption, removal of the contaminated clothes and washing the skin, gastric </a:t>
            </a:r>
            <a:r>
              <a:rPr lang="en-US" dirty="0" err="1" smtClean="0"/>
              <a:t>lavage</a:t>
            </a:r>
            <a:r>
              <a:rPr lang="en-US" dirty="0" smtClean="0"/>
              <a:t> if need.</a:t>
            </a:r>
            <a:endParaRPr lang="en-US" sz="2800" dirty="0" smtClean="0"/>
          </a:p>
          <a:p>
            <a:pPr lvl="0"/>
            <a:r>
              <a:rPr lang="en-US" b="1" dirty="0" smtClean="0"/>
              <a:t>atropine:</a:t>
            </a:r>
            <a:endParaRPr lang="en-US" sz="2800" dirty="0" smtClean="0"/>
          </a:p>
          <a:p>
            <a:pPr lvl="0"/>
            <a:r>
              <a:rPr lang="en-US" b="1" dirty="0" smtClean="0"/>
              <a:t>Cholinesterase </a:t>
            </a:r>
            <a:r>
              <a:rPr lang="en-US" b="1" dirty="0" err="1" smtClean="0"/>
              <a:t>reactivator</a:t>
            </a:r>
            <a:r>
              <a:rPr lang="en-US" b="1" dirty="0" smtClean="0"/>
              <a:t> Examples: </a:t>
            </a:r>
            <a:r>
              <a:rPr lang="en-US" dirty="0" err="1" smtClean="0"/>
              <a:t>pralidoxime</a:t>
            </a:r>
            <a:r>
              <a:rPr lang="en-US" dirty="0" smtClean="0"/>
              <a:t> (PAM).</a:t>
            </a:r>
            <a:endParaRPr lang="en-US" sz="2800" dirty="0" smtClean="0"/>
          </a:p>
          <a:p>
            <a:pPr lvl="0"/>
            <a:r>
              <a:rPr lang="en-US" dirty="0" smtClean="0"/>
              <a:t>Diazepam.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32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172200" y="0"/>
            <a:ext cx="2971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summary</a:t>
            </a:r>
            <a:endParaRPr lang="en-US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31000" contrast="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172200" y="0"/>
            <a:ext cx="2971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summary</a:t>
            </a:r>
            <a:endParaRPr lang="en-US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36000" contrast="51000"/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4953000"/>
            <a:ext cx="3048000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Treat of organophosphate poisoning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19400" y="571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5029200"/>
            <a:ext cx="3352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Treatment of  organophosphate </a:t>
            </a:r>
          </a:p>
          <a:p>
            <a:r>
              <a:rPr lang="en-US" sz="2400" b="1" dirty="0" smtClean="0"/>
              <a:t>poisoning</a:t>
            </a:r>
            <a:endParaRPr lang="en-US" sz="2400" b="1" dirty="0"/>
          </a:p>
        </p:txBody>
      </p:sp>
      <p:sp>
        <p:nvSpPr>
          <p:cNvPr id="9" name="Right Arrow 8"/>
          <p:cNvSpPr/>
          <p:nvPr/>
        </p:nvSpPr>
        <p:spPr>
          <a:xfrm>
            <a:off x="2438400" y="54864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2200" y="0"/>
            <a:ext cx="2971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summary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336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Or organophosphate </a:t>
            </a:r>
          </a:p>
          <a:p>
            <a:r>
              <a:rPr lang="en-US" sz="2800" b="1" dirty="0" smtClean="0"/>
              <a:t>poisoning</a:t>
            </a:r>
            <a:endParaRPr lang="en-US" sz="2800" b="1" dirty="0"/>
          </a:p>
        </p:txBody>
      </p:sp>
      <p:sp>
        <p:nvSpPr>
          <p:cNvPr id="14" name="Right Arrow 13"/>
          <p:cNvSpPr/>
          <p:nvPr/>
        </p:nvSpPr>
        <p:spPr>
          <a:xfrm>
            <a:off x="2133600" y="1066800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/>
              <a:t>References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Lippincott’s  Illustrated review of pharmacology – 4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/>
              <a:t>B</a:t>
            </a:r>
            <a:r>
              <a:rPr lang="en-US" dirty="0" smtClean="0"/>
              <a:t>asic &amp; clinical pharmacology, Bertram G </a:t>
            </a:r>
            <a:r>
              <a:rPr lang="en-US" dirty="0" err="1" smtClean="0"/>
              <a:t>katzung-12</a:t>
            </a:r>
            <a:r>
              <a:rPr lang="en-US" baseline="30000" dirty="0" err="1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Goodman &amp; Gilman’s –pharmacology</a:t>
            </a:r>
          </a:p>
          <a:p>
            <a:r>
              <a:rPr lang="en-US" dirty="0" smtClean="0"/>
              <a:t>Internet resource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Cholinergic agonist- </a:t>
            </a:r>
            <a:r>
              <a:rPr lang="en-US" sz="4400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Direct Acting Cholinergic Drug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Acetylcholine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Bethanechol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Pilocarpine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Methacholine</a:t>
            </a:r>
            <a:endParaRPr lang="en-US" dirty="0" smtClean="0"/>
          </a:p>
          <a:p>
            <a:pPr lv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Indirect Acting Cholinergic Drugs </a:t>
            </a:r>
            <a:r>
              <a:rPr lang="en-US" b="1" dirty="0" smtClean="0"/>
              <a:t>(Cholinesterase   ors) </a:t>
            </a:r>
            <a:endParaRPr lang="en-US" dirty="0" smtClean="0"/>
          </a:p>
          <a:p>
            <a:pPr lvl="0"/>
            <a:r>
              <a:rPr lang="en-US" b="1" u="sng" dirty="0" smtClean="0"/>
              <a:t>Reversible:</a:t>
            </a:r>
            <a:r>
              <a:rPr lang="en-US" b="1" dirty="0" smtClean="0"/>
              <a:t> </a:t>
            </a:r>
            <a:r>
              <a:rPr lang="en-US" b="1" i="1" dirty="0" smtClean="0"/>
              <a:t>water soluble- </a:t>
            </a:r>
            <a:r>
              <a:rPr lang="en-US" dirty="0" smtClean="0"/>
              <a:t>	</a:t>
            </a:r>
            <a:r>
              <a:rPr lang="en-US" sz="2400" dirty="0" smtClean="0"/>
              <a:t>Neostigmine,  </a:t>
            </a:r>
            <a:r>
              <a:rPr lang="en-US" sz="2400" dirty="0" err="1" smtClean="0"/>
              <a:t>Edrophonium</a:t>
            </a:r>
            <a:endParaRPr lang="en-US" sz="2400" dirty="0" smtClean="0"/>
          </a:p>
          <a:p>
            <a:pPr lvl="0">
              <a:buNone/>
            </a:pPr>
            <a:r>
              <a:rPr lang="en-US" sz="2400" dirty="0" smtClean="0"/>
              <a:t>						</a:t>
            </a:r>
            <a:r>
              <a:rPr lang="en-US" sz="2400" dirty="0" err="1" smtClean="0"/>
              <a:t>Pyridostigmine</a:t>
            </a:r>
            <a:r>
              <a:rPr lang="en-US" sz="2400" dirty="0" smtClean="0"/>
              <a:t>, </a:t>
            </a:r>
          </a:p>
          <a:p>
            <a:pPr lvl="0">
              <a:buNone/>
            </a:pPr>
            <a:r>
              <a:rPr lang="en-US" sz="2400" dirty="0" smtClean="0"/>
              <a:t>			</a:t>
            </a:r>
            <a:r>
              <a:rPr lang="en-US" sz="2400" b="1" dirty="0" smtClean="0"/>
              <a:t>    </a:t>
            </a:r>
            <a:r>
              <a:rPr lang="en-US" sz="2400" b="1" i="1" dirty="0" smtClean="0"/>
              <a:t>Lipid soluble-</a:t>
            </a:r>
            <a:r>
              <a:rPr lang="en-US" sz="2400" dirty="0" smtClean="0"/>
              <a:t>	 Physostigmine, </a:t>
            </a:r>
            <a:r>
              <a:rPr lang="en-US" sz="2400" dirty="0" err="1" smtClean="0"/>
              <a:t>Donepezil</a:t>
            </a:r>
            <a:r>
              <a:rPr lang="en-US" sz="2400" dirty="0" smtClean="0"/>
              <a:t>, 					</a:t>
            </a:r>
            <a:r>
              <a:rPr lang="en-US" sz="2400" dirty="0" err="1" smtClean="0"/>
              <a:t>Tacrine</a:t>
            </a:r>
            <a:r>
              <a:rPr lang="en-US" sz="2400" dirty="0" smtClean="0"/>
              <a:t>, </a:t>
            </a:r>
            <a:r>
              <a:rPr lang="en-US" sz="2400" dirty="0" err="1" smtClean="0"/>
              <a:t>Gallantamine</a:t>
            </a:r>
            <a:endParaRPr lang="en-US" dirty="0" smtClean="0"/>
          </a:p>
          <a:p>
            <a:pPr lvl="0"/>
            <a:r>
              <a:rPr lang="en-US" b="1" u="sng" dirty="0" smtClean="0"/>
              <a:t>Irreversible</a:t>
            </a:r>
            <a:r>
              <a:rPr lang="en-US" b="1" dirty="0" smtClean="0"/>
              <a:t>.- </a:t>
            </a:r>
            <a:r>
              <a:rPr lang="en-US" dirty="0" smtClean="0"/>
              <a:t>	</a:t>
            </a:r>
            <a:r>
              <a:rPr lang="en-US" sz="2400" dirty="0" err="1" smtClean="0"/>
              <a:t>Organophosphorous</a:t>
            </a:r>
            <a:r>
              <a:rPr lang="en-US" sz="2400" dirty="0" smtClean="0"/>
              <a:t> Compounds, 					</a:t>
            </a:r>
            <a:r>
              <a:rPr lang="en-US" sz="2400" dirty="0" err="1" smtClean="0"/>
              <a:t>Echothiophate</a:t>
            </a:r>
            <a:r>
              <a:rPr lang="en-US" sz="2400" dirty="0" smtClean="0"/>
              <a:t>, </a:t>
            </a:r>
            <a:r>
              <a:rPr lang="en-US" sz="2400" dirty="0" err="1" smtClean="0"/>
              <a:t>malathion</a:t>
            </a:r>
            <a:r>
              <a:rPr lang="en-US" sz="2400" dirty="0" smtClean="0"/>
              <a:t>, parathion, </a:t>
            </a:r>
            <a:r>
              <a:rPr lang="en-US" sz="2400" dirty="0" err="1" smtClean="0"/>
              <a:t>tabun</a:t>
            </a:r>
            <a:endParaRPr lang="en-US" sz="2400" dirty="0" smtClean="0"/>
          </a:p>
          <a:p>
            <a:pPr lvl="0">
              <a:buNone/>
            </a:pPr>
            <a:r>
              <a:rPr lang="en-US" b="1" dirty="0" smtClean="0"/>
              <a:t>Reactivation of </a:t>
            </a:r>
            <a:r>
              <a:rPr lang="en-US" b="1" dirty="0" err="1" smtClean="0"/>
              <a:t>acetylcholinesterase</a:t>
            </a:r>
            <a:r>
              <a:rPr lang="en-US" b="1" dirty="0" smtClean="0"/>
              <a:t>- </a:t>
            </a:r>
            <a:r>
              <a:rPr lang="en-US" sz="2400" dirty="0" err="1" smtClean="0"/>
              <a:t>Pralidoxime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8001000" y="3200400"/>
            <a:ext cx="45719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Actions of acetylcholine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200" b="1" u="sng" dirty="0" err="1" smtClean="0"/>
              <a:t>Muscurinic</a:t>
            </a:r>
            <a:r>
              <a:rPr lang="en-US" sz="3200" b="1" u="sng" dirty="0" smtClean="0"/>
              <a:t> actions:</a:t>
            </a:r>
            <a:endParaRPr lang="en-US" sz="3600" u="sng" dirty="0" smtClean="0"/>
          </a:p>
          <a:p>
            <a:pPr lvl="0">
              <a:buNone/>
            </a:pPr>
            <a:r>
              <a:rPr lang="en-US" sz="2200" b="1" i="1" dirty="0" smtClean="0"/>
              <a:t>Heart:</a:t>
            </a:r>
            <a:r>
              <a:rPr lang="en-US" sz="2200" b="1" dirty="0" smtClean="0"/>
              <a:t> </a:t>
            </a:r>
            <a:r>
              <a:rPr lang="en-US" sz="2200" dirty="0" smtClean="0"/>
              <a:t>it decreases the heart rate and cardiac output.</a:t>
            </a:r>
            <a:endParaRPr lang="en-US" dirty="0" smtClean="0"/>
          </a:p>
          <a:p>
            <a:pPr>
              <a:buNone/>
            </a:pPr>
            <a:r>
              <a:rPr lang="en-US" sz="2200" b="1" i="1" dirty="0" smtClean="0"/>
              <a:t>Blood vessels:</a:t>
            </a:r>
            <a:r>
              <a:rPr lang="en-US" sz="2200" dirty="0" smtClean="0"/>
              <a:t> it causes vasodilatation and decreases BP.</a:t>
            </a:r>
            <a:endParaRPr lang="en-US" dirty="0" smtClean="0"/>
          </a:p>
          <a:p>
            <a:pPr>
              <a:buNone/>
            </a:pPr>
            <a:r>
              <a:rPr lang="en-US" sz="2200" b="1" i="1" dirty="0" smtClean="0"/>
              <a:t>GIT</a:t>
            </a:r>
            <a:r>
              <a:rPr lang="en-US" sz="2200" b="1" dirty="0" smtClean="0"/>
              <a:t>:</a:t>
            </a:r>
            <a:r>
              <a:rPr lang="en-US" sz="2200" dirty="0" smtClean="0"/>
              <a:t> It increases the salivary &amp; intestinal secretion.</a:t>
            </a:r>
            <a:endParaRPr lang="en-US" dirty="0" smtClean="0"/>
          </a:p>
          <a:p>
            <a:pPr lvl="0">
              <a:buNone/>
            </a:pPr>
            <a:r>
              <a:rPr lang="en-US" sz="2200" dirty="0" smtClean="0"/>
              <a:t>		Increases intestinal motility and relaxes sphincters</a:t>
            </a:r>
            <a:endParaRPr lang="en-US" dirty="0" smtClean="0"/>
          </a:p>
          <a:p>
            <a:pPr lvl="0">
              <a:buNone/>
            </a:pPr>
            <a:r>
              <a:rPr lang="en-US" sz="2200" b="1" i="1" dirty="0" smtClean="0"/>
              <a:t>Respiratory system</a:t>
            </a:r>
            <a:r>
              <a:rPr lang="en-US" sz="2200" b="1" dirty="0" smtClean="0"/>
              <a:t>: </a:t>
            </a:r>
            <a:r>
              <a:rPr lang="en-US" sz="2200" dirty="0" smtClean="0"/>
              <a:t> </a:t>
            </a:r>
            <a:r>
              <a:rPr lang="en-US" sz="2200" dirty="0" err="1" smtClean="0"/>
              <a:t>bronchoconstriction</a:t>
            </a:r>
            <a:r>
              <a:rPr lang="en-US" dirty="0" smtClean="0"/>
              <a:t> &amp; </a:t>
            </a:r>
            <a:r>
              <a:rPr lang="en-US" sz="2200" dirty="0" smtClean="0"/>
              <a:t>Increased secretions.</a:t>
            </a:r>
            <a:endParaRPr lang="en-US" dirty="0" smtClean="0"/>
          </a:p>
          <a:p>
            <a:pPr lvl="0">
              <a:buNone/>
            </a:pPr>
            <a:r>
              <a:rPr lang="en-US" sz="2200" b="1" i="1" dirty="0" smtClean="0"/>
              <a:t>Eye</a:t>
            </a:r>
            <a:r>
              <a:rPr lang="en-US" sz="2200" b="1" dirty="0" smtClean="0"/>
              <a:t>s</a:t>
            </a:r>
            <a:r>
              <a:rPr lang="en-US" sz="2200" dirty="0" smtClean="0"/>
              <a:t>: it causes:</a:t>
            </a:r>
            <a:endParaRPr lang="en-US" dirty="0" smtClean="0"/>
          </a:p>
          <a:p>
            <a:pPr lvl="1"/>
            <a:r>
              <a:rPr lang="en-US" sz="2200" dirty="0" err="1" smtClean="0"/>
              <a:t>Miosis</a:t>
            </a:r>
            <a:r>
              <a:rPr lang="en-US" sz="2200" dirty="0" smtClean="0"/>
              <a:t>.</a:t>
            </a:r>
          </a:p>
          <a:p>
            <a:pPr lvl="1"/>
            <a:r>
              <a:rPr lang="en-US" sz="2200" dirty="0" smtClean="0"/>
              <a:t>Accommodation of near vision.</a:t>
            </a:r>
          </a:p>
          <a:p>
            <a:pPr lvl="1"/>
            <a:r>
              <a:rPr lang="en-US" sz="2200" dirty="0" smtClean="0"/>
              <a:t>Decrease the IOP due to increase in the out flow of aqueous humor.</a:t>
            </a:r>
          </a:p>
          <a:p>
            <a:pPr lvl="0">
              <a:buNone/>
            </a:pPr>
            <a:r>
              <a:rPr lang="en-US" sz="2200" b="1" i="1" dirty="0" smtClean="0"/>
              <a:t>Genitourinary tract</a:t>
            </a:r>
            <a:r>
              <a:rPr lang="en-US" sz="2200" b="1" dirty="0" smtClean="0"/>
              <a:t>: </a:t>
            </a:r>
            <a:r>
              <a:rPr lang="en-US" sz="2200" dirty="0" smtClean="0"/>
              <a:t>it causes:</a:t>
            </a:r>
            <a:endParaRPr lang="en-US" dirty="0" smtClean="0"/>
          </a:p>
          <a:p>
            <a:pPr lvl="0"/>
            <a:r>
              <a:rPr lang="en-US" sz="2200" dirty="0" smtClean="0"/>
              <a:t>Urination.</a:t>
            </a:r>
            <a:endParaRPr lang="en-US" dirty="0" smtClean="0"/>
          </a:p>
          <a:p>
            <a:pPr lvl="0"/>
            <a:r>
              <a:rPr lang="en-US" sz="2200" dirty="0" smtClean="0"/>
              <a:t>Erection of genital in male.</a:t>
            </a:r>
            <a:endParaRPr lang="en-US" dirty="0" smtClean="0"/>
          </a:p>
          <a:p>
            <a:pPr lvl="0"/>
            <a:r>
              <a:rPr lang="en-US" sz="2200" i="1" dirty="0" smtClean="0"/>
              <a:t>CNS</a:t>
            </a:r>
            <a:r>
              <a:rPr lang="en-US" sz="2200" dirty="0" smtClean="0"/>
              <a:t>: it causes excitatory effect and effect on the learning, short term memory and arousal.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The nicotinic actions: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b="1" dirty="0" smtClean="0"/>
              <a:t>NMJ</a:t>
            </a:r>
            <a:r>
              <a:rPr lang="en-US" b="1" dirty="0"/>
              <a:t>: </a:t>
            </a:r>
            <a:r>
              <a:rPr lang="en-US" dirty="0"/>
              <a:t>contraction of skeletal muscles.</a:t>
            </a:r>
          </a:p>
          <a:p>
            <a:pPr lvl="0"/>
            <a:r>
              <a:rPr lang="en-US" dirty="0"/>
              <a:t>Stimulates both sympathetic and parasympathetic ganglia.</a:t>
            </a:r>
          </a:p>
          <a:p>
            <a:pPr lvl="0"/>
            <a:r>
              <a:rPr lang="en-US" dirty="0"/>
              <a:t>Stimulates the release of adrenaline from the adrenal medulla and </a:t>
            </a:r>
            <a:r>
              <a:rPr lang="en-US" dirty="0" err="1"/>
              <a:t>chromoffin</a:t>
            </a:r>
            <a:r>
              <a:rPr lang="en-US" dirty="0"/>
              <a:t>.</a:t>
            </a:r>
          </a:p>
          <a:p>
            <a:pPr lvl="0"/>
            <a:r>
              <a:rPr lang="en-US" b="1" dirty="0"/>
              <a:t>In CNS</a:t>
            </a:r>
            <a:r>
              <a:rPr lang="en-US" dirty="0"/>
              <a:t>: stimulates the release of ADH at the hypothalamus.</a:t>
            </a:r>
          </a:p>
          <a:p>
            <a:pPr>
              <a:buNone/>
            </a:pPr>
            <a:r>
              <a:rPr lang="en-US" b="1" i="1" u="sng" dirty="0"/>
              <a:t>Therapeutic uses:</a:t>
            </a:r>
            <a:endParaRPr lang="en-US" dirty="0"/>
          </a:p>
          <a:p>
            <a:r>
              <a:rPr lang="en-US" dirty="0"/>
              <a:t>Uses as eye drop to produce rapid and complete </a:t>
            </a:r>
            <a:r>
              <a:rPr lang="en-US" dirty="0" err="1"/>
              <a:t>miosis</a:t>
            </a:r>
            <a:r>
              <a:rPr lang="en-US" dirty="0"/>
              <a:t> after </a:t>
            </a:r>
            <a:r>
              <a:rPr lang="en-US" dirty="0" smtClean="0"/>
              <a:t>cataract surgery</a:t>
            </a:r>
            <a:r>
              <a:rPr lang="en-US" b="1" dirty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/>
            <a:r>
              <a:rPr lang="en-US" b="1" dirty="0" smtClean="0"/>
              <a:t>BETHANECHOL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lvl="1"/>
            <a:r>
              <a:rPr lang="en-US" dirty="0" smtClean="0"/>
              <a:t>Not </a:t>
            </a:r>
            <a:r>
              <a:rPr lang="en-US" dirty="0"/>
              <a:t>hydrolyzed by </a:t>
            </a:r>
            <a:r>
              <a:rPr lang="en-US" dirty="0" err="1"/>
              <a:t>acetylcholinesterase</a:t>
            </a:r>
            <a:r>
              <a:rPr lang="en-US" dirty="0"/>
              <a:t> but it is hydrolyzed by other esterase.</a:t>
            </a:r>
            <a:endParaRPr lang="en-US" sz="2400" dirty="0"/>
          </a:p>
          <a:p>
            <a:pPr lvl="1"/>
            <a:r>
              <a:rPr lang="en-US" dirty="0"/>
              <a:t>It has no nicotinic actions.</a:t>
            </a:r>
            <a:endParaRPr lang="en-US" sz="2400" dirty="0"/>
          </a:p>
          <a:p>
            <a:pPr lvl="1"/>
            <a:r>
              <a:rPr lang="en-US" dirty="0"/>
              <a:t>It is longer duration of action than acetylcholine.</a:t>
            </a:r>
            <a:endParaRPr lang="en-US" sz="2400" dirty="0"/>
          </a:p>
          <a:p>
            <a:endParaRPr lang="en-US" b="1" i="1" dirty="0" smtClean="0"/>
          </a:p>
          <a:p>
            <a:r>
              <a:rPr lang="en-US" b="1" i="1" dirty="0" smtClean="0"/>
              <a:t>Therapeutic uses:</a:t>
            </a:r>
            <a:endParaRPr lang="en-US" sz="2800" dirty="0" smtClean="0"/>
          </a:p>
          <a:p>
            <a:pPr lvl="2"/>
            <a:r>
              <a:rPr lang="en-US" sz="2800" dirty="0" smtClean="0"/>
              <a:t>Post operative non-abstractive urinary retention.</a:t>
            </a:r>
            <a:endParaRPr lang="en-US" dirty="0" smtClean="0"/>
          </a:p>
          <a:p>
            <a:pPr lvl="2"/>
            <a:r>
              <a:rPr lang="en-US" sz="2800" dirty="0" smtClean="0"/>
              <a:t>Post-operative </a:t>
            </a:r>
            <a:r>
              <a:rPr lang="en-US" sz="2800" dirty="0" err="1" smtClean="0"/>
              <a:t>ileus</a:t>
            </a:r>
            <a:r>
              <a:rPr lang="en-US" sz="2800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PILOCARPINE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85800"/>
            <a:ext cx="9144000" cy="6019800"/>
          </a:xfrm>
        </p:spPr>
        <p:txBody>
          <a:bodyPr>
            <a:normAutofit fontScale="92500" lnSpcReduction="10000"/>
          </a:bodyPr>
          <a:lstStyle/>
          <a:p>
            <a:pPr lvl="2">
              <a:buNone/>
            </a:pPr>
            <a:r>
              <a:rPr lang="en-US" sz="2400" dirty="0" smtClean="0"/>
              <a:t>It </a:t>
            </a:r>
            <a:r>
              <a:rPr lang="en-US" sz="2400" dirty="0"/>
              <a:t>is natural </a:t>
            </a:r>
            <a:r>
              <a:rPr lang="en-US" sz="2400" dirty="0" smtClean="0"/>
              <a:t>alkaloid, not </a:t>
            </a:r>
            <a:r>
              <a:rPr lang="en-US" sz="2400" dirty="0"/>
              <a:t>hydrolyzed by </a:t>
            </a:r>
            <a:r>
              <a:rPr lang="en-US" sz="2400" dirty="0" err="1"/>
              <a:t>acetylcholinesterase</a:t>
            </a:r>
            <a:r>
              <a:rPr lang="en-US" sz="2400" dirty="0"/>
              <a:t>.</a:t>
            </a:r>
            <a:endParaRPr lang="en-US" dirty="0"/>
          </a:p>
          <a:p>
            <a:pPr lvl="2">
              <a:buNone/>
            </a:pPr>
            <a:r>
              <a:rPr lang="en-US" sz="2400" dirty="0"/>
              <a:t>It has marked </a:t>
            </a:r>
            <a:r>
              <a:rPr lang="en-US" sz="2400" dirty="0" err="1" smtClean="0"/>
              <a:t>muscarinic</a:t>
            </a:r>
            <a:r>
              <a:rPr lang="en-US" sz="2400" dirty="0" smtClean="0"/>
              <a:t>  actions</a:t>
            </a:r>
            <a:r>
              <a:rPr lang="en-US" sz="2400" dirty="0"/>
              <a:t>.</a:t>
            </a:r>
            <a:endParaRPr lang="en-US" dirty="0"/>
          </a:p>
          <a:p>
            <a:pPr>
              <a:buNone/>
            </a:pPr>
            <a:r>
              <a:rPr lang="en-US" b="1" i="1" u="sng" dirty="0"/>
              <a:t>Actions:</a:t>
            </a:r>
            <a:endParaRPr lang="en-US" sz="2800" u="sng" dirty="0"/>
          </a:p>
          <a:p>
            <a:pPr lvl="0"/>
            <a:r>
              <a:rPr lang="en-US" b="1" dirty="0"/>
              <a:t>Eye: </a:t>
            </a:r>
            <a:r>
              <a:rPr lang="en-US" dirty="0"/>
              <a:t>loss of </a:t>
            </a:r>
            <a:r>
              <a:rPr lang="en-US" dirty="0" smtClean="0"/>
              <a:t>accommodation, </a:t>
            </a:r>
            <a:r>
              <a:rPr lang="en-US" dirty="0" err="1" smtClean="0"/>
              <a:t>miosis</a:t>
            </a:r>
            <a:r>
              <a:rPr lang="en-US" dirty="0" smtClean="0"/>
              <a:t> </a:t>
            </a:r>
            <a:r>
              <a:rPr lang="en-US" dirty="0"/>
              <a:t>and lowering the intraocular pressure (IOP).</a:t>
            </a:r>
            <a:endParaRPr lang="en-US" sz="2800" dirty="0"/>
          </a:p>
          <a:p>
            <a:pPr lvl="0"/>
            <a:r>
              <a:rPr lang="en-US" b="1" dirty="0"/>
              <a:t>Other actions: </a:t>
            </a:r>
            <a:r>
              <a:rPr lang="en-US" dirty="0"/>
              <a:t>it stimulates the secretary glands and causes sweating, salivation and </a:t>
            </a:r>
            <a:r>
              <a:rPr lang="en-US" dirty="0" err="1"/>
              <a:t>lacrimation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sz="2800" b="1" i="1" u="sng" dirty="0" smtClean="0"/>
              <a:t>Therapeutic uses of </a:t>
            </a:r>
            <a:r>
              <a:rPr lang="en-US" sz="2800" b="1" i="1" u="sng" dirty="0" err="1" smtClean="0"/>
              <a:t>pilocarpine</a:t>
            </a:r>
            <a:r>
              <a:rPr lang="en-US" sz="2800" b="1" i="1" u="sng" dirty="0" smtClean="0"/>
              <a:t>:</a:t>
            </a:r>
            <a:endParaRPr lang="en-US" sz="3200" u="sng" dirty="0" smtClean="0"/>
          </a:p>
          <a:p>
            <a:pPr lvl="0"/>
            <a:r>
              <a:rPr lang="en-US" sz="2800" dirty="0" smtClean="0"/>
              <a:t>In the treatment of GLAUCOMA.</a:t>
            </a:r>
            <a:endParaRPr lang="en-US" sz="3200" dirty="0" smtClean="0"/>
          </a:p>
          <a:p>
            <a:pPr lvl="0"/>
            <a:r>
              <a:rPr lang="en-US" sz="2800" dirty="0" smtClean="0"/>
              <a:t>To reverse </a:t>
            </a:r>
            <a:r>
              <a:rPr lang="en-US" sz="2800" dirty="0" err="1" smtClean="0"/>
              <a:t>cycloplagic</a:t>
            </a:r>
            <a:r>
              <a:rPr lang="en-US" sz="2800" dirty="0" smtClean="0"/>
              <a:t> and </a:t>
            </a:r>
            <a:r>
              <a:rPr lang="en-US" sz="2800" dirty="0" err="1" smtClean="0"/>
              <a:t>mydriatic</a:t>
            </a:r>
            <a:r>
              <a:rPr lang="en-US" sz="2800" dirty="0" smtClean="0"/>
              <a:t> effect of atropine.</a:t>
            </a:r>
            <a:endParaRPr lang="en-US" sz="3200" dirty="0" smtClean="0"/>
          </a:p>
          <a:p>
            <a:pPr>
              <a:buNone/>
            </a:pPr>
            <a:endParaRPr lang="en-US" sz="2800" b="1" i="1" u="sng" dirty="0" smtClean="0"/>
          </a:p>
          <a:p>
            <a:pPr>
              <a:buNone/>
            </a:pPr>
            <a:r>
              <a:rPr lang="en-US" sz="2800" b="1" i="1" u="sng" dirty="0" smtClean="0"/>
              <a:t>Side effects: </a:t>
            </a:r>
            <a:endParaRPr lang="en-US" sz="3200" u="sng" dirty="0" smtClean="0"/>
          </a:p>
          <a:p>
            <a:pPr lvl="0"/>
            <a:r>
              <a:rPr lang="en-US" sz="2800" dirty="0" smtClean="0"/>
              <a:t>CNS disturbance because it is crossing the BBB.</a:t>
            </a:r>
            <a:endParaRPr lang="en-US" sz="3200" dirty="0" smtClean="0"/>
          </a:p>
          <a:p>
            <a:pPr lvl="0"/>
            <a:r>
              <a:rPr lang="en-US" sz="2800" dirty="0" smtClean="0"/>
              <a:t>Sweating and salivation.</a:t>
            </a:r>
            <a:endParaRPr lang="en-US" sz="3200" dirty="0" smtClean="0"/>
          </a:p>
          <a:p>
            <a:pPr lvl="0"/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/>
              <a:t>PHYSOSTIGMINE: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991600" cy="5486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 smtClean="0"/>
              <a:t>It </a:t>
            </a:r>
            <a:r>
              <a:rPr lang="en-US" b="1" dirty="0"/>
              <a:t>is an alkaloid.</a:t>
            </a:r>
            <a:endParaRPr lang="en-US" dirty="0"/>
          </a:p>
          <a:p>
            <a:pPr lvl="0"/>
            <a:r>
              <a:rPr lang="en-US" b="1" dirty="0"/>
              <a:t>Well absorbed and penetrate the BBB.</a:t>
            </a:r>
            <a:endParaRPr lang="en-US" dirty="0"/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r>
              <a:rPr lang="en-US" b="1" i="1" dirty="0" smtClean="0"/>
              <a:t>Therapeutic </a:t>
            </a:r>
            <a:r>
              <a:rPr lang="en-US" b="1" i="1" dirty="0"/>
              <a:t>uses:</a:t>
            </a:r>
            <a:endParaRPr lang="en-US" dirty="0"/>
          </a:p>
          <a:p>
            <a:pPr lvl="0"/>
            <a:r>
              <a:rPr lang="en-US" b="1" dirty="0"/>
              <a:t>Glaucoma</a:t>
            </a:r>
            <a:r>
              <a:rPr lang="en-US" b="1" dirty="0" smtClean="0"/>
              <a:t>.</a:t>
            </a:r>
          </a:p>
          <a:p>
            <a:pPr lvl="0"/>
            <a:r>
              <a:rPr lang="en-US" b="1" dirty="0" smtClean="0"/>
              <a:t>Atropine poisoning</a:t>
            </a:r>
            <a:endParaRPr lang="en-US" dirty="0"/>
          </a:p>
          <a:p>
            <a:pPr lvl="0"/>
            <a:r>
              <a:rPr lang="en-US" b="1" dirty="0"/>
              <a:t>Alzheimer s disease.</a:t>
            </a:r>
            <a:endParaRPr lang="en-US" dirty="0"/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r>
              <a:rPr lang="en-US" b="1" i="1" dirty="0" smtClean="0"/>
              <a:t>Side </a:t>
            </a:r>
            <a:r>
              <a:rPr lang="en-US" b="1" i="1" dirty="0"/>
              <a:t>effects:</a:t>
            </a:r>
            <a:endParaRPr lang="en-US" dirty="0"/>
          </a:p>
          <a:p>
            <a:pPr lvl="0"/>
            <a:r>
              <a:rPr lang="en-US" b="1" dirty="0"/>
              <a:t>CNS: convulsions.</a:t>
            </a:r>
            <a:endParaRPr lang="en-US" dirty="0"/>
          </a:p>
          <a:p>
            <a:pPr lvl="0"/>
            <a:r>
              <a:rPr lang="en-US" b="1" dirty="0"/>
              <a:t>Heart: </a:t>
            </a:r>
            <a:r>
              <a:rPr lang="en-US" b="1" dirty="0" err="1"/>
              <a:t>bradycardia</a:t>
            </a:r>
            <a:r>
              <a:rPr lang="en-US" b="1" dirty="0"/>
              <a:t>.</a:t>
            </a:r>
            <a:endParaRPr lang="en-US" dirty="0"/>
          </a:p>
          <a:p>
            <a:pPr lvl="0"/>
            <a:r>
              <a:rPr lang="en-US" b="1" dirty="0"/>
              <a:t>Paralysis of skeletal muscles which it is rare seen in the therapeutic dose.</a:t>
            </a:r>
            <a:endParaRPr lang="en-US" dirty="0"/>
          </a:p>
          <a:p>
            <a:pPr lvl="0"/>
            <a:r>
              <a:rPr lang="en-US" b="1" dirty="0"/>
              <a:t>Lid muscles twitching.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1"/>
            <a:r>
              <a:rPr lang="en-US" b="1" dirty="0" smtClean="0"/>
              <a:t>It </a:t>
            </a:r>
            <a:r>
              <a:rPr lang="en-US" b="1" dirty="0"/>
              <a:t>is synthetic </a:t>
            </a:r>
            <a:r>
              <a:rPr lang="en-US" b="1" dirty="0" err="1"/>
              <a:t>anticholinergic</a:t>
            </a:r>
            <a:r>
              <a:rPr lang="en-US" b="1" dirty="0"/>
              <a:t> drug.</a:t>
            </a:r>
            <a:endParaRPr lang="en-US" sz="2400" dirty="0"/>
          </a:p>
          <a:p>
            <a:pPr lvl="1"/>
            <a:r>
              <a:rPr lang="en-US" b="1" dirty="0"/>
              <a:t>It is poorly absorbed.</a:t>
            </a:r>
            <a:endParaRPr lang="en-US" sz="2400" dirty="0"/>
          </a:p>
          <a:p>
            <a:pPr lvl="1"/>
            <a:r>
              <a:rPr lang="en-US" b="1" dirty="0"/>
              <a:t>It is polar compound and so that not cross to the CNS.</a:t>
            </a:r>
            <a:endParaRPr lang="en-US" sz="2400" dirty="0"/>
          </a:p>
          <a:p>
            <a:endParaRPr lang="en-US" b="1" i="1" dirty="0" smtClean="0"/>
          </a:p>
          <a:p>
            <a:pPr>
              <a:buNone/>
            </a:pPr>
            <a:r>
              <a:rPr lang="en-US" b="1" i="1" dirty="0" smtClean="0"/>
              <a:t>Therapeutic </a:t>
            </a:r>
            <a:r>
              <a:rPr lang="en-US" b="1" i="1" dirty="0"/>
              <a:t>uses</a:t>
            </a:r>
            <a:r>
              <a:rPr lang="en-US" i="1" dirty="0"/>
              <a:t>: </a:t>
            </a:r>
            <a:r>
              <a:rPr lang="en-US" i="1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As antidote for </a:t>
            </a:r>
            <a:r>
              <a:rPr lang="en-US" sz="2000" dirty="0" err="1" smtClean="0"/>
              <a:t>tubocurarine</a:t>
            </a:r>
            <a:r>
              <a:rPr lang="en-US" sz="2000" dirty="0" smtClean="0"/>
              <a:t> poisoning</a:t>
            </a:r>
          </a:p>
          <a:p>
            <a:r>
              <a:rPr lang="en-US" sz="2000" dirty="0" smtClean="0"/>
              <a:t>Management of </a:t>
            </a:r>
            <a:r>
              <a:rPr lang="en-US" sz="2000" dirty="0" err="1" smtClean="0"/>
              <a:t>Mysthenia</a:t>
            </a:r>
            <a:r>
              <a:rPr lang="en-US" sz="2000" dirty="0" smtClean="0"/>
              <a:t> Gravis:</a:t>
            </a:r>
          </a:p>
          <a:p>
            <a:pPr>
              <a:buNone/>
            </a:pPr>
            <a:r>
              <a:rPr lang="en-US" sz="2400" dirty="0" smtClean="0"/>
              <a:t>it is an a autoimmune disorder due to antibodies against Ach receptor, 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NEOSTIGMINE</a:t>
            </a:r>
            <a:endParaRPr lang="en-US" sz="40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. </a:t>
            </a:r>
            <a:r>
              <a:rPr lang="en-US" b="1" dirty="0" err="1" smtClean="0"/>
              <a:t>Organophosphorous</a:t>
            </a:r>
            <a:r>
              <a:rPr lang="en-US" b="1" dirty="0" smtClean="0"/>
              <a:t>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They </a:t>
            </a:r>
            <a:r>
              <a:rPr lang="en-US" dirty="0"/>
              <a:t>are irreversible </a:t>
            </a:r>
            <a:r>
              <a:rPr lang="en-US" dirty="0" err="1"/>
              <a:t>anticholinesterase</a:t>
            </a:r>
            <a:r>
              <a:rPr lang="en-US" dirty="0"/>
              <a:t>:</a:t>
            </a:r>
            <a:endParaRPr lang="en-US" sz="2800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They </a:t>
            </a:r>
            <a:r>
              <a:rPr lang="en-US" dirty="0"/>
              <a:t>are insecticides and nerve gases.</a:t>
            </a:r>
            <a:endParaRPr lang="en-US" sz="2800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They </a:t>
            </a:r>
            <a:r>
              <a:rPr lang="en-US" dirty="0"/>
              <a:t>include: parathion, </a:t>
            </a:r>
            <a:r>
              <a:rPr lang="en-US" dirty="0" err="1"/>
              <a:t>malthion</a:t>
            </a:r>
            <a:r>
              <a:rPr lang="en-US" dirty="0"/>
              <a:t>, and </a:t>
            </a:r>
            <a:r>
              <a:rPr lang="en-US" dirty="0" err="1"/>
              <a:t>sarin</a:t>
            </a:r>
            <a:r>
              <a:rPr lang="en-US" dirty="0"/>
              <a:t>.</a:t>
            </a:r>
            <a:endParaRPr lang="en-US" sz="2800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They </a:t>
            </a:r>
            <a:r>
              <a:rPr lang="en-US" dirty="0"/>
              <a:t>are highly lipid soluble compounds. So that they cross the BBB.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</TotalTime>
  <Words>552</Words>
  <Application>Microsoft Office PowerPoint</Application>
  <PresentationFormat>On-screen Show (4:3)</PresentationFormat>
  <Paragraphs>120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Cholinergic agonists</vt:lpstr>
      <vt:lpstr>Cholinergic agonist- Classification</vt:lpstr>
      <vt:lpstr>Actions of acetylcholine</vt:lpstr>
      <vt:lpstr>The nicotinic actions:</vt:lpstr>
      <vt:lpstr>BETHANECHOL</vt:lpstr>
      <vt:lpstr>PILOCARPINE</vt:lpstr>
      <vt:lpstr>PHYSOSTIGMINE:</vt:lpstr>
      <vt:lpstr>Slide 8</vt:lpstr>
      <vt:lpstr>. Organophosphorous compounds</vt:lpstr>
      <vt:lpstr>Management of myaesthenia gravis</vt:lpstr>
      <vt:lpstr>Management of myaesthenia gravis(contd.) </vt:lpstr>
      <vt:lpstr>Toxicity / poisoning of organophosphorous compounds:</vt:lpstr>
      <vt:lpstr>Treatment of organophosphate poisoning</vt:lpstr>
      <vt:lpstr>Slide 14</vt:lpstr>
      <vt:lpstr>Slide 15</vt:lpstr>
      <vt:lpstr>Slide 16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Cholinergic agonists</dc:title>
  <dc:creator>SABOOR</dc:creator>
  <cp:lastModifiedBy>DELL</cp:lastModifiedBy>
  <cp:revision>2</cp:revision>
  <dcterms:created xsi:type="dcterms:W3CDTF">2015-01-31T23:18:09Z</dcterms:created>
  <dcterms:modified xsi:type="dcterms:W3CDTF">2015-02-26T06:15:18Z</dcterms:modified>
</cp:coreProperties>
</file>