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8" r:id="rId4"/>
    <p:sldId id="257" r:id="rId5"/>
    <p:sldId id="259" r:id="rId6"/>
    <p:sldId id="261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59" autoAdjust="0"/>
    <p:restoredTop sz="86441" autoAdjust="0"/>
  </p:normalViewPr>
  <p:slideViewPr>
    <p:cSldViewPr>
      <p:cViewPr varScale="1">
        <p:scale>
          <a:sx n="73" d="100"/>
          <a:sy n="73" d="100"/>
        </p:scale>
        <p:origin x="-17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8" y="127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2ADB2-4146-4EFB-A4BA-AAC7EFC10B40}" type="datetimeFigureOut">
              <a:rPr lang="en-US" smtClean="0"/>
              <a:pPr/>
              <a:t>2/21/2015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F053-D7AD-4ED0-A27A-C58DEA0352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2ADB2-4146-4EFB-A4BA-AAC7EFC10B40}" type="datetimeFigureOut">
              <a:rPr lang="en-US" smtClean="0"/>
              <a:pPr/>
              <a:t>2/21/2015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F053-D7AD-4ED0-A27A-C58DEA0352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2ADB2-4146-4EFB-A4BA-AAC7EFC10B40}" type="datetimeFigureOut">
              <a:rPr lang="en-US" smtClean="0"/>
              <a:pPr/>
              <a:t>2/21/2015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F053-D7AD-4ED0-A27A-C58DEA0352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2ADB2-4146-4EFB-A4BA-AAC7EFC10B40}" type="datetimeFigureOut">
              <a:rPr lang="en-US" smtClean="0"/>
              <a:pPr/>
              <a:t>2/21/2015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F053-D7AD-4ED0-A27A-C58DEA0352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2ADB2-4146-4EFB-A4BA-AAC7EFC10B40}" type="datetimeFigureOut">
              <a:rPr lang="en-US" smtClean="0"/>
              <a:pPr/>
              <a:t>2/21/2015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71BF053-D7AD-4ED0-A27A-C58DEA0352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2ADB2-4146-4EFB-A4BA-AAC7EFC10B40}" type="datetimeFigureOut">
              <a:rPr lang="en-US" smtClean="0"/>
              <a:pPr/>
              <a:t>2/21/2015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F053-D7AD-4ED0-A27A-C58DEA0352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2ADB2-4146-4EFB-A4BA-AAC7EFC10B40}" type="datetimeFigureOut">
              <a:rPr lang="en-US" smtClean="0"/>
              <a:pPr/>
              <a:t>2/21/2015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F053-D7AD-4ED0-A27A-C58DEA0352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2ADB2-4146-4EFB-A4BA-AAC7EFC10B40}" type="datetimeFigureOut">
              <a:rPr lang="en-US" smtClean="0"/>
              <a:pPr/>
              <a:t>2/21/2015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F053-D7AD-4ED0-A27A-C58DEA0352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2ADB2-4146-4EFB-A4BA-AAC7EFC10B40}" type="datetimeFigureOut">
              <a:rPr lang="en-US" smtClean="0"/>
              <a:pPr/>
              <a:t>2/21/2015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F053-D7AD-4ED0-A27A-C58DEA0352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2ADB2-4146-4EFB-A4BA-AAC7EFC10B40}" type="datetimeFigureOut">
              <a:rPr lang="en-US" smtClean="0"/>
              <a:pPr/>
              <a:t>2/21/2015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F053-D7AD-4ED0-A27A-C58DEA0352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2ADB2-4146-4EFB-A4BA-AAC7EFC10B40}" type="datetimeFigureOut">
              <a:rPr lang="en-US" smtClean="0"/>
              <a:pPr/>
              <a:t>2/21/2015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F053-D7AD-4ED0-A27A-C58DEA0352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C22ADB2-4146-4EFB-A4BA-AAC7EFC10B40}" type="datetimeFigureOut">
              <a:rPr lang="en-US" smtClean="0"/>
              <a:pPr/>
              <a:t>2/21/2015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71BF053-D7AD-4ED0-A27A-C58DEA0352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Cholinergic antagonist/ </a:t>
            </a:r>
            <a:r>
              <a:rPr lang="en-US" dirty="0" err="1" smtClean="0"/>
              <a:t>muscarinic</a:t>
            </a:r>
            <a:r>
              <a:rPr lang="en-US" dirty="0" smtClean="0"/>
              <a:t> antagonist / </a:t>
            </a:r>
            <a:r>
              <a:rPr lang="en-US" dirty="0" err="1" smtClean="0"/>
              <a:t>muscarinic</a:t>
            </a:r>
            <a:r>
              <a:rPr lang="en-US" dirty="0" smtClean="0"/>
              <a:t> blocker.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Adverse effects of atropine / </a:t>
            </a:r>
            <a:r>
              <a:rPr lang="en-US" dirty="0" err="1" smtClean="0">
                <a:solidFill>
                  <a:srgbClr val="FF0000"/>
                </a:solidFill>
              </a:rPr>
              <a:t>Muscarinic</a:t>
            </a:r>
            <a:r>
              <a:rPr lang="en-US" dirty="0" smtClean="0">
                <a:solidFill>
                  <a:srgbClr val="FF0000"/>
                </a:solidFill>
              </a:rPr>
              <a:t> antagonist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5105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Constipation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Dryness of mouth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Blurring of vision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Drowsiness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Tachycardia / palpitation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Photophobia / decreased </a:t>
            </a:r>
            <a:r>
              <a:rPr lang="en-US" dirty="0" err="1" smtClean="0">
                <a:solidFill>
                  <a:srgbClr val="FFFF00"/>
                </a:solidFill>
              </a:rPr>
              <a:t>accomodation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en-US" b="1" i="1" dirty="0" smtClean="0">
                <a:solidFill>
                  <a:srgbClr val="FFFF00"/>
                </a:solidFill>
              </a:rPr>
              <a:t>Note</a:t>
            </a:r>
            <a:r>
              <a:rPr lang="en-US" b="1" dirty="0" smtClean="0">
                <a:solidFill>
                  <a:srgbClr val="FFFF00"/>
                </a:solidFill>
              </a:rPr>
              <a:t>: Atropine toxicity is treated with 	</a:t>
            </a:r>
            <a:r>
              <a:rPr lang="en-US" b="1" dirty="0" err="1" smtClean="0">
                <a:solidFill>
                  <a:srgbClr val="FFFF00"/>
                </a:solidFill>
              </a:rPr>
              <a:t>physostigmine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OBJECTIVES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9144000" cy="4251960"/>
          </a:xfrm>
        </p:spPr>
        <p:txBody>
          <a:bodyPr>
            <a:normAutofit/>
          </a:bodyPr>
          <a:lstStyle/>
          <a:p>
            <a:pPr lvl="0"/>
            <a:r>
              <a:rPr lang="en-US" sz="3200" b="1" dirty="0" smtClean="0"/>
              <a:t>Classify &amp; describe cholinergic antagonists</a:t>
            </a:r>
          </a:p>
          <a:p>
            <a:endParaRPr lang="en-US" sz="3200" b="1" dirty="0" smtClean="0"/>
          </a:p>
          <a:p>
            <a:endParaRPr lang="en-US" sz="3200" b="1" dirty="0" smtClean="0"/>
          </a:p>
          <a:p>
            <a:r>
              <a:rPr lang="en-US" sz="3200" b="1" dirty="0" smtClean="0"/>
              <a:t>Explain actions, therapeutic uses &amp; adverse reactions of cholinergic antagonists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Cholinergic antagonist / Cholinergic blockers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lum contrast="65000"/>
          </a:blip>
          <a:srcRect/>
          <a:stretch>
            <a:fillRect/>
          </a:stretch>
        </p:blipFill>
        <p:spPr bwMode="auto">
          <a:xfrm>
            <a:off x="0" y="1447800"/>
            <a:ext cx="9144000" cy="43434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lum contrast="59000"/>
          </a:blip>
          <a:srcRect/>
          <a:stretch>
            <a:fillRect/>
          </a:stretch>
        </p:blipFill>
        <p:spPr bwMode="auto">
          <a:xfrm>
            <a:off x="0" y="57912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429000" y="43434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(Parasympathetic nervous system)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096000" y="1600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 (-) </a:t>
            </a:r>
            <a:r>
              <a:rPr lang="en-US" dirty="0" err="1" smtClean="0">
                <a:solidFill>
                  <a:srgbClr val="C00000"/>
                </a:solidFill>
              </a:rPr>
              <a:t>muscaarinic</a:t>
            </a:r>
            <a:r>
              <a:rPr lang="en-US" dirty="0" smtClean="0">
                <a:solidFill>
                  <a:srgbClr val="C00000"/>
                </a:solidFill>
              </a:rPr>
              <a:t> blockers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40386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N</a:t>
            </a:r>
            <a:r>
              <a:rPr lang="en-US" baseline="-25000" dirty="0" err="1" smtClean="0">
                <a:solidFill>
                  <a:srgbClr val="C00000"/>
                </a:solidFill>
              </a:rPr>
              <a:t>N</a:t>
            </a:r>
            <a:r>
              <a:rPr lang="en-US" dirty="0" smtClean="0">
                <a:solidFill>
                  <a:srgbClr val="C00000"/>
                </a:solidFill>
              </a:rPr>
              <a:t> (-) Nicotinic neuronal blockers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56388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N</a:t>
            </a:r>
            <a:r>
              <a:rPr lang="en-US" baseline="-25000" dirty="0" smtClean="0">
                <a:solidFill>
                  <a:srgbClr val="C00000"/>
                </a:solidFill>
              </a:rPr>
              <a:t>M</a:t>
            </a:r>
            <a:r>
              <a:rPr lang="en-US" dirty="0" smtClean="0">
                <a:solidFill>
                  <a:srgbClr val="C00000"/>
                </a:solidFill>
              </a:rPr>
              <a:t> (-) Nicotinic  neuromuscular blockers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Actions of cholinergic/ </a:t>
            </a:r>
            <a:r>
              <a:rPr lang="en-US" sz="2800" dirty="0" err="1" smtClean="0">
                <a:solidFill>
                  <a:srgbClr val="FFFF00"/>
                </a:solidFill>
              </a:rPr>
              <a:t>muscarinic</a:t>
            </a:r>
            <a:r>
              <a:rPr lang="en-US" sz="2800" dirty="0" smtClean="0">
                <a:solidFill>
                  <a:srgbClr val="FFFF00"/>
                </a:solidFill>
              </a:rPr>
              <a:t> antagonist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lum contrast="74000"/>
          </a:blip>
          <a:srcRect/>
          <a:stretch>
            <a:fillRect/>
          </a:stretch>
        </p:blipFill>
        <p:spPr bwMode="auto">
          <a:xfrm>
            <a:off x="0" y="609600"/>
            <a:ext cx="9144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lum contrast="73000"/>
          </a:blip>
          <a:srcRect/>
          <a:stretch>
            <a:fillRect/>
          </a:stretch>
        </p:blipFill>
        <p:spPr bwMode="auto">
          <a:xfrm>
            <a:off x="0" y="3810000"/>
            <a:ext cx="91440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lum contrast="71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1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019800" y="1905000"/>
            <a:ext cx="3124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D</a:t>
            </a:r>
            <a:r>
              <a:rPr lang="en-US" sz="1400" dirty="0" smtClean="0">
                <a:solidFill>
                  <a:srgbClr val="FF0000"/>
                </a:solidFill>
              </a:rPr>
              <a:t>iarrhea, </a:t>
            </a:r>
            <a:r>
              <a:rPr lang="en-US" sz="1400" b="1" dirty="0" smtClean="0">
                <a:solidFill>
                  <a:srgbClr val="FF0000"/>
                </a:solidFill>
              </a:rPr>
              <a:t>U</a:t>
            </a:r>
            <a:r>
              <a:rPr lang="en-US" sz="1400" dirty="0" smtClean="0">
                <a:solidFill>
                  <a:srgbClr val="FF0000"/>
                </a:solidFill>
              </a:rPr>
              <a:t>rination, </a:t>
            </a:r>
            <a:r>
              <a:rPr lang="en-US" sz="1400" b="1" dirty="0" err="1" smtClean="0">
                <a:solidFill>
                  <a:srgbClr val="FF0000"/>
                </a:solidFill>
              </a:rPr>
              <a:t>B</a:t>
            </a:r>
            <a:r>
              <a:rPr lang="en-US" sz="1400" dirty="0" err="1" smtClean="0">
                <a:solidFill>
                  <a:srgbClr val="FF0000"/>
                </a:solidFill>
              </a:rPr>
              <a:t>radycardia</a:t>
            </a:r>
            <a:r>
              <a:rPr lang="en-US" sz="1400" dirty="0" smtClean="0">
                <a:solidFill>
                  <a:srgbClr val="FF0000"/>
                </a:solidFill>
              </a:rPr>
              <a:t>, </a:t>
            </a:r>
            <a:r>
              <a:rPr lang="en-US" sz="1400" b="1" dirty="0" err="1" smtClean="0">
                <a:solidFill>
                  <a:srgbClr val="FF0000"/>
                </a:solidFill>
              </a:rPr>
              <a:t>B</a:t>
            </a:r>
            <a:r>
              <a:rPr lang="en-US" sz="1400" dirty="0" err="1" smtClean="0">
                <a:solidFill>
                  <a:srgbClr val="FF0000"/>
                </a:solidFill>
              </a:rPr>
              <a:t>ronchospasm</a:t>
            </a:r>
            <a:r>
              <a:rPr lang="en-US" sz="1400" dirty="0" smtClean="0">
                <a:solidFill>
                  <a:srgbClr val="FF0000"/>
                </a:solidFill>
              </a:rPr>
              <a:t>, </a:t>
            </a:r>
            <a:r>
              <a:rPr lang="en-US" sz="1400" b="1" dirty="0" smtClean="0">
                <a:solidFill>
                  <a:srgbClr val="FF0000"/>
                </a:solidFill>
              </a:rPr>
              <a:t>E</a:t>
            </a:r>
            <a:r>
              <a:rPr lang="en-US" sz="1400" dirty="0" smtClean="0">
                <a:solidFill>
                  <a:srgbClr val="FF0000"/>
                </a:solidFill>
              </a:rPr>
              <a:t>xcitation of CNS,  </a:t>
            </a:r>
            <a:r>
              <a:rPr lang="en-US" sz="1400" b="1" dirty="0" err="1" smtClean="0">
                <a:solidFill>
                  <a:srgbClr val="FF0000"/>
                </a:solidFill>
              </a:rPr>
              <a:t>L</a:t>
            </a:r>
            <a:r>
              <a:rPr lang="en-US" sz="1400" dirty="0" err="1" smtClean="0">
                <a:solidFill>
                  <a:srgbClr val="FF0000"/>
                </a:solidFill>
              </a:rPr>
              <a:t>acrimation</a:t>
            </a:r>
            <a:r>
              <a:rPr lang="en-US" sz="1400" dirty="0" smtClean="0">
                <a:solidFill>
                  <a:srgbClr val="FF0000"/>
                </a:solidFill>
              </a:rPr>
              <a:t>, </a:t>
            </a:r>
            <a:r>
              <a:rPr lang="en-US" sz="1400" b="1" dirty="0" smtClean="0">
                <a:solidFill>
                  <a:srgbClr val="FF0000"/>
                </a:solidFill>
              </a:rPr>
              <a:t>S</a:t>
            </a:r>
            <a:r>
              <a:rPr lang="en-US" sz="1400" dirty="0" smtClean="0">
                <a:solidFill>
                  <a:srgbClr val="FF0000"/>
                </a:solidFill>
              </a:rPr>
              <a:t>weating &amp; </a:t>
            </a:r>
            <a:r>
              <a:rPr lang="en-US" sz="1400" b="1" dirty="0" smtClean="0">
                <a:solidFill>
                  <a:srgbClr val="FF0000"/>
                </a:solidFill>
              </a:rPr>
              <a:t>S</a:t>
            </a:r>
            <a:r>
              <a:rPr lang="en-US" sz="1400" dirty="0" smtClean="0">
                <a:solidFill>
                  <a:srgbClr val="FF0000"/>
                </a:solidFill>
              </a:rPr>
              <a:t>alivation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Uses of atropine/ </a:t>
            </a:r>
            <a:r>
              <a:rPr lang="en-US" u="sng" dirty="0" err="1" smtClean="0">
                <a:solidFill>
                  <a:srgbClr val="FF0000"/>
                </a:solidFill>
              </a:rPr>
              <a:t>muscarinic</a:t>
            </a:r>
            <a:r>
              <a:rPr lang="en-US" u="sng" dirty="0" smtClean="0">
                <a:solidFill>
                  <a:srgbClr val="FF0000"/>
                </a:solidFill>
              </a:rPr>
              <a:t> antagonist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51054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Organophosphorous</a:t>
            </a:r>
            <a:r>
              <a:rPr lang="en-US" dirty="0" smtClean="0">
                <a:solidFill>
                  <a:srgbClr val="FFFF00"/>
                </a:solidFill>
              </a:rPr>
              <a:t> poisoning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Fundoscopic</a:t>
            </a:r>
            <a:r>
              <a:rPr lang="en-US" dirty="0" smtClean="0">
                <a:solidFill>
                  <a:srgbClr val="FFFF00"/>
                </a:solidFill>
              </a:rPr>
              <a:t> examination of eye- </a:t>
            </a:r>
            <a:r>
              <a:rPr lang="en-US" dirty="0" err="1" smtClean="0">
                <a:solidFill>
                  <a:srgbClr val="FFFF00"/>
                </a:solidFill>
              </a:rPr>
              <a:t>Mydriasis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Pre-</a:t>
            </a:r>
            <a:r>
              <a:rPr lang="en-US" dirty="0" err="1" smtClean="0">
                <a:solidFill>
                  <a:srgbClr val="FFFF00"/>
                </a:solidFill>
              </a:rPr>
              <a:t>anaesthetic</a:t>
            </a:r>
            <a:r>
              <a:rPr lang="en-US" dirty="0" smtClean="0">
                <a:solidFill>
                  <a:srgbClr val="FFFF00"/>
                </a:solidFill>
              </a:rPr>
              <a:t> medication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Parkinsons</a:t>
            </a:r>
            <a:r>
              <a:rPr lang="en-US" dirty="0" smtClean="0">
                <a:solidFill>
                  <a:srgbClr val="FFFF00"/>
                </a:solidFill>
              </a:rPr>
              <a:t> disease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Asthma/ COPD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Urinary urgency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Motion sickness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Bradycardia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Peptic ulcer disease / IBD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831</TotalTime>
  <Words>132</Words>
  <Application>Microsoft Office PowerPoint</Application>
  <PresentationFormat>On-screen Show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Apex</vt:lpstr>
      <vt:lpstr>Cholinergic antagonist/ muscarinic antagonist / muscarinic blocker.</vt:lpstr>
      <vt:lpstr>OBJECTIVES</vt:lpstr>
      <vt:lpstr>Cholinergic antagonist / Cholinergic blockers</vt:lpstr>
      <vt:lpstr>Slide 4</vt:lpstr>
      <vt:lpstr>Actions of cholinergic/ muscarinic antagonist</vt:lpstr>
      <vt:lpstr>Slide 6</vt:lpstr>
      <vt:lpstr>Slide 7</vt:lpstr>
      <vt:lpstr>Slide 8</vt:lpstr>
      <vt:lpstr>Uses of atropine/ muscarinic antagonist</vt:lpstr>
      <vt:lpstr>Adverse effects of atropine / Muscarinic antagonist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SABOOR</dc:creator>
  <cp:lastModifiedBy>DELL</cp:lastModifiedBy>
  <cp:revision>14</cp:revision>
  <dcterms:created xsi:type="dcterms:W3CDTF">2013-02-02T19:52:51Z</dcterms:created>
  <dcterms:modified xsi:type="dcterms:W3CDTF">2015-02-21T13:20:14Z</dcterms:modified>
</cp:coreProperties>
</file>