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78" r:id="rId7"/>
    <p:sldId id="279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5097-FB68-4BE2-AD97-DEE5B65100F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010C-737E-4CB0-B2E8-C58C5BA1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Adrenergic agonist drugs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Objectives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Discuss the pharmacology of </a:t>
            </a:r>
            <a:r>
              <a:rPr lang="en-US" sz="3600" dirty="0" err="1" smtClean="0">
                <a:solidFill>
                  <a:schemeClr val="tx1"/>
                </a:solidFill>
              </a:rPr>
              <a:t>catecholamines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Classify &amp; describe adrenergic α-agonists including actions, therapeutic uses &amp; adverse</a:t>
            </a: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reactions.</a:t>
            </a: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Classify &amp; describe adrenergic β-agonists including actions, therapeutic uses &amp; adverse</a:t>
            </a: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reactions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Phenylepherine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Nasal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decongestants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Amphetamine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Anorectics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Clonidine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91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2 adrenergic agonist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Uterine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relaxants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Summary of </a:t>
            </a:r>
            <a:r>
              <a:rPr lang="en-US" sz="4000" dirty="0" err="1" smtClean="0"/>
              <a:t>Sympathomimmetics</a:t>
            </a:r>
            <a:r>
              <a:rPr lang="en-US" sz="4000" dirty="0" smtClean="0"/>
              <a:t> – </a:t>
            </a:r>
            <a:r>
              <a:rPr lang="el-GR" sz="4000" dirty="0" smtClean="0"/>
              <a:t>α</a:t>
            </a:r>
            <a:r>
              <a:rPr lang="en-US" sz="4000" dirty="0" smtClean="0"/>
              <a:t>- </a:t>
            </a:r>
            <a:r>
              <a:rPr lang="en-US" dirty="0" smtClean="0"/>
              <a:t>agonist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Adrenergic transmission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 Summary of </a:t>
            </a:r>
            <a:r>
              <a:rPr lang="el-GR" dirty="0" smtClean="0"/>
              <a:t>β</a:t>
            </a:r>
            <a:r>
              <a:rPr lang="en-US" dirty="0" smtClean="0"/>
              <a:t>- Agonists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667000"/>
            <a:ext cx="9143999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References-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Lippincotts</a:t>
            </a:r>
            <a:r>
              <a:rPr lang="en-US" dirty="0" smtClean="0"/>
              <a:t> Illustrated pharmacology</a:t>
            </a:r>
          </a:p>
          <a:p>
            <a:r>
              <a:rPr lang="en-US" dirty="0" err="1" smtClean="0"/>
              <a:t>Katzung</a:t>
            </a:r>
            <a:r>
              <a:rPr lang="en-US" dirty="0" smtClean="0"/>
              <a:t> Basic &amp; Clinical Pharmacology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err="1" smtClean="0"/>
              <a:t>Catacholamines</a:t>
            </a:r>
            <a:r>
              <a:rPr lang="en-US" sz="2400" dirty="0" smtClean="0"/>
              <a:t> -  Epinephrine (</a:t>
            </a:r>
            <a:r>
              <a:rPr lang="el-GR" sz="2400" dirty="0" smtClean="0"/>
              <a:t>α</a:t>
            </a:r>
            <a:r>
              <a:rPr lang="en-US" sz="2400" dirty="0" smtClean="0"/>
              <a:t>1</a:t>
            </a:r>
            <a:r>
              <a:rPr lang="el-GR" sz="2400" dirty="0" smtClean="0"/>
              <a:t>α</a:t>
            </a:r>
            <a:r>
              <a:rPr lang="en-US" sz="2400" dirty="0" smtClean="0"/>
              <a:t>2</a:t>
            </a:r>
            <a:r>
              <a:rPr lang="el-GR" sz="2400" dirty="0" smtClean="0"/>
              <a:t>β</a:t>
            </a:r>
            <a:r>
              <a:rPr lang="en-US" sz="2400" dirty="0"/>
              <a:t>1</a:t>
            </a:r>
            <a:r>
              <a:rPr lang="el-GR" sz="2400" dirty="0" smtClean="0"/>
              <a:t>β</a:t>
            </a:r>
            <a:r>
              <a:rPr lang="en-US" sz="2400" dirty="0" smtClean="0"/>
              <a:t>2),</a:t>
            </a:r>
            <a:r>
              <a:rPr lang="en-US" sz="2400" dirty="0" err="1" smtClean="0"/>
              <a:t>Norepinephrine</a:t>
            </a:r>
            <a:r>
              <a:rPr lang="en-US" sz="2400" dirty="0" smtClean="0"/>
              <a:t>(</a:t>
            </a:r>
            <a:r>
              <a:rPr lang="el-GR" sz="2400" dirty="0" smtClean="0"/>
              <a:t>α</a:t>
            </a:r>
            <a:r>
              <a:rPr lang="en-US" sz="2400" dirty="0" smtClean="0"/>
              <a:t>1</a:t>
            </a:r>
            <a:r>
              <a:rPr lang="el-GR" sz="2400" dirty="0" smtClean="0"/>
              <a:t>α</a:t>
            </a:r>
            <a:r>
              <a:rPr lang="en-US" sz="2400" dirty="0" smtClean="0"/>
              <a:t>2</a:t>
            </a:r>
            <a:r>
              <a:rPr lang="el-GR" sz="2400" dirty="0" smtClean="0"/>
              <a:t>β</a:t>
            </a:r>
            <a:r>
              <a:rPr lang="en-US" sz="2400" dirty="0"/>
              <a:t>1</a:t>
            </a:r>
            <a:r>
              <a:rPr lang="en-US" sz="2400" dirty="0" smtClean="0"/>
              <a:t>), </a:t>
            </a:r>
            <a:r>
              <a:rPr lang="en-US" sz="2400" dirty="0" err="1" smtClean="0"/>
              <a:t>Isoproterenol</a:t>
            </a:r>
            <a:r>
              <a:rPr lang="en-US" sz="2400" dirty="0" smtClean="0"/>
              <a:t> (</a:t>
            </a:r>
            <a:r>
              <a:rPr lang="el-GR" sz="2400" dirty="0" smtClean="0"/>
              <a:t>β</a:t>
            </a:r>
            <a:r>
              <a:rPr lang="en-US" sz="2400" dirty="0" smtClean="0"/>
              <a:t>1</a:t>
            </a:r>
            <a:r>
              <a:rPr lang="el-GR" sz="2400" dirty="0" smtClean="0"/>
              <a:t>β</a:t>
            </a:r>
            <a:r>
              <a:rPr lang="en-US" sz="2400" dirty="0" smtClean="0"/>
              <a:t>2)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3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Adrenaline-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/>
              <a:t>α</a:t>
            </a:r>
            <a:r>
              <a:rPr lang="en-US" b="1" dirty="0" smtClean="0"/>
              <a:t>1 </a:t>
            </a:r>
            <a:r>
              <a:rPr lang="el-GR" b="1" dirty="0" smtClean="0"/>
              <a:t>α</a:t>
            </a:r>
            <a:r>
              <a:rPr lang="en-US" b="1" dirty="0" smtClean="0"/>
              <a:t>2 </a:t>
            </a:r>
            <a:r>
              <a:rPr lang="el-GR" b="1" dirty="0" smtClean="0"/>
              <a:t>β</a:t>
            </a:r>
            <a:r>
              <a:rPr lang="en-US" b="1" dirty="0" smtClean="0"/>
              <a:t>1 </a:t>
            </a:r>
            <a:r>
              <a:rPr lang="el-GR" b="1" dirty="0" smtClean="0"/>
              <a:t>β</a:t>
            </a:r>
            <a:r>
              <a:rPr lang="en-US" b="1" dirty="0" smtClean="0"/>
              <a:t>2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95031"/>
            <a:ext cx="8458200" cy="216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4191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ADR-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Other </a:t>
            </a:r>
            <a:r>
              <a:rPr lang="en-US" b="1" u="sng" dirty="0" err="1" smtClean="0">
                <a:solidFill>
                  <a:srgbClr val="FF0000"/>
                </a:solidFill>
              </a:rPr>
              <a:t>catecholamines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Noradrenaline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1 ) </a:t>
            </a:r>
            <a:r>
              <a:rPr lang="en-US" dirty="0" smtClean="0"/>
              <a:t>is used in severe shock</a:t>
            </a:r>
          </a:p>
          <a:p>
            <a:r>
              <a:rPr lang="en-US" dirty="0" smtClean="0"/>
              <a:t>NA adverse effects are </a:t>
            </a:r>
            <a:r>
              <a:rPr lang="en-US" dirty="0" err="1" smtClean="0"/>
              <a:t>similat</a:t>
            </a:r>
            <a:r>
              <a:rPr lang="en-US" dirty="0" smtClean="0"/>
              <a:t> to adrenaline. In addition NA causes severe sloughing of skin due vasoconstriction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Dobutamine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1) </a:t>
            </a:r>
            <a:r>
              <a:rPr lang="en-US" dirty="0" smtClean="0"/>
              <a:t>is preferred in Acute congestive heart failure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Dopamine- (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,  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1,  D ) </a:t>
            </a:r>
            <a:r>
              <a:rPr lang="en-US" dirty="0" smtClean="0"/>
              <a:t>-used in </a:t>
            </a:r>
            <a:r>
              <a:rPr lang="en-US" dirty="0" err="1" smtClean="0"/>
              <a:t>cardiogenic</a:t>
            </a:r>
            <a:r>
              <a:rPr lang="en-US" dirty="0" smtClean="0"/>
              <a:t> &amp; septic shock-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Therapeutic classification  of adrenergic drugs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Ephedrine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179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Adrenergic agonist drugs</vt:lpstr>
      <vt:lpstr>Adrenergic transmission </vt:lpstr>
      <vt:lpstr>Catacholamines -  Epinephrine (α1α2β1β2),Norepinephrine(α1α2β1), Isoproterenol (β1β2)</vt:lpstr>
      <vt:lpstr>Slide 4</vt:lpstr>
      <vt:lpstr>Slide 5</vt:lpstr>
      <vt:lpstr>Adrenaline- α1 α2 β1 β2</vt:lpstr>
      <vt:lpstr>Slide 7</vt:lpstr>
      <vt:lpstr>Therapeutic classification  of adrenergic drugs</vt:lpstr>
      <vt:lpstr>Ephedrine </vt:lpstr>
      <vt:lpstr>Phenylepherine </vt:lpstr>
      <vt:lpstr>Nasal decongestants</vt:lpstr>
      <vt:lpstr>Amphetamine</vt:lpstr>
      <vt:lpstr>Slide 13</vt:lpstr>
      <vt:lpstr>Anorectics</vt:lpstr>
      <vt:lpstr>Clonidine</vt:lpstr>
      <vt:lpstr>Slide 16</vt:lpstr>
      <vt:lpstr>β2 adrenergic agonist</vt:lpstr>
      <vt:lpstr>Uterine relaxants </vt:lpstr>
      <vt:lpstr>Summary of Sympathomimmetics – α- agonist</vt:lpstr>
      <vt:lpstr> Summary of β- Agonists</vt:lpstr>
      <vt:lpstr>References-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SABOOR</dc:creator>
  <cp:lastModifiedBy>DELL</cp:lastModifiedBy>
  <cp:revision>12</cp:revision>
  <dcterms:created xsi:type="dcterms:W3CDTF">2013-02-05T20:21:59Z</dcterms:created>
  <dcterms:modified xsi:type="dcterms:W3CDTF">2015-02-21T06:46:25Z</dcterms:modified>
</cp:coreProperties>
</file>