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4" r:id="rId2"/>
    <p:sldId id="369" r:id="rId3"/>
    <p:sldId id="364" r:id="rId4"/>
    <p:sldId id="366" r:id="rId5"/>
    <p:sldId id="365" r:id="rId6"/>
    <p:sldId id="322" r:id="rId7"/>
    <p:sldId id="286" r:id="rId8"/>
    <p:sldId id="313" r:id="rId9"/>
    <p:sldId id="335" r:id="rId10"/>
    <p:sldId id="340" r:id="rId11"/>
    <p:sldId id="355" r:id="rId12"/>
    <p:sldId id="370" r:id="rId13"/>
    <p:sldId id="356" r:id="rId14"/>
    <p:sldId id="371" r:id="rId15"/>
    <p:sldId id="285" r:id="rId16"/>
    <p:sldId id="266" r:id="rId17"/>
    <p:sldId id="372" r:id="rId18"/>
    <p:sldId id="337" r:id="rId19"/>
    <p:sldId id="308" r:id="rId20"/>
    <p:sldId id="309" r:id="rId21"/>
    <p:sldId id="375" r:id="rId22"/>
    <p:sldId id="331" r:id="rId23"/>
    <p:sldId id="373" r:id="rId24"/>
    <p:sldId id="374" r:id="rId25"/>
    <p:sldId id="367" r:id="rId26"/>
    <p:sldId id="36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990000"/>
    <a:srgbClr val="FF99CC"/>
    <a:srgbClr val="339933"/>
    <a:srgbClr val="00CCFF"/>
    <a:srgbClr val="FF0000"/>
    <a:srgbClr val="FF66FF"/>
    <a:srgbClr val="33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976" autoAdjust="0"/>
  </p:normalViewPr>
  <p:slideViewPr>
    <p:cSldViewPr snapToGrid="0"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4404"/>
    </p:cViewPr>
  </p:sorterViewPr>
  <p:notesViewPr>
    <p:cSldViewPr snapToGrid="0">
      <p:cViewPr>
        <p:scale>
          <a:sx n="100" d="100"/>
          <a:sy n="100" d="100"/>
        </p:scale>
        <p:origin x="-930" y="257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E06D8B5-2DD9-43D1-B17A-FCA3C4A7E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DA09D-258A-46C5-8217-437787329744}" type="slidenum">
              <a:rPr lang="en-US" altLang="en-US" smtClean="0">
                <a:latin typeface="Arial" pitchFamily="34" charset="0"/>
              </a:rPr>
              <a:pPr/>
              <a:t>1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961B8A-DB26-4F7E-8465-6BBAA98123F2}" type="slidenum">
              <a:rPr lang="en-US" altLang="en-US" smtClean="0">
                <a:latin typeface="Arial" pitchFamily="34" charset="0"/>
              </a:rPr>
              <a:pPr/>
              <a:t>7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Antibiotics that interfere with neuromuscular transmission</a:t>
            </a:r>
          </a:p>
          <a:p>
            <a:pPr lvl="1" eaLnBrk="1" hangingPunct="1"/>
            <a:r>
              <a:rPr lang="en-US" altLang="en-US" smtClean="0">
                <a:latin typeface="Arial" pitchFamily="34" charset="0"/>
              </a:rPr>
              <a:t>Aminoglycosides</a:t>
            </a:r>
          </a:p>
          <a:p>
            <a:pPr lvl="1" eaLnBrk="1" hangingPunct="1"/>
            <a:r>
              <a:rPr lang="en-US" altLang="en-US" smtClean="0">
                <a:latin typeface="Arial" pitchFamily="34" charset="0"/>
              </a:rPr>
              <a:t>Tetracyclines</a:t>
            </a:r>
          </a:p>
          <a:p>
            <a:pPr lvl="1" eaLnBrk="1" hangingPunct="1"/>
            <a:r>
              <a:rPr lang="en-US" altLang="en-US" smtClean="0">
                <a:latin typeface="Arial" pitchFamily="34" charset="0"/>
              </a:rPr>
              <a:t>Polypeptide antibiotics</a:t>
            </a: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However, these drugs are not used clinically as muscle relaxants, but they act synergistically with muscle relaxants</a:t>
            </a:r>
          </a:p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AAAB90-8856-4B85-ABEE-090F612F9E6D}" type="slidenum">
              <a:rPr lang="en-US" altLang="en-US" smtClean="0">
                <a:latin typeface="Arial" pitchFamily="34" charset="0"/>
              </a:rPr>
              <a:pPr/>
              <a:t>8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Rapacuronium may cause bronchospasm before intubation 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B93681-54CB-4C29-A661-78531120D4DD}" type="slidenum">
              <a:rPr lang="en-US" altLang="en-US" smtClean="0">
                <a:latin typeface="Arial" pitchFamily="34" charset="0"/>
              </a:rPr>
              <a:pPr/>
              <a:t>13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32569-70A4-47F3-B2B1-83EC0A50A4DA}" type="slidenum">
              <a:rPr lang="en-US" altLang="en-US" smtClean="0">
                <a:latin typeface="Arial" pitchFamily="34" charset="0"/>
              </a:rPr>
              <a:pPr/>
              <a:t>15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8B0D36-4D85-432D-AD78-49B7E6B9F0ED}" type="slidenum">
              <a:rPr lang="en-US" altLang="en-US" smtClean="0">
                <a:latin typeface="Arial" pitchFamily="34" charset="0"/>
              </a:rPr>
              <a:pPr/>
              <a:t>16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9AB6F-9C1A-450D-B7C4-CC597CF5E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DF629-8195-4BC2-8CA3-88C9D8D90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43C27-E9FB-4899-AA94-9CAB40CE1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BD915-6F0C-47EB-AB20-87D8E5AE2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D5431-D434-4D41-AACC-4F805B71C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AC313-8A06-4B1D-90D9-9CA92B37B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E3E45-AFFE-4314-AFA8-119B976C4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12E6-40F3-4AFB-B135-357AF6534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08455-C4D8-407E-961F-711AF09EB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55E0C-AF29-4E91-A849-F3326536B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50F8-EEA0-42B4-8748-866B587C6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A3621F0-91B3-43E4-9AD7-AEC7051DE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Skeletal Muscle Relaxants</a:t>
            </a:r>
          </a:p>
        </p:txBody>
      </p:sp>
      <p:sp>
        <p:nvSpPr>
          <p:cNvPr id="2051" name="عنوان فرعي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mtClean="0"/>
              <a:t>Dr Naser Ashraf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0113"/>
          </a:xfrm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Actions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2975"/>
            <a:ext cx="8229600" cy="56610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Muscle weakness </a:t>
            </a:r>
            <a:r>
              <a:rPr lang="en-US" altLang="en-US" sz="2800" smtClean="0">
                <a:sym typeface="Symbol" pitchFamily="18" charset="2"/>
              </a:rPr>
              <a:t> </a:t>
            </a:r>
            <a:r>
              <a:rPr lang="en-US" altLang="en-US" sz="2800" smtClean="0"/>
              <a:t>Flaccid paralysis</a:t>
            </a:r>
          </a:p>
          <a:p>
            <a:pPr eaLnBrk="1" hangingPunct="1"/>
            <a:r>
              <a:rPr lang="en-US" altLang="en-US" sz="2800" smtClean="0"/>
              <a:t>Order of muscle affected:</a:t>
            </a:r>
          </a:p>
          <a:p>
            <a:pPr lvl="1" eaLnBrk="1" hangingPunct="1"/>
            <a:r>
              <a:rPr lang="en-US" altLang="en-US" sz="2400" smtClean="0"/>
              <a:t>Extrinsic eye muscles, muscles of finger</a:t>
            </a:r>
          </a:p>
          <a:p>
            <a:pPr lvl="1" eaLnBrk="1" hangingPunct="1"/>
            <a:r>
              <a:rPr lang="en-US" altLang="en-US" sz="2400" smtClean="0"/>
              <a:t>Neck muscles (muscles of phonation and swallowing)</a:t>
            </a:r>
          </a:p>
          <a:p>
            <a:pPr lvl="1" eaLnBrk="1" hangingPunct="1"/>
            <a:r>
              <a:rPr lang="en-US" altLang="en-US" sz="2400" smtClean="0"/>
              <a:t>Face</a:t>
            </a:r>
          </a:p>
          <a:p>
            <a:pPr lvl="1" eaLnBrk="1" hangingPunct="1"/>
            <a:r>
              <a:rPr lang="en-US" altLang="en-US" sz="2400" smtClean="0"/>
              <a:t>Hands, </a:t>
            </a:r>
          </a:p>
          <a:p>
            <a:pPr lvl="1" eaLnBrk="1" hangingPunct="1"/>
            <a:r>
              <a:rPr lang="en-US" altLang="en-US" sz="2400" smtClean="0"/>
              <a:t>Feet</a:t>
            </a:r>
          </a:p>
          <a:p>
            <a:pPr lvl="1" eaLnBrk="1" hangingPunct="1"/>
            <a:r>
              <a:rPr lang="en-US" altLang="en-US" sz="2400" smtClean="0"/>
              <a:t>Trunk</a:t>
            </a:r>
          </a:p>
          <a:p>
            <a:pPr lvl="1" eaLnBrk="1" hangingPunct="1"/>
            <a:r>
              <a:rPr lang="en-US" altLang="en-US" sz="2400" smtClean="0"/>
              <a:t>Respiratory muscles (intercostal and diaphragm)</a:t>
            </a:r>
          </a:p>
          <a:p>
            <a:pPr eaLnBrk="1" hangingPunct="1"/>
            <a:r>
              <a:rPr lang="en-US" altLang="en-US" sz="2800" smtClean="0"/>
              <a:t>Recovery in the reverse order</a:t>
            </a:r>
          </a:p>
          <a:p>
            <a:pPr eaLnBrk="1" hangingPunct="1"/>
            <a:r>
              <a:rPr lang="en-US" altLang="en-US" sz="2800" smtClean="0"/>
              <a:t>Consciousness, appreciation of pain not affected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9938"/>
          </a:xfrm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 smtClean="0"/>
              <a:t>Actions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55663"/>
            <a:ext cx="8229600" cy="4589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Autonomic ganglion blocking property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Histamine release </a:t>
            </a:r>
            <a:r>
              <a:rPr lang="en-US" altLang="en-US" smtClean="0">
                <a:solidFill>
                  <a:srgbClr val="FF0000"/>
                </a:solidFill>
              </a:rPr>
              <a:t>(by d-tubocurarine)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CVS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Significant fall in BP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ym typeface="Symbol" pitchFamily="18" charset="2"/>
              </a:rPr>
              <a:t>Increase in Heart 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ym typeface="Symbol" pitchFamily="18" charset="2"/>
              </a:rPr>
              <a:t>Vagal gangionic blockade (also ‘ve’ and ‘pan’)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3333FF"/>
                </a:solidFill>
                <a:sym typeface="Symbol" pitchFamily="18" charset="2"/>
              </a:rPr>
              <a:t>Newer competitive blockers: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3333FF"/>
                </a:solidFill>
                <a:sym typeface="Symbol" pitchFamily="18" charset="2"/>
              </a:rPr>
              <a:t>Negligible effect on BP and HR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Adverse effects </a:t>
            </a:r>
            <a:endParaRPr lang="en-US" dirty="0"/>
          </a:p>
        </p:txBody>
      </p:sp>
      <p:sp>
        <p:nvSpPr>
          <p:cNvPr id="13315" name="عنصر نائب للمحتوى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Hypotension </a:t>
            </a:r>
          </a:p>
          <a:p>
            <a:r>
              <a:rPr lang="en-US" altLang="en-US" smtClean="0"/>
              <a:t>Tachycardia </a:t>
            </a:r>
          </a:p>
          <a:p>
            <a:r>
              <a:rPr lang="en-US" altLang="en-US" smtClean="0"/>
              <a:t>Respiratory paralysis </a:t>
            </a:r>
          </a:p>
          <a:p>
            <a:r>
              <a:rPr lang="en-US" altLang="en-US" smtClean="0"/>
              <a:t>Bronchospasm </a:t>
            </a:r>
          </a:p>
          <a:p>
            <a:r>
              <a:rPr lang="en-US" altLang="en-US" smtClean="0"/>
              <a:t>Aspiration of gastric contents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63650"/>
          </a:xfrm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 smtClean="0"/>
              <a:t>Advantages of synthetic (Newer) competitive blockers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668463"/>
            <a:ext cx="9109075" cy="51895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Less histamine release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Do not block autonomic ganglia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Spontaneous recovery with most of drugs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Rapacuronium &amp; rocuronium have rapid onset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Atracuronium: </a:t>
            </a:r>
            <a:r>
              <a:rPr lang="en-US" altLang="en-US" smtClean="0">
                <a:solidFill>
                  <a:srgbClr val="FF0000"/>
                </a:solidFill>
              </a:rPr>
              <a:t>Hoffmans elimination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Mivacurium short acting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Uses </a:t>
            </a:r>
            <a:endParaRPr lang="en-US" dirty="0"/>
          </a:p>
        </p:txBody>
      </p:sp>
      <p:sp>
        <p:nvSpPr>
          <p:cNvPr id="1536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As an adjunct to general anaesthesia </a:t>
            </a:r>
          </a:p>
          <a:p>
            <a:pPr lvl="1"/>
            <a:r>
              <a:rPr lang="en-US" altLang="en-US" smtClean="0"/>
              <a:t>For producing satisfactory skeletal muscle relaxation </a:t>
            </a:r>
          </a:p>
          <a:p>
            <a:r>
              <a:rPr lang="en-US" altLang="en-US" smtClean="0"/>
              <a:t>For facilitating endotracheal intubation </a:t>
            </a:r>
          </a:p>
          <a:p>
            <a:pPr lvl="1"/>
            <a:r>
              <a:rPr lang="en-US" altLang="en-US" smtClean="0"/>
              <a:t>Rocuronium preferred due to rapid onset of action </a:t>
            </a:r>
          </a:p>
          <a:p>
            <a:pPr lvl="1"/>
            <a:r>
              <a:rPr lang="en-US" altLang="en-US" smtClean="0"/>
              <a:t>Succinylcholine is  better due to short lasting duration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749425"/>
            <a:ext cx="7772400" cy="1851025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Depolarizing Blocker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28950"/>
            <a:ext cx="6400800" cy="652463"/>
          </a:xfrm>
        </p:spPr>
        <p:txBody>
          <a:bodyPr/>
          <a:lstStyle/>
          <a:p>
            <a:pPr eaLnBrk="1" hangingPunct="1"/>
            <a:r>
              <a:rPr lang="en-US" altLang="en-US" smtClean="0"/>
              <a:t>(Non-competitive Antagonist)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419100" y="3876675"/>
            <a:ext cx="57531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>
                <a:solidFill>
                  <a:srgbClr val="FF0000"/>
                </a:solidFill>
              </a:rPr>
              <a:t>Succinylcholine</a:t>
            </a:r>
            <a:r>
              <a:rPr lang="en-US" altLang="en-US" sz="2800" i="1"/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2800" i="1"/>
              <a:t>One Drug, Two blocks,             Brief and quick,                    Genetic variability in metabolism,         Malignant hyperthermia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Succinyl Choline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 l="9747" t="71428" r="8289" b="7143"/>
          <a:stretch>
            <a:fillRect/>
          </a:stretch>
        </p:blipFill>
        <p:spPr bwMode="auto">
          <a:xfrm>
            <a:off x="0" y="1443038"/>
            <a:ext cx="9144000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0" y="5068888"/>
            <a:ext cx="4627563" cy="1590675"/>
            <a:chOff x="0" y="1640"/>
            <a:chExt cx="5376" cy="2254"/>
          </a:xfrm>
        </p:grpSpPr>
        <p:pic>
          <p:nvPicPr>
            <p:cNvPr id="17424" name="Picture 5"/>
            <p:cNvPicPr>
              <a:picLocks noChangeAspect="1" noChangeArrowheads="1"/>
            </p:cNvPicPr>
            <p:nvPr/>
          </p:nvPicPr>
          <p:blipFill>
            <a:blip r:embed="rId4"/>
            <a:srcRect l="7814" t="42909" r="59338" b="28906"/>
            <a:stretch>
              <a:fillRect/>
            </a:stretch>
          </p:blipFill>
          <p:spPr bwMode="auto">
            <a:xfrm>
              <a:off x="0" y="1640"/>
              <a:ext cx="5376" cy="2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5" name="Picture 6"/>
            <p:cNvPicPr>
              <a:picLocks noChangeAspect="1" noChangeArrowheads="1"/>
            </p:cNvPicPr>
            <p:nvPr/>
          </p:nvPicPr>
          <p:blipFill>
            <a:blip r:embed="rId4"/>
            <a:srcRect l="28833" t="42909" r="68570" b="46338"/>
            <a:stretch>
              <a:fillRect/>
            </a:stretch>
          </p:blipFill>
          <p:spPr bwMode="auto">
            <a:xfrm>
              <a:off x="3987" y="1675"/>
              <a:ext cx="425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2941638" y="5141913"/>
            <a:ext cx="331787" cy="53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2111375" y="6129338"/>
            <a:ext cx="2500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cs typeface="Arial" pitchFamily="34" charset="0"/>
              </a:rPr>
              <a:t> Acetylcholine</a:t>
            </a:r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0" y="1616075"/>
            <a:ext cx="4465638" cy="2014538"/>
          </a:xfrm>
          <a:prstGeom prst="rect">
            <a:avLst/>
          </a:prstGeom>
          <a:solidFill>
            <a:srgbClr val="FF99FF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4505325" y="1562100"/>
            <a:ext cx="4465638" cy="2014538"/>
          </a:xfrm>
          <a:prstGeom prst="rect">
            <a:avLst/>
          </a:prstGeom>
          <a:solidFill>
            <a:srgbClr val="FFFF99">
              <a:alpha val="5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1460500" y="4086225"/>
            <a:ext cx="6043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cs typeface="Arial" pitchFamily="34" charset="0"/>
              </a:rPr>
              <a:t>Two molecules of Acetylcholine)</a:t>
            </a:r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2308225" y="1079500"/>
            <a:ext cx="4360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cs typeface="Arial" pitchFamily="34" charset="0"/>
              </a:rPr>
              <a:t>Depolarising muscle relaxants</a:t>
            </a:r>
          </a:p>
        </p:txBody>
      </p:sp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0" y="0"/>
            <a:ext cx="4360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cs typeface="Arial" pitchFamily="34" charset="0"/>
              </a:rPr>
              <a:t>Skeletal Muscle Relaxants</a:t>
            </a:r>
          </a:p>
        </p:txBody>
      </p:sp>
      <p:sp>
        <p:nvSpPr>
          <p:cNvPr id="17420" name="Oval 15"/>
          <p:cNvSpPr>
            <a:spLocks noChangeArrowheads="1"/>
          </p:cNvSpPr>
          <p:nvPr/>
        </p:nvSpPr>
        <p:spPr bwMode="auto">
          <a:xfrm>
            <a:off x="0" y="871538"/>
            <a:ext cx="2027238" cy="9429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/>
              <a:t>Quaternary</a:t>
            </a:r>
          </a:p>
          <a:p>
            <a:pPr algn="ctr"/>
            <a:r>
              <a:rPr lang="en-US" altLang="en-US" sz="2400"/>
              <a:t>ammonium</a:t>
            </a:r>
          </a:p>
        </p:txBody>
      </p:sp>
      <p:sp>
        <p:nvSpPr>
          <p:cNvPr id="17421" name="Line 16"/>
          <p:cNvSpPr>
            <a:spLocks noChangeShapeType="1"/>
          </p:cNvSpPr>
          <p:nvPr/>
        </p:nvSpPr>
        <p:spPr bwMode="auto">
          <a:xfrm flipV="1">
            <a:off x="1349375" y="1771650"/>
            <a:ext cx="0" cy="803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7422" name="Line 18"/>
          <p:cNvSpPr>
            <a:spLocks noChangeShapeType="1"/>
          </p:cNvSpPr>
          <p:nvPr/>
        </p:nvSpPr>
        <p:spPr bwMode="auto">
          <a:xfrm flipV="1">
            <a:off x="7427913" y="1703388"/>
            <a:ext cx="0" cy="803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7423" name="Oval 19"/>
          <p:cNvSpPr>
            <a:spLocks noChangeArrowheads="1"/>
          </p:cNvSpPr>
          <p:nvPr/>
        </p:nvSpPr>
        <p:spPr bwMode="auto">
          <a:xfrm>
            <a:off x="6878638" y="871538"/>
            <a:ext cx="2027237" cy="9429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/>
              <a:t>Quaternary</a:t>
            </a:r>
          </a:p>
          <a:p>
            <a:pPr algn="ctr"/>
            <a:r>
              <a:rPr lang="en-US" altLang="en-US" sz="2400"/>
              <a:t>ammonium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Mechanism of action </a:t>
            </a:r>
            <a:endParaRPr lang="en-US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 l="31186" t="15430" r="50476" b="42992"/>
          <a:stretch>
            <a:fillRect/>
          </a:stretch>
        </p:blipFill>
        <p:spPr bwMode="auto">
          <a:xfrm>
            <a:off x="1047750" y="1468438"/>
            <a:ext cx="3074988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 l="31186" t="57954" r="50476" b="10156"/>
          <a:stretch>
            <a:fillRect/>
          </a:stretch>
        </p:blipFill>
        <p:spPr bwMode="auto">
          <a:xfrm>
            <a:off x="4694238" y="1474788"/>
            <a:ext cx="35067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مستطيل 2"/>
          <p:cNvSpPr>
            <a:spLocks noChangeArrowheads="1"/>
          </p:cNvSpPr>
          <p:nvPr/>
        </p:nvSpPr>
        <p:spPr bwMode="auto">
          <a:xfrm>
            <a:off x="623888" y="5430838"/>
            <a:ext cx="8493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/>
              <a:t>Agonist at Nicotinic (N</a:t>
            </a:r>
            <a:r>
              <a:rPr lang="en-US" altLang="en-US" sz="2000" baseline="-25000"/>
              <a:t>M</a:t>
            </a:r>
            <a:r>
              <a:rPr lang="en-US" altLang="en-US" sz="2000"/>
              <a:t>) receptor</a:t>
            </a:r>
          </a:p>
          <a:p>
            <a:r>
              <a:rPr lang="en-US" altLang="en-US" sz="2000" i="1"/>
              <a:t>Produces neuromuscular block by overstimulation, end plate is unable to respond to further stimulation.</a:t>
            </a:r>
            <a:endParaRPr lang="en-US" altLang="en-US" sz="2000"/>
          </a:p>
          <a:p>
            <a:r>
              <a:rPr lang="en-US" altLang="en-US" sz="2000"/>
              <a:t>Longer lasting or persistent depolarization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Actions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Small rapidly moving muscles (eye, jaw, larynx) relax before those of limbs and trunks</a:t>
            </a:r>
          </a:p>
          <a:p>
            <a:pPr eaLnBrk="1" hangingPunct="1"/>
            <a:r>
              <a:rPr lang="en-US" altLang="en-US" sz="2800" smtClean="0"/>
              <a:t>Ultimately intercostals and finally diaphragm paralysis occur </a:t>
            </a:r>
            <a:r>
              <a:rPr lang="en-US" altLang="en-US" sz="2800" smtClean="0">
                <a:sym typeface="Symbol" pitchFamily="18" charset="2"/>
              </a:rPr>
              <a:t> respiratory paralysis</a:t>
            </a:r>
          </a:p>
          <a:p>
            <a:pPr eaLnBrk="1" hangingPunct="1"/>
            <a:r>
              <a:rPr lang="en-US" altLang="en-US" sz="2800" smtClean="0">
                <a:sym typeface="Symbol" pitchFamily="18" charset="2"/>
              </a:rPr>
              <a:t>Recovery in the reverse order </a:t>
            </a:r>
          </a:p>
          <a:p>
            <a:pPr eaLnBrk="1" hangingPunct="1"/>
            <a:r>
              <a:rPr lang="en-US" altLang="en-US" sz="2800" smtClean="0">
                <a:sym typeface="Symbol" pitchFamily="18" charset="2"/>
              </a:rPr>
              <a:t>Muscle relaxation: Onset: within 1 min; peak: 2 min, duration: 5 min; longer duration relaxation requires continued IV infusion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0"/>
            <a:ext cx="3500438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</a:rPr>
              <a:t>Succinylcholine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Uses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dirty="0" smtClean="0"/>
              <a:t>Suitable for short-term procedures 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Arial Narrow" pitchFamily="34" charset="0"/>
              </a:rPr>
              <a:t>Rapid endotracheal intubation during induction of </a:t>
            </a:r>
            <a:r>
              <a:rPr lang="en-US" altLang="en-US" dirty="0" err="1" smtClean="0">
                <a:latin typeface="Arial Narrow" pitchFamily="34" charset="0"/>
              </a:rPr>
              <a:t>anaesthesia</a:t>
            </a:r>
            <a:r>
              <a:rPr lang="en-US" altLang="en-US" dirty="0" smtClean="0">
                <a:latin typeface="Arial Narrow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Arial Narrow" pitchFamily="34" charset="0"/>
              </a:rPr>
              <a:t>During Electro-Convulsive shock Therapy (ECT)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Arial Narrow" pitchFamily="34" charset="0"/>
              </a:rPr>
              <a:t>To prevent injury </a:t>
            </a:r>
            <a:endParaRPr lang="en-US" altLang="en-US" dirty="0">
              <a:latin typeface="Arial Narrow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0"/>
            <a:ext cx="2828925" cy="519113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Succinylcholine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2250" y="274638"/>
            <a:ext cx="8672513" cy="819150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800" kern="0" dirty="0" smtClean="0"/>
              <a:t>Types of skeletal muscle relaxants: 2 groups</a:t>
            </a:r>
            <a:endParaRPr lang="en-US" sz="2800" kern="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u="sng" kern="0" dirty="0" smtClean="0"/>
              <a:t>Neuromuscular blockers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2400" kern="0" dirty="0" smtClean="0"/>
              <a:t>Relax normal muscles (surgery and assistance of ventilation)</a:t>
            </a:r>
          </a:p>
          <a:p>
            <a:pPr eaLnBrk="1" hangingPunct="1">
              <a:defRPr/>
            </a:pPr>
            <a:r>
              <a:rPr lang="en-US" altLang="en-US" sz="2400" kern="0" dirty="0" smtClean="0"/>
              <a:t>No central nervous system activity.</a:t>
            </a:r>
          </a:p>
          <a:p>
            <a:pPr eaLnBrk="1" hangingPunct="1">
              <a:defRPr/>
            </a:pPr>
            <a:r>
              <a:rPr lang="en-US" altLang="en-US" sz="2400" kern="0" dirty="0" smtClean="0"/>
              <a:t>Used primarily as a part of general anesthesia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u="sng" kern="0" smtClean="0"/>
              <a:t>Spasmolytics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2400" kern="0" dirty="0" smtClean="0"/>
              <a:t>Reduce spasticity</a:t>
            </a:r>
          </a:p>
          <a:p>
            <a:pPr eaLnBrk="1" hangingPunct="1">
              <a:defRPr/>
            </a:pPr>
            <a:r>
              <a:rPr lang="en-US" altLang="en-US" sz="2400" kern="0" dirty="0" smtClean="0"/>
              <a:t>Centrally acting (except </a:t>
            </a:r>
            <a:r>
              <a:rPr lang="en-US" altLang="en-US" sz="2400" kern="0" dirty="0" err="1" smtClean="0"/>
              <a:t>dantrolene</a:t>
            </a:r>
            <a:r>
              <a:rPr lang="en-US" altLang="en-US" sz="2400" kern="0" dirty="0" smtClean="0"/>
              <a:t> which act on the skeletal muscle)</a:t>
            </a:r>
          </a:p>
          <a:p>
            <a:pPr eaLnBrk="1" hangingPunct="1">
              <a:defRPr/>
            </a:pPr>
            <a:r>
              <a:rPr lang="en-US" altLang="en-US" sz="2400" kern="0" dirty="0" smtClean="0"/>
              <a:t>Used in a variety of neurologic conditions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Adverse Effects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1243013"/>
            <a:ext cx="8615362" cy="5411787"/>
          </a:xfrm>
        </p:spPr>
        <p:txBody>
          <a:bodyPr/>
          <a:lstStyle/>
          <a:p>
            <a:pPr eaLnBrk="1" hangingPunct="1"/>
            <a:r>
              <a:rPr lang="en-US" altLang="en-US" smtClean="0"/>
              <a:t>Transient </a:t>
            </a:r>
            <a:r>
              <a:rPr lang="en-US" altLang="en-US" smtClean="0">
                <a:sym typeface="Symbol" pitchFamily="18" charset="2"/>
              </a:rPr>
              <a:t>Intraocular Tension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Hyperkalemia : Fasciculations release potassium in blood </a:t>
            </a:r>
          </a:p>
          <a:p>
            <a:pPr eaLnBrk="1" hangingPunct="1"/>
            <a:r>
              <a:rPr lang="en-US" altLang="en-US" smtClean="0"/>
              <a:t>Succinylcholine apnoea </a:t>
            </a:r>
          </a:p>
          <a:p>
            <a:pPr eaLnBrk="1" hangingPunct="1"/>
            <a:r>
              <a:rPr lang="en-US" altLang="en-US" smtClean="0"/>
              <a:t>Malignant hyperthermia: when used alng with halothane in general anaesthesia </a:t>
            </a:r>
          </a:p>
          <a:p>
            <a:pPr lvl="1" eaLnBrk="1" hangingPunct="1"/>
            <a:r>
              <a:rPr lang="en-US" altLang="en-US" smtClean="0"/>
              <a:t>Treatment is by rapid cooling of patient &amp; dantrolene i.v </a:t>
            </a:r>
          </a:p>
          <a:p>
            <a:pPr eaLnBrk="1" hangingPunct="1"/>
            <a:r>
              <a:rPr lang="en-US" altLang="en-US" smtClean="0"/>
              <a:t>Muscle pain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0"/>
            <a:ext cx="2828925" cy="519113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Succinylcholine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>
              <a:defRPr/>
            </a:pPr>
            <a:r>
              <a:rPr lang="en-US" sz="4000" dirty="0" smtClean="0"/>
              <a:t>Treatment of succinylcholine </a:t>
            </a:r>
            <a:r>
              <a:rPr lang="en-US" sz="4000" dirty="0" err="1" smtClean="0"/>
              <a:t>apnoea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22531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No antidote is available </a:t>
            </a:r>
          </a:p>
          <a:p>
            <a:r>
              <a:rPr lang="en-US" altLang="en-US" smtClean="0"/>
              <a:t>Fresh frozen plasma should be infused </a:t>
            </a:r>
          </a:p>
          <a:p>
            <a:r>
              <a:rPr lang="en-US" altLang="en-US" smtClean="0"/>
              <a:t>Patient should be ventilated artificially untill full recovery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0275"/>
          </a:xfrm>
          <a:solidFill>
            <a:schemeClr val="accent5"/>
          </a:solidFill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en-US" altLang="en-US" sz="2800" smtClean="0"/>
              <a:t>Comparison of Competitive and Depolarizing Blocking Agents</a:t>
            </a:r>
            <a:r>
              <a:rPr lang="en-US" altLang="en-US" sz="4000" smtClean="0"/>
              <a:t>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79425" y="1397000"/>
          <a:ext cx="8156575" cy="51212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2404"/>
                <a:gridCol w="3494293"/>
                <a:gridCol w="3689878"/>
              </a:tblGrid>
              <a:tr h="457257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Sr.no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Competitive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Succinyl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choline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marL="91435" marR="91435" marT="45726" marB="45726"/>
                </a:tc>
              </a:tr>
              <a:tr h="45725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Competitive blockade </a:t>
                      </a:r>
                      <a:endParaRPr lang="en-US" sz="2400" dirty="0"/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Persistant</a:t>
                      </a:r>
                      <a:r>
                        <a:rPr lang="en-US" sz="2400" dirty="0" smtClean="0"/>
                        <a:t> depolarization </a:t>
                      </a:r>
                      <a:endParaRPr lang="en-US" sz="2400" dirty="0"/>
                    </a:p>
                  </a:txBody>
                  <a:tcPr marL="91435" marR="91435" marT="45726" marB="45726"/>
                </a:tc>
              </a:tr>
              <a:tr h="45725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 depolarizing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Depolarizing </a:t>
                      </a:r>
                      <a:endParaRPr lang="en-US" sz="2400" dirty="0"/>
                    </a:p>
                  </a:txBody>
                  <a:tcPr marL="91435" marR="91435" marT="45726" marB="45726"/>
                </a:tc>
              </a:tr>
              <a:tr h="45725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Single block </a:t>
                      </a:r>
                      <a:endParaRPr lang="en-US" sz="2400" dirty="0"/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Dual block </a:t>
                      </a:r>
                      <a:endParaRPr lang="en-US" sz="2400" dirty="0"/>
                    </a:p>
                  </a:txBody>
                  <a:tcPr marL="91435" marR="91435" marT="45726" marB="45726"/>
                </a:tc>
              </a:tr>
              <a:tr h="8230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Anticholinesterases</a:t>
                      </a:r>
                      <a:r>
                        <a:rPr lang="en-US" sz="2400" baseline="0" dirty="0" smtClean="0"/>
                        <a:t> reverse blockade </a:t>
                      </a:r>
                      <a:endParaRPr lang="en-US" sz="2400" dirty="0"/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 not reverse </a:t>
                      </a:r>
                      <a:endParaRPr lang="en-US" sz="2400" dirty="0"/>
                    </a:p>
                  </a:txBody>
                  <a:tcPr marL="91435" marR="91435" marT="45726" marB="45726"/>
                </a:tc>
              </a:tr>
              <a:tr h="8230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Initial </a:t>
                      </a:r>
                      <a:r>
                        <a:rPr lang="en-US" sz="2400" dirty="0" err="1" smtClean="0"/>
                        <a:t>fasciculations</a:t>
                      </a:r>
                      <a:r>
                        <a:rPr lang="en-US" sz="2400" dirty="0" smtClean="0"/>
                        <a:t>  not present </a:t>
                      </a:r>
                      <a:endParaRPr lang="en-US" sz="2400" dirty="0"/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Present </a:t>
                      </a:r>
                      <a:endParaRPr lang="en-US" sz="2400" dirty="0"/>
                    </a:p>
                  </a:txBody>
                  <a:tcPr marL="91435" marR="91435" marT="45726" marB="45726"/>
                </a:tc>
              </a:tr>
              <a:tr h="8230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Slow onset long duration </a:t>
                      </a:r>
                      <a:endParaRPr lang="en-US" sz="2400" dirty="0"/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Rapid onset short duration </a:t>
                      </a:r>
                      <a:endParaRPr lang="en-US" sz="2400" dirty="0"/>
                    </a:p>
                  </a:txBody>
                  <a:tcPr marL="91435" marR="91435" marT="45726" marB="45726"/>
                </a:tc>
              </a:tr>
              <a:tr h="8230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Release</a:t>
                      </a:r>
                      <a:r>
                        <a:rPr lang="en-US" sz="2400" baseline="0" dirty="0" smtClean="0"/>
                        <a:t> histamine </a:t>
                      </a:r>
                      <a:endParaRPr lang="en-US" sz="2400" dirty="0"/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Doesn’t</a:t>
                      </a:r>
                      <a:r>
                        <a:rPr lang="en-US" sz="2400" baseline="0" dirty="0" smtClean="0"/>
                        <a:t> release </a:t>
                      </a:r>
                      <a:endParaRPr lang="en-US" sz="2400" dirty="0" smtClean="0"/>
                    </a:p>
                    <a:p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marL="91435" marR="91435" marT="45726" marB="4572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>
              <a:defRPr/>
            </a:pPr>
            <a:r>
              <a:rPr lang="en-US" dirty="0" err="1" smtClean="0"/>
              <a:t>Dantrolene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579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Directly acting skeletal Muscle relaxant </a:t>
            </a:r>
          </a:p>
          <a:p>
            <a:r>
              <a:rPr lang="en-US" altLang="en-US" smtClean="0"/>
              <a:t>Inhibits depolarization induced calcium release from sarcoplasmic reticulum by acting on ryanodine receptors </a:t>
            </a:r>
          </a:p>
          <a:p>
            <a:r>
              <a:rPr lang="en-US" altLang="en-US" smtClean="0"/>
              <a:t>Drug of choice in malignant hyperthermia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>
              <a:defRPr/>
            </a:pPr>
            <a:r>
              <a:rPr lang="en-US" sz="4000" dirty="0" smtClean="0"/>
              <a:t>Drug interactions</a:t>
            </a:r>
            <a:endParaRPr lang="en-US" sz="4000" dirty="0"/>
          </a:p>
        </p:txBody>
      </p:sp>
      <p:sp>
        <p:nvSpPr>
          <p:cNvPr id="2560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7438"/>
          </a:xfrm>
        </p:spPr>
        <p:txBody>
          <a:bodyPr/>
          <a:lstStyle/>
          <a:p>
            <a:r>
              <a:rPr lang="en-US" altLang="en-US" smtClean="0"/>
              <a:t>Non depolarizing blockers </a:t>
            </a:r>
          </a:p>
          <a:p>
            <a:pPr lvl="1"/>
            <a:r>
              <a:rPr lang="en-US" altLang="en-US" smtClean="0"/>
              <a:t>Anticholine-esterases </a:t>
            </a:r>
            <a:r>
              <a:rPr lang="en-US" altLang="en-US" smtClean="0">
                <a:solidFill>
                  <a:srgbClr val="FF0000"/>
                </a:solidFill>
              </a:rPr>
              <a:t>(Neostigmine)</a:t>
            </a:r>
          </a:p>
          <a:p>
            <a:pPr lvl="2"/>
            <a:r>
              <a:rPr lang="en-US" altLang="en-US" smtClean="0">
                <a:solidFill>
                  <a:srgbClr val="FF0000"/>
                </a:solidFill>
              </a:rPr>
              <a:t>Reverse the action </a:t>
            </a:r>
            <a:r>
              <a:rPr lang="en-US" altLang="en-US" smtClean="0"/>
              <a:t>of only non depolarizing blockers </a:t>
            </a:r>
          </a:p>
          <a:p>
            <a:pPr lvl="1"/>
            <a:r>
              <a:rPr lang="en-US" altLang="en-US" smtClean="0"/>
              <a:t>Halothane, </a:t>
            </a:r>
            <a:r>
              <a:rPr lang="en-US" altLang="en-US" smtClean="0">
                <a:solidFill>
                  <a:srgbClr val="FF0000"/>
                </a:solidFill>
              </a:rPr>
              <a:t>Aminoglycoside antibiotic </a:t>
            </a:r>
            <a:r>
              <a:rPr lang="en-US" altLang="en-US" smtClean="0"/>
              <a:t>like gentamicin &amp; calcium channel blockers like nifedipine  </a:t>
            </a:r>
          </a:p>
          <a:p>
            <a:pPr lvl="2"/>
            <a:r>
              <a:rPr lang="en-US" altLang="en-US" smtClean="0">
                <a:solidFill>
                  <a:srgbClr val="FF0000"/>
                </a:solidFill>
              </a:rPr>
              <a:t>Enhances</a:t>
            </a:r>
            <a:r>
              <a:rPr lang="en-US" altLang="en-US" smtClean="0"/>
              <a:t> the neuromuscular blockade </a:t>
            </a:r>
          </a:p>
          <a:p>
            <a:r>
              <a:rPr lang="en-US" altLang="en-US" smtClean="0"/>
              <a:t>Depolarizing blockers </a:t>
            </a:r>
          </a:p>
          <a:p>
            <a:pPr lvl="1"/>
            <a:r>
              <a:rPr lang="en-US" altLang="en-US" smtClean="0"/>
              <a:t>Halothane can cause malignant hyperthermia 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Ganglion blockers </a:t>
            </a:r>
            <a:endParaRPr lang="en-US" dirty="0"/>
          </a:p>
        </p:txBody>
      </p:sp>
      <p:sp>
        <p:nvSpPr>
          <p:cNvPr id="26627" name="عنصر نائب للمحتوى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400" smtClean="0"/>
              <a:t>Competitive blockers </a:t>
            </a:r>
          </a:p>
          <a:p>
            <a:pPr lvl="1"/>
            <a:r>
              <a:rPr lang="en-US" altLang="en-US" sz="2000" smtClean="0"/>
              <a:t>Hexamethonium </a:t>
            </a:r>
          </a:p>
          <a:p>
            <a:pPr lvl="1"/>
            <a:r>
              <a:rPr lang="en-US" altLang="en-US" sz="2000" smtClean="0"/>
              <a:t>Trimethaphan</a:t>
            </a:r>
          </a:p>
          <a:p>
            <a:pPr lvl="1"/>
            <a:r>
              <a:rPr lang="en-US" altLang="en-US" sz="2000" smtClean="0"/>
              <a:t>Mecamylamine  </a:t>
            </a:r>
          </a:p>
        </p:txBody>
      </p:sp>
      <p:sp>
        <p:nvSpPr>
          <p:cNvPr id="26628" name="عنصر نائب للمحتوى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400" smtClean="0"/>
              <a:t>Persistant depolarizing</a:t>
            </a:r>
          </a:p>
          <a:p>
            <a:pPr lvl="1"/>
            <a:r>
              <a:rPr lang="en-US" altLang="en-US" sz="2000" smtClean="0"/>
              <a:t>Nicotine large dose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وان 4"/>
          <p:cNvSpPr>
            <a:spLocks noGrp="1"/>
          </p:cNvSpPr>
          <p:nvPr>
            <p:ph type="title"/>
          </p:nvPr>
        </p:nvSpPr>
        <p:spPr>
          <a:xfrm>
            <a:off x="457200" y="163513"/>
            <a:ext cx="8229600" cy="876300"/>
          </a:xfrm>
        </p:spPr>
        <p:txBody>
          <a:bodyPr/>
          <a:lstStyle/>
          <a:p>
            <a:r>
              <a:rPr lang="en-US" altLang="en-US" sz="2800" smtClean="0"/>
              <a:t>Actions &amp; Adverse effects  of ganglion blockers </a:t>
            </a:r>
          </a:p>
        </p:txBody>
      </p:sp>
      <p:graphicFrame>
        <p:nvGraphicFramePr>
          <p:cNvPr id="7" name="عنصر نائب للمحتوى 6"/>
          <p:cNvGraphicFramePr>
            <a:graphicFrameLocks noGrp="1"/>
          </p:cNvGraphicFramePr>
          <p:nvPr>
            <p:ph idx="1"/>
          </p:nvPr>
        </p:nvGraphicFramePr>
        <p:xfrm>
          <a:off x="457200" y="1060450"/>
          <a:ext cx="8229600" cy="45085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06582"/>
                <a:gridCol w="2050473"/>
                <a:gridCol w="2119745"/>
                <a:gridCol w="3352800"/>
              </a:tblGrid>
              <a:tr h="75495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S.No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Organ 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Dominant</a:t>
                      </a:r>
                      <a:r>
                        <a:rPr lang="en-US" sz="1600" baseline="0" dirty="0" smtClean="0"/>
                        <a:t> ANS 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Effect/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(side effect)</a:t>
                      </a:r>
                      <a:r>
                        <a:rPr lang="en-US" sz="1600" dirty="0" smtClean="0"/>
                        <a:t>of ganglionic blockade </a:t>
                      </a:r>
                      <a:endParaRPr lang="en-US" sz="1600" dirty="0"/>
                    </a:p>
                  </a:txBody>
                  <a:tcPr marT="45713" marB="45713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 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Heart 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Parasympathetic 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Tachycardia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(Palpitations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3" marB="45713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 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Blood vessels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Sympathetic 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Vasodilation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(Hypotension)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3" marB="45713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 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Iris 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Parasympathetic 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Mydriasis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(Photophobia)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3" marB="45713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Ciliary</a:t>
                      </a:r>
                      <a:r>
                        <a:rPr lang="en-US" sz="1600" dirty="0" smtClean="0"/>
                        <a:t> Muscle 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Parasympathetic 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Cycloplegia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(Blurring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of vision)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3" marB="45713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Intestines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Parasympathetic 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↓ motility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(Constipation)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3" marB="45713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Bladder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Parasympathetic 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↓ tone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(difficulty in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0000"/>
                          </a:solidFill>
                        </a:rPr>
                        <a:t>micturation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3" marB="45713"/>
                </a:tc>
              </a:tr>
              <a:tr h="57903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Male sexual function 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Parasympathetic 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Inhibition of erection</a:t>
                      </a:r>
                      <a:r>
                        <a:rPr lang="en-US" sz="1600" baseline="0" dirty="0" smtClean="0"/>
                        <a:t> &amp; ejaculation 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(Impotence)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3" marB="45713"/>
                </a:tc>
              </a:tr>
              <a:tr h="57903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Salivary Glands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Parasympathetic 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Inhibition of salivation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(dry mouth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, difficulty in swallowing)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3" marB="45713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9. 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Sweat Glands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Sympathetic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 smtClean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Inhibition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of sweating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1687513" y="306388"/>
            <a:ext cx="4921250" cy="523875"/>
          </a:xfrm>
          <a:prstGeom prst="rect">
            <a:avLst/>
          </a:prstGeom>
          <a:solidFill>
            <a:schemeClr val="accent5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dirty="0" smtClean="0"/>
              <a:t>Skeletal Muscle Relaxants  </a:t>
            </a:r>
          </a:p>
        </p:txBody>
      </p:sp>
      <p:sp>
        <p:nvSpPr>
          <p:cNvPr id="4099" name="Text Box 11"/>
          <p:cNvSpPr txBox="1">
            <a:spLocks noChangeArrowheads="1"/>
          </p:cNvSpPr>
          <p:nvPr/>
        </p:nvSpPr>
        <p:spPr bwMode="auto">
          <a:xfrm>
            <a:off x="4572000" y="3155950"/>
            <a:ext cx="2036763" cy="830263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/>
              <a:t>Centrally acting  </a:t>
            </a:r>
          </a:p>
        </p:txBody>
      </p:sp>
      <p:sp>
        <p:nvSpPr>
          <p:cNvPr id="3077" name="Text Box 12"/>
          <p:cNvSpPr txBox="1">
            <a:spLocks noChangeArrowheads="1"/>
          </p:cNvSpPr>
          <p:nvPr/>
        </p:nvSpPr>
        <p:spPr bwMode="auto">
          <a:xfrm>
            <a:off x="231775" y="1438275"/>
            <a:ext cx="2743200" cy="8302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400" dirty="0" smtClean="0"/>
              <a:t>Neuromuscular blockers </a:t>
            </a:r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7242175" y="3108325"/>
            <a:ext cx="1600200" cy="83185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/>
              <a:t>Directly acting  </a:t>
            </a:r>
          </a:p>
        </p:txBody>
      </p:sp>
      <p:sp>
        <p:nvSpPr>
          <p:cNvPr id="3080" name="Text Box 15"/>
          <p:cNvSpPr txBox="1">
            <a:spLocks noChangeArrowheads="1"/>
          </p:cNvSpPr>
          <p:nvPr/>
        </p:nvSpPr>
        <p:spPr bwMode="auto">
          <a:xfrm>
            <a:off x="6061075" y="1651000"/>
            <a:ext cx="2362200" cy="460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400" dirty="0" err="1" smtClean="0"/>
              <a:t>Spasmolytics</a:t>
            </a:r>
            <a:r>
              <a:rPr lang="en-US" altLang="en-US" sz="2400" dirty="0" smtClean="0"/>
              <a:t> </a:t>
            </a:r>
          </a:p>
        </p:txBody>
      </p:sp>
      <p:sp>
        <p:nvSpPr>
          <p:cNvPr id="4103" name="Text Box 16"/>
          <p:cNvSpPr txBox="1">
            <a:spLocks noChangeArrowheads="1"/>
          </p:cNvSpPr>
          <p:nvPr/>
        </p:nvSpPr>
        <p:spPr bwMode="auto">
          <a:xfrm>
            <a:off x="1052513" y="2338388"/>
            <a:ext cx="3124200" cy="46196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/>
              <a:t>Non-depolarizing </a:t>
            </a:r>
          </a:p>
        </p:txBody>
      </p:sp>
      <p:sp>
        <p:nvSpPr>
          <p:cNvPr id="4104" name="Text Box 17"/>
          <p:cNvSpPr txBox="1">
            <a:spLocks noChangeArrowheads="1"/>
          </p:cNvSpPr>
          <p:nvPr/>
        </p:nvSpPr>
        <p:spPr bwMode="auto">
          <a:xfrm>
            <a:off x="1336675" y="5237163"/>
            <a:ext cx="2286000" cy="46196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/>
              <a:t>Depolarizing </a:t>
            </a:r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7242175" y="2155825"/>
            <a:ext cx="738188" cy="9858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 flipH="1">
            <a:off x="2197100" y="941388"/>
            <a:ext cx="1557338" cy="4540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3822700" y="941388"/>
            <a:ext cx="242570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8" name="Text Box 36"/>
          <p:cNvSpPr txBox="1">
            <a:spLocks noChangeArrowheads="1"/>
          </p:cNvSpPr>
          <p:nvPr/>
        </p:nvSpPr>
        <p:spPr bwMode="auto">
          <a:xfrm>
            <a:off x="917575" y="2722563"/>
            <a:ext cx="2781300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/>
              <a:t>(Competitive)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D tubocurarine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Pancuronium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 Vecuronium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Atracurium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Mivacurium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sz="2400"/>
          </a:p>
        </p:txBody>
      </p:sp>
      <p:sp>
        <p:nvSpPr>
          <p:cNvPr id="4109" name="Text Box 37"/>
          <p:cNvSpPr txBox="1">
            <a:spLocks noChangeArrowheads="1"/>
          </p:cNvSpPr>
          <p:nvPr/>
        </p:nvSpPr>
        <p:spPr bwMode="auto">
          <a:xfrm>
            <a:off x="858838" y="5638800"/>
            <a:ext cx="31242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/>
              <a:t>(Non-Competitive)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/>
              <a:t>Succinylcholine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/>
              <a:t>Decamethomium  </a:t>
            </a: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 flipH="1">
            <a:off x="5499100" y="2111375"/>
            <a:ext cx="915988" cy="10302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4" name="رابط مستقيم 3"/>
          <p:cNvCxnSpPr/>
          <p:nvPr/>
        </p:nvCxnSpPr>
        <p:spPr>
          <a:xfrm>
            <a:off x="442913" y="2413000"/>
            <a:ext cx="0" cy="30686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>
            <a:off x="457200" y="2646363"/>
            <a:ext cx="595313" cy="142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رابط مستقيم 29"/>
          <p:cNvCxnSpPr/>
          <p:nvPr/>
        </p:nvCxnSpPr>
        <p:spPr>
          <a:xfrm>
            <a:off x="463550" y="5467350"/>
            <a:ext cx="596900" cy="142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14" name="مستطيل 8"/>
          <p:cNvSpPr>
            <a:spLocks noChangeArrowheads="1"/>
          </p:cNvSpPr>
          <p:nvPr/>
        </p:nvSpPr>
        <p:spPr bwMode="auto">
          <a:xfrm>
            <a:off x="4572000" y="4016375"/>
            <a:ext cx="2133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altLang="en-US"/>
              <a:t>Diazepam 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altLang="en-US"/>
              <a:t>Chlorzoxazone 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altLang="en-US"/>
              <a:t>Tizanidine 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altLang="en-US"/>
              <a:t>Baclofen </a:t>
            </a:r>
          </a:p>
        </p:txBody>
      </p:sp>
      <p:sp>
        <p:nvSpPr>
          <p:cNvPr id="4115" name="مستطيل 30"/>
          <p:cNvSpPr>
            <a:spLocks noChangeArrowheads="1"/>
          </p:cNvSpPr>
          <p:nvPr/>
        </p:nvSpPr>
        <p:spPr bwMode="auto">
          <a:xfrm>
            <a:off x="7118350" y="4052888"/>
            <a:ext cx="1724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altLang="en-US"/>
              <a:t>Dantrolene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Skeletal Muscle contraction </a:t>
            </a:r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 rot="1648046">
            <a:off x="228600" y="3048000"/>
            <a:ext cx="2514600" cy="533400"/>
            <a:chOff x="96" y="2832"/>
            <a:chExt cx="1584" cy="336"/>
          </a:xfrm>
        </p:grpSpPr>
        <p:sp>
          <p:nvSpPr>
            <p:cNvPr id="5232" name="AutoShape 3"/>
            <p:cNvSpPr>
              <a:spLocks noChangeArrowheads="1"/>
            </p:cNvSpPr>
            <p:nvPr/>
          </p:nvSpPr>
          <p:spPr bwMode="auto">
            <a:xfrm>
              <a:off x="129" y="2832"/>
              <a:ext cx="1152" cy="336"/>
            </a:xfrm>
            <a:prstGeom prst="rightArrow">
              <a:avLst>
                <a:gd name="adj1" fmla="val 50000"/>
                <a:gd name="adj2" fmla="val 8571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5233" name="Text Box 4"/>
            <p:cNvSpPr txBox="1">
              <a:spLocks noChangeArrowheads="1"/>
            </p:cNvSpPr>
            <p:nvPr/>
          </p:nvSpPr>
          <p:spPr bwMode="auto">
            <a:xfrm>
              <a:off x="96" y="2888"/>
              <a:ext cx="15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 b="1"/>
                <a:t>Action Potential</a:t>
              </a:r>
            </a:p>
          </p:txBody>
        </p:sp>
      </p:grpSp>
      <p:sp>
        <p:nvSpPr>
          <p:cNvPr id="5124" name="Text Box 5"/>
          <p:cNvSpPr txBox="1">
            <a:spLocks noChangeArrowheads="1"/>
          </p:cNvSpPr>
          <p:nvPr/>
        </p:nvSpPr>
        <p:spPr bwMode="auto">
          <a:xfrm rot="3827280">
            <a:off x="5650707" y="2293143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/>
              <a:t>Ca</a:t>
            </a:r>
            <a:r>
              <a:rPr lang="en-US" altLang="en-US" b="1" baseline="30000"/>
              <a:t>2+</a:t>
            </a:r>
            <a:endParaRPr lang="en-US" altLang="en-US" b="1"/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152400" y="4648200"/>
            <a:ext cx="36576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22263" indent="-322263" defTabSz="858838">
              <a:spcBef>
                <a:spcPct val="50000"/>
              </a:spcBef>
            </a:pPr>
            <a:r>
              <a:rPr lang="en-US" altLang="en-US" b="1">
                <a:solidFill>
                  <a:schemeClr val="tx2"/>
                </a:solidFill>
              </a:rPr>
              <a:t>Motor neuron</a:t>
            </a:r>
          </a:p>
        </p:txBody>
      </p:sp>
      <p:sp>
        <p:nvSpPr>
          <p:cNvPr id="5126" name="Arc 7"/>
          <p:cNvSpPr>
            <a:spLocks/>
          </p:cNvSpPr>
          <p:nvPr/>
        </p:nvSpPr>
        <p:spPr bwMode="auto">
          <a:xfrm rot="1823432" flipH="1">
            <a:off x="4965700" y="3670300"/>
            <a:ext cx="623888" cy="762000"/>
          </a:xfrm>
          <a:custGeom>
            <a:avLst/>
            <a:gdLst>
              <a:gd name="T0" fmla="*/ 3643769 w 34422"/>
              <a:gd name="T1" fmla="*/ 21467 h 43200"/>
              <a:gd name="T2" fmla="*/ 0 w 34422"/>
              <a:gd name="T3" fmla="*/ 12128800 h 43200"/>
              <a:gd name="T4" fmla="*/ 4212087 w 34422"/>
              <a:gd name="T5" fmla="*/ 672041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4422" h="43200" fill="none" extrusionOk="0">
                <a:moveTo>
                  <a:pt x="11092" y="69"/>
                </a:moveTo>
                <a:cubicBezTo>
                  <a:pt x="11667" y="23"/>
                  <a:pt x="12244" y="-1"/>
                  <a:pt x="12822" y="0"/>
                </a:cubicBezTo>
                <a:cubicBezTo>
                  <a:pt x="24751" y="0"/>
                  <a:pt x="34422" y="9670"/>
                  <a:pt x="34422" y="21600"/>
                </a:cubicBezTo>
                <a:cubicBezTo>
                  <a:pt x="34422" y="33529"/>
                  <a:pt x="24751" y="43200"/>
                  <a:pt x="12822" y="43200"/>
                </a:cubicBezTo>
                <a:cubicBezTo>
                  <a:pt x="8207" y="43200"/>
                  <a:pt x="3713" y="41722"/>
                  <a:pt x="0" y="38982"/>
                </a:cubicBezTo>
              </a:path>
              <a:path w="34422" h="43200" stroke="0" extrusionOk="0">
                <a:moveTo>
                  <a:pt x="11092" y="69"/>
                </a:moveTo>
                <a:cubicBezTo>
                  <a:pt x="11667" y="23"/>
                  <a:pt x="12244" y="-1"/>
                  <a:pt x="12822" y="0"/>
                </a:cubicBezTo>
                <a:cubicBezTo>
                  <a:pt x="24751" y="0"/>
                  <a:pt x="34422" y="9670"/>
                  <a:pt x="34422" y="21600"/>
                </a:cubicBezTo>
                <a:cubicBezTo>
                  <a:pt x="34422" y="33529"/>
                  <a:pt x="24751" y="43200"/>
                  <a:pt x="12822" y="43200"/>
                </a:cubicBezTo>
                <a:cubicBezTo>
                  <a:pt x="8207" y="43200"/>
                  <a:pt x="3713" y="41722"/>
                  <a:pt x="0" y="38982"/>
                </a:cubicBezTo>
                <a:lnTo>
                  <a:pt x="12822" y="21600"/>
                </a:lnTo>
                <a:lnTo>
                  <a:pt x="11092" y="69"/>
                </a:lnTo>
                <a:close/>
              </a:path>
            </a:pathLst>
          </a:custGeom>
          <a:solidFill>
            <a:srgbClr val="FFFFCC"/>
          </a:solidFill>
          <a:ln w="38100">
            <a:solidFill>
              <a:srgbClr val="00CC6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5127" name="Arc 8"/>
          <p:cNvSpPr>
            <a:spLocks/>
          </p:cNvSpPr>
          <p:nvPr/>
        </p:nvSpPr>
        <p:spPr bwMode="auto">
          <a:xfrm rot="1617472">
            <a:off x="3576638" y="2089150"/>
            <a:ext cx="1763712" cy="4725988"/>
          </a:xfrm>
          <a:custGeom>
            <a:avLst/>
            <a:gdLst>
              <a:gd name="T0" fmla="*/ 1501296 w 21830"/>
              <a:gd name="T1" fmla="*/ 0 h 43200"/>
              <a:gd name="T2" fmla="*/ 0 w 21830"/>
              <a:gd name="T3" fmla="*/ 517001098 h 43200"/>
              <a:gd name="T4" fmla="*/ 1501296 w 21830"/>
              <a:gd name="T5" fmla="*/ 258506511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30" h="43200" fill="none" extrusionOk="0">
                <a:moveTo>
                  <a:pt x="229" y="0"/>
                </a:moveTo>
                <a:cubicBezTo>
                  <a:pt x="12159" y="0"/>
                  <a:pt x="21830" y="9670"/>
                  <a:pt x="21830" y="21600"/>
                </a:cubicBezTo>
                <a:cubicBezTo>
                  <a:pt x="21830" y="33529"/>
                  <a:pt x="12159" y="43200"/>
                  <a:pt x="230" y="43200"/>
                </a:cubicBezTo>
                <a:cubicBezTo>
                  <a:pt x="153" y="43200"/>
                  <a:pt x="76" y="43199"/>
                  <a:pt x="0" y="43198"/>
                </a:cubicBezTo>
              </a:path>
              <a:path w="21830" h="43200" stroke="0" extrusionOk="0">
                <a:moveTo>
                  <a:pt x="229" y="0"/>
                </a:moveTo>
                <a:cubicBezTo>
                  <a:pt x="12159" y="0"/>
                  <a:pt x="21830" y="9670"/>
                  <a:pt x="21830" y="21600"/>
                </a:cubicBezTo>
                <a:cubicBezTo>
                  <a:pt x="21830" y="33529"/>
                  <a:pt x="12159" y="43200"/>
                  <a:pt x="230" y="43200"/>
                </a:cubicBezTo>
                <a:cubicBezTo>
                  <a:pt x="153" y="43200"/>
                  <a:pt x="76" y="43199"/>
                  <a:pt x="0" y="43198"/>
                </a:cubicBezTo>
                <a:lnTo>
                  <a:pt x="230" y="21600"/>
                </a:lnTo>
                <a:lnTo>
                  <a:pt x="229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 rot="1617472">
            <a:off x="2863850" y="1868488"/>
            <a:ext cx="738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/>
              <a:t>Na</a:t>
            </a:r>
            <a:r>
              <a:rPr lang="en-US" altLang="en-US" b="1" baseline="30000"/>
              <a:t>+</a:t>
            </a:r>
            <a:endParaRPr lang="en-US" altLang="en-US" b="1"/>
          </a:p>
        </p:txBody>
      </p:sp>
      <p:cxnSp>
        <p:nvCxnSpPr>
          <p:cNvPr id="5129" name="AutoShape 10"/>
          <p:cNvCxnSpPr>
            <a:cxnSpLocks noChangeShapeType="1"/>
          </p:cNvCxnSpPr>
          <p:nvPr/>
        </p:nvCxnSpPr>
        <p:spPr bwMode="auto">
          <a:xfrm rot="1617472" flipV="1">
            <a:off x="1055688" y="2220913"/>
            <a:ext cx="2089150" cy="190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130" name="AutoShape 11"/>
          <p:cNvCxnSpPr>
            <a:cxnSpLocks noChangeShapeType="1"/>
          </p:cNvCxnSpPr>
          <p:nvPr/>
        </p:nvCxnSpPr>
        <p:spPr bwMode="auto">
          <a:xfrm rot="1617472" flipV="1">
            <a:off x="3228975" y="1600200"/>
            <a:ext cx="1338263" cy="144303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131" name="AutoShape 12"/>
          <p:cNvCxnSpPr>
            <a:cxnSpLocks noChangeShapeType="1"/>
          </p:cNvCxnSpPr>
          <p:nvPr/>
        </p:nvCxnSpPr>
        <p:spPr bwMode="auto">
          <a:xfrm rot="1617472" flipV="1">
            <a:off x="223838" y="3856038"/>
            <a:ext cx="2019300" cy="79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132" name="AutoShape 13"/>
          <p:cNvCxnSpPr>
            <a:cxnSpLocks noChangeShapeType="1"/>
          </p:cNvCxnSpPr>
          <p:nvPr/>
        </p:nvCxnSpPr>
        <p:spPr bwMode="auto">
          <a:xfrm rot="1617472">
            <a:off x="1679575" y="4494213"/>
            <a:ext cx="1336675" cy="144303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133" name="Rectangle 14"/>
          <p:cNvSpPr>
            <a:spLocks noChangeArrowheads="1"/>
          </p:cNvSpPr>
          <p:nvPr/>
        </p:nvSpPr>
        <p:spPr bwMode="auto">
          <a:xfrm rot="1617472">
            <a:off x="1797050" y="1892300"/>
            <a:ext cx="844550" cy="917575"/>
          </a:xfrm>
          <a:prstGeom prst="rect">
            <a:avLst/>
          </a:prstGeom>
          <a:solidFill>
            <a:srgbClr val="00005C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134" name="Arc 15"/>
          <p:cNvSpPr>
            <a:spLocks/>
          </p:cNvSpPr>
          <p:nvPr/>
        </p:nvSpPr>
        <p:spPr bwMode="auto">
          <a:xfrm rot="1617472" flipV="1">
            <a:off x="1976438" y="1308100"/>
            <a:ext cx="492125" cy="917575"/>
          </a:xfrm>
          <a:custGeom>
            <a:avLst/>
            <a:gdLst>
              <a:gd name="T0" fmla="*/ 0 w 21600"/>
              <a:gd name="T1" fmla="*/ 0 h 21600"/>
              <a:gd name="T2" fmla="*/ 11212362 w 21600"/>
              <a:gd name="T3" fmla="*/ 38978883 h 21600"/>
              <a:gd name="T4" fmla="*/ 0 w 21600"/>
              <a:gd name="T5" fmla="*/ 3897888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ar-SA"/>
          </a:p>
        </p:txBody>
      </p:sp>
      <p:sp>
        <p:nvSpPr>
          <p:cNvPr id="5135" name="Arc 16"/>
          <p:cNvSpPr>
            <a:spLocks/>
          </p:cNvSpPr>
          <p:nvPr/>
        </p:nvSpPr>
        <p:spPr bwMode="auto">
          <a:xfrm rot="1617472" flipH="1">
            <a:off x="2005013" y="2352675"/>
            <a:ext cx="492125" cy="919163"/>
          </a:xfrm>
          <a:custGeom>
            <a:avLst/>
            <a:gdLst>
              <a:gd name="T0" fmla="*/ 0 w 21600"/>
              <a:gd name="T1" fmla="*/ 0 h 21600"/>
              <a:gd name="T2" fmla="*/ 11212362 w 21600"/>
              <a:gd name="T3" fmla="*/ 39113918 h 21600"/>
              <a:gd name="T4" fmla="*/ 0 w 21600"/>
              <a:gd name="T5" fmla="*/ 3911391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5136" name="Line 17"/>
          <p:cNvSpPr>
            <a:spLocks noChangeShapeType="1"/>
          </p:cNvSpPr>
          <p:nvPr/>
        </p:nvSpPr>
        <p:spPr bwMode="auto">
          <a:xfrm rot="1617472">
            <a:off x="2241550" y="1371600"/>
            <a:ext cx="1588" cy="1836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grpSp>
        <p:nvGrpSpPr>
          <p:cNvPr id="5137" name="Group 18"/>
          <p:cNvGrpSpPr>
            <a:grpSpLocks/>
          </p:cNvGrpSpPr>
          <p:nvPr/>
        </p:nvGrpSpPr>
        <p:grpSpPr bwMode="auto">
          <a:xfrm rot="1617472">
            <a:off x="2532063" y="2009775"/>
            <a:ext cx="403225" cy="1343025"/>
            <a:chOff x="1296" y="2886"/>
            <a:chExt cx="288" cy="858"/>
          </a:xfrm>
        </p:grpSpPr>
        <p:sp>
          <p:nvSpPr>
            <p:cNvPr id="5227" name="Line 19"/>
            <p:cNvSpPr>
              <a:spLocks noChangeShapeType="1"/>
            </p:cNvSpPr>
            <p:nvPr/>
          </p:nvSpPr>
          <p:spPr bwMode="auto">
            <a:xfrm>
              <a:off x="1440" y="3216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grpSp>
          <p:nvGrpSpPr>
            <p:cNvPr id="5228" name="Group 20"/>
            <p:cNvGrpSpPr>
              <a:grpSpLocks/>
            </p:cNvGrpSpPr>
            <p:nvPr/>
          </p:nvGrpSpPr>
          <p:grpSpPr bwMode="auto">
            <a:xfrm rot="34991">
              <a:off x="1296" y="3072"/>
              <a:ext cx="288" cy="384"/>
              <a:chOff x="2016" y="3120"/>
              <a:chExt cx="432" cy="528"/>
            </a:xfrm>
          </p:grpSpPr>
          <p:sp>
            <p:nvSpPr>
              <p:cNvPr id="5230" name="AutoShape 21"/>
              <p:cNvSpPr>
                <a:spLocks noChangeArrowheads="1"/>
              </p:cNvSpPr>
              <p:nvPr/>
            </p:nvSpPr>
            <p:spPr bwMode="auto">
              <a:xfrm>
                <a:off x="2016" y="3120"/>
                <a:ext cx="432" cy="528"/>
              </a:xfrm>
              <a:prstGeom prst="can">
                <a:avLst>
                  <a:gd name="adj" fmla="val 45369"/>
                </a:avLst>
              </a:prstGeom>
              <a:gradFill rotWithShape="0">
                <a:gsLst>
                  <a:gs pos="0">
                    <a:srgbClr val="005E2F"/>
                  </a:gs>
                  <a:gs pos="50000">
                    <a:srgbClr val="00CC66"/>
                  </a:gs>
                  <a:gs pos="100000">
                    <a:srgbClr val="005E2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5231" name="Oval 22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240" cy="96"/>
              </a:xfrm>
              <a:prstGeom prst="ellipse">
                <a:avLst/>
              </a:prstGeom>
              <a:gradFill rotWithShape="0">
                <a:gsLst>
                  <a:gs pos="0">
                    <a:srgbClr val="005E2F"/>
                  </a:gs>
                  <a:gs pos="50000">
                    <a:srgbClr val="00CC66"/>
                  </a:gs>
                  <a:gs pos="100000">
                    <a:srgbClr val="005E2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5229" name="Line 23"/>
            <p:cNvSpPr>
              <a:spLocks noChangeShapeType="1"/>
            </p:cNvSpPr>
            <p:nvPr/>
          </p:nvSpPr>
          <p:spPr bwMode="auto">
            <a:xfrm>
              <a:off x="1440" y="288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5138" name="Group 24"/>
          <p:cNvGrpSpPr>
            <a:grpSpLocks/>
          </p:cNvGrpSpPr>
          <p:nvPr/>
        </p:nvGrpSpPr>
        <p:grpSpPr bwMode="auto">
          <a:xfrm rot="2630632">
            <a:off x="5087938" y="2046288"/>
            <a:ext cx="403225" cy="1289050"/>
            <a:chOff x="2275" y="2325"/>
            <a:chExt cx="288" cy="824"/>
          </a:xfrm>
        </p:grpSpPr>
        <p:sp>
          <p:nvSpPr>
            <p:cNvPr id="5222" name="Line 25"/>
            <p:cNvSpPr>
              <a:spLocks noChangeShapeType="1"/>
            </p:cNvSpPr>
            <p:nvPr/>
          </p:nvSpPr>
          <p:spPr bwMode="auto">
            <a:xfrm rot="1355709">
              <a:off x="2336" y="2621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grpSp>
          <p:nvGrpSpPr>
            <p:cNvPr id="5223" name="Group 26"/>
            <p:cNvGrpSpPr>
              <a:grpSpLocks/>
            </p:cNvGrpSpPr>
            <p:nvPr/>
          </p:nvGrpSpPr>
          <p:grpSpPr bwMode="auto">
            <a:xfrm rot="1390701">
              <a:off x="2275" y="2493"/>
              <a:ext cx="288" cy="384"/>
              <a:chOff x="2016" y="3120"/>
              <a:chExt cx="432" cy="528"/>
            </a:xfrm>
          </p:grpSpPr>
          <p:sp>
            <p:nvSpPr>
              <p:cNvPr id="5225" name="AutoShape 27"/>
              <p:cNvSpPr>
                <a:spLocks noChangeArrowheads="1"/>
              </p:cNvSpPr>
              <p:nvPr/>
            </p:nvSpPr>
            <p:spPr bwMode="auto">
              <a:xfrm>
                <a:off x="2016" y="3120"/>
                <a:ext cx="432" cy="528"/>
              </a:xfrm>
              <a:prstGeom prst="can">
                <a:avLst>
                  <a:gd name="adj" fmla="val 45369"/>
                </a:avLst>
              </a:prstGeom>
              <a:gradFill rotWithShape="0">
                <a:gsLst>
                  <a:gs pos="0">
                    <a:srgbClr val="FF0000"/>
                  </a:gs>
                  <a:gs pos="50000">
                    <a:srgbClr val="760000"/>
                  </a:gs>
                  <a:gs pos="100000">
                    <a:srgbClr val="FF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5226" name="Oval 28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240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50000">
                    <a:srgbClr val="760000"/>
                  </a:gs>
                  <a:gs pos="100000">
                    <a:srgbClr val="FF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5224" name="Line 29"/>
            <p:cNvSpPr>
              <a:spLocks noChangeShapeType="1"/>
            </p:cNvSpPr>
            <p:nvPr/>
          </p:nvSpPr>
          <p:spPr bwMode="auto">
            <a:xfrm rot="1355709">
              <a:off x="2509" y="2325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5139" name="Oval 30"/>
          <p:cNvSpPr>
            <a:spLocks noChangeArrowheads="1"/>
          </p:cNvSpPr>
          <p:nvPr/>
        </p:nvSpPr>
        <p:spPr bwMode="auto">
          <a:xfrm rot="-7656">
            <a:off x="3757613" y="4654550"/>
            <a:ext cx="873125" cy="901700"/>
          </a:xfrm>
          <a:prstGeom prst="ellipse">
            <a:avLst/>
          </a:prstGeom>
          <a:solidFill>
            <a:srgbClr val="FFFFCC"/>
          </a:solidFill>
          <a:ln w="38100">
            <a:solidFill>
              <a:srgbClr val="00CC6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140" name="Text Box 31"/>
          <p:cNvSpPr txBox="1">
            <a:spLocks noChangeArrowheads="1"/>
          </p:cNvSpPr>
          <p:nvPr/>
        </p:nvSpPr>
        <p:spPr bwMode="auto">
          <a:xfrm rot="-7656">
            <a:off x="3889375" y="5224463"/>
            <a:ext cx="116363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22263" indent="-322263" defTabSz="858838">
              <a:spcBef>
                <a:spcPct val="50000"/>
              </a:spcBef>
            </a:pPr>
            <a:r>
              <a:rPr lang="en-US" altLang="en-US" sz="1400" b="1">
                <a:solidFill>
                  <a:srgbClr val="000024"/>
                </a:solidFill>
              </a:rPr>
              <a:t>ACH</a:t>
            </a:r>
          </a:p>
        </p:txBody>
      </p:sp>
      <p:sp>
        <p:nvSpPr>
          <p:cNvPr id="5141" name="Text Box 32"/>
          <p:cNvSpPr txBox="1">
            <a:spLocks noChangeArrowheads="1"/>
          </p:cNvSpPr>
          <p:nvPr/>
        </p:nvSpPr>
        <p:spPr bwMode="auto">
          <a:xfrm rot="-7656">
            <a:off x="3938588" y="4791075"/>
            <a:ext cx="116363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22263" indent="-322263" defTabSz="858838">
              <a:spcBef>
                <a:spcPct val="50000"/>
              </a:spcBef>
            </a:pPr>
            <a:r>
              <a:rPr lang="en-US" altLang="en-US" sz="1400" b="1">
                <a:solidFill>
                  <a:srgbClr val="000024"/>
                </a:solidFill>
              </a:rPr>
              <a:t>ACH</a:t>
            </a:r>
          </a:p>
        </p:txBody>
      </p:sp>
      <p:sp>
        <p:nvSpPr>
          <p:cNvPr id="5142" name="Text Box 33"/>
          <p:cNvSpPr txBox="1">
            <a:spLocks noChangeArrowheads="1"/>
          </p:cNvSpPr>
          <p:nvPr/>
        </p:nvSpPr>
        <p:spPr bwMode="auto">
          <a:xfrm rot="-7656">
            <a:off x="3824288" y="5024438"/>
            <a:ext cx="11620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22263" indent="-322263" defTabSz="858838">
              <a:spcBef>
                <a:spcPct val="50000"/>
              </a:spcBef>
            </a:pPr>
            <a:r>
              <a:rPr lang="en-US" altLang="en-US" sz="1400" b="1">
                <a:solidFill>
                  <a:srgbClr val="000024"/>
                </a:solidFill>
              </a:rPr>
              <a:t>ACH</a:t>
            </a:r>
          </a:p>
        </p:txBody>
      </p:sp>
      <p:sp>
        <p:nvSpPr>
          <p:cNvPr id="5143" name="Oval 34"/>
          <p:cNvSpPr>
            <a:spLocks noChangeArrowheads="1"/>
          </p:cNvSpPr>
          <p:nvPr/>
        </p:nvSpPr>
        <p:spPr bwMode="auto">
          <a:xfrm rot="-7656">
            <a:off x="2455863" y="3933825"/>
            <a:ext cx="871537" cy="901700"/>
          </a:xfrm>
          <a:prstGeom prst="ellipse">
            <a:avLst/>
          </a:prstGeom>
          <a:solidFill>
            <a:srgbClr val="FFFFCC"/>
          </a:solidFill>
          <a:ln w="38100">
            <a:solidFill>
              <a:srgbClr val="00CC6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144" name="Text Box 35"/>
          <p:cNvSpPr txBox="1">
            <a:spLocks noChangeArrowheads="1"/>
          </p:cNvSpPr>
          <p:nvPr/>
        </p:nvSpPr>
        <p:spPr bwMode="auto">
          <a:xfrm rot="-7656">
            <a:off x="2605088" y="4491038"/>
            <a:ext cx="116363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22263" indent="-322263" defTabSz="858838">
              <a:spcBef>
                <a:spcPct val="50000"/>
              </a:spcBef>
            </a:pPr>
            <a:r>
              <a:rPr lang="en-US" altLang="en-US" sz="1400" b="1">
                <a:solidFill>
                  <a:srgbClr val="000024"/>
                </a:solidFill>
              </a:rPr>
              <a:t>ACH</a:t>
            </a:r>
          </a:p>
        </p:txBody>
      </p:sp>
      <p:sp>
        <p:nvSpPr>
          <p:cNvPr id="5145" name="Text Box 36"/>
          <p:cNvSpPr txBox="1">
            <a:spLocks noChangeArrowheads="1"/>
          </p:cNvSpPr>
          <p:nvPr/>
        </p:nvSpPr>
        <p:spPr bwMode="auto">
          <a:xfrm rot="-7656">
            <a:off x="2640013" y="4067175"/>
            <a:ext cx="1160462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22263" indent="-322263" defTabSz="858838">
              <a:spcBef>
                <a:spcPct val="50000"/>
              </a:spcBef>
            </a:pPr>
            <a:r>
              <a:rPr lang="en-US" altLang="en-US" sz="1400" b="1">
                <a:solidFill>
                  <a:srgbClr val="000024"/>
                </a:solidFill>
              </a:rPr>
              <a:t>ACH</a:t>
            </a:r>
          </a:p>
        </p:txBody>
      </p:sp>
      <p:sp>
        <p:nvSpPr>
          <p:cNvPr id="5146" name="Text Box 37"/>
          <p:cNvSpPr txBox="1">
            <a:spLocks noChangeArrowheads="1"/>
          </p:cNvSpPr>
          <p:nvPr/>
        </p:nvSpPr>
        <p:spPr bwMode="auto">
          <a:xfrm rot="-7656">
            <a:off x="2525713" y="4303713"/>
            <a:ext cx="11620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22263" indent="-322263" defTabSz="858838">
              <a:spcBef>
                <a:spcPct val="50000"/>
              </a:spcBef>
            </a:pPr>
            <a:r>
              <a:rPr lang="en-US" altLang="en-US" sz="1400" b="1">
                <a:solidFill>
                  <a:srgbClr val="000024"/>
                </a:solidFill>
              </a:rPr>
              <a:t>ACH</a:t>
            </a:r>
          </a:p>
        </p:txBody>
      </p:sp>
      <p:sp>
        <p:nvSpPr>
          <p:cNvPr id="5147" name="Oval 38"/>
          <p:cNvSpPr>
            <a:spLocks noChangeArrowheads="1"/>
          </p:cNvSpPr>
          <p:nvPr/>
        </p:nvSpPr>
        <p:spPr bwMode="auto">
          <a:xfrm rot="-7656">
            <a:off x="3468688" y="3594100"/>
            <a:ext cx="871537" cy="901700"/>
          </a:xfrm>
          <a:prstGeom prst="ellipse">
            <a:avLst/>
          </a:prstGeom>
          <a:solidFill>
            <a:srgbClr val="FFFFCC"/>
          </a:solidFill>
          <a:ln w="38100">
            <a:solidFill>
              <a:srgbClr val="00CC6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148" name="Text Box 39"/>
          <p:cNvSpPr txBox="1">
            <a:spLocks noChangeArrowheads="1"/>
          </p:cNvSpPr>
          <p:nvPr/>
        </p:nvSpPr>
        <p:spPr bwMode="auto">
          <a:xfrm rot="-7656">
            <a:off x="3609975" y="4154488"/>
            <a:ext cx="116363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22263" indent="-322263" defTabSz="858838">
              <a:spcBef>
                <a:spcPct val="50000"/>
              </a:spcBef>
            </a:pPr>
            <a:r>
              <a:rPr lang="en-US" altLang="en-US" sz="1400" b="1">
                <a:solidFill>
                  <a:srgbClr val="000024"/>
                </a:solidFill>
              </a:rPr>
              <a:t>ACH</a:t>
            </a:r>
          </a:p>
        </p:txBody>
      </p:sp>
      <p:sp>
        <p:nvSpPr>
          <p:cNvPr id="5149" name="Text Box 40"/>
          <p:cNvSpPr txBox="1">
            <a:spLocks noChangeArrowheads="1"/>
          </p:cNvSpPr>
          <p:nvPr/>
        </p:nvSpPr>
        <p:spPr bwMode="auto">
          <a:xfrm rot="-7656">
            <a:off x="3651250" y="3732213"/>
            <a:ext cx="11620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22263" indent="-322263" defTabSz="858838">
              <a:spcBef>
                <a:spcPct val="50000"/>
              </a:spcBef>
            </a:pPr>
            <a:r>
              <a:rPr lang="en-US" altLang="en-US" sz="1400" b="1">
                <a:solidFill>
                  <a:srgbClr val="000024"/>
                </a:solidFill>
              </a:rPr>
              <a:t>ACH</a:t>
            </a:r>
          </a:p>
        </p:txBody>
      </p:sp>
      <p:sp>
        <p:nvSpPr>
          <p:cNvPr id="5150" name="Text Box 41"/>
          <p:cNvSpPr txBox="1">
            <a:spLocks noChangeArrowheads="1"/>
          </p:cNvSpPr>
          <p:nvPr/>
        </p:nvSpPr>
        <p:spPr bwMode="auto">
          <a:xfrm rot="-7656">
            <a:off x="3535363" y="3965575"/>
            <a:ext cx="116363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22263" indent="-322263" defTabSz="858838">
              <a:spcBef>
                <a:spcPct val="50000"/>
              </a:spcBef>
            </a:pPr>
            <a:r>
              <a:rPr lang="en-US" altLang="en-US" sz="1400" b="1">
                <a:solidFill>
                  <a:srgbClr val="000024"/>
                </a:solidFill>
              </a:rPr>
              <a:t>ACH</a:t>
            </a:r>
          </a:p>
        </p:txBody>
      </p:sp>
      <p:sp>
        <p:nvSpPr>
          <p:cNvPr id="5151" name="Arc 42" descr="Wide upward diagonal"/>
          <p:cNvSpPr>
            <a:spLocks/>
          </p:cNvSpPr>
          <p:nvPr/>
        </p:nvSpPr>
        <p:spPr bwMode="auto">
          <a:xfrm rot="1839463" flipH="1">
            <a:off x="6380163" y="1371600"/>
            <a:ext cx="1911350" cy="5562600"/>
          </a:xfrm>
          <a:custGeom>
            <a:avLst/>
            <a:gdLst>
              <a:gd name="T0" fmla="*/ 33233988 w 27098"/>
              <a:gd name="T1" fmla="*/ 0 h 43168"/>
              <a:gd name="T2" fmla="*/ 0 w 27098"/>
              <a:gd name="T3" fmla="*/ 704987002 h 43168"/>
              <a:gd name="T4" fmla="*/ 27353367 w 27098"/>
              <a:gd name="T5" fmla="*/ 358130775 h 431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098" h="43168" fill="none" extrusionOk="0">
                <a:moveTo>
                  <a:pt x="6679" y="0"/>
                </a:moveTo>
                <a:cubicBezTo>
                  <a:pt x="18132" y="628"/>
                  <a:pt x="27098" y="10097"/>
                  <a:pt x="27098" y="21568"/>
                </a:cubicBezTo>
                <a:cubicBezTo>
                  <a:pt x="27098" y="33497"/>
                  <a:pt x="17427" y="43168"/>
                  <a:pt x="5498" y="43168"/>
                </a:cubicBezTo>
                <a:cubicBezTo>
                  <a:pt x="3642" y="43168"/>
                  <a:pt x="1794" y="42928"/>
                  <a:pt x="0" y="42456"/>
                </a:cubicBezTo>
              </a:path>
              <a:path w="27098" h="43168" stroke="0" extrusionOk="0">
                <a:moveTo>
                  <a:pt x="6679" y="0"/>
                </a:moveTo>
                <a:cubicBezTo>
                  <a:pt x="18132" y="628"/>
                  <a:pt x="27098" y="10097"/>
                  <a:pt x="27098" y="21568"/>
                </a:cubicBezTo>
                <a:cubicBezTo>
                  <a:pt x="27098" y="33497"/>
                  <a:pt x="17427" y="43168"/>
                  <a:pt x="5498" y="43168"/>
                </a:cubicBezTo>
                <a:cubicBezTo>
                  <a:pt x="3642" y="43168"/>
                  <a:pt x="1794" y="42928"/>
                  <a:pt x="0" y="42456"/>
                </a:cubicBezTo>
                <a:lnTo>
                  <a:pt x="5498" y="21568"/>
                </a:lnTo>
                <a:lnTo>
                  <a:pt x="6679" y="0"/>
                </a:lnTo>
                <a:close/>
              </a:path>
            </a:pathLst>
          </a:custGeom>
          <a:pattFill prst="wdUpDiag">
            <a:fgClr>
              <a:schemeClr val="folHlink"/>
            </a:fgClr>
            <a:bgClr>
              <a:srgbClr val="FF9999"/>
            </a:bgClr>
          </a:patt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5152" name="Freeform 43" descr="Wide upward diagonal"/>
          <p:cNvSpPr>
            <a:spLocks/>
          </p:cNvSpPr>
          <p:nvPr/>
        </p:nvSpPr>
        <p:spPr bwMode="auto">
          <a:xfrm>
            <a:off x="5892800" y="1701800"/>
            <a:ext cx="3556000" cy="5359400"/>
          </a:xfrm>
          <a:custGeom>
            <a:avLst/>
            <a:gdLst>
              <a:gd name="T0" fmla="*/ 504031250 w 2240"/>
              <a:gd name="T1" fmla="*/ 2147483647 h 3376"/>
              <a:gd name="T2" fmla="*/ 745966250 w 2240"/>
              <a:gd name="T3" fmla="*/ 2147483647 h 3376"/>
              <a:gd name="T4" fmla="*/ 987901250 w 2240"/>
              <a:gd name="T5" fmla="*/ 2147483647 h 3376"/>
              <a:gd name="T6" fmla="*/ 1350803750 w 2240"/>
              <a:gd name="T7" fmla="*/ 2147483647 h 3376"/>
              <a:gd name="T8" fmla="*/ 2147483647 w 2240"/>
              <a:gd name="T9" fmla="*/ 2147483647 h 3376"/>
              <a:gd name="T10" fmla="*/ 2147483647 w 2240"/>
              <a:gd name="T11" fmla="*/ 2147483647 h 3376"/>
              <a:gd name="T12" fmla="*/ 2147483647 w 2240"/>
              <a:gd name="T13" fmla="*/ 2147483647 h 3376"/>
              <a:gd name="T14" fmla="*/ 2147483647 w 2240"/>
              <a:gd name="T15" fmla="*/ 1028223750 h 3376"/>
              <a:gd name="T16" fmla="*/ 2147483647 w 2240"/>
              <a:gd name="T17" fmla="*/ 665321250 h 3376"/>
              <a:gd name="T18" fmla="*/ 2147483647 w 2240"/>
              <a:gd name="T19" fmla="*/ 1028223750 h 3376"/>
              <a:gd name="T20" fmla="*/ 504031250 w 2240"/>
              <a:gd name="T21" fmla="*/ 2147483647 h 33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40" h="3376">
                <a:moveTo>
                  <a:pt x="200" y="2712"/>
                </a:moveTo>
                <a:cubicBezTo>
                  <a:pt x="0" y="3144"/>
                  <a:pt x="264" y="2920"/>
                  <a:pt x="296" y="3000"/>
                </a:cubicBezTo>
                <a:cubicBezTo>
                  <a:pt x="328" y="3080"/>
                  <a:pt x="352" y="3136"/>
                  <a:pt x="392" y="3192"/>
                </a:cubicBezTo>
                <a:cubicBezTo>
                  <a:pt x="432" y="3248"/>
                  <a:pt x="272" y="3312"/>
                  <a:pt x="536" y="3336"/>
                </a:cubicBezTo>
                <a:cubicBezTo>
                  <a:pt x="800" y="3360"/>
                  <a:pt x="1712" y="3376"/>
                  <a:pt x="1976" y="3336"/>
                </a:cubicBezTo>
                <a:cubicBezTo>
                  <a:pt x="2240" y="3296"/>
                  <a:pt x="2088" y="3232"/>
                  <a:pt x="2120" y="3096"/>
                </a:cubicBezTo>
                <a:cubicBezTo>
                  <a:pt x="2152" y="2960"/>
                  <a:pt x="2160" y="2968"/>
                  <a:pt x="2168" y="2520"/>
                </a:cubicBezTo>
                <a:cubicBezTo>
                  <a:pt x="2176" y="2072"/>
                  <a:pt x="2232" y="784"/>
                  <a:pt x="2168" y="408"/>
                </a:cubicBezTo>
                <a:cubicBezTo>
                  <a:pt x="2104" y="32"/>
                  <a:pt x="1896" y="264"/>
                  <a:pt x="1784" y="264"/>
                </a:cubicBezTo>
                <a:cubicBezTo>
                  <a:pt x="1672" y="264"/>
                  <a:pt x="1760" y="0"/>
                  <a:pt x="1496" y="408"/>
                </a:cubicBezTo>
                <a:cubicBezTo>
                  <a:pt x="1232" y="816"/>
                  <a:pt x="400" y="2280"/>
                  <a:pt x="200" y="2712"/>
                </a:cubicBezTo>
                <a:close/>
              </a:path>
            </a:pathLst>
          </a:custGeom>
          <a:pattFill prst="wdUpDiag">
            <a:fgClr>
              <a:schemeClr val="folHlink"/>
            </a:fgClr>
            <a:bgClr>
              <a:srgbClr val="FF9999"/>
            </a:bgClr>
          </a:pattFill>
          <a:ln w="12700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5153" name="Freeform 44"/>
          <p:cNvSpPr>
            <a:spLocks/>
          </p:cNvSpPr>
          <p:nvPr/>
        </p:nvSpPr>
        <p:spPr bwMode="auto">
          <a:xfrm rot="-277724">
            <a:off x="5867400" y="4267200"/>
            <a:ext cx="1930400" cy="1841500"/>
          </a:xfrm>
          <a:custGeom>
            <a:avLst/>
            <a:gdLst>
              <a:gd name="T0" fmla="*/ 0 w 1216"/>
              <a:gd name="T1" fmla="*/ 2056447500 h 1160"/>
              <a:gd name="T2" fmla="*/ 120967500 w 1216"/>
              <a:gd name="T3" fmla="*/ 1814512500 h 1160"/>
              <a:gd name="T4" fmla="*/ 483870000 w 1216"/>
              <a:gd name="T5" fmla="*/ 1693545000 h 1160"/>
              <a:gd name="T6" fmla="*/ 846772500 w 1216"/>
              <a:gd name="T7" fmla="*/ 1935480000 h 1160"/>
              <a:gd name="T8" fmla="*/ 1330642500 w 1216"/>
              <a:gd name="T9" fmla="*/ 2147483647 h 1160"/>
              <a:gd name="T10" fmla="*/ 1572577500 w 1216"/>
              <a:gd name="T11" fmla="*/ 2147483647 h 1160"/>
              <a:gd name="T12" fmla="*/ 1935480000 w 1216"/>
              <a:gd name="T13" fmla="*/ 2147483647 h 1160"/>
              <a:gd name="T14" fmla="*/ 2147483647 w 1216"/>
              <a:gd name="T15" fmla="*/ 2147483647 h 1160"/>
              <a:gd name="T16" fmla="*/ 2147483647 w 1216"/>
              <a:gd name="T17" fmla="*/ 1209675000 h 1160"/>
              <a:gd name="T18" fmla="*/ 2147483647 w 1216"/>
              <a:gd name="T19" fmla="*/ 1088707500 h 1160"/>
              <a:gd name="T20" fmla="*/ 1088707500 w 1216"/>
              <a:gd name="T21" fmla="*/ 725805000 h 1160"/>
              <a:gd name="T22" fmla="*/ 604837500 w 1216"/>
              <a:gd name="T23" fmla="*/ 0 h 116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16" h="1160">
                <a:moveTo>
                  <a:pt x="0" y="816"/>
                </a:moveTo>
                <a:cubicBezTo>
                  <a:pt x="8" y="780"/>
                  <a:pt x="16" y="744"/>
                  <a:pt x="48" y="720"/>
                </a:cubicBezTo>
                <a:cubicBezTo>
                  <a:pt x="80" y="696"/>
                  <a:pt x="144" y="664"/>
                  <a:pt x="192" y="672"/>
                </a:cubicBezTo>
                <a:cubicBezTo>
                  <a:pt x="240" y="680"/>
                  <a:pt x="280" y="736"/>
                  <a:pt x="336" y="768"/>
                </a:cubicBezTo>
                <a:cubicBezTo>
                  <a:pt x="392" y="800"/>
                  <a:pt x="480" y="832"/>
                  <a:pt x="528" y="864"/>
                </a:cubicBezTo>
                <a:cubicBezTo>
                  <a:pt x="576" y="896"/>
                  <a:pt x="584" y="912"/>
                  <a:pt x="624" y="960"/>
                </a:cubicBezTo>
                <a:cubicBezTo>
                  <a:pt x="664" y="1008"/>
                  <a:pt x="696" y="1160"/>
                  <a:pt x="768" y="1152"/>
                </a:cubicBezTo>
                <a:cubicBezTo>
                  <a:pt x="840" y="1144"/>
                  <a:pt x="984" y="1024"/>
                  <a:pt x="1056" y="912"/>
                </a:cubicBezTo>
                <a:cubicBezTo>
                  <a:pt x="1128" y="800"/>
                  <a:pt x="1216" y="560"/>
                  <a:pt x="1200" y="480"/>
                </a:cubicBezTo>
                <a:cubicBezTo>
                  <a:pt x="1184" y="400"/>
                  <a:pt x="1088" y="464"/>
                  <a:pt x="960" y="432"/>
                </a:cubicBezTo>
                <a:cubicBezTo>
                  <a:pt x="832" y="400"/>
                  <a:pt x="552" y="360"/>
                  <a:pt x="432" y="288"/>
                </a:cubicBezTo>
                <a:cubicBezTo>
                  <a:pt x="312" y="216"/>
                  <a:pt x="272" y="48"/>
                  <a:pt x="240" y="0"/>
                </a:cubicBezTo>
              </a:path>
            </a:pathLst>
          </a:custGeom>
          <a:solidFill>
            <a:srgbClr val="000036"/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5154" name="Freeform 45"/>
          <p:cNvSpPr>
            <a:spLocks/>
          </p:cNvSpPr>
          <p:nvPr/>
        </p:nvSpPr>
        <p:spPr bwMode="auto">
          <a:xfrm>
            <a:off x="5791200" y="4337050"/>
            <a:ext cx="381000" cy="1250950"/>
          </a:xfrm>
          <a:custGeom>
            <a:avLst/>
            <a:gdLst>
              <a:gd name="T0" fmla="*/ 604837500 w 240"/>
              <a:gd name="T1" fmla="*/ 10080625 h 788"/>
              <a:gd name="T2" fmla="*/ 493950625 w 240"/>
              <a:gd name="T3" fmla="*/ 0 h 788"/>
              <a:gd name="T4" fmla="*/ 191531875 w 240"/>
              <a:gd name="T5" fmla="*/ 514111875 h 788"/>
              <a:gd name="T6" fmla="*/ 0 w 240"/>
              <a:gd name="T7" fmla="*/ 1602819375 h 788"/>
              <a:gd name="T8" fmla="*/ 20161250 w 240"/>
              <a:gd name="T9" fmla="*/ 1985883125 h 788"/>
              <a:gd name="T10" fmla="*/ 241935000 w 240"/>
              <a:gd name="T11" fmla="*/ 1824593125 h 788"/>
              <a:gd name="T12" fmla="*/ 362902500 w 240"/>
              <a:gd name="T13" fmla="*/ 1582658125 h 7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0" h="788">
                <a:moveTo>
                  <a:pt x="240" y="4"/>
                </a:moveTo>
                <a:lnTo>
                  <a:pt x="196" y="0"/>
                </a:lnTo>
                <a:lnTo>
                  <a:pt x="76" y="204"/>
                </a:lnTo>
                <a:lnTo>
                  <a:pt x="0" y="636"/>
                </a:lnTo>
                <a:lnTo>
                  <a:pt x="8" y="788"/>
                </a:lnTo>
                <a:lnTo>
                  <a:pt x="96" y="724"/>
                </a:lnTo>
                <a:lnTo>
                  <a:pt x="144" y="628"/>
                </a:lnTo>
              </a:path>
            </a:pathLst>
          </a:custGeom>
          <a:solidFill>
            <a:srgbClr val="000036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5155" name="Freeform 46"/>
          <p:cNvSpPr>
            <a:spLocks/>
          </p:cNvSpPr>
          <p:nvPr/>
        </p:nvSpPr>
        <p:spPr bwMode="auto">
          <a:xfrm rot="-85354">
            <a:off x="6858000" y="2286000"/>
            <a:ext cx="2070100" cy="1892300"/>
          </a:xfrm>
          <a:custGeom>
            <a:avLst/>
            <a:gdLst>
              <a:gd name="T0" fmla="*/ 0 w 1304"/>
              <a:gd name="T1" fmla="*/ 1330642500 h 1192"/>
              <a:gd name="T2" fmla="*/ 241935000 w 1304"/>
              <a:gd name="T3" fmla="*/ 1330642500 h 1192"/>
              <a:gd name="T4" fmla="*/ 725805000 w 1304"/>
              <a:gd name="T5" fmla="*/ 1451610000 h 1192"/>
              <a:gd name="T6" fmla="*/ 1088707500 w 1304"/>
              <a:gd name="T7" fmla="*/ 1814512500 h 1192"/>
              <a:gd name="T8" fmla="*/ 1209675000 w 1304"/>
              <a:gd name="T9" fmla="*/ 2147483647 h 1192"/>
              <a:gd name="T10" fmla="*/ 1693545000 w 1304"/>
              <a:gd name="T11" fmla="*/ 2147483647 h 1192"/>
              <a:gd name="T12" fmla="*/ 2147483647 w 1304"/>
              <a:gd name="T13" fmla="*/ 2147483647 h 1192"/>
              <a:gd name="T14" fmla="*/ 2147483647 w 1304"/>
              <a:gd name="T15" fmla="*/ 2056447500 h 1192"/>
              <a:gd name="T16" fmla="*/ 2147483647 w 1304"/>
              <a:gd name="T17" fmla="*/ 1330642500 h 1192"/>
              <a:gd name="T18" fmla="*/ 2147483647 w 1304"/>
              <a:gd name="T19" fmla="*/ 846772500 h 1192"/>
              <a:gd name="T20" fmla="*/ 1572577500 w 1304"/>
              <a:gd name="T21" fmla="*/ 846772500 h 1192"/>
              <a:gd name="T22" fmla="*/ 1451610000 w 1304"/>
              <a:gd name="T23" fmla="*/ 0 h 11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04" h="1192">
                <a:moveTo>
                  <a:pt x="0" y="528"/>
                </a:moveTo>
                <a:cubicBezTo>
                  <a:pt x="24" y="524"/>
                  <a:pt x="48" y="520"/>
                  <a:pt x="96" y="528"/>
                </a:cubicBezTo>
                <a:cubicBezTo>
                  <a:pt x="144" y="536"/>
                  <a:pt x="232" y="544"/>
                  <a:pt x="288" y="576"/>
                </a:cubicBezTo>
                <a:cubicBezTo>
                  <a:pt x="344" y="608"/>
                  <a:pt x="400" y="672"/>
                  <a:pt x="432" y="720"/>
                </a:cubicBezTo>
                <a:cubicBezTo>
                  <a:pt x="464" y="768"/>
                  <a:pt x="440" y="808"/>
                  <a:pt x="480" y="864"/>
                </a:cubicBezTo>
                <a:cubicBezTo>
                  <a:pt x="520" y="920"/>
                  <a:pt x="584" y="1008"/>
                  <a:pt x="672" y="1056"/>
                </a:cubicBezTo>
                <a:cubicBezTo>
                  <a:pt x="760" y="1104"/>
                  <a:pt x="944" y="1192"/>
                  <a:pt x="1008" y="1152"/>
                </a:cubicBezTo>
                <a:cubicBezTo>
                  <a:pt x="1072" y="1112"/>
                  <a:pt x="1008" y="920"/>
                  <a:pt x="1056" y="816"/>
                </a:cubicBezTo>
                <a:cubicBezTo>
                  <a:pt x="1104" y="712"/>
                  <a:pt x="1304" y="608"/>
                  <a:pt x="1296" y="528"/>
                </a:cubicBezTo>
                <a:cubicBezTo>
                  <a:pt x="1288" y="448"/>
                  <a:pt x="1120" y="368"/>
                  <a:pt x="1008" y="336"/>
                </a:cubicBezTo>
                <a:cubicBezTo>
                  <a:pt x="896" y="304"/>
                  <a:pt x="696" y="392"/>
                  <a:pt x="624" y="336"/>
                </a:cubicBezTo>
                <a:cubicBezTo>
                  <a:pt x="552" y="280"/>
                  <a:pt x="648" y="8"/>
                  <a:pt x="576" y="0"/>
                </a:cubicBezTo>
              </a:path>
            </a:pathLst>
          </a:custGeom>
          <a:solidFill>
            <a:srgbClr val="000026"/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5156" name="Freeform 47"/>
          <p:cNvSpPr>
            <a:spLocks/>
          </p:cNvSpPr>
          <p:nvPr/>
        </p:nvSpPr>
        <p:spPr bwMode="auto">
          <a:xfrm>
            <a:off x="6781800" y="2209800"/>
            <a:ext cx="990600" cy="914400"/>
          </a:xfrm>
          <a:custGeom>
            <a:avLst/>
            <a:gdLst>
              <a:gd name="T0" fmla="*/ 0 w 624"/>
              <a:gd name="T1" fmla="*/ 1451610000 h 576"/>
              <a:gd name="T2" fmla="*/ 241935000 w 624"/>
              <a:gd name="T3" fmla="*/ 1451610000 h 576"/>
              <a:gd name="T4" fmla="*/ 1451610000 w 624"/>
              <a:gd name="T5" fmla="*/ 362902500 h 576"/>
              <a:gd name="T6" fmla="*/ 1572577500 w 624"/>
              <a:gd name="T7" fmla="*/ 0 h 576"/>
              <a:gd name="T8" fmla="*/ 151209375 w 624"/>
              <a:gd name="T9" fmla="*/ 1018143125 h 576"/>
              <a:gd name="T10" fmla="*/ 0 w 624"/>
              <a:gd name="T11" fmla="*/ 145161000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4" h="576">
                <a:moveTo>
                  <a:pt x="0" y="576"/>
                </a:moveTo>
                <a:lnTo>
                  <a:pt x="96" y="576"/>
                </a:lnTo>
                <a:lnTo>
                  <a:pt x="576" y="144"/>
                </a:lnTo>
                <a:lnTo>
                  <a:pt x="624" y="0"/>
                </a:lnTo>
                <a:lnTo>
                  <a:pt x="60" y="404"/>
                </a:lnTo>
                <a:lnTo>
                  <a:pt x="0" y="576"/>
                </a:lnTo>
                <a:close/>
              </a:path>
            </a:pathLst>
          </a:custGeom>
          <a:solidFill>
            <a:srgbClr val="000026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SA"/>
          </a:p>
        </p:txBody>
      </p:sp>
      <p:grpSp>
        <p:nvGrpSpPr>
          <p:cNvPr id="5157" name="Group 48"/>
          <p:cNvGrpSpPr>
            <a:grpSpLocks/>
          </p:cNvGrpSpPr>
          <p:nvPr/>
        </p:nvGrpSpPr>
        <p:grpSpPr bwMode="auto">
          <a:xfrm rot="-2233658">
            <a:off x="7743825" y="2266950"/>
            <a:ext cx="609600" cy="827088"/>
            <a:chOff x="4511" y="2211"/>
            <a:chExt cx="384" cy="521"/>
          </a:xfrm>
        </p:grpSpPr>
        <p:grpSp>
          <p:nvGrpSpPr>
            <p:cNvPr id="5207" name="Group 49"/>
            <p:cNvGrpSpPr>
              <a:grpSpLocks/>
            </p:cNvGrpSpPr>
            <p:nvPr/>
          </p:nvGrpSpPr>
          <p:grpSpPr bwMode="auto">
            <a:xfrm rot="-5400000">
              <a:off x="4463" y="2259"/>
              <a:ext cx="480" cy="384"/>
              <a:chOff x="671" y="3408"/>
              <a:chExt cx="480" cy="384"/>
            </a:xfrm>
          </p:grpSpPr>
          <p:sp>
            <p:nvSpPr>
              <p:cNvPr id="63" name="AutoShape 50"/>
              <p:cNvSpPr>
                <a:spLocks noChangeArrowheads="1"/>
              </p:cNvSpPr>
              <p:nvPr/>
            </p:nvSpPr>
            <p:spPr bwMode="auto">
              <a:xfrm rot="21634991">
                <a:off x="673" y="3407"/>
                <a:ext cx="480" cy="384"/>
              </a:xfrm>
              <a:prstGeom prst="can">
                <a:avLst>
                  <a:gd name="adj" fmla="val 37120"/>
                </a:avLst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4" name="Oval 51"/>
              <p:cNvSpPr>
                <a:spLocks noChangeArrowheads="1"/>
              </p:cNvSpPr>
              <p:nvPr/>
            </p:nvSpPr>
            <p:spPr bwMode="auto">
              <a:xfrm rot="21634991">
                <a:off x="783" y="3443"/>
                <a:ext cx="277" cy="61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5208" name="Line 52"/>
            <p:cNvSpPr>
              <a:spLocks noChangeShapeType="1"/>
            </p:cNvSpPr>
            <p:nvPr/>
          </p:nvSpPr>
          <p:spPr bwMode="auto">
            <a:xfrm rot="-5400000">
              <a:off x="4773" y="2429"/>
              <a:ext cx="0" cy="2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209" name="Line 53"/>
            <p:cNvSpPr>
              <a:spLocks noChangeShapeType="1"/>
            </p:cNvSpPr>
            <p:nvPr/>
          </p:nvSpPr>
          <p:spPr bwMode="auto">
            <a:xfrm rot="-5400000">
              <a:off x="4766" y="2202"/>
              <a:ext cx="0" cy="2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210" name="Line 54"/>
            <p:cNvSpPr>
              <a:spLocks noChangeShapeType="1"/>
            </p:cNvSpPr>
            <p:nvPr/>
          </p:nvSpPr>
          <p:spPr bwMode="auto">
            <a:xfrm rot="16200000" flipV="1">
              <a:off x="4607" y="2499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211" name="Freeform 55"/>
            <p:cNvSpPr>
              <a:spLocks/>
            </p:cNvSpPr>
            <p:nvPr/>
          </p:nvSpPr>
          <p:spPr bwMode="auto">
            <a:xfrm rot="-5400000">
              <a:off x="4605" y="2323"/>
              <a:ext cx="29" cy="34"/>
            </a:xfrm>
            <a:custGeom>
              <a:avLst/>
              <a:gdLst>
                <a:gd name="T0" fmla="*/ 29 w 29"/>
                <a:gd name="T1" fmla="*/ 34 h 34"/>
                <a:gd name="T2" fmla="*/ 0 w 29"/>
                <a:gd name="T3" fmla="*/ 0 h 3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34">
                  <a:moveTo>
                    <a:pt x="29" y="3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212" name="Line 56"/>
            <p:cNvSpPr>
              <a:spLocks noChangeShapeType="1"/>
            </p:cNvSpPr>
            <p:nvPr/>
          </p:nvSpPr>
          <p:spPr bwMode="auto">
            <a:xfrm rot="-3330962">
              <a:off x="4525" y="2596"/>
              <a:ext cx="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213" name="Line 57"/>
            <p:cNvSpPr>
              <a:spLocks noChangeShapeType="1"/>
            </p:cNvSpPr>
            <p:nvPr/>
          </p:nvSpPr>
          <p:spPr bwMode="auto">
            <a:xfrm rot="14130962" flipH="1">
              <a:off x="4513" y="2346"/>
              <a:ext cx="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214" name="Freeform 58"/>
            <p:cNvSpPr>
              <a:spLocks/>
            </p:cNvSpPr>
            <p:nvPr/>
          </p:nvSpPr>
          <p:spPr bwMode="auto">
            <a:xfrm rot="-6708084">
              <a:off x="4527" y="2476"/>
              <a:ext cx="1" cy="34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34 h 3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3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215" name="Oval 59"/>
            <p:cNvSpPr>
              <a:spLocks noChangeArrowheads="1"/>
            </p:cNvSpPr>
            <p:nvPr/>
          </p:nvSpPr>
          <p:spPr bwMode="auto">
            <a:xfrm rot="-5400000">
              <a:off x="4559" y="2595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5216" name="Oval 60"/>
            <p:cNvSpPr>
              <a:spLocks noChangeArrowheads="1"/>
            </p:cNvSpPr>
            <p:nvPr/>
          </p:nvSpPr>
          <p:spPr bwMode="auto">
            <a:xfrm rot="-5400000">
              <a:off x="4559" y="2245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5217" name="Text Box 61"/>
            <p:cNvSpPr txBox="1">
              <a:spLocks noChangeArrowheads="1"/>
            </p:cNvSpPr>
            <p:nvPr/>
          </p:nvSpPr>
          <p:spPr bwMode="auto">
            <a:xfrm rot="-5400000">
              <a:off x="4634" y="2516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latin typeface="Symbol" pitchFamily="18" charset="2"/>
                </a:rPr>
                <a:t>a</a:t>
              </a:r>
            </a:p>
          </p:txBody>
        </p:sp>
        <p:sp>
          <p:nvSpPr>
            <p:cNvPr id="5218" name="Text Box 62"/>
            <p:cNvSpPr txBox="1">
              <a:spLocks noChangeArrowheads="1"/>
            </p:cNvSpPr>
            <p:nvPr/>
          </p:nvSpPr>
          <p:spPr bwMode="auto">
            <a:xfrm rot="-5400000">
              <a:off x="4628" y="2170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latin typeface="Symbol" pitchFamily="18" charset="2"/>
                </a:rPr>
                <a:t>a</a:t>
              </a:r>
            </a:p>
          </p:txBody>
        </p:sp>
        <p:sp>
          <p:nvSpPr>
            <p:cNvPr id="5219" name="Text Box 63"/>
            <p:cNvSpPr txBox="1">
              <a:spLocks noChangeArrowheads="1"/>
            </p:cNvSpPr>
            <p:nvPr/>
          </p:nvSpPr>
          <p:spPr bwMode="auto">
            <a:xfrm rot="-5400000">
              <a:off x="4670" y="2328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latin typeface="Symbol" pitchFamily="18" charset="2"/>
                </a:rPr>
                <a:t>b</a:t>
              </a:r>
            </a:p>
          </p:txBody>
        </p:sp>
      </p:grpSp>
      <p:grpSp>
        <p:nvGrpSpPr>
          <p:cNvPr id="5158" name="Group 64"/>
          <p:cNvGrpSpPr>
            <a:grpSpLocks/>
          </p:cNvGrpSpPr>
          <p:nvPr/>
        </p:nvGrpSpPr>
        <p:grpSpPr bwMode="auto">
          <a:xfrm>
            <a:off x="7759700" y="3505200"/>
            <a:ext cx="785813" cy="304800"/>
            <a:chOff x="4027" y="2246"/>
            <a:chExt cx="495" cy="192"/>
          </a:xfrm>
        </p:grpSpPr>
        <p:sp>
          <p:nvSpPr>
            <p:cNvPr id="5205" name="Freeform 65"/>
            <p:cNvSpPr>
              <a:spLocks/>
            </p:cNvSpPr>
            <p:nvPr/>
          </p:nvSpPr>
          <p:spPr bwMode="auto">
            <a:xfrm rot="489949">
              <a:off x="4027" y="2314"/>
              <a:ext cx="441" cy="91"/>
            </a:xfrm>
            <a:custGeom>
              <a:avLst/>
              <a:gdLst>
                <a:gd name="T0" fmla="*/ 330 w 589"/>
                <a:gd name="T1" fmla="*/ 5 h 143"/>
                <a:gd name="T2" fmla="*/ 258 w 589"/>
                <a:gd name="T3" fmla="*/ 8 h 143"/>
                <a:gd name="T4" fmla="*/ 219 w 589"/>
                <a:gd name="T5" fmla="*/ 31 h 143"/>
                <a:gd name="T6" fmla="*/ 201 w 589"/>
                <a:gd name="T7" fmla="*/ 29 h 143"/>
                <a:gd name="T8" fmla="*/ 226 w 589"/>
                <a:gd name="T9" fmla="*/ 11 h 143"/>
                <a:gd name="T10" fmla="*/ 193 w 589"/>
                <a:gd name="T11" fmla="*/ 42 h 143"/>
                <a:gd name="T12" fmla="*/ 126 w 589"/>
                <a:gd name="T13" fmla="*/ 29 h 143"/>
                <a:gd name="T14" fmla="*/ 82 w 589"/>
                <a:gd name="T15" fmla="*/ 31 h 143"/>
                <a:gd name="T16" fmla="*/ 61 w 589"/>
                <a:gd name="T17" fmla="*/ 42 h 143"/>
                <a:gd name="T18" fmla="*/ 28 w 589"/>
                <a:gd name="T19" fmla="*/ 50 h 143"/>
                <a:gd name="T20" fmla="*/ 7 w 589"/>
                <a:gd name="T21" fmla="*/ 47 h 143"/>
                <a:gd name="T22" fmla="*/ 7 w 589"/>
                <a:gd name="T23" fmla="*/ 29 h 143"/>
                <a:gd name="T24" fmla="*/ 18 w 589"/>
                <a:gd name="T25" fmla="*/ 26 h 143"/>
                <a:gd name="T26" fmla="*/ 43 w 589"/>
                <a:gd name="T27" fmla="*/ 29 h 143"/>
                <a:gd name="T28" fmla="*/ 68 w 589"/>
                <a:gd name="T29" fmla="*/ 42 h 143"/>
                <a:gd name="T30" fmla="*/ 115 w 589"/>
                <a:gd name="T31" fmla="*/ 57 h 143"/>
                <a:gd name="T32" fmla="*/ 144 w 589"/>
                <a:gd name="T33" fmla="*/ 55 h 143"/>
                <a:gd name="T34" fmla="*/ 150 w 589"/>
                <a:gd name="T35" fmla="*/ 36 h 143"/>
                <a:gd name="T36" fmla="*/ 157 w 589"/>
                <a:gd name="T37" fmla="*/ 21 h 143"/>
                <a:gd name="T38" fmla="*/ 198 w 589"/>
                <a:gd name="T39" fmla="*/ 47 h 143"/>
                <a:gd name="T40" fmla="*/ 219 w 589"/>
                <a:gd name="T41" fmla="*/ 57 h 143"/>
                <a:gd name="T42" fmla="*/ 255 w 589"/>
                <a:gd name="T43" fmla="*/ 55 h 143"/>
                <a:gd name="T44" fmla="*/ 298 w 589"/>
                <a:gd name="T45" fmla="*/ 3 h 143"/>
                <a:gd name="T46" fmla="*/ 330 w 589"/>
                <a:gd name="T47" fmla="*/ 5 h 1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89" h="143">
                  <a:moveTo>
                    <a:pt x="589" y="13"/>
                  </a:moveTo>
                  <a:cubicBezTo>
                    <a:pt x="546" y="0"/>
                    <a:pt x="503" y="8"/>
                    <a:pt x="461" y="20"/>
                  </a:cubicBezTo>
                  <a:cubicBezTo>
                    <a:pt x="438" y="42"/>
                    <a:pt x="417" y="60"/>
                    <a:pt x="390" y="77"/>
                  </a:cubicBezTo>
                  <a:cubicBezTo>
                    <a:pt x="379" y="75"/>
                    <a:pt x="365" y="80"/>
                    <a:pt x="358" y="71"/>
                  </a:cubicBezTo>
                  <a:cubicBezTo>
                    <a:pt x="340" y="47"/>
                    <a:pt x="393" y="30"/>
                    <a:pt x="403" y="26"/>
                  </a:cubicBezTo>
                  <a:cubicBezTo>
                    <a:pt x="421" y="83"/>
                    <a:pt x="395" y="95"/>
                    <a:pt x="345" y="103"/>
                  </a:cubicBezTo>
                  <a:cubicBezTo>
                    <a:pt x="298" y="97"/>
                    <a:pt x="268" y="82"/>
                    <a:pt x="224" y="71"/>
                  </a:cubicBezTo>
                  <a:cubicBezTo>
                    <a:pt x="198" y="73"/>
                    <a:pt x="172" y="70"/>
                    <a:pt x="147" y="77"/>
                  </a:cubicBezTo>
                  <a:cubicBezTo>
                    <a:pt x="132" y="81"/>
                    <a:pt x="122" y="94"/>
                    <a:pt x="109" y="103"/>
                  </a:cubicBezTo>
                  <a:cubicBezTo>
                    <a:pt x="95" y="112"/>
                    <a:pt x="67" y="117"/>
                    <a:pt x="51" y="122"/>
                  </a:cubicBezTo>
                  <a:cubicBezTo>
                    <a:pt x="38" y="120"/>
                    <a:pt x="24" y="122"/>
                    <a:pt x="13" y="116"/>
                  </a:cubicBezTo>
                  <a:cubicBezTo>
                    <a:pt x="0" y="109"/>
                    <a:pt x="8" y="77"/>
                    <a:pt x="13" y="71"/>
                  </a:cubicBezTo>
                  <a:cubicBezTo>
                    <a:pt x="17" y="66"/>
                    <a:pt x="26" y="67"/>
                    <a:pt x="32" y="65"/>
                  </a:cubicBezTo>
                  <a:cubicBezTo>
                    <a:pt x="47" y="67"/>
                    <a:pt x="62" y="67"/>
                    <a:pt x="77" y="71"/>
                  </a:cubicBezTo>
                  <a:cubicBezTo>
                    <a:pt x="94" y="76"/>
                    <a:pt x="106" y="93"/>
                    <a:pt x="121" y="103"/>
                  </a:cubicBezTo>
                  <a:cubicBezTo>
                    <a:pt x="169" y="136"/>
                    <a:pt x="149" y="126"/>
                    <a:pt x="205" y="141"/>
                  </a:cubicBezTo>
                  <a:cubicBezTo>
                    <a:pt x="222" y="139"/>
                    <a:pt x="241" y="143"/>
                    <a:pt x="256" y="135"/>
                  </a:cubicBezTo>
                  <a:cubicBezTo>
                    <a:pt x="270" y="127"/>
                    <a:pt x="264" y="105"/>
                    <a:pt x="269" y="90"/>
                  </a:cubicBezTo>
                  <a:cubicBezTo>
                    <a:pt x="273" y="77"/>
                    <a:pt x="281" y="52"/>
                    <a:pt x="281" y="52"/>
                  </a:cubicBezTo>
                  <a:cubicBezTo>
                    <a:pt x="331" y="64"/>
                    <a:pt x="298" y="81"/>
                    <a:pt x="352" y="116"/>
                  </a:cubicBezTo>
                  <a:cubicBezTo>
                    <a:pt x="365" y="124"/>
                    <a:pt x="390" y="141"/>
                    <a:pt x="390" y="141"/>
                  </a:cubicBezTo>
                  <a:cubicBezTo>
                    <a:pt x="411" y="139"/>
                    <a:pt x="434" y="143"/>
                    <a:pt x="454" y="135"/>
                  </a:cubicBezTo>
                  <a:cubicBezTo>
                    <a:pt x="494" y="120"/>
                    <a:pt x="472" y="12"/>
                    <a:pt x="531" y="7"/>
                  </a:cubicBezTo>
                  <a:cubicBezTo>
                    <a:pt x="550" y="5"/>
                    <a:pt x="570" y="11"/>
                    <a:pt x="589" y="13"/>
                  </a:cubicBezTo>
                  <a:close/>
                </a:path>
              </a:pathLst>
            </a:custGeom>
            <a:solidFill>
              <a:srgbClr val="99CCFF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206" name="Rectangle 66"/>
            <p:cNvSpPr>
              <a:spLocks noChangeArrowheads="1"/>
            </p:cNvSpPr>
            <p:nvPr/>
          </p:nvSpPr>
          <p:spPr bwMode="auto">
            <a:xfrm rot="489949">
              <a:off x="4426" y="2246"/>
              <a:ext cx="96" cy="192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5159" name="Group 67"/>
          <p:cNvGrpSpPr>
            <a:grpSpLocks/>
          </p:cNvGrpSpPr>
          <p:nvPr/>
        </p:nvGrpSpPr>
        <p:grpSpPr bwMode="auto">
          <a:xfrm rot="1396406">
            <a:off x="6823075" y="5346700"/>
            <a:ext cx="785813" cy="304800"/>
            <a:chOff x="4027" y="2246"/>
            <a:chExt cx="495" cy="192"/>
          </a:xfrm>
        </p:grpSpPr>
        <p:sp>
          <p:nvSpPr>
            <p:cNvPr id="5203" name="Freeform 68"/>
            <p:cNvSpPr>
              <a:spLocks/>
            </p:cNvSpPr>
            <p:nvPr/>
          </p:nvSpPr>
          <p:spPr bwMode="auto">
            <a:xfrm rot="489949">
              <a:off x="4027" y="2314"/>
              <a:ext cx="441" cy="91"/>
            </a:xfrm>
            <a:custGeom>
              <a:avLst/>
              <a:gdLst>
                <a:gd name="T0" fmla="*/ 330 w 589"/>
                <a:gd name="T1" fmla="*/ 5 h 143"/>
                <a:gd name="T2" fmla="*/ 258 w 589"/>
                <a:gd name="T3" fmla="*/ 8 h 143"/>
                <a:gd name="T4" fmla="*/ 219 w 589"/>
                <a:gd name="T5" fmla="*/ 31 h 143"/>
                <a:gd name="T6" fmla="*/ 201 w 589"/>
                <a:gd name="T7" fmla="*/ 29 h 143"/>
                <a:gd name="T8" fmla="*/ 226 w 589"/>
                <a:gd name="T9" fmla="*/ 11 h 143"/>
                <a:gd name="T10" fmla="*/ 193 w 589"/>
                <a:gd name="T11" fmla="*/ 42 h 143"/>
                <a:gd name="T12" fmla="*/ 126 w 589"/>
                <a:gd name="T13" fmla="*/ 29 h 143"/>
                <a:gd name="T14" fmla="*/ 82 w 589"/>
                <a:gd name="T15" fmla="*/ 31 h 143"/>
                <a:gd name="T16" fmla="*/ 61 w 589"/>
                <a:gd name="T17" fmla="*/ 42 h 143"/>
                <a:gd name="T18" fmla="*/ 28 w 589"/>
                <a:gd name="T19" fmla="*/ 50 h 143"/>
                <a:gd name="T20" fmla="*/ 7 w 589"/>
                <a:gd name="T21" fmla="*/ 47 h 143"/>
                <a:gd name="T22" fmla="*/ 7 w 589"/>
                <a:gd name="T23" fmla="*/ 29 h 143"/>
                <a:gd name="T24" fmla="*/ 18 w 589"/>
                <a:gd name="T25" fmla="*/ 26 h 143"/>
                <a:gd name="T26" fmla="*/ 43 w 589"/>
                <a:gd name="T27" fmla="*/ 29 h 143"/>
                <a:gd name="T28" fmla="*/ 68 w 589"/>
                <a:gd name="T29" fmla="*/ 42 h 143"/>
                <a:gd name="T30" fmla="*/ 115 w 589"/>
                <a:gd name="T31" fmla="*/ 57 h 143"/>
                <a:gd name="T32" fmla="*/ 144 w 589"/>
                <a:gd name="T33" fmla="*/ 55 h 143"/>
                <a:gd name="T34" fmla="*/ 150 w 589"/>
                <a:gd name="T35" fmla="*/ 36 h 143"/>
                <a:gd name="T36" fmla="*/ 157 w 589"/>
                <a:gd name="T37" fmla="*/ 21 h 143"/>
                <a:gd name="T38" fmla="*/ 198 w 589"/>
                <a:gd name="T39" fmla="*/ 47 h 143"/>
                <a:gd name="T40" fmla="*/ 219 w 589"/>
                <a:gd name="T41" fmla="*/ 57 h 143"/>
                <a:gd name="T42" fmla="*/ 255 w 589"/>
                <a:gd name="T43" fmla="*/ 55 h 143"/>
                <a:gd name="T44" fmla="*/ 298 w 589"/>
                <a:gd name="T45" fmla="*/ 3 h 143"/>
                <a:gd name="T46" fmla="*/ 330 w 589"/>
                <a:gd name="T47" fmla="*/ 5 h 1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89" h="143">
                  <a:moveTo>
                    <a:pt x="589" y="13"/>
                  </a:moveTo>
                  <a:cubicBezTo>
                    <a:pt x="546" y="0"/>
                    <a:pt x="503" y="8"/>
                    <a:pt x="461" y="20"/>
                  </a:cubicBezTo>
                  <a:cubicBezTo>
                    <a:pt x="438" y="42"/>
                    <a:pt x="417" y="60"/>
                    <a:pt x="390" y="77"/>
                  </a:cubicBezTo>
                  <a:cubicBezTo>
                    <a:pt x="379" y="75"/>
                    <a:pt x="365" y="80"/>
                    <a:pt x="358" y="71"/>
                  </a:cubicBezTo>
                  <a:cubicBezTo>
                    <a:pt x="340" y="47"/>
                    <a:pt x="393" y="30"/>
                    <a:pt x="403" y="26"/>
                  </a:cubicBezTo>
                  <a:cubicBezTo>
                    <a:pt x="421" y="83"/>
                    <a:pt x="395" y="95"/>
                    <a:pt x="345" y="103"/>
                  </a:cubicBezTo>
                  <a:cubicBezTo>
                    <a:pt x="298" y="97"/>
                    <a:pt x="268" y="82"/>
                    <a:pt x="224" y="71"/>
                  </a:cubicBezTo>
                  <a:cubicBezTo>
                    <a:pt x="198" y="73"/>
                    <a:pt x="172" y="70"/>
                    <a:pt x="147" y="77"/>
                  </a:cubicBezTo>
                  <a:cubicBezTo>
                    <a:pt x="132" y="81"/>
                    <a:pt x="122" y="94"/>
                    <a:pt x="109" y="103"/>
                  </a:cubicBezTo>
                  <a:cubicBezTo>
                    <a:pt x="95" y="112"/>
                    <a:pt x="67" y="117"/>
                    <a:pt x="51" y="122"/>
                  </a:cubicBezTo>
                  <a:cubicBezTo>
                    <a:pt x="38" y="120"/>
                    <a:pt x="24" y="122"/>
                    <a:pt x="13" y="116"/>
                  </a:cubicBezTo>
                  <a:cubicBezTo>
                    <a:pt x="0" y="109"/>
                    <a:pt x="8" y="77"/>
                    <a:pt x="13" y="71"/>
                  </a:cubicBezTo>
                  <a:cubicBezTo>
                    <a:pt x="17" y="66"/>
                    <a:pt x="26" y="67"/>
                    <a:pt x="32" y="65"/>
                  </a:cubicBezTo>
                  <a:cubicBezTo>
                    <a:pt x="47" y="67"/>
                    <a:pt x="62" y="67"/>
                    <a:pt x="77" y="71"/>
                  </a:cubicBezTo>
                  <a:cubicBezTo>
                    <a:pt x="94" y="76"/>
                    <a:pt x="106" y="93"/>
                    <a:pt x="121" y="103"/>
                  </a:cubicBezTo>
                  <a:cubicBezTo>
                    <a:pt x="169" y="136"/>
                    <a:pt x="149" y="126"/>
                    <a:pt x="205" y="141"/>
                  </a:cubicBezTo>
                  <a:cubicBezTo>
                    <a:pt x="222" y="139"/>
                    <a:pt x="241" y="143"/>
                    <a:pt x="256" y="135"/>
                  </a:cubicBezTo>
                  <a:cubicBezTo>
                    <a:pt x="270" y="127"/>
                    <a:pt x="264" y="105"/>
                    <a:pt x="269" y="90"/>
                  </a:cubicBezTo>
                  <a:cubicBezTo>
                    <a:pt x="273" y="77"/>
                    <a:pt x="281" y="52"/>
                    <a:pt x="281" y="52"/>
                  </a:cubicBezTo>
                  <a:cubicBezTo>
                    <a:pt x="331" y="64"/>
                    <a:pt x="298" y="81"/>
                    <a:pt x="352" y="116"/>
                  </a:cubicBezTo>
                  <a:cubicBezTo>
                    <a:pt x="365" y="124"/>
                    <a:pt x="390" y="141"/>
                    <a:pt x="390" y="141"/>
                  </a:cubicBezTo>
                  <a:cubicBezTo>
                    <a:pt x="411" y="139"/>
                    <a:pt x="434" y="143"/>
                    <a:pt x="454" y="135"/>
                  </a:cubicBezTo>
                  <a:cubicBezTo>
                    <a:pt x="494" y="120"/>
                    <a:pt x="472" y="12"/>
                    <a:pt x="531" y="7"/>
                  </a:cubicBezTo>
                  <a:cubicBezTo>
                    <a:pt x="550" y="5"/>
                    <a:pt x="570" y="11"/>
                    <a:pt x="589" y="13"/>
                  </a:cubicBezTo>
                  <a:close/>
                </a:path>
              </a:pathLst>
            </a:custGeom>
            <a:solidFill>
              <a:srgbClr val="99CCFF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204" name="Rectangle 69"/>
            <p:cNvSpPr>
              <a:spLocks noChangeArrowheads="1"/>
            </p:cNvSpPr>
            <p:nvPr/>
          </p:nvSpPr>
          <p:spPr bwMode="auto">
            <a:xfrm rot="489949">
              <a:off x="4426" y="2246"/>
              <a:ext cx="96" cy="192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5160" name="Group 70"/>
          <p:cNvGrpSpPr>
            <a:grpSpLocks/>
          </p:cNvGrpSpPr>
          <p:nvPr/>
        </p:nvGrpSpPr>
        <p:grpSpPr bwMode="auto">
          <a:xfrm rot="-2626418">
            <a:off x="6299200" y="4178300"/>
            <a:ext cx="609600" cy="827088"/>
            <a:chOff x="4511" y="2211"/>
            <a:chExt cx="384" cy="521"/>
          </a:xfrm>
        </p:grpSpPr>
        <p:grpSp>
          <p:nvGrpSpPr>
            <p:cNvPr id="5188" name="Group 71"/>
            <p:cNvGrpSpPr>
              <a:grpSpLocks/>
            </p:cNvGrpSpPr>
            <p:nvPr/>
          </p:nvGrpSpPr>
          <p:grpSpPr bwMode="auto">
            <a:xfrm rot="-5400000">
              <a:off x="4463" y="2259"/>
              <a:ext cx="480" cy="384"/>
              <a:chOff x="671" y="3408"/>
              <a:chExt cx="480" cy="384"/>
            </a:xfrm>
          </p:grpSpPr>
          <p:sp>
            <p:nvSpPr>
              <p:cNvPr id="85" name="AutoShape 72"/>
              <p:cNvSpPr>
                <a:spLocks noChangeArrowheads="1"/>
              </p:cNvSpPr>
              <p:nvPr/>
            </p:nvSpPr>
            <p:spPr bwMode="auto">
              <a:xfrm rot="21634991">
                <a:off x="673" y="3408"/>
                <a:ext cx="480" cy="384"/>
              </a:xfrm>
              <a:prstGeom prst="can">
                <a:avLst>
                  <a:gd name="adj" fmla="val 37120"/>
                </a:avLst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86" name="Oval 73"/>
              <p:cNvSpPr>
                <a:spLocks noChangeArrowheads="1"/>
              </p:cNvSpPr>
              <p:nvPr/>
            </p:nvSpPr>
            <p:spPr bwMode="auto">
              <a:xfrm rot="21634991">
                <a:off x="784" y="3443"/>
                <a:ext cx="277" cy="61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5189" name="Line 74"/>
            <p:cNvSpPr>
              <a:spLocks noChangeShapeType="1"/>
            </p:cNvSpPr>
            <p:nvPr/>
          </p:nvSpPr>
          <p:spPr bwMode="auto">
            <a:xfrm rot="-5400000">
              <a:off x="4773" y="2429"/>
              <a:ext cx="0" cy="2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190" name="Line 75"/>
            <p:cNvSpPr>
              <a:spLocks noChangeShapeType="1"/>
            </p:cNvSpPr>
            <p:nvPr/>
          </p:nvSpPr>
          <p:spPr bwMode="auto">
            <a:xfrm rot="-5400000">
              <a:off x="4766" y="2202"/>
              <a:ext cx="0" cy="2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191" name="Line 76"/>
            <p:cNvSpPr>
              <a:spLocks noChangeShapeType="1"/>
            </p:cNvSpPr>
            <p:nvPr/>
          </p:nvSpPr>
          <p:spPr bwMode="auto">
            <a:xfrm rot="16200000" flipV="1">
              <a:off x="4607" y="2499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192" name="Freeform 77"/>
            <p:cNvSpPr>
              <a:spLocks/>
            </p:cNvSpPr>
            <p:nvPr/>
          </p:nvSpPr>
          <p:spPr bwMode="auto">
            <a:xfrm rot="-5400000">
              <a:off x="4605" y="2323"/>
              <a:ext cx="29" cy="34"/>
            </a:xfrm>
            <a:custGeom>
              <a:avLst/>
              <a:gdLst>
                <a:gd name="T0" fmla="*/ 29 w 29"/>
                <a:gd name="T1" fmla="*/ 34 h 34"/>
                <a:gd name="T2" fmla="*/ 0 w 29"/>
                <a:gd name="T3" fmla="*/ 0 h 3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34">
                  <a:moveTo>
                    <a:pt x="29" y="3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193" name="Line 78"/>
            <p:cNvSpPr>
              <a:spLocks noChangeShapeType="1"/>
            </p:cNvSpPr>
            <p:nvPr/>
          </p:nvSpPr>
          <p:spPr bwMode="auto">
            <a:xfrm rot="-3330962">
              <a:off x="4525" y="2596"/>
              <a:ext cx="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194" name="Line 79"/>
            <p:cNvSpPr>
              <a:spLocks noChangeShapeType="1"/>
            </p:cNvSpPr>
            <p:nvPr/>
          </p:nvSpPr>
          <p:spPr bwMode="auto">
            <a:xfrm rot="14130962" flipH="1">
              <a:off x="4513" y="2346"/>
              <a:ext cx="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195" name="Freeform 80"/>
            <p:cNvSpPr>
              <a:spLocks/>
            </p:cNvSpPr>
            <p:nvPr/>
          </p:nvSpPr>
          <p:spPr bwMode="auto">
            <a:xfrm rot="-6708084">
              <a:off x="4527" y="2476"/>
              <a:ext cx="1" cy="34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34 h 3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3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196" name="Oval 81"/>
            <p:cNvSpPr>
              <a:spLocks noChangeArrowheads="1"/>
            </p:cNvSpPr>
            <p:nvPr/>
          </p:nvSpPr>
          <p:spPr bwMode="auto">
            <a:xfrm rot="-5400000">
              <a:off x="4559" y="2595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5197" name="Oval 82"/>
            <p:cNvSpPr>
              <a:spLocks noChangeArrowheads="1"/>
            </p:cNvSpPr>
            <p:nvPr/>
          </p:nvSpPr>
          <p:spPr bwMode="auto">
            <a:xfrm rot="-5400000">
              <a:off x="4559" y="2245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5198" name="Text Box 83"/>
            <p:cNvSpPr txBox="1">
              <a:spLocks noChangeArrowheads="1"/>
            </p:cNvSpPr>
            <p:nvPr/>
          </p:nvSpPr>
          <p:spPr bwMode="auto">
            <a:xfrm rot="-5400000">
              <a:off x="4634" y="2516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latin typeface="Symbol" pitchFamily="18" charset="2"/>
                </a:rPr>
                <a:t>a</a:t>
              </a:r>
            </a:p>
          </p:txBody>
        </p:sp>
        <p:sp>
          <p:nvSpPr>
            <p:cNvPr id="5199" name="Text Box 84"/>
            <p:cNvSpPr txBox="1">
              <a:spLocks noChangeArrowheads="1"/>
            </p:cNvSpPr>
            <p:nvPr/>
          </p:nvSpPr>
          <p:spPr bwMode="auto">
            <a:xfrm rot="-5400000">
              <a:off x="4628" y="2170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latin typeface="Symbol" pitchFamily="18" charset="2"/>
                </a:rPr>
                <a:t>a</a:t>
              </a:r>
            </a:p>
          </p:txBody>
        </p:sp>
        <p:sp>
          <p:nvSpPr>
            <p:cNvPr id="5200" name="Text Box 85"/>
            <p:cNvSpPr txBox="1">
              <a:spLocks noChangeArrowheads="1"/>
            </p:cNvSpPr>
            <p:nvPr/>
          </p:nvSpPr>
          <p:spPr bwMode="auto">
            <a:xfrm rot="-5400000">
              <a:off x="4670" y="2328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latin typeface="Symbol" pitchFamily="18" charset="2"/>
                </a:rPr>
                <a:t>b</a:t>
              </a:r>
            </a:p>
          </p:txBody>
        </p:sp>
      </p:grpSp>
      <p:grpSp>
        <p:nvGrpSpPr>
          <p:cNvPr id="5161" name="Group 86"/>
          <p:cNvGrpSpPr>
            <a:grpSpLocks/>
          </p:cNvGrpSpPr>
          <p:nvPr/>
        </p:nvGrpSpPr>
        <p:grpSpPr bwMode="auto">
          <a:xfrm rot="6854278">
            <a:off x="5976144" y="5149056"/>
            <a:ext cx="609600" cy="827088"/>
            <a:chOff x="4511" y="2211"/>
            <a:chExt cx="384" cy="521"/>
          </a:xfrm>
        </p:grpSpPr>
        <p:grpSp>
          <p:nvGrpSpPr>
            <p:cNvPr id="5173" name="Group 87"/>
            <p:cNvGrpSpPr>
              <a:grpSpLocks/>
            </p:cNvGrpSpPr>
            <p:nvPr/>
          </p:nvGrpSpPr>
          <p:grpSpPr bwMode="auto">
            <a:xfrm rot="-5400000">
              <a:off x="4463" y="2259"/>
              <a:ext cx="480" cy="384"/>
              <a:chOff x="671" y="3408"/>
              <a:chExt cx="480" cy="384"/>
            </a:xfrm>
          </p:grpSpPr>
          <p:sp>
            <p:nvSpPr>
              <p:cNvPr id="101" name="AutoShape 88"/>
              <p:cNvSpPr>
                <a:spLocks noChangeArrowheads="1"/>
              </p:cNvSpPr>
              <p:nvPr/>
            </p:nvSpPr>
            <p:spPr bwMode="auto">
              <a:xfrm rot="21634991">
                <a:off x="672" y="3406"/>
                <a:ext cx="480" cy="384"/>
              </a:xfrm>
              <a:prstGeom prst="can">
                <a:avLst>
                  <a:gd name="adj" fmla="val 37120"/>
                </a:avLst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" name="Oval 89"/>
              <p:cNvSpPr>
                <a:spLocks noChangeArrowheads="1"/>
              </p:cNvSpPr>
              <p:nvPr/>
            </p:nvSpPr>
            <p:spPr bwMode="auto">
              <a:xfrm rot="21634991">
                <a:off x="779" y="3442"/>
                <a:ext cx="277" cy="61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5174" name="Line 90"/>
            <p:cNvSpPr>
              <a:spLocks noChangeShapeType="1"/>
            </p:cNvSpPr>
            <p:nvPr/>
          </p:nvSpPr>
          <p:spPr bwMode="auto">
            <a:xfrm rot="-5400000">
              <a:off x="4773" y="2429"/>
              <a:ext cx="0" cy="2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175" name="Line 91"/>
            <p:cNvSpPr>
              <a:spLocks noChangeShapeType="1"/>
            </p:cNvSpPr>
            <p:nvPr/>
          </p:nvSpPr>
          <p:spPr bwMode="auto">
            <a:xfrm rot="-5400000">
              <a:off x="4766" y="2202"/>
              <a:ext cx="0" cy="2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176" name="Line 92"/>
            <p:cNvSpPr>
              <a:spLocks noChangeShapeType="1"/>
            </p:cNvSpPr>
            <p:nvPr/>
          </p:nvSpPr>
          <p:spPr bwMode="auto">
            <a:xfrm rot="16200000" flipV="1">
              <a:off x="4607" y="2499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177" name="Freeform 93"/>
            <p:cNvSpPr>
              <a:spLocks/>
            </p:cNvSpPr>
            <p:nvPr/>
          </p:nvSpPr>
          <p:spPr bwMode="auto">
            <a:xfrm rot="-5400000">
              <a:off x="4605" y="2323"/>
              <a:ext cx="29" cy="34"/>
            </a:xfrm>
            <a:custGeom>
              <a:avLst/>
              <a:gdLst>
                <a:gd name="T0" fmla="*/ 29 w 29"/>
                <a:gd name="T1" fmla="*/ 34 h 34"/>
                <a:gd name="T2" fmla="*/ 0 w 29"/>
                <a:gd name="T3" fmla="*/ 0 h 3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34">
                  <a:moveTo>
                    <a:pt x="29" y="3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178" name="Line 94"/>
            <p:cNvSpPr>
              <a:spLocks noChangeShapeType="1"/>
            </p:cNvSpPr>
            <p:nvPr/>
          </p:nvSpPr>
          <p:spPr bwMode="auto">
            <a:xfrm rot="-3330962">
              <a:off x="4525" y="2596"/>
              <a:ext cx="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179" name="Line 95"/>
            <p:cNvSpPr>
              <a:spLocks noChangeShapeType="1"/>
            </p:cNvSpPr>
            <p:nvPr/>
          </p:nvSpPr>
          <p:spPr bwMode="auto">
            <a:xfrm rot="14130962" flipH="1">
              <a:off x="4513" y="2346"/>
              <a:ext cx="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180" name="Freeform 96"/>
            <p:cNvSpPr>
              <a:spLocks/>
            </p:cNvSpPr>
            <p:nvPr/>
          </p:nvSpPr>
          <p:spPr bwMode="auto">
            <a:xfrm rot="-6708084">
              <a:off x="4527" y="2476"/>
              <a:ext cx="1" cy="34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34 h 3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3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181" name="Oval 97"/>
            <p:cNvSpPr>
              <a:spLocks noChangeArrowheads="1"/>
            </p:cNvSpPr>
            <p:nvPr/>
          </p:nvSpPr>
          <p:spPr bwMode="auto">
            <a:xfrm rot="-5400000">
              <a:off x="4559" y="2595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5182" name="Oval 98"/>
            <p:cNvSpPr>
              <a:spLocks noChangeArrowheads="1"/>
            </p:cNvSpPr>
            <p:nvPr/>
          </p:nvSpPr>
          <p:spPr bwMode="auto">
            <a:xfrm rot="-5400000">
              <a:off x="4559" y="2245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5183" name="Text Box 99"/>
            <p:cNvSpPr txBox="1">
              <a:spLocks noChangeArrowheads="1"/>
            </p:cNvSpPr>
            <p:nvPr/>
          </p:nvSpPr>
          <p:spPr bwMode="auto">
            <a:xfrm rot="-5400000">
              <a:off x="4634" y="2516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latin typeface="Symbol" pitchFamily="18" charset="2"/>
                </a:rPr>
                <a:t>a</a:t>
              </a:r>
            </a:p>
          </p:txBody>
        </p:sp>
        <p:sp>
          <p:nvSpPr>
            <p:cNvPr id="5184" name="Text Box 100"/>
            <p:cNvSpPr txBox="1">
              <a:spLocks noChangeArrowheads="1"/>
            </p:cNvSpPr>
            <p:nvPr/>
          </p:nvSpPr>
          <p:spPr bwMode="auto">
            <a:xfrm rot="-5400000">
              <a:off x="4628" y="2170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latin typeface="Symbol" pitchFamily="18" charset="2"/>
                </a:rPr>
                <a:t>a</a:t>
              </a:r>
            </a:p>
          </p:txBody>
        </p:sp>
        <p:sp>
          <p:nvSpPr>
            <p:cNvPr id="5185" name="Text Box 101"/>
            <p:cNvSpPr txBox="1">
              <a:spLocks noChangeArrowheads="1"/>
            </p:cNvSpPr>
            <p:nvPr/>
          </p:nvSpPr>
          <p:spPr bwMode="auto">
            <a:xfrm rot="-5400000">
              <a:off x="4670" y="2328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latin typeface="Symbol" pitchFamily="18" charset="2"/>
                </a:rPr>
                <a:t>b</a:t>
              </a:r>
            </a:p>
          </p:txBody>
        </p:sp>
      </p:grpSp>
      <p:sp>
        <p:nvSpPr>
          <p:cNvPr id="5162" name="Freeform 102"/>
          <p:cNvSpPr>
            <a:spLocks/>
          </p:cNvSpPr>
          <p:nvPr/>
        </p:nvSpPr>
        <p:spPr bwMode="auto">
          <a:xfrm>
            <a:off x="5000625" y="2290763"/>
            <a:ext cx="2339975" cy="3805237"/>
          </a:xfrm>
          <a:custGeom>
            <a:avLst/>
            <a:gdLst>
              <a:gd name="T0" fmla="*/ 483870000 w 1474"/>
              <a:gd name="T1" fmla="*/ 2147483647 h 2397"/>
              <a:gd name="T2" fmla="*/ 604837500 w 1474"/>
              <a:gd name="T3" fmla="*/ 2147483647 h 2397"/>
              <a:gd name="T4" fmla="*/ 725805000 w 1474"/>
              <a:gd name="T5" fmla="*/ 2147483647 h 2397"/>
              <a:gd name="T6" fmla="*/ 861893438 w 1474"/>
              <a:gd name="T7" fmla="*/ 2147483647 h 2397"/>
              <a:gd name="T8" fmla="*/ 937498125 w 1474"/>
              <a:gd name="T9" fmla="*/ 2147483647 h 2397"/>
              <a:gd name="T10" fmla="*/ 1209675000 w 1474"/>
              <a:gd name="T11" fmla="*/ 2079127839 h 2397"/>
              <a:gd name="T12" fmla="*/ 1376005313 w 1474"/>
              <a:gd name="T13" fmla="*/ 1927918484 h 2397"/>
              <a:gd name="T14" fmla="*/ 1421368125 w 1474"/>
              <a:gd name="T15" fmla="*/ 1882555678 h 2397"/>
              <a:gd name="T16" fmla="*/ 1466730938 w 1474"/>
              <a:gd name="T17" fmla="*/ 1685983516 h 2397"/>
              <a:gd name="T18" fmla="*/ 1663303125 w 1474"/>
              <a:gd name="T19" fmla="*/ 1459169483 h 2397"/>
              <a:gd name="T20" fmla="*/ 1799391563 w 1474"/>
              <a:gd name="T21" fmla="*/ 1277718257 h 2397"/>
              <a:gd name="T22" fmla="*/ 1920359063 w 1474"/>
              <a:gd name="T23" fmla="*/ 1050904224 h 2397"/>
              <a:gd name="T24" fmla="*/ 2041326563 w 1474"/>
              <a:gd name="T25" fmla="*/ 551913352 h 2397"/>
              <a:gd name="T26" fmla="*/ 2132052188 w 1474"/>
              <a:gd name="T27" fmla="*/ 204131836 h 2397"/>
              <a:gd name="T28" fmla="*/ 2147483647 w 1474"/>
              <a:gd name="T29" fmla="*/ 52922481 h 2397"/>
              <a:gd name="T30" fmla="*/ 2147483647 w 1474"/>
              <a:gd name="T31" fmla="*/ 7559674 h 2397"/>
              <a:gd name="T32" fmla="*/ 2147483647 w 1474"/>
              <a:gd name="T33" fmla="*/ 52922481 h 2397"/>
              <a:gd name="T34" fmla="*/ 2147483647 w 1474"/>
              <a:gd name="T35" fmla="*/ 143648094 h 2397"/>
              <a:gd name="T36" fmla="*/ 2147483647 w 1474"/>
              <a:gd name="T37" fmla="*/ 325099320 h 2397"/>
              <a:gd name="T38" fmla="*/ 2147483647 w 1474"/>
              <a:gd name="T39" fmla="*/ 446066804 h 2397"/>
              <a:gd name="T40" fmla="*/ 2147483647 w 1474"/>
              <a:gd name="T41" fmla="*/ 476308675 h 2397"/>
              <a:gd name="T42" fmla="*/ 2147483647 w 1474"/>
              <a:gd name="T43" fmla="*/ 718243643 h 2397"/>
              <a:gd name="T44" fmla="*/ 2147483647 w 1474"/>
              <a:gd name="T45" fmla="*/ 839211127 h 2397"/>
              <a:gd name="T46" fmla="*/ 2147483647 w 1474"/>
              <a:gd name="T47" fmla="*/ 960178611 h 2397"/>
              <a:gd name="T48" fmla="*/ 2147483647 w 1474"/>
              <a:gd name="T49" fmla="*/ 1171871709 h 2397"/>
              <a:gd name="T50" fmla="*/ 2147483647 w 1474"/>
              <a:gd name="T51" fmla="*/ 1489411354 h 2397"/>
              <a:gd name="T52" fmla="*/ 2147483647 w 1474"/>
              <a:gd name="T53" fmla="*/ 1685983516 h 2397"/>
              <a:gd name="T54" fmla="*/ 2026205625 w 1474"/>
              <a:gd name="T55" fmla="*/ 1958160355 h 2397"/>
              <a:gd name="T56" fmla="*/ 1844754375 w 1474"/>
              <a:gd name="T57" fmla="*/ 2147483647 h 2397"/>
              <a:gd name="T58" fmla="*/ 1723786875 w 1474"/>
              <a:gd name="T59" fmla="*/ 2147483647 h 2397"/>
              <a:gd name="T60" fmla="*/ 1617940313 w 1474"/>
              <a:gd name="T61" fmla="*/ 2147483647 h 2397"/>
              <a:gd name="T62" fmla="*/ 1572577500 w 1474"/>
              <a:gd name="T63" fmla="*/ 2147483647 h 2397"/>
              <a:gd name="T64" fmla="*/ 1527214688 w 1474"/>
              <a:gd name="T65" fmla="*/ 2147483647 h 2397"/>
              <a:gd name="T66" fmla="*/ 1542335625 w 1474"/>
              <a:gd name="T67" fmla="*/ 2147483647 h 2397"/>
              <a:gd name="T68" fmla="*/ 1436489063 w 1474"/>
              <a:gd name="T69" fmla="*/ 2147483647 h 2397"/>
              <a:gd name="T70" fmla="*/ 1285279688 w 1474"/>
              <a:gd name="T71" fmla="*/ 2147483647 h 2397"/>
              <a:gd name="T72" fmla="*/ 1194554063 w 1474"/>
              <a:gd name="T73" fmla="*/ 2147483647 h 2397"/>
              <a:gd name="T74" fmla="*/ 1028223750 w 1474"/>
              <a:gd name="T75" fmla="*/ 2147483647 h 2397"/>
              <a:gd name="T76" fmla="*/ 937498125 w 1474"/>
              <a:gd name="T77" fmla="*/ 2147483647 h 2397"/>
              <a:gd name="T78" fmla="*/ 846772500 w 1474"/>
              <a:gd name="T79" fmla="*/ 2147483647 h 2397"/>
              <a:gd name="T80" fmla="*/ 680442188 w 1474"/>
              <a:gd name="T81" fmla="*/ 2147483647 h 2397"/>
              <a:gd name="T82" fmla="*/ 483870000 w 1474"/>
              <a:gd name="T83" fmla="*/ 2147483647 h 2397"/>
              <a:gd name="T84" fmla="*/ 393144375 w 1474"/>
              <a:gd name="T85" fmla="*/ 2147483647 h 2397"/>
              <a:gd name="T86" fmla="*/ 226814063 w 1474"/>
              <a:gd name="T87" fmla="*/ 2147483647 h 2397"/>
              <a:gd name="T88" fmla="*/ 60483750 w 1474"/>
              <a:gd name="T89" fmla="*/ 2147483647 h 2397"/>
              <a:gd name="T90" fmla="*/ 30241875 w 1474"/>
              <a:gd name="T91" fmla="*/ 2147483647 h 2397"/>
              <a:gd name="T92" fmla="*/ 0 w 1474"/>
              <a:gd name="T93" fmla="*/ 2147483647 h 2397"/>
              <a:gd name="T94" fmla="*/ 15120938 w 1474"/>
              <a:gd name="T95" fmla="*/ 2147483647 h 2397"/>
              <a:gd name="T96" fmla="*/ 166330313 w 1474"/>
              <a:gd name="T97" fmla="*/ 2147483647 h 2397"/>
              <a:gd name="T98" fmla="*/ 362902500 w 1474"/>
              <a:gd name="T99" fmla="*/ 2147483647 h 2397"/>
              <a:gd name="T100" fmla="*/ 559474688 w 1474"/>
              <a:gd name="T101" fmla="*/ 2147483647 h 2397"/>
              <a:gd name="T102" fmla="*/ 740925938 w 1474"/>
              <a:gd name="T103" fmla="*/ 2147483647 h 2397"/>
              <a:gd name="T104" fmla="*/ 710684063 w 1474"/>
              <a:gd name="T105" fmla="*/ 2147483647 h 2397"/>
              <a:gd name="T106" fmla="*/ 438507188 w 1474"/>
              <a:gd name="T107" fmla="*/ 2147483647 h 2397"/>
              <a:gd name="T108" fmla="*/ 302418750 w 1474"/>
              <a:gd name="T109" fmla="*/ 2147483647 h 2397"/>
              <a:gd name="T110" fmla="*/ 241935000 w 1474"/>
              <a:gd name="T111" fmla="*/ 2147483647 h 239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474" h="2397">
                <a:moveTo>
                  <a:pt x="192" y="987"/>
                </a:moveTo>
                <a:cubicBezTo>
                  <a:pt x="208" y="983"/>
                  <a:pt x="232" y="971"/>
                  <a:pt x="240" y="975"/>
                </a:cubicBezTo>
                <a:cubicBezTo>
                  <a:pt x="256" y="971"/>
                  <a:pt x="280" y="965"/>
                  <a:pt x="288" y="963"/>
                </a:cubicBezTo>
                <a:cubicBezTo>
                  <a:pt x="306" y="961"/>
                  <a:pt x="325" y="963"/>
                  <a:pt x="342" y="957"/>
                </a:cubicBezTo>
                <a:cubicBezTo>
                  <a:pt x="357" y="952"/>
                  <a:pt x="362" y="931"/>
                  <a:pt x="372" y="921"/>
                </a:cubicBezTo>
                <a:cubicBezTo>
                  <a:pt x="406" y="887"/>
                  <a:pt x="446" y="859"/>
                  <a:pt x="480" y="825"/>
                </a:cubicBezTo>
                <a:cubicBezTo>
                  <a:pt x="501" y="804"/>
                  <a:pt x="525" y="786"/>
                  <a:pt x="546" y="765"/>
                </a:cubicBezTo>
                <a:cubicBezTo>
                  <a:pt x="552" y="759"/>
                  <a:pt x="564" y="747"/>
                  <a:pt x="564" y="747"/>
                </a:cubicBezTo>
                <a:cubicBezTo>
                  <a:pt x="572" y="722"/>
                  <a:pt x="568" y="691"/>
                  <a:pt x="582" y="669"/>
                </a:cubicBezTo>
                <a:cubicBezTo>
                  <a:pt x="604" y="637"/>
                  <a:pt x="636" y="610"/>
                  <a:pt x="660" y="579"/>
                </a:cubicBezTo>
                <a:cubicBezTo>
                  <a:pt x="680" y="553"/>
                  <a:pt x="691" y="530"/>
                  <a:pt x="714" y="507"/>
                </a:cubicBezTo>
                <a:cubicBezTo>
                  <a:pt x="725" y="474"/>
                  <a:pt x="752" y="451"/>
                  <a:pt x="762" y="417"/>
                </a:cubicBezTo>
                <a:cubicBezTo>
                  <a:pt x="781" y="352"/>
                  <a:pt x="794" y="285"/>
                  <a:pt x="810" y="219"/>
                </a:cubicBezTo>
                <a:cubicBezTo>
                  <a:pt x="822" y="172"/>
                  <a:pt x="824" y="126"/>
                  <a:pt x="846" y="81"/>
                </a:cubicBezTo>
                <a:cubicBezTo>
                  <a:pt x="865" y="42"/>
                  <a:pt x="917" y="33"/>
                  <a:pt x="954" y="21"/>
                </a:cubicBezTo>
                <a:cubicBezTo>
                  <a:pt x="976" y="14"/>
                  <a:pt x="1020" y="3"/>
                  <a:pt x="1020" y="3"/>
                </a:cubicBezTo>
                <a:cubicBezTo>
                  <a:pt x="1117" y="10"/>
                  <a:pt x="1077" y="0"/>
                  <a:pt x="1140" y="21"/>
                </a:cubicBezTo>
                <a:cubicBezTo>
                  <a:pt x="1161" y="28"/>
                  <a:pt x="1176" y="45"/>
                  <a:pt x="1194" y="57"/>
                </a:cubicBezTo>
                <a:cubicBezTo>
                  <a:pt x="1233" y="83"/>
                  <a:pt x="1274" y="105"/>
                  <a:pt x="1314" y="129"/>
                </a:cubicBezTo>
                <a:cubicBezTo>
                  <a:pt x="1349" y="150"/>
                  <a:pt x="1370" y="164"/>
                  <a:pt x="1410" y="177"/>
                </a:cubicBezTo>
                <a:cubicBezTo>
                  <a:pt x="1422" y="181"/>
                  <a:pt x="1446" y="189"/>
                  <a:pt x="1446" y="189"/>
                </a:cubicBezTo>
                <a:cubicBezTo>
                  <a:pt x="1474" y="273"/>
                  <a:pt x="1369" y="280"/>
                  <a:pt x="1314" y="285"/>
                </a:cubicBezTo>
                <a:cubicBezTo>
                  <a:pt x="1271" y="296"/>
                  <a:pt x="1222" y="313"/>
                  <a:pt x="1182" y="333"/>
                </a:cubicBezTo>
                <a:cubicBezTo>
                  <a:pt x="1151" y="348"/>
                  <a:pt x="1125" y="370"/>
                  <a:pt x="1092" y="381"/>
                </a:cubicBezTo>
                <a:cubicBezTo>
                  <a:pt x="1054" y="419"/>
                  <a:pt x="1034" y="448"/>
                  <a:pt x="984" y="465"/>
                </a:cubicBezTo>
                <a:cubicBezTo>
                  <a:pt x="943" y="506"/>
                  <a:pt x="925" y="545"/>
                  <a:pt x="894" y="591"/>
                </a:cubicBezTo>
                <a:cubicBezTo>
                  <a:pt x="879" y="614"/>
                  <a:pt x="880" y="645"/>
                  <a:pt x="870" y="669"/>
                </a:cubicBezTo>
                <a:cubicBezTo>
                  <a:pt x="853" y="708"/>
                  <a:pt x="835" y="746"/>
                  <a:pt x="804" y="777"/>
                </a:cubicBezTo>
                <a:cubicBezTo>
                  <a:pt x="795" y="829"/>
                  <a:pt x="765" y="858"/>
                  <a:pt x="732" y="897"/>
                </a:cubicBezTo>
                <a:cubicBezTo>
                  <a:pt x="715" y="918"/>
                  <a:pt x="684" y="963"/>
                  <a:pt x="684" y="963"/>
                </a:cubicBezTo>
                <a:cubicBezTo>
                  <a:pt x="671" y="1002"/>
                  <a:pt x="655" y="1038"/>
                  <a:pt x="642" y="1077"/>
                </a:cubicBezTo>
                <a:cubicBezTo>
                  <a:pt x="631" y="1110"/>
                  <a:pt x="636" y="1146"/>
                  <a:pt x="624" y="1179"/>
                </a:cubicBezTo>
                <a:cubicBezTo>
                  <a:pt x="600" y="1242"/>
                  <a:pt x="621" y="1165"/>
                  <a:pt x="606" y="1227"/>
                </a:cubicBezTo>
                <a:cubicBezTo>
                  <a:pt x="600" y="1337"/>
                  <a:pt x="596" y="1447"/>
                  <a:pt x="612" y="1557"/>
                </a:cubicBezTo>
                <a:cubicBezTo>
                  <a:pt x="608" y="1642"/>
                  <a:pt x="622" y="1673"/>
                  <a:pt x="570" y="1725"/>
                </a:cubicBezTo>
                <a:cubicBezTo>
                  <a:pt x="560" y="1786"/>
                  <a:pt x="573" y="1752"/>
                  <a:pt x="510" y="1815"/>
                </a:cubicBezTo>
                <a:cubicBezTo>
                  <a:pt x="500" y="1825"/>
                  <a:pt x="474" y="1839"/>
                  <a:pt x="474" y="1839"/>
                </a:cubicBezTo>
                <a:cubicBezTo>
                  <a:pt x="457" y="1865"/>
                  <a:pt x="430" y="1883"/>
                  <a:pt x="408" y="1905"/>
                </a:cubicBezTo>
                <a:cubicBezTo>
                  <a:pt x="395" y="1918"/>
                  <a:pt x="385" y="1934"/>
                  <a:pt x="372" y="1947"/>
                </a:cubicBezTo>
                <a:cubicBezTo>
                  <a:pt x="325" y="1994"/>
                  <a:pt x="385" y="1918"/>
                  <a:pt x="336" y="1977"/>
                </a:cubicBezTo>
                <a:cubicBezTo>
                  <a:pt x="311" y="2007"/>
                  <a:pt x="297" y="2046"/>
                  <a:pt x="270" y="2073"/>
                </a:cubicBezTo>
                <a:cubicBezTo>
                  <a:pt x="254" y="2122"/>
                  <a:pt x="219" y="2168"/>
                  <a:pt x="192" y="2211"/>
                </a:cubicBezTo>
                <a:cubicBezTo>
                  <a:pt x="174" y="2240"/>
                  <a:pt x="167" y="2275"/>
                  <a:pt x="156" y="2307"/>
                </a:cubicBezTo>
                <a:cubicBezTo>
                  <a:pt x="146" y="2337"/>
                  <a:pt x="113" y="2374"/>
                  <a:pt x="90" y="2397"/>
                </a:cubicBezTo>
                <a:cubicBezTo>
                  <a:pt x="45" y="2379"/>
                  <a:pt x="47" y="2365"/>
                  <a:pt x="24" y="2319"/>
                </a:cubicBezTo>
                <a:cubicBezTo>
                  <a:pt x="20" y="2311"/>
                  <a:pt x="15" y="2303"/>
                  <a:pt x="12" y="2295"/>
                </a:cubicBezTo>
                <a:cubicBezTo>
                  <a:pt x="8" y="2283"/>
                  <a:pt x="0" y="2259"/>
                  <a:pt x="0" y="2259"/>
                </a:cubicBezTo>
                <a:cubicBezTo>
                  <a:pt x="2" y="2203"/>
                  <a:pt x="2" y="2147"/>
                  <a:pt x="6" y="2091"/>
                </a:cubicBezTo>
                <a:cubicBezTo>
                  <a:pt x="8" y="2053"/>
                  <a:pt x="44" y="2023"/>
                  <a:pt x="66" y="1995"/>
                </a:cubicBezTo>
                <a:cubicBezTo>
                  <a:pt x="91" y="1963"/>
                  <a:pt x="109" y="1934"/>
                  <a:pt x="144" y="1911"/>
                </a:cubicBezTo>
                <a:cubicBezTo>
                  <a:pt x="160" y="1887"/>
                  <a:pt x="213" y="1838"/>
                  <a:pt x="222" y="1821"/>
                </a:cubicBezTo>
                <a:cubicBezTo>
                  <a:pt x="249" y="1767"/>
                  <a:pt x="279" y="1718"/>
                  <a:pt x="294" y="1659"/>
                </a:cubicBezTo>
                <a:cubicBezTo>
                  <a:pt x="295" y="1624"/>
                  <a:pt x="317" y="1406"/>
                  <a:pt x="282" y="1371"/>
                </a:cubicBezTo>
                <a:cubicBezTo>
                  <a:pt x="255" y="1344"/>
                  <a:pt x="209" y="1350"/>
                  <a:pt x="174" y="1341"/>
                </a:cubicBezTo>
                <a:cubicBezTo>
                  <a:pt x="71" y="1313"/>
                  <a:pt x="183" y="1344"/>
                  <a:pt x="120" y="1317"/>
                </a:cubicBezTo>
                <a:cubicBezTo>
                  <a:pt x="112" y="1314"/>
                  <a:pt x="96" y="1311"/>
                  <a:pt x="96" y="1311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5163" name="Text Box 103"/>
          <p:cNvSpPr txBox="1">
            <a:spLocks noChangeArrowheads="1"/>
          </p:cNvSpPr>
          <p:nvPr/>
        </p:nvSpPr>
        <p:spPr bwMode="auto">
          <a:xfrm rot="-7656">
            <a:off x="4953000" y="3886200"/>
            <a:ext cx="11620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22263" indent="-322263" defTabSz="858838">
              <a:spcBef>
                <a:spcPct val="50000"/>
              </a:spcBef>
            </a:pPr>
            <a:r>
              <a:rPr lang="en-US" altLang="en-US" sz="1400" b="1">
                <a:solidFill>
                  <a:srgbClr val="000024"/>
                </a:solidFill>
              </a:rPr>
              <a:t>ACH</a:t>
            </a:r>
          </a:p>
        </p:txBody>
      </p:sp>
      <p:sp>
        <p:nvSpPr>
          <p:cNvPr id="5164" name="Text Box 104"/>
          <p:cNvSpPr txBox="1">
            <a:spLocks noChangeArrowheads="1"/>
          </p:cNvSpPr>
          <p:nvPr/>
        </p:nvSpPr>
        <p:spPr bwMode="auto">
          <a:xfrm rot="-7656">
            <a:off x="6324600" y="2514600"/>
            <a:ext cx="11620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22263" indent="-322263" defTabSz="858838">
              <a:spcBef>
                <a:spcPct val="50000"/>
              </a:spcBef>
            </a:pPr>
            <a:r>
              <a:rPr lang="en-US" altLang="en-US" sz="1400" b="1">
                <a:solidFill>
                  <a:srgbClr val="000024"/>
                </a:solidFill>
              </a:rPr>
              <a:t>ACH</a:t>
            </a:r>
          </a:p>
        </p:txBody>
      </p:sp>
      <p:sp>
        <p:nvSpPr>
          <p:cNvPr id="5165" name="Text Box 105"/>
          <p:cNvSpPr txBox="1">
            <a:spLocks noChangeArrowheads="1"/>
          </p:cNvSpPr>
          <p:nvPr/>
        </p:nvSpPr>
        <p:spPr bwMode="auto">
          <a:xfrm rot="-7656">
            <a:off x="5400675" y="4572000"/>
            <a:ext cx="11620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22263" indent="-322263" defTabSz="858838">
              <a:spcBef>
                <a:spcPct val="50000"/>
              </a:spcBef>
            </a:pPr>
            <a:r>
              <a:rPr lang="en-US" altLang="en-US" sz="1400" b="1">
                <a:solidFill>
                  <a:srgbClr val="000024"/>
                </a:solidFill>
              </a:rPr>
              <a:t>ACH</a:t>
            </a:r>
          </a:p>
        </p:txBody>
      </p:sp>
      <p:sp>
        <p:nvSpPr>
          <p:cNvPr id="5166" name="Text Box 106"/>
          <p:cNvSpPr txBox="1">
            <a:spLocks noChangeArrowheads="1"/>
          </p:cNvSpPr>
          <p:nvPr/>
        </p:nvSpPr>
        <p:spPr bwMode="auto">
          <a:xfrm rot="-7656">
            <a:off x="5514975" y="3667125"/>
            <a:ext cx="11620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22263" indent="-322263" defTabSz="858838">
              <a:spcBef>
                <a:spcPct val="50000"/>
              </a:spcBef>
            </a:pPr>
            <a:r>
              <a:rPr lang="en-US" altLang="en-US" sz="1400" b="1">
                <a:solidFill>
                  <a:srgbClr val="000024"/>
                </a:solidFill>
              </a:rPr>
              <a:t>ACH</a:t>
            </a:r>
          </a:p>
        </p:txBody>
      </p:sp>
      <p:sp>
        <p:nvSpPr>
          <p:cNvPr id="5167" name="Text Box 107"/>
          <p:cNvSpPr txBox="1">
            <a:spLocks noChangeArrowheads="1"/>
          </p:cNvSpPr>
          <p:nvPr/>
        </p:nvSpPr>
        <p:spPr bwMode="auto">
          <a:xfrm rot="46633">
            <a:off x="6781800" y="1476375"/>
            <a:ext cx="738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/>
              <a:t>Na</a:t>
            </a:r>
            <a:r>
              <a:rPr lang="en-US" altLang="en-US" b="1" baseline="30000"/>
              <a:t>+</a:t>
            </a:r>
            <a:endParaRPr lang="en-US" altLang="en-US" b="1"/>
          </a:p>
        </p:txBody>
      </p:sp>
      <p:sp>
        <p:nvSpPr>
          <p:cNvPr id="5168" name="Arc 108"/>
          <p:cNvSpPr>
            <a:spLocks/>
          </p:cNvSpPr>
          <p:nvPr/>
        </p:nvSpPr>
        <p:spPr bwMode="auto">
          <a:xfrm flipH="1" flipV="1">
            <a:off x="7038975" y="1819275"/>
            <a:ext cx="838200" cy="914400"/>
          </a:xfrm>
          <a:custGeom>
            <a:avLst/>
            <a:gdLst>
              <a:gd name="T0" fmla="*/ 0 w 21600"/>
              <a:gd name="T1" fmla="*/ 0 h 21600"/>
              <a:gd name="T2" fmla="*/ 32526817 w 21600"/>
              <a:gd name="T3" fmla="*/ 38709600 h 21600"/>
              <a:gd name="T4" fmla="*/ 0 w 21600"/>
              <a:gd name="T5" fmla="*/ 387096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5169" name="Line 109"/>
          <p:cNvSpPr>
            <a:spLocks noChangeShapeType="1"/>
          </p:cNvSpPr>
          <p:nvPr/>
        </p:nvSpPr>
        <p:spPr bwMode="auto">
          <a:xfrm flipV="1">
            <a:off x="8324850" y="2324100"/>
            <a:ext cx="533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5170" name="Text Box 110"/>
          <p:cNvSpPr txBox="1">
            <a:spLocks noChangeArrowheads="1"/>
          </p:cNvSpPr>
          <p:nvPr/>
        </p:nvSpPr>
        <p:spPr bwMode="auto">
          <a:xfrm>
            <a:off x="6477000" y="6172200"/>
            <a:ext cx="1371600" cy="5603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22263" indent="-322263" defTabSz="858838">
              <a:lnSpc>
                <a:spcPct val="60000"/>
              </a:lnSpc>
              <a:spcBef>
                <a:spcPct val="50000"/>
              </a:spcBef>
            </a:pPr>
            <a:r>
              <a:rPr lang="en-US" altLang="en-US" b="1"/>
              <a:t>Skeletal</a:t>
            </a:r>
          </a:p>
          <a:p>
            <a:pPr marL="322263" indent="-322263" defTabSz="858838">
              <a:lnSpc>
                <a:spcPct val="60000"/>
              </a:lnSpc>
              <a:spcBef>
                <a:spcPct val="50000"/>
              </a:spcBef>
            </a:pPr>
            <a:r>
              <a:rPr lang="en-US" altLang="en-US" b="1"/>
              <a:t>Muscle</a:t>
            </a:r>
          </a:p>
        </p:txBody>
      </p:sp>
      <p:sp>
        <p:nvSpPr>
          <p:cNvPr id="5171" name="Text Box 111"/>
          <p:cNvSpPr txBox="1">
            <a:spLocks noChangeArrowheads="1"/>
          </p:cNvSpPr>
          <p:nvPr/>
        </p:nvSpPr>
        <p:spPr bwMode="auto">
          <a:xfrm>
            <a:off x="7543800" y="5486400"/>
            <a:ext cx="16002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22263" indent="-322263" defTabSz="858838">
              <a:spcBef>
                <a:spcPct val="50000"/>
              </a:spcBef>
            </a:pPr>
            <a:r>
              <a:rPr lang="en-US" altLang="en-US" sz="1600" b="1"/>
              <a:t>ACHEsterase</a:t>
            </a:r>
          </a:p>
        </p:txBody>
      </p:sp>
      <p:sp>
        <p:nvSpPr>
          <p:cNvPr id="5172" name="مربع نص 113"/>
          <p:cNvSpPr txBox="1">
            <a:spLocks noChangeArrowheads="1"/>
          </p:cNvSpPr>
          <p:nvPr/>
        </p:nvSpPr>
        <p:spPr bwMode="auto">
          <a:xfrm>
            <a:off x="6396038" y="3887788"/>
            <a:ext cx="1489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N</a:t>
            </a:r>
            <a:r>
              <a:rPr lang="en-US" altLang="en-US" sz="2000" baseline="-25000"/>
              <a:t>M</a:t>
            </a:r>
            <a:r>
              <a:rPr lang="en-US" altLang="en-US" sz="2000"/>
              <a:t>receptor </a:t>
            </a:r>
            <a:endParaRPr lang="en-US" altLang="en-US" sz="2000" baseline="-25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41313" y="1274763"/>
            <a:ext cx="8229600" cy="3702050"/>
          </a:xfrm>
          <a:solidFill>
            <a:schemeClr val="accent5"/>
          </a:solidFill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Mechanism of action of Neuromuscular Blockers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194050" y="3036888"/>
            <a:ext cx="2617788" cy="6604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171" name="Oval 5"/>
          <p:cNvSpPr>
            <a:spLocks noChangeArrowheads="1"/>
          </p:cNvSpPr>
          <p:nvPr/>
        </p:nvSpPr>
        <p:spPr bwMode="auto">
          <a:xfrm>
            <a:off x="4010025" y="2882900"/>
            <a:ext cx="760413" cy="4079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6156325" y="3106738"/>
            <a:ext cx="2617788" cy="6604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173" name="Oval 7"/>
          <p:cNvSpPr>
            <a:spLocks noChangeArrowheads="1"/>
          </p:cNvSpPr>
          <p:nvPr/>
        </p:nvSpPr>
        <p:spPr bwMode="auto">
          <a:xfrm>
            <a:off x="7016750" y="2911475"/>
            <a:ext cx="760413" cy="4079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174" name="Rectangle 11"/>
          <p:cNvSpPr>
            <a:spLocks noChangeArrowheads="1"/>
          </p:cNvSpPr>
          <p:nvPr/>
        </p:nvSpPr>
        <p:spPr bwMode="auto">
          <a:xfrm>
            <a:off x="3757613" y="2398713"/>
            <a:ext cx="1238250" cy="3794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7175" name="Group 23"/>
          <p:cNvGrpSpPr>
            <a:grpSpLocks/>
          </p:cNvGrpSpPr>
          <p:nvPr/>
        </p:nvGrpSpPr>
        <p:grpSpPr bwMode="auto">
          <a:xfrm>
            <a:off x="7000875" y="2830513"/>
            <a:ext cx="760413" cy="420687"/>
            <a:chOff x="4446" y="1976"/>
            <a:chExt cx="479" cy="265"/>
          </a:xfrm>
        </p:grpSpPr>
        <p:sp>
          <p:nvSpPr>
            <p:cNvPr id="7215" name="Oval 13"/>
            <p:cNvSpPr>
              <a:spLocks noChangeArrowheads="1"/>
            </p:cNvSpPr>
            <p:nvPr/>
          </p:nvSpPr>
          <p:spPr bwMode="auto">
            <a:xfrm>
              <a:off x="4446" y="1984"/>
              <a:ext cx="479" cy="257"/>
            </a:xfrm>
            <a:prstGeom prst="ellipse">
              <a:avLst/>
            </a:prstGeom>
            <a:solidFill>
              <a:srgbClr val="339933"/>
            </a:solidFill>
            <a:ln w="9525">
              <a:solidFill>
                <a:srgbClr val="33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7216" name="Rectangle 14"/>
            <p:cNvSpPr>
              <a:spLocks noChangeArrowheads="1"/>
            </p:cNvSpPr>
            <p:nvPr/>
          </p:nvSpPr>
          <p:spPr bwMode="auto">
            <a:xfrm>
              <a:off x="4446" y="1976"/>
              <a:ext cx="470" cy="118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7176" name="Rectangle 15"/>
          <p:cNvSpPr>
            <a:spLocks noChangeArrowheads="1"/>
          </p:cNvSpPr>
          <p:nvPr/>
        </p:nvSpPr>
        <p:spPr bwMode="auto">
          <a:xfrm>
            <a:off x="120650" y="3036888"/>
            <a:ext cx="2617788" cy="6604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177" name="Oval 16"/>
          <p:cNvSpPr>
            <a:spLocks noChangeArrowheads="1"/>
          </p:cNvSpPr>
          <p:nvPr/>
        </p:nvSpPr>
        <p:spPr bwMode="auto">
          <a:xfrm>
            <a:off x="936625" y="2882900"/>
            <a:ext cx="760413" cy="4079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178" name="Oval 17"/>
          <p:cNvSpPr>
            <a:spLocks noChangeArrowheads="1"/>
          </p:cNvSpPr>
          <p:nvPr/>
        </p:nvSpPr>
        <p:spPr bwMode="auto">
          <a:xfrm>
            <a:off x="134938" y="952500"/>
            <a:ext cx="760412" cy="4079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/>
              <a:t>Ach</a:t>
            </a:r>
          </a:p>
        </p:txBody>
      </p:sp>
      <p:sp>
        <p:nvSpPr>
          <p:cNvPr id="7179" name="Arc 19"/>
          <p:cNvSpPr>
            <a:spLocks/>
          </p:cNvSpPr>
          <p:nvPr/>
        </p:nvSpPr>
        <p:spPr bwMode="auto">
          <a:xfrm>
            <a:off x="403225" y="1558925"/>
            <a:ext cx="787400" cy="12382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180" name="Arc 20"/>
          <p:cNvSpPr>
            <a:spLocks/>
          </p:cNvSpPr>
          <p:nvPr/>
        </p:nvSpPr>
        <p:spPr bwMode="auto">
          <a:xfrm flipH="1">
            <a:off x="1343025" y="1544638"/>
            <a:ext cx="787400" cy="12382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181" name="Oval 32"/>
          <p:cNvSpPr>
            <a:spLocks noChangeArrowheads="1"/>
          </p:cNvSpPr>
          <p:nvPr/>
        </p:nvSpPr>
        <p:spPr bwMode="auto">
          <a:xfrm>
            <a:off x="1738313" y="938213"/>
            <a:ext cx="409575" cy="407987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/>
              <a:t>A</a:t>
            </a:r>
          </a:p>
        </p:txBody>
      </p:sp>
      <p:sp>
        <p:nvSpPr>
          <p:cNvPr id="7182" name="Oval 33"/>
          <p:cNvSpPr>
            <a:spLocks noChangeArrowheads="1"/>
          </p:cNvSpPr>
          <p:nvPr/>
        </p:nvSpPr>
        <p:spPr bwMode="auto">
          <a:xfrm>
            <a:off x="3497263" y="993775"/>
            <a:ext cx="760412" cy="4079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/>
              <a:t>Ach</a:t>
            </a:r>
          </a:p>
        </p:txBody>
      </p:sp>
      <p:sp>
        <p:nvSpPr>
          <p:cNvPr id="7183" name="Oval 34"/>
          <p:cNvSpPr>
            <a:spLocks noChangeArrowheads="1"/>
          </p:cNvSpPr>
          <p:nvPr/>
        </p:nvSpPr>
        <p:spPr bwMode="auto">
          <a:xfrm>
            <a:off x="4538663" y="1022350"/>
            <a:ext cx="760412" cy="4079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/>
              <a:t>Ach</a:t>
            </a:r>
          </a:p>
        </p:txBody>
      </p:sp>
      <p:sp>
        <p:nvSpPr>
          <p:cNvPr id="7184" name="Oval 36"/>
          <p:cNvSpPr>
            <a:spLocks noChangeArrowheads="1"/>
          </p:cNvSpPr>
          <p:nvPr/>
        </p:nvSpPr>
        <p:spPr bwMode="auto">
          <a:xfrm>
            <a:off x="936625" y="2840038"/>
            <a:ext cx="760413" cy="4079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/>
              <a:t>Ach</a:t>
            </a:r>
          </a:p>
        </p:txBody>
      </p:sp>
      <p:sp>
        <p:nvSpPr>
          <p:cNvPr id="7185" name="Rectangle 37"/>
          <p:cNvSpPr>
            <a:spLocks noChangeArrowheads="1"/>
          </p:cNvSpPr>
          <p:nvPr/>
        </p:nvSpPr>
        <p:spPr bwMode="auto">
          <a:xfrm>
            <a:off x="7046913" y="2855913"/>
            <a:ext cx="590550" cy="295275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chemeClr val="bg1"/>
                </a:solidFill>
              </a:rPr>
              <a:t>SCh</a:t>
            </a:r>
          </a:p>
        </p:txBody>
      </p:sp>
      <p:sp>
        <p:nvSpPr>
          <p:cNvPr id="7186" name="Text Box 38"/>
          <p:cNvSpPr txBox="1">
            <a:spLocks noChangeArrowheads="1"/>
          </p:cNvSpPr>
          <p:nvPr/>
        </p:nvSpPr>
        <p:spPr bwMode="auto">
          <a:xfrm>
            <a:off x="449263" y="5468938"/>
            <a:ext cx="1884362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sz="2400"/>
              <a:t>Contraction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altLang="en-US" sz="240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sz="2400"/>
              <a:t>Relaxation</a:t>
            </a:r>
          </a:p>
        </p:txBody>
      </p:sp>
      <p:sp>
        <p:nvSpPr>
          <p:cNvPr id="7187" name="Text Box 39"/>
          <p:cNvSpPr txBox="1">
            <a:spLocks noChangeArrowheads="1"/>
          </p:cNvSpPr>
          <p:nvPr/>
        </p:nvSpPr>
        <p:spPr bwMode="auto">
          <a:xfrm>
            <a:off x="2867025" y="6054725"/>
            <a:ext cx="255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Flaccid Paralysis</a:t>
            </a:r>
          </a:p>
        </p:txBody>
      </p:sp>
      <p:sp>
        <p:nvSpPr>
          <p:cNvPr id="7188" name="Oval 44"/>
          <p:cNvSpPr>
            <a:spLocks noChangeArrowheads="1"/>
          </p:cNvSpPr>
          <p:nvPr/>
        </p:nvSpPr>
        <p:spPr bwMode="auto">
          <a:xfrm>
            <a:off x="2105025" y="938213"/>
            <a:ext cx="409575" cy="407987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/>
              <a:t>Ch</a:t>
            </a:r>
          </a:p>
        </p:txBody>
      </p:sp>
      <p:sp>
        <p:nvSpPr>
          <p:cNvPr id="7189" name="Text Box 45"/>
          <p:cNvSpPr txBox="1">
            <a:spLocks noChangeArrowheads="1"/>
          </p:cNvSpPr>
          <p:nvPr/>
        </p:nvSpPr>
        <p:spPr bwMode="auto">
          <a:xfrm>
            <a:off x="425450" y="3819525"/>
            <a:ext cx="202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6600FF"/>
                </a:solidFill>
                <a:latin typeface="Arial Narrow" pitchFamily="34" charset="0"/>
              </a:rPr>
              <a:t>Depolarization</a:t>
            </a:r>
            <a:endParaRPr lang="en-US" altLang="en-US" sz="240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7190" name="Text Box 49"/>
          <p:cNvSpPr txBox="1">
            <a:spLocks noChangeArrowheads="1"/>
          </p:cNvSpPr>
          <p:nvPr/>
        </p:nvSpPr>
        <p:spPr bwMode="auto">
          <a:xfrm>
            <a:off x="3184525" y="3878263"/>
            <a:ext cx="2478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6600FF"/>
                </a:solidFill>
                <a:latin typeface="Arial Narrow" pitchFamily="34" charset="0"/>
              </a:rPr>
              <a:t>No Depolarization</a:t>
            </a:r>
            <a:endParaRPr lang="en-US" altLang="en-US" sz="240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7191" name="Text Box 50"/>
          <p:cNvSpPr txBox="1">
            <a:spLocks noChangeArrowheads="1"/>
          </p:cNvSpPr>
          <p:nvPr/>
        </p:nvSpPr>
        <p:spPr bwMode="auto">
          <a:xfrm>
            <a:off x="5880100" y="3890963"/>
            <a:ext cx="31384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6600FF"/>
                </a:solidFill>
                <a:latin typeface="Arial Narrow" pitchFamily="34" charset="0"/>
              </a:rPr>
              <a:t>Persistent Depolarization</a:t>
            </a:r>
            <a:endParaRPr lang="en-US" altLang="en-US" sz="240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7192" name="Oval 52"/>
          <p:cNvSpPr>
            <a:spLocks noChangeArrowheads="1"/>
          </p:cNvSpPr>
          <p:nvPr/>
        </p:nvSpPr>
        <p:spPr bwMode="auto">
          <a:xfrm>
            <a:off x="6075363" y="1127125"/>
            <a:ext cx="760412" cy="4079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7193" name="Group 53"/>
          <p:cNvGrpSpPr>
            <a:grpSpLocks/>
          </p:cNvGrpSpPr>
          <p:nvPr/>
        </p:nvGrpSpPr>
        <p:grpSpPr bwMode="auto">
          <a:xfrm>
            <a:off x="6059488" y="1046163"/>
            <a:ext cx="760412" cy="420687"/>
            <a:chOff x="4446" y="1976"/>
            <a:chExt cx="479" cy="265"/>
          </a:xfrm>
        </p:grpSpPr>
        <p:sp>
          <p:nvSpPr>
            <p:cNvPr id="7213" name="Oval 54"/>
            <p:cNvSpPr>
              <a:spLocks noChangeArrowheads="1"/>
            </p:cNvSpPr>
            <p:nvPr/>
          </p:nvSpPr>
          <p:spPr bwMode="auto">
            <a:xfrm>
              <a:off x="4446" y="1984"/>
              <a:ext cx="479" cy="257"/>
            </a:xfrm>
            <a:prstGeom prst="ellipse">
              <a:avLst/>
            </a:prstGeom>
            <a:solidFill>
              <a:srgbClr val="339933"/>
            </a:solidFill>
            <a:ln w="9525">
              <a:solidFill>
                <a:srgbClr val="33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7214" name="Rectangle 55"/>
            <p:cNvSpPr>
              <a:spLocks noChangeArrowheads="1"/>
            </p:cNvSpPr>
            <p:nvPr/>
          </p:nvSpPr>
          <p:spPr bwMode="auto">
            <a:xfrm>
              <a:off x="4446" y="1976"/>
              <a:ext cx="470" cy="118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7194" name="Rectangle 56"/>
          <p:cNvSpPr>
            <a:spLocks noChangeArrowheads="1"/>
          </p:cNvSpPr>
          <p:nvPr/>
        </p:nvSpPr>
        <p:spPr bwMode="auto">
          <a:xfrm>
            <a:off x="6105525" y="1071563"/>
            <a:ext cx="590550" cy="295275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chemeClr val="bg1"/>
                </a:solidFill>
              </a:rPr>
              <a:t>SCh</a:t>
            </a:r>
          </a:p>
        </p:txBody>
      </p:sp>
      <p:sp>
        <p:nvSpPr>
          <p:cNvPr id="7195" name="Arc 57"/>
          <p:cNvSpPr>
            <a:spLocks/>
          </p:cNvSpPr>
          <p:nvPr/>
        </p:nvSpPr>
        <p:spPr bwMode="auto">
          <a:xfrm>
            <a:off x="6354763" y="1558925"/>
            <a:ext cx="787400" cy="12382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196" name="Arc 58"/>
          <p:cNvSpPr>
            <a:spLocks/>
          </p:cNvSpPr>
          <p:nvPr/>
        </p:nvSpPr>
        <p:spPr bwMode="auto">
          <a:xfrm flipH="1">
            <a:off x="7307263" y="1489075"/>
            <a:ext cx="787400" cy="12382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197" name="Text Box 61"/>
          <p:cNvSpPr txBox="1">
            <a:spLocks noChangeArrowheads="1"/>
          </p:cNvSpPr>
          <p:nvPr/>
        </p:nvSpPr>
        <p:spPr bwMode="auto">
          <a:xfrm>
            <a:off x="3009900" y="5245100"/>
            <a:ext cx="2192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No contraction</a:t>
            </a:r>
          </a:p>
        </p:txBody>
      </p:sp>
      <p:sp>
        <p:nvSpPr>
          <p:cNvPr id="7198" name="Freeform 62"/>
          <p:cNvSpPr>
            <a:spLocks/>
          </p:cNvSpPr>
          <p:nvPr/>
        </p:nvSpPr>
        <p:spPr bwMode="auto">
          <a:xfrm>
            <a:off x="592138" y="4267200"/>
            <a:ext cx="1306512" cy="498475"/>
          </a:xfrm>
          <a:custGeom>
            <a:avLst/>
            <a:gdLst>
              <a:gd name="T0" fmla="*/ 2147483647 w 823"/>
              <a:gd name="T1" fmla="*/ 0 h 464"/>
              <a:gd name="T2" fmla="*/ 2147483647 w 823"/>
              <a:gd name="T3" fmla="*/ 2147483647 h 464"/>
              <a:gd name="T4" fmla="*/ 2147483647 w 823"/>
              <a:gd name="T5" fmla="*/ 2147483647 h 464"/>
              <a:gd name="T6" fmla="*/ 2147483647 w 823"/>
              <a:gd name="T7" fmla="*/ 2147483647 h 464"/>
              <a:gd name="T8" fmla="*/ 2147483647 w 823"/>
              <a:gd name="T9" fmla="*/ 2147483647 h 464"/>
              <a:gd name="T10" fmla="*/ 2147483647 w 823"/>
              <a:gd name="T11" fmla="*/ 2147483647 h 464"/>
              <a:gd name="T12" fmla="*/ 2147483647 w 823"/>
              <a:gd name="T13" fmla="*/ 2147483647 h 464"/>
              <a:gd name="T14" fmla="*/ 2147483647 w 823"/>
              <a:gd name="T15" fmla="*/ 2147483647 h 464"/>
              <a:gd name="T16" fmla="*/ 2147483647 w 823"/>
              <a:gd name="T17" fmla="*/ 2147483647 h 464"/>
              <a:gd name="T18" fmla="*/ 2147483647 w 823"/>
              <a:gd name="T19" fmla="*/ 2147483647 h 464"/>
              <a:gd name="T20" fmla="*/ 2147483647 w 823"/>
              <a:gd name="T21" fmla="*/ 2147483647 h 4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23"/>
              <a:gd name="T34" fmla="*/ 0 h 464"/>
              <a:gd name="T35" fmla="*/ 823 w 823"/>
              <a:gd name="T36" fmla="*/ 464 h 4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23" h="464">
                <a:moveTo>
                  <a:pt x="7" y="0"/>
                </a:moveTo>
                <a:cubicBezTo>
                  <a:pt x="3" y="216"/>
                  <a:pt x="0" y="433"/>
                  <a:pt x="25" y="434"/>
                </a:cubicBezTo>
                <a:cubicBezTo>
                  <a:pt x="50" y="435"/>
                  <a:pt x="125" y="5"/>
                  <a:pt x="158" y="9"/>
                </a:cubicBezTo>
                <a:cubicBezTo>
                  <a:pt x="191" y="13"/>
                  <a:pt x="193" y="458"/>
                  <a:pt x="220" y="461"/>
                </a:cubicBezTo>
                <a:cubicBezTo>
                  <a:pt x="247" y="464"/>
                  <a:pt x="287" y="27"/>
                  <a:pt x="318" y="26"/>
                </a:cubicBezTo>
                <a:cubicBezTo>
                  <a:pt x="349" y="25"/>
                  <a:pt x="380" y="446"/>
                  <a:pt x="406" y="452"/>
                </a:cubicBezTo>
                <a:cubicBezTo>
                  <a:pt x="432" y="458"/>
                  <a:pt x="453" y="68"/>
                  <a:pt x="477" y="62"/>
                </a:cubicBezTo>
                <a:cubicBezTo>
                  <a:pt x="501" y="56"/>
                  <a:pt x="521" y="416"/>
                  <a:pt x="548" y="416"/>
                </a:cubicBezTo>
                <a:cubicBezTo>
                  <a:pt x="575" y="416"/>
                  <a:pt x="606" y="61"/>
                  <a:pt x="637" y="62"/>
                </a:cubicBezTo>
                <a:cubicBezTo>
                  <a:pt x="668" y="63"/>
                  <a:pt x="703" y="427"/>
                  <a:pt x="734" y="425"/>
                </a:cubicBezTo>
                <a:cubicBezTo>
                  <a:pt x="765" y="423"/>
                  <a:pt x="794" y="238"/>
                  <a:pt x="823" y="5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7199" name="Freeform 63"/>
          <p:cNvSpPr>
            <a:spLocks/>
          </p:cNvSpPr>
          <p:nvPr/>
        </p:nvSpPr>
        <p:spPr bwMode="auto">
          <a:xfrm>
            <a:off x="606425" y="5776913"/>
            <a:ext cx="1292225" cy="412750"/>
          </a:xfrm>
          <a:custGeom>
            <a:avLst/>
            <a:gdLst>
              <a:gd name="T0" fmla="*/ 2147483647 w 823"/>
              <a:gd name="T1" fmla="*/ 0 h 464"/>
              <a:gd name="T2" fmla="*/ 2147483647 w 823"/>
              <a:gd name="T3" fmla="*/ 2147483647 h 464"/>
              <a:gd name="T4" fmla="*/ 2147483647 w 823"/>
              <a:gd name="T5" fmla="*/ 2147483647 h 464"/>
              <a:gd name="T6" fmla="*/ 2147483647 w 823"/>
              <a:gd name="T7" fmla="*/ 2147483647 h 464"/>
              <a:gd name="T8" fmla="*/ 2147483647 w 823"/>
              <a:gd name="T9" fmla="*/ 2147483647 h 464"/>
              <a:gd name="T10" fmla="*/ 2147483647 w 823"/>
              <a:gd name="T11" fmla="*/ 2147483647 h 464"/>
              <a:gd name="T12" fmla="*/ 2147483647 w 823"/>
              <a:gd name="T13" fmla="*/ 2147483647 h 464"/>
              <a:gd name="T14" fmla="*/ 2147483647 w 823"/>
              <a:gd name="T15" fmla="*/ 2147483647 h 464"/>
              <a:gd name="T16" fmla="*/ 2147483647 w 823"/>
              <a:gd name="T17" fmla="*/ 2147483647 h 464"/>
              <a:gd name="T18" fmla="*/ 2147483647 w 823"/>
              <a:gd name="T19" fmla="*/ 2147483647 h 464"/>
              <a:gd name="T20" fmla="*/ 2147483647 w 823"/>
              <a:gd name="T21" fmla="*/ 2147483647 h 4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23"/>
              <a:gd name="T34" fmla="*/ 0 h 464"/>
              <a:gd name="T35" fmla="*/ 823 w 823"/>
              <a:gd name="T36" fmla="*/ 464 h 4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23" h="464">
                <a:moveTo>
                  <a:pt x="7" y="0"/>
                </a:moveTo>
                <a:cubicBezTo>
                  <a:pt x="3" y="216"/>
                  <a:pt x="0" y="433"/>
                  <a:pt x="25" y="434"/>
                </a:cubicBezTo>
                <a:cubicBezTo>
                  <a:pt x="50" y="435"/>
                  <a:pt x="125" y="5"/>
                  <a:pt x="158" y="9"/>
                </a:cubicBezTo>
                <a:cubicBezTo>
                  <a:pt x="191" y="13"/>
                  <a:pt x="193" y="458"/>
                  <a:pt x="220" y="461"/>
                </a:cubicBezTo>
                <a:cubicBezTo>
                  <a:pt x="247" y="464"/>
                  <a:pt x="287" y="27"/>
                  <a:pt x="318" y="26"/>
                </a:cubicBezTo>
                <a:cubicBezTo>
                  <a:pt x="349" y="25"/>
                  <a:pt x="380" y="446"/>
                  <a:pt x="406" y="452"/>
                </a:cubicBezTo>
                <a:cubicBezTo>
                  <a:pt x="432" y="458"/>
                  <a:pt x="453" y="68"/>
                  <a:pt x="477" y="62"/>
                </a:cubicBezTo>
                <a:cubicBezTo>
                  <a:pt x="501" y="56"/>
                  <a:pt x="521" y="416"/>
                  <a:pt x="548" y="416"/>
                </a:cubicBezTo>
                <a:cubicBezTo>
                  <a:pt x="575" y="416"/>
                  <a:pt x="606" y="61"/>
                  <a:pt x="637" y="62"/>
                </a:cubicBezTo>
                <a:cubicBezTo>
                  <a:pt x="668" y="63"/>
                  <a:pt x="703" y="427"/>
                  <a:pt x="734" y="425"/>
                </a:cubicBezTo>
                <a:cubicBezTo>
                  <a:pt x="765" y="423"/>
                  <a:pt x="794" y="238"/>
                  <a:pt x="823" y="5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7200" name="Text Box 64"/>
          <p:cNvSpPr txBox="1">
            <a:spLocks noChangeArrowheads="1"/>
          </p:cNvSpPr>
          <p:nvPr/>
        </p:nvSpPr>
        <p:spPr bwMode="auto">
          <a:xfrm>
            <a:off x="6129338" y="4402138"/>
            <a:ext cx="188436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sz="2400"/>
              <a:t>Contraction</a:t>
            </a:r>
          </a:p>
        </p:txBody>
      </p:sp>
      <p:sp>
        <p:nvSpPr>
          <p:cNvPr id="7201" name="Text Box 66"/>
          <p:cNvSpPr txBox="1">
            <a:spLocks noChangeArrowheads="1"/>
          </p:cNvSpPr>
          <p:nvPr/>
        </p:nvSpPr>
        <p:spPr bwMode="auto">
          <a:xfrm>
            <a:off x="6229350" y="5375275"/>
            <a:ext cx="234791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sz="2400"/>
              <a:t>Relaxation</a:t>
            </a:r>
          </a:p>
        </p:txBody>
      </p:sp>
      <p:sp>
        <p:nvSpPr>
          <p:cNvPr id="7202" name="Text Box 70"/>
          <p:cNvSpPr txBox="1">
            <a:spLocks noChangeArrowheads="1"/>
          </p:cNvSpPr>
          <p:nvPr/>
        </p:nvSpPr>
        <p:spPr bwMode="auto">
          <a:xfrm>
            <a:off x="7119938" y="4710113"/>
            <a:ext cx="188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(</a:t>
            </a:r>
            <a:r>
              <a:rPr lang="en-US" altLang="en-US" sz="2400">
                <a:latin typeface="Arial Narrow" pitchFamily="34" charset="0"/>
              </a:rPr>
              <a:t>Fasciculation)</a:t>
            </a:r>
          </a:p>
        </p:txBody>
      </p:sp>
      <p:sp>
        <p:nvSpPr>
          <p:cNvPr id="7203" name="Text Box 71"/>
          <p:cNvSpPr txBox="1">
            <a:spLocks noChangeArrowheads="1"/>
          </p:cNvSpPr>
          <p:nvPr/>
        </p:nvSpPr>
        <p:spPr bwMode="auto">
          <a:xfrm>
            <a:off x="436563" y="0"/>
            <a:ext cx="1884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Normal</a:t>
            </a:r>
          </a:p>
        </p:txBody>
      </p:sp>
      <p:sp>
        <p:nvSpPr>
          <p:cNvPr id="7204" name="Text Box 72"/>
          <p:cNvSpPr txBox="1">
            <a:spLocks noChangeArrowheads="1"/>
          </p:cNvSpPr>
          <p:nvPr/>
        </p:nvSpPr>
        <p:spPr bwMode="auto">
          <a:xfrm>
            <a:off x="2974975" y="0"/>
            <a:ext cx="2700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d-Tubocurarine</a:t>
            </a:r>
          </a:p>
        </p:txBody>
      </p:sp>
      <p:sp>
        <p:nvSpPr>
          <p:cNvPr id="7205" name="Oval 73"/>
          <p:cNvSpPr>
            <a:spLocks noChangeArrowheads="1"/>
          </p:cNvSpPr>
          <p:nvPr/>
        </p:nvSpPr>
        <p:spPr bwMode="auto">
          <a:xfrm>
            <a:off x="4003675" y="2822575"/>
            <a:ext cx="760413" cy="407988"/>
          </a:xfrm>
          <a:prstGeom prst="ellipse">
            <a:avLst/>
          </a:prstGeom>
          <a:solidFill>
            <a:schemeClr val="bg1"/>
          </a:solidFill>
          <a:ln w="76200">
            <a:solidFill>
              <a:srgbClr val="66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2000"/>
          </a:p>
        </p:txBody>
      </p:sp>
      <p:sp>
        <p:nvSpPr>
          <p:cNvPr id="7206" name="Rectangle 74"/>
          <p:cNvSpPr>
            <a:spLocks noChangeArrowheads="1"/>
          </p:cNvSpPr>
          <p:nvPr/>
        </p:nvSpPr>
        <p:spPr bwMode="auto">
          <a:xfrm>
            <a:off x="3938588" y="2743200"/>
            <a:ext cx="858837" cy="268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207" name="Freeform 21"/>
          <p:cNvSpPr>
            <a:spLocks/>
          </p:cNvSpPr>
          <p:nvPr/>
        </p:nvSpPr>
        <p:spPr bwMode="auto">
          <a:xfrm>
            <a:off x="3894138" y="1771650"/>
            <a:ext cx="957262" cy="1382713"/>
          </a:xfrm>
          <a:custGeom>
            <a:avLst/>
            <a:gdLst>
              <a:gd name="T0" fmla="*/ 0 w 603"/>
              <a:gd name="T1" fmla="*/ 2147483647 h 871"/>
              <a:gd name="T2" fmla="*/ 2147483647 w 603"/>
              <a:gd name="T3" fmla="*/ 2147483647 h 871"/>
              <a:gd name="T4" fmla="*/ 2147483647 w 603"/>
              <a:gd name="T5" fmla="*/ 2147483647 h 871"/>
              <a:gd name="T6" fmla="*/ 2147483647 w 603"/>
              <a:gd name="T7" fmla="*/ 0 h 871"/>
              <a:gd name="T8" fmla="*/ 0 60000 65536"/>
              <a:gd name="T9" fmla="*/ 0 60000 65536"/>
              <a:gd name="T10" fmla="*/ 0 60000 65536"/>
              <a:gd name="T11" fmla="*/ 0 60000 65536"/>
              <a:gd name="T12" fmla="*/ 0 w 603"/>
              <a:gd name="T13" fmla="*/ 0 h 871"/>
              <a:gd name="T14" fmla="*/ 603 w 603"/>
              <a:gd name="T15" fmla="*/ 871 h 8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3" h="871">
                <a:moveTo>
                  <a:pt x="0" y="18"/>
                </a:moveTo>
                <a:cubicBezTo>
                  <a:pt x="31" y="141"/>
                  <a:pt x="113" y="637"/>
                  <a:pt x="187" y="754"/>
                </a:cubicBezTo>
                <a:cubicBezTo>
                  <a:pt x="261" y="871"/>
                  <a:pt x="375" y="844"/>
                  <a:pt x="444" y="718"/>
                </a:cubicBezTo>
                <a:cubicBezTo>
                  <a:pt x="513" y="592"/>
                  <a:pt x="570" y="150"/>
                  <a:pt x="60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7208" name="Freeform 75"/>
          <p:cNvSpPr>
            <a:spLocks/>
          </p:cNvSpPr>
          <p:nvPr/>
        </p:nvSpPr>
        <p:spPr bwMode="auto">
          <a:xfrm>
            <a:off x="6456363" y="4711700"/>
            <a:ext cx="381000" cy="695325"/>
          </a:xfrm>
          <a:custGeom>
            <a:avLst/>
            <a:gdLst>
              <a:gd name="T0" fmla="*/ 0 w 169"/>
              <a:gd name="T1" fmla="*/ 0 h 252"/>
              <a:gd name="T2" fmla="*/ 2147483647 w 169"/>
              <a:gd name="T3" fmla="*/ 2147483647 h 252"/>
              <a:gd name="T4" fmla="*/ 2147483647 w 169"/>
              <a:gd name="T5" fmla="*/ 2147483647 h 252"/>
              <a:gd name="T6" fmla="*/ 0 60000 65536"/>
              <a:gd name="T7" fmla="*/ 0 60000 65536"/>
              <a:gd name="T8" fmla="*/ 0 60000 65536"/>
              <a:gd name="T9" fmla="*/ 0 w 169"/>
              <a:gd name="T10" fmla="*/ 0 h 252"/>
              <a:gd name="T11" fmla="*/ 169 w 169"/>
              <a:gd name="T12" fmla="*/ 252 h 2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9" h="252">
                <a:moveTo>
                  <a:pt x="0" y="0"/>
                </a:moveTo>
                <a:cubicBezTo>
                  <a:pt x="30" y="96"/>
                  <a:pt x="61" y="192"/>
                  <a:pt x="89" y="222"/>
                </a:cubicBezTo>
                <a:cubicBezTo>
                  <a:pt x="117" y="252"/>
                  <a:pt x="143" y="215"/>
                  <a:pt x="169" y="17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7209" name="Line 76"/>
          <p:cNvSpPr>
            <a:spLocks noChangeShapeType="1"/>
          </p:cNvSpPr>
          <p:nvPr/>
        </p:nvSpPr>
        <p:spPr bwMode="auto">
          <a:xfrm flipV="1">
            <a:off x="6808788" y="4738688"/>
            <a:ext cx="268287" cy="508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7210" name="Text Box 77"/>
          <p:cNvSpPr txBox="1">
            <a:spLocks noChangeArrowheads="1"/>
          </p:cNvSpPr>
          <p:nvPr/>
        </p:nvSpPr>
        <p:spPr bwMode="auto">
          <a:xfrm>
            <a:off x="5915025" y="0"/>
            <a:ext cx="2700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Succinylcholine</a:t>
            </a:r>
          </a:p>
        </p:txBody>
      </p:sp>
      <p:sp>
        <p:nvSpPr>
          <p:cNvPr id="7211" name="Text Box 79"/>
          <p:cNvSpPr txBox="1">
            <a:spLocks noChangeArrowheads="1"/>
          </p:cNvSpPr>
          <p:nvPr/>
        </p:nvSpPr>
        <p:spPr bwMode="auto">
          <a:xfrm>
            <a:off x="425450" y="4762500"/>
            <a:ext cx="202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6600FF"/>
                </a:solidFill>
                <a:latin typeface="Arial Narrow" pitchFamily="34" charset="0"/>
              </a:rPr>
              <a:t>Repolarization</a:t>
            </a:r>
            <a:endParaRPr lang="en-US" altLang="en-US" sz="240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7212" name="AutoShape 81"/>
          <p:cNvSpPr>
            <a:spLocks noChangeArrowheads="1"/>
          </p:cNvSpPr>
          <p:nvPr/>
        </p:nvSpPr>
        <p:spPr bwMode="auto">
          <a:xfrm>
            <a:off x="3784600" y="5700713"/>
            <a:ext cx="379413" cy="365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943100"/>
          </a:xfrm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Competitive Antagonists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00425"/>
            <a:ext cx="6400800" cy="809625"/>
          </a:xfrm>
        </p:spPr>
        <p:txBody>
          <a:bodyPr/>
          <a:lstStyle/>
          <a:p>
            <a:pPr eaLnBrk="1" hangingPunct="1"/>
            <a:r>
              <a:rPr lang="en-US" altLang="en-US" smtClean="0"/>
              <a:t>(Non-depolarizing Blockers)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 smtClean="0"/>
              <a:t>(Non-depolarizing blockers)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38275"/>
            <a:ext cx="8229600" cy="503713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mtClean="0"/>
              <a:t>Long-acting: 	 d tubocurarine, </a:t>
            </a:r>
            <a:r>
              <a:rPr lang="en-US" altLang="en-US" smtClean="0">
                <a:solidFill>
                  <a:srgbClr val="FF00FF"/>
                </a:solidFill>
              </a:rPr>
              <a:t>pancuronium                                                             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mtClean="0"/>
              <a:t>Intermediate: </a:t>
            </a:r>
            <a:r>
              <a:rPr lang="en-US" altLang="en-US" smtClean="0">
                <a:solidFill>
                  <a:srgbClr val="3333CC"/>
                </a:solidFill>
              </a:rPr>
              <a:t>Atracurium </a:t>
            </a:r>
            <a:r>
              <a:rPr lang="en-US" altLang="en-US" smtClean="0"/>
              <a:t>,      </a:t>
            </a:r>
            <a:r>
              <a:rPr lang="en-US" altLang="en-US" smtClean="0">
                <a:solidFill>
                  <a:srgbClr val="FF00FF"/>
                </a:solidFill>
              </a:rPr>
              <a:t>vecuronium ,  </a:t>
            </a:r>
            <a:br>
              <a:rPr lang="en-US" altLang="en-US" smtClean="0">
                <a:solidFill>
                  <a:srgbClr val="FF00FF"/>
                </a:solidFill>
              </a:rPr>
            </a:br>
            <a:r>
              <a:rPr lang="en-US" altLang="en-US" smtClean="0">
                <a:solidFill>
                  <a:srgbClr val="FF00FF"/>
                </a:solidFill>
              </a:rPr>
              <a:t>                                               rocuronium ,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mtClean="0"/>
              <a:t>Short-acting: </a:t>
            </a:r>
            <a:r>
              <a:rPr lang="en-US" altLang="en-US" smtClean="0">
                <a:solidFill>
                  <a:srgbClr val="3333CC"/>
                </a:solidFill>
              </a:rPr>
              <a:t>Mivacurium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38425" y="274638"/>
            <a:ext cx="6048375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Mechanism of Action</a:t>
            </a:r>
            <a:br>
              <a:rPr lang="en-US" altLang="en-US" smtClean="0"/>
            </a:br>
            <a:r>
              <a:rPr lang="en-US" altLang="en-US" sz="2800" smtClean="0"/>
              <a:t>Competitive Antagonism</a:t>
            </a:r>
          </a:p>
        </p:txBody>
      </p:sp>
      <p:grpSp>
        <p:nvGrpSpPr>
          <p:cNvPr id="10243" name="Group 13"/>
          <p:cNvGrpSpPr>
            <a:grpSpLocks/>
          </p:cNvGrpSpPr>
          <p:nvPr/>
        </p:nvGrpSpPr>
        <p:grpSpPr bwMode="auto">
          <a:xfrm>
            <a:off x="4614863" y="2522538"/>
            <a:ext cx="4205287" cy="4110037"/>
            <a:chOff x="2012" y="1589"/>
            <a:chExt cx="1649" cy="1703"/>
          </a:xfrm>
        </p:grpSpPr>
        <p:sp>
          <p:nvSpPr>
            <p:cNvPr id="10254" name="Rectangle 4"/>
            <p:cNvSpPr>
              <a:spLocks noChangeArrowheads="1"/>
            </p:cNvSpPr>
            <p:nvPr/>
          </p:nvSpPr>
          <p:spPr bwMode="auto">
            <a:xfrm>
              <a:off x="2012" y="2876"/>
              <a:ext cx="1649" cy="41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0255" name="Oval 5"/>
            <p:cNvSpPr>
              <a:spLocks noChangeArrowheads="1"/>
            </p:cNvSpPr>
            <p:nvPr/>
          </p:nvSpPr>
          <p:spPr bwMode="auto">
            <a:xfrm>
              <a:off x="2526" y="2779"/>
              <a:ext cx="479" cy="25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0256" name="Rectangle 6"/>
            <p:cNvSpPr>
              <a:spLocks noChangeArrowheads="1"/>
            </p:cNvSpPr>
            <p:nvPr/>
          </p:nvSpPr>
          <p:spPr bwMode="auto">
            <a:xfrm>
              <a:off x="2367" y="2474"/>
              <a:ext cx="780" cy="23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0257" name="Oval 7"/>
            <p:cNvSpPr>
              <a:spLocks noChangeArrowheads="1"/>
            </p:cNvSpPr>
            <p:nvPr/>
          </p:nvSpPr>
          <p:spPr bwMode="auto">
            <a:xfrm>
              <a:off x="2203" y="1589"/>
              <a:ext cx="479" cy="25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3200"/>
                <a:t>Ach</a:t>
              </a:r>
            </a:p>
          </p:txBody>
        </p:sp>
        <p:sp>
          <p:nvSpPr>
            <p:cNvPr id="10258" name="Oval 8"/>
            <p:cNvSpPr>
              <a:spLocks noChangeArrowheads="1"/>
            </p:cNvSpPr>
            <p:nvPr/>
          </p:nvSpPr>
          <p:spPr bwMode="auto">
            <a:xfrm>
              <a:off x="2859" y="1607"/>
              <a:ext cx="479" cy="25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3200"/>
                <a:t>Ach</a:t>
              </a:r>
            </a:p>
          </p:txBody>
        </p:sp>
        <p:sp>
          <p:nvSpPr>
            <p:cNvPr id="10259" name="Oval 10"/>
            <p:cNvSpPr>
              <a:spLocks noChangeArrowheads="1"/>
            </p:cNvSpPr>
            <p:nvPr/>
          </p:nvSpPr>
          <p:spPr bwMode="auto">
            <a:xfrm>
              <a:off x="2522" y="2741"/>
              <a:ext cx="479" cy="25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2000"/>
            </a:p>
          </p:txBody>
        </p:sp>
        <p:sp>
          <p:nvSpPr>
            <p:cNvPr id="10260" name="Rectangle 11"/>
            <p:cNvSpPr>
              <a:spLocks noChangeArrowheads="1"/>
            </p:cNvSpPr>
            <p:nvPr/>
          </p:nvSpPr>
          <p:spPr bwMode="auto">
            <a:xfrm>
              <a:off x="2481" y="2691"/>
              <a:ext cx="541" cy="1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0261" name="Freeform 12"/>
            <p:cNvSpPr>
              <a:spLocks/>
            </p:cNvSpPr>
            <p:nvPr/>
          </p:nvSpPr>
          <p:spPr bwMode="auto">
            <a:xfrm>
              <a:off x="2453" y="2079"/>
              <a:ext cx="603" cy="871"/>
            </a:xfrm>
            <a:custGeom>
              <a:avLst/>
              <a:gdLst>
                <a:gd name="T0" fmla="*/ 0 w 603"/>
                <a:gd name="T1" fmla="*/ 18 h 871"/>
                <a:gd name="T2" fmla="*/ 187 w 603"/>
                <a:gd name="T3" fmla="*/ 754 h 871"/>
                <a:gd name="T4" fmla="*/ 444 w 603"/>
                <a:gd name="T5" fmla="*/ 718 h 871"/>
                <a:gd name="T6" fmla="*/ 603 w 603"/>
                <a:gd name="T7" fmla="*/ 0 h 8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3"/>
                <a:gd name="T13" fmla="*/ 0 h 871"/>
                <a:gd name="T14" fmla="*/ 603 w 603"/>
                <a:gd name="T15" fmla="*/ 871 h 8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3" h="871">
                  <a:moveTo>
                    <a:pt x="0" y="18"/>
                  </a:moveTo>
                  <a:cubicBezTo>
                    <a:pt x="31" y="141"/>
                    <a:pt x="113" y="637"/>
                    <a:pt x="187" y="754"/>
                  </a:cubicBezTo>
                  <a:cubicBezTo>
                    <a:pt x="261" y="871"/>
                    <a:pt x="375" y="844"/>
                    <a:pt x="444" y="718"/>
                  </a:cubicBezTo>
                  <a:cubicBezTo>
                    <a:pt x="513" y="592"/>
                    <a:pt x="570" y="150"/>
                    <a:pt x="60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244" name="Text Box 14"/>
          <p:cNvSpPr txBox="1">
            <a:spLocks noChangeArrowheads="1"/>
          </p:cNvSpPr>
          <p:nvPr/>
        </p:nvSpPr>
        <p:spPr bwMode="auto">
          <a:xfrm>
            <a:off x="5645150" y="1838325"/>
            <a:ext cx="163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Agonist</a:t>
            </a:r>
          </a:p>
        </p:txBody>
      </p:sp>
      <p:sp>
        <p:nvSpPr>
          <p:cNvPr id="10245" name="Freeform 15"/>
          <p:cNvSpPr>
            <a:spLocks/>
          </p:cNvSpPr>
          <p:nvPr/>
        </p:nvSpPr>
        <p:spPr bwMode="auto">
          <a:xfrm>
            <a:off x="4824413" y="4516438"/>
            <a:ext cx="1082675" cy="998537"/>
          </a:xfrm>
          <a:custGeom>
            <a:avLst/>
            <a:gdLst>
              <a:gd name="T0" fmla="*/ 0 w 682"/>
              <a:gd name="T1" fmla="*/ 0 h 629"/>
              <a:gd name="T2" fmla="*/ 2147483647 w 682"/>
              <a:gd name="T3" fmla="*/ 2147483647 h 629"/>
              <a:gd name="T4" fmla="*/ 2147483647 w 682"/>
              <a:gd name="T5" fmla="*/ 2147483647 h 629"/>
              <a:gd name="T6" fmla="*/ 0 60000 65536"/>
              <a:gd name="T7" fmla="*/ 0 60000 65536"/>
              <a:gd name="T8" fmla="*/ 0 60000 65536"/>
              <a:gd name="T9" fmla="*/ 0 w 682"/>
              <a:gd name="T10" fmla="*/ 0 h 629"/>
              <a:gd name="T11" fmla="*/ 682 w 682"/>
              <a:gd name="T12" fmla="*/ 629 h 6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2" h="629">
                <a:moveTo>
                  <a:pt x="0" y="0"/>
                </a:moveTo>
                <a:cubicBezTo>
                  <a:pt x="226" y="111"/>
                  <a:pt x="453" y="222"/>
                  <a:pt x="567" y="327"/>
                </a:cubicBezTo>
                <a:cubicBezTo>
                  <a:pt x="681" y="432"/>
                  <a:pt x="681" y="530"/>
                  <a:pt x="682" y="629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0246" name="AutoShape 16"/>
          <p:cNvSpPr>
            <a:spLocks noChangeArrowheads="1"/>
          </p:cNvSpPr>
          <p:nvPr/>
        </p:nvSpPr>
        <p:spPr bwMode="auto">
          <a:xfrm>
            <a:off x="2095500" y="4022725"/>
            <a:ext cx="2644775" cy="577850"/>
          </a:xfrm>
          <a:prstGeom prst="roundRect">
            <a:avLst>
              <a:gd name="adj" fmla="val 16667"/>
            </a:avLst>
          </a:prstGeom>
          <a:solidFill>
            <a:srgbClr val="66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chemeClr val="bg1"/>
                </a:solidFill>
              </a:rPr>
              <a:t>d-Tubocurarine</a:t>
            </a:r>
          </a:p>
        </p:txBody>
      </p:sp>
      <p:sp>
        <p:nvSpPr>
          <p:cNvPr id="10247" name="Text Box 17"/>
          <p:cNvSpPr txBox="1">
            <a:spLocks noChangeArrowheads="1"/>
          </p:cNvSpPr>
          <p:nvPr/>
        </p:nvSpPr>
        <p:spPr bwMode="auto">
          <a:xfrm>
            <a:off x="2381250" y="3343275"/>
            <a:ext cx="1941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Antagonist</a:t>
            </a:r>
          </a:p>
        </p:txBody>
      </p:sp>
      <p:sp>
        <p:nvSpPr>
          <p:cNvPr id="10248" name="Text Box 18"/>
          <p:cNvSpPr txBox="1">
            <a:spLocks noChangeArrowheads="1"/>
          </p:cNvSpPr>
          <p:nvPr/>
        </p:nvSpPr>
        <p:spPr bwMode="auto">
          <a:xfrm>
            <a:off x="5405438" y="6113463"/>
            <a:ext cx="2841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Motor End Plate</a:t>
            </a:r>
          </a:p>
        </p:txBody>
      </p:sp>
      <p:sp>
        <p:nvSpPr>
          <p:cNvPr id="10249" name="Arc 19"/>
          <p:cNvSpPr>
            <a:spLocks/>
          </p:cNvSpPr>
          <p:nvPr/>
        </p:nvSpPr>
        <p:spPr bwMode="auto">
          <a:xfrm flipH="1">
            <a:off x="3276600" y="2097088"/>
            <a:ext cx="2349500" cy="13223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66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250" name="AutoShape 21"/>
          <p:cNvSpPr>
            <a:spLocks noChangeArrowheads="1"/>
          </p:cNvSpPr>
          <p:nvPr/>
        </p:nvSpPr>
        <p:spPr bwMode="auto">
          <a:xfrm>
            <a:off x="-26988" y="176213"/>
            <a:ext cx="2828926" cy="32369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/>
              <a:t>Anti-cholinestrases</a:t>
            </a:r>
          </a:p>
          <a:p>
            <a:pPr algn="ctr"/>
            <a:r>
              <a:rPr lang="en-US" altLang="en-US" sz="2400"/>
              <a:t>(neostigmine, </a:t>
            </a:r>
          </a:p>
          <a:p>
            <a:pPr algn="ctr"/>
            <a:r>
              <a:rPr lang="en-US" altLang="en-US" sz="2400"/>
              <a:t>edrophonium)</a:t>
            </a:r>
          </a:p>
          <a:p>
            <a:pPr algn="ctr"/>
            <a:r>
              <a:rPr lang="en-US" altLang="en-US" sz="2400"/>
              <a:t>which preserve </a:t>
            </a:r>
          </a:p>
          <a:p>
            <a:pPr algn="ctr"/>
            <a:r>
              <a:rPr lang="en-US" altLang="en-US" sz="2400"/>
              <a:t>acetylcholine </a:t>
            </a:r>
          </a:p>
          <a:p>
            <a:pPr algn="ctr"/>
            <a:r>
              <a:rPr lang="en-US" altLang="en-US" sz="2400"/>
              <a:t>are used to reverse </a:t>
            </a:r>
          </a:p>
          <a:p>
            <a:pPr algn="ctr"/>
            <a:r>
              <a:rPr lang="en-US" altLang="en-US" sz="2400"/>
              <a:t>the effect of </a:t>
            </a:r>
          </a:p>
          <a:p>
            <a:pPr algn="ctr"/>
            <a:r>
              <a:rPr lang="en-US" altLang="en-US" sz="2400"/>
              <a:t>d-tubocurarine</a:t>
            </a:r>
          </a:p>
        </p:txBody>
      </p:sp>
      <p:sp>
        <p:nvSpPr>
          <p:cNvPr id="10251" name="Arc 22"/>
          <p:cNvSpPr>
            <a:spLocks/>
          </p:cNvSpPr>
          <p:nvPr/>
        </p:nvSpPr>
        <p:spPr bwMode="auto">
          <a:xfrm flipH="1">
            <a:off x="3192463" y="1970088"/>
            <a:ext cx="2349500" cy="13223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252" name="Text Box 23"/>
          <p:cNvSpPr txBox="1">
            <a:spLocks noChangeArrowheads="1"/>
          </p:cNvSpPr>
          <p:nvPr/>
        </p:nvSpPr>
        <p:spPr bwMode="auto">
          <a:xfrm>
            <a:off x="590550" y="4633913"/>
            <a:ext cx="30670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/>
              <a:t>Affinity	  : Yes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/>
              <a:t>Intrinsic action : No</a:t>
            </a:r>
          </a:p>
        </p:txBody>
      </p:sp>
      <p:sp>
        <p:nvSpPr>
          <p:cNvPr id="10253" name="Text Box 24"/>
          <p:cNvSpPr txBox="1">
            <a:spLocks noChangeArrowheads="1"/>
          </p:cNvSpPr>
          <p:nvPr/>
        </p:nvSpPr>
        <p:spPr bwMode="auto">
          <a:xfrm>
            <a:off x="7286625" y="5624513"/>
            <a:ext cx="1617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N</a:t>
            </a:r>
            <a:r>
              <a:rPr lang="en-US" altLang="en-US" sz="2000" baseline="-25000"/>
              <a:t>M</a:t>
            </a:r>
            <a:r>
              <a:rPr lang="en-US" altLang="en-US" sz="2000"/>
              <a:t> receptor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2514</TotalTime>
  <Words>883</Words>
  <Application>Microsoft Office PowerPoint</Application>
  <PresentationFormat>On-screen Show (4:3)</PresentationFormat>
  <Paragraphs>291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Symbol</vt:lpstr>
      <vt:lpstr>Arial Narrow</vt:lpstr>
      <vt:lpstr>Default Design</vt:lpstr>
      <vt:lpstr>Skeletal Muscle Relaxants</vt:lpstr>
      <vt:lpstr>Slide 2</vt:lpstr>
      <vt:lpstr>Slide 3</vt:lpstr>
      <vt:lpstr>Skeletal Muscle contraction </vt:lpstr>
      <vt:lpstr>Mechanism of action of Neuromuscular Blockers </vt:lpstr>
      <vt:lpstr>Slide 6</vt:lpstr>
      <vt:lpstr>Competitive Antagonists</vt:lpstr>
      <vt:lpstr>(Non-depolarizing blockers) </vt:lpstr>
      <vt:lpstr>Mechanism of Action Competitive Antagonism</vt:lpstr>
      <vt:lpstr>Actions</vt:lpstr>
      <vt:lpstr>Actions </vt:lpstr>
      <vt:lpstr>Adverse effects </vt:lpstr>
      <vt:lpstr>Advantages of synthetic (Newer) competitive blockers </vt:lpstr>
      <vt:lpstr>Uses </vt:lpstr>
      <vt:lpstr>Depolarizing Blocker</vt:lpstr>
      <vt:lpstr>Succinyl Choline</vt:lpstr>
      <vt:lpstr>Mechanism of action </vt:lpstr>
      <vt:lpstr>Actions </vt:lpstr>
      <vt:lpstr>Uses </vt:lpstr>
      <vt:lpstr>Adverse Effects</vt:lpstr>
      <vt:lpstr>Treatment of succinylcholine apnoea </vt:lpstr>
      <vt:lpstr>Comparison of Competitive and Depolarizing Blocking Agents </vt:lpstr>
      <vt:lpstr>Dantrolene </vt:lpstr>
      <vt:lpstr>Drug interactions</vt:lpstr>
      <vt:lpstr>Ganglion blockers </vt:lpstr>
      <vt:lpstr>Actions &amp; Adverse effects  of ganglion blockers </vt:lpstr>
    </vt:vector>
  </TitlesOfParts>
  <Company>.:L4zy w4r3z:.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Skeletal Muscle Relaxant</dc:title>
  <dc:creator>Dr.S.S.Mishra</dc:creator>
  <cp:lastModifiedBy>DELL</cp:lastModifiedBy>
  <cp:revision>48</cp:revision>
  <dcterms:created xsi:type="dcterms:W3CDTF">2008-02-29T07:41:32Z</dcterms:created>
  <dcterms:modified xsi:type="dcterms:W3CDTF">2015-02-26T06:09:19Z</dcterms:modified>
</cp:coreProperties>
</file>