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7" r:id="rId2"/>
    <p:sldId id="288" r:id="rId3"/>
    <p:sldId id="295" r:id="rId4"/>
    <p:sldId id="296" r:id="rId5"/>
    <p:sldId id="297" r:id="rId6"/>
    <p:sldId id="319" r:id="rId7"/>
    <p:sldId id="321" r:id="rId8"/>
    <p:sldId id="303" r:id="rId9"/>
    <p:sldId id="304" r:id="rId10"/>
    <p:sldId id="322" r:id="rId11"/>
    <p:sldId id="305" r:id="rId12"/>
    <p:sldId id="306" r:id="rId13"/>
    <p:sldId id="307" r:id="rId14"/>
    <p:sldId id="325" r:id="rId15"/>
    <p:sldId id="327" r:id="rId16"/>
    <p:sldId id="308" r:id="rId17"/>
    <p:sldId id="309" r:id="rId18"/>
    <p:sldId id="310" r:id="rId19"/>
    <p:sldId id="311" r:id="rId20"/>
    <p:sldId id="313" r:id="rId21"/>
    <p:sldId id="314" r:id="rId22"/>
    <p:sldId id="315" r:id="rId23"/>
    <p:sldId id="328" r:id="rId24"/>
    <p:sldId id="316" r:id="rId25"/>
    <p:sldId id="317" r:id="rId26"/>
    <p:sldId id="293" r:id="rId27"/>
    <p:sldId id="29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93251-087A-4265-A560-3903F16C0D9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43663-3534-44CF-A7C9-4809800B5B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545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en-US" altLang="en-US" sz="1200" dirty="0" smtClean="0"/>
              <a:t>A chemical messenger that mediates a wide range of cellular responses.</a:t>
            </a:r>
          </a:p>
          <a:p>
            <a:pPr eaLnBrk="1" hangingPunct="1">
              <a:spcBef>
                <a:spcPts val="1800"/>
              </a:spcBef>
            </a:pPr>
            <a:r>
              <a:rPr lang="en-US" altLang="en-US" sz="1200" dirty="0" smtClean="0"/>
              <a:t>Natural constituent of many mammalian tissues, hence the word ‘histamine’ is derived from the </a:t>
            </a:r>
            <a:r>
              <a:rPr lang="en-US" altLang="en-US" sz="1200" dirty="0" err="1" smtClean="0"/>
              <a:t>greek</a:t>
            </a:r>
            <a:r>
              <a:rPr lang="en-US" altLang="en-US" sz="1200" dirty="0" smtClean="0"/>
              <a:t> word ‘</a:t>
            </a:r>
            <a:r>
              <a:rPr lang="en-US" altLang="en-US" sz="1200" dirty="0" err="1" smtClean="0"/>
              <a:t>histos</a:t>
            </a:r>
            <a:r>
              <a:rPr lang="en-US" altLang="en-US" sz="1200" dirty="0" smtClean="0"/>
              <a:t>’ which means tissue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200" dirty="0" smtClean="0"/>
              <a:t>Widely distributed.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200" dirty="0" smtClean="0">
                <a:latin typeface="Times New Roman" pitchFamily="18" charset="0"/>
              </a:rPr>
              <a:t>Present in bacteria, plants, animals and venoms and stinging fluids (stinging nettle, insect stings, bee venom).</a:t>
            </a:r>
            <a:endParaRPr lang="en-US" sz="1200" dirty="0" smtClean="0"/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200" dirty="0" smtClean="0"/>
              <a:t>High amounts found in lung, skin and GI tract.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1200" dirty="0" smtClean="0"/>
              <a:t>In tissues, mast cells are the predominant site for storage &amp; in blood, histamine is stored in basophils.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43663-3534-44CF-A7C9-4809800B5B6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7141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u="sng" dirty="0" smtClean="0"/>
              <a:t>Slowly turning over pool</a:t>
            </a:r>
            <a:r>
              <a:rPr lang="en-US" altLang="en-US" sz="2800" dirty="0" smtClean="0"/>
              <a:t>- </a:t>
            </a:r>
          </a:p>
          <a:p>
            <a:pPr lvl="1" eaLnBrk="1" hangingPunct="1"/>
            <a:r>
              <a:rPr lang="en-US" altLang="en-US" sz="2400" dirty="0" smtClean="0"/>
              <a:t>in mast cells and basophils</a:t>
            </a:r>
          </a:p>
          <a:p>
            <a:pPr lvl="1" eaLnBrk="1" hangingPunct="1"/>
            <a:r>
              <a:rPr lang="en-US" altLang="en-US" sz="2400" dirty="0" smtClean="0"/>
              <a:t>Release involves complete degranulation of cells.</a:t>
            </a:r>
          </a:p>
          <a:p>
            <a:pPr lvl="1" eaLnBrk="1" hangingPunct="1"/>
            <a:r>
              <a:rPr lang="en-US" altLang="en-US" sz="2400" dirty="0" smtClean="0"/>
              <a:t>Several weeks required to replenish the stores.</a:t>
            </a:r>
          </a:p>
          <a:p>
            <a:pPr eaLnBrk="1" hangingPunct="1"/>
            <a:r>
              <a:rPr lang="en-US" altLang="en-US" sz="2800" u="sng" dirty="0" smtClean="0"/>
              <a:t>Rapidly turning over pool</a:t>
            </a:r>
          </a:p>
          <a:p>
            <a:pPr lvl="1" eaLnBrk="1" hangingPunct="1"/>
            <a:r>
              <a:rPr lang="en-US" altLang="en-US" sz="2400" dirty="0" smtClean="0"/>
              <a:t>In gastric ECL cells and </a:t>
            </a:r>
            <a:r>
              <a:rPr lang="en-US" altLang="en-US" sz="2400" dirty="0" err="1" smtClean="0"/>
              <a:t>histaminergic</a:t>
            </a:r>
            <a:r>
              <a:rPr lang="en-US" altLang="en-US" sz="2400" dirty="0" smtClean="0"/>
              <a:t> CNS neurons.</a:t>
            </a:r>
          </a:p>
          <a:p>
            <a:pPr lvl="1" eaLnBrk="1" hangingPunct="1"/>
            <a:r>
              <a:rPr lang="en-US" altLang="en-US" sz="2400" dirty="0" smtClean="0"/>
              <a:t>Synthesis and release depend on stimuli.</a:t>
            </a:r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43663-3534-44CF-A7C9-4809800B5B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2784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1200" dirty="0" smtClean="0"/>
              <a:t>Immunologic: Mast cells &amp; basophils, if sensitized by </a:t>
            </a:r>
            <a:r>
              <a:rPr lang="en-US" altLang="en-US" sz="1200" dirty="0" err="1" smtClean="0"/>
              <a:t>IgE</a:t>
            </a:r>
            <a:r>
              <a:rPr lang="en-US" altLang="en-US" sz="1200" dirty="0" smtClean="0"/>
              <a:t> antibodies attached to their surface membranes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1200" dirty="0" smtClean="0"/>
              <a:t>Mediator in type I allergic reaction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43663-3534-44CF-A7C9-4809800B5B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0258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Motion sickness and Vestibular disturbances</a:t>
            </a:r>
          </a:p>
          <a:p>
            <a:pPr lvl="1"/>
            <a:r>
              <a:rPr lang="en-US" altLang="en-US" dirty="0" smtClean="0"/>
              <a:t>first generation antihistamines like </a:t>
            </a:r>
          </a:p>
          <a:p>
            <a:pPr lvl="2"/>
            <a:r>
              <a:rPr lang="en-US" altLang="en-US" dirty="0" smtClean="0"/>
              <a:t>Diphenhydramine and Promethazine are useful </a:t>
            </a:r>
          </a:p>
          <a:p>
            <a:pPr lvl="2"/>
            <a:r>
              <a:rPr lang="en-US" altLang="en-US" dirty="0" err="1" smtClean="0"/>
              <a:t>Cyclizine</a:t>
            </a:r>
            <a:r>
              <a:rPr lang="en-US" altLang="en-US" dirty="0" smtClean="0"/>
              <a:t> and Meclizine- less sedative</a:t>
            </a:r>
          </a:p>
          <a:p>
            <a:r>
              <a:rPr lang="en-US" altLang="en-US" dirty="0" smtClean="0"/>
              <a:t>Nausea and vomiting of pregnancy (Morning sickness)</a:t>
            </a:r>
          </a:p>
          <a:p>
            <a:pPr lvl="1"/>
            <a:r>
              <a:rPr lang="en-US" altLang="en-US" dirty="0" err="1" smtClean="0"/>
              <a:t>Doxylamine</a:t>
            </a: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443663-3534-44CF-A7C9-4809800B5B6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645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7C9C5-A22F-4B1A-8FEF-F0F4991A441E}" type="datetimeFigureOut">
              <a:rPr lang="en-US" smtClean="0"/>
              <a:pPr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1BFD-68B5-4069-A218-1798C71A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Case study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A 24 year old male patient John , </a:t>
            </a:r>
            <a:r>
              <a:rPr lang="en-US" sz="2400" dirty="0"/>
              <a:t>suffers from allergic rhinitis. Every </a:t>
            </a:r>
            <a:r>
              <a:rPr lang="en-US" sz="2400" dirty="0" smtClean="0"/>
              <a:t>winter, he </a:t>
            </a:r>
            <a:r>
              <a:rPr lang="en-US" sz="2400" dirty="0"/>
              <a:t>develops a runny nose, itchy eyes, and sneezing. </a:t>
            </a:r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relieve </a:t>
            </a:r>
            <a:r>
              <a:rPr lang="en-US" sz="2400" dirty="0" smtClean="0"/>
              <a:t>his  </a:t>
            </a:r>
            <a:r>
              <a:rPr lang="en-US" sz="2400" dirty="0"/>
              <a:t>symptoms, </a:t>
            </a:r>
            <a:r>
              <a:rPr lang="en-US" sz="2400" dirty="0" smtClean="0"/>
              <a:t>he </a:t>
            </a:r>
            <a:r>
              <a:rPr lang="en-US" sz="2400" dirty="0"/>
              <a:t>takes an over-the-counter antihistamine, diphenhydramine. </a:t>
            </a:r>
            <a:endParaRPr lang="en-US" sz="2400" dirty="0" smtClean="0"/>
          </a:p>
          <a:p>
            <a:r>
              <a:rPr lang="en-US" sz="2400" dirty="0" smtClean="0"/>
              <a:t>John is </a:t>
            </a:r>
            <a:r>
              <a:rPr lang="en-US" sz="2400" dirty="0"/>
              <a:t>annoyed by the unpleasant effects that accompany </a:t>
            </a:r>
            <a:r>
              <a:rPr lang="en-US" sz="2400" dirty="0" smtClean="0"/>
              <a:t>his allergy </a:t>
            </a:r>
            <a:r>
              <a:rPr lang="en-US" sz="2400" dirty="0"/>
              <a:t>medication. Every time </a:t>
            </a:r>
            <a:r>
              <a:rPr lang="en-US" sz="2400" dirty="0" smtClean="0"/>
              <a:t>he </a:t>
            </a:r>
            <a:r>
              <a:rPr lang="en-US" sz="2400" dirty="0"/>
              <a:t>takes </a:t>
            </a:r>
            <a:r>
              <a:rPr lang="en-US" sz="2400" dirty="0" smtClean="0"/>
              <a:t>his </a:t>
            </a:r>
            <a:r>
              <a:rPr lang="en-US" sz="2400" dirty="0"/>
              <a:t>antihistamine, </a:t>
            </a:r>
            <a:r>
              <a:rPr lang="en-US" sz="2400" dirty="0" smtClean="0"/>
              <a:t>he feels </a:t>
            </a:r>
            <a:r>
              <a:rPr lang="en-US" sz="2400" dirty="0"/>
              <a:t>drowsy and </a:t>
            </a:r>
            <a:r>
              <a:rPr lang="en-US" sz="2400" dirty="0" smtClean="0"/>
              <a:t>his mouth </a:t>
            </a:r>
            <a:r>
              <a:rPr lang="en-US" sz="2400" dirty="0"/>
              <a:t>feels dry. </a:t>
            </a:r>
            <a:endParaRPr lang="en-US" sz="2400" dirty="0" smtClean="0"/>
          </a:p>
          <a:p>
            <a:r>
              <a:rPr lang="en-US" sz="2400" dirty="0" smtClean="0"/>
              <a:t>He </a:t>
            </a:r>
            <a:r>
              <a:rPr lang="en-US" sz="2400" dirty="0"/>
              <a:t>makes an appointment with </a:t>
            </a:r>
            <a:r>
              <a:rPr lang="en-US" sz="2400" dirty="0" smtClean="0"/>
              <a:t>his doctor </a:t>
            </a:r>
            <a:r>
              <a:rPr lang="en-US" sz="2400" dirty="0"/>
              <a:t>who, </a:t>
            </a:r>
            <a:r>
              <a:rPr lang="en-US" sz="2400" dirty="0" smtClean="0"/>
              <a:t>advises him </a:t>
            </a:r>
            <a:r>
              <a:rPr lang="en-US" sz="2400" dirty="0"/>
              <a:t>to take </a:t>
            </a:r>
            <a:r>
              <a:rPr lang="en-US" sz="2400" dirty="0" err="1"/>
              <a:t>loratadine</a:t>
            </a:r>
            <a:r>
              <a:rPr lang="en-US" sz="2400" dirty="0"/>
              <a:t>. Upon taking </a:t>
            </a:r>
            <a:r>
              <a:rPr lang="en-US" sz="2400" dirty="0" smtClean="0"/>
              <a:t>new </a:t>
            </a:r>
            <a:r>
              <a:rPr lang="en-US" sz="2400" dirty="0"/>
              <a:t>allergy medication, </a:t>
            </a:r>
            <a:r>
              <a:rPr lang="en-US" sz="2400" dirty="0" smtClean="0"/>
              <a:t>his  </a:t>
            </a:r>
            <a:r>
              <a:rPr lang="en-US" sz="2400" dirty="0"/>
              <a:t>symptoms are relieved and </a:t>
            </a:r>
            <a:r>
              <a:rPr lang="en-US" sz="2400" dirty="0" smtClean="0"/>
              <a:t>he </a:t>
            </a:r>
            <a:r>
              <a:rPr lang="en-US" sz="2400" dirty="0"/>
              <a:t>experiences no drowsiness or other adverse effects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6050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Mechanism of Action of Histamine 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3505200" y="1674167"/>
            <a:ext cx="14478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Histamine  </a:t>
            </a:r>
            <a:endParaRPr lang="en-US" sz="2400" dirty="0"/>
          </a:p>
        </p:txBody>
      </p:sp>
      <p:cxnSp>
        <p:nvCxnSpPr>
          <p:cNvPr id="6" name="رابط مستقيم 5"/>
          <p:cNvCxnSpPr>
            <a:stCxn id="4" idx="2"/>
          </p:cNvCxnSpPr>
          <p:nvPr/>
        </p:nvCxnSpPr>
        <p:spPr>
          <a:xfrm>
            <a:off x="4229100" y="2135832"/>
            <a:ext cx="0" cy="3025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990600" y="2438400"/>
            <a:ext cx="6858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990600" y="2438400"/>
            <a:ext cx="0" cy="381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194464" y="2473036"/>
            <a:ext cx="0" cy="381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>
            <a:off x="7841673" y="2466109"/>
            <a:ext cx="0" cy="381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مربع نص 19"/>
          <p:cNvSpPr txBox="1"/>
          <p:nvPr/>
        </p:nvSpPr>
        <p:spPr>
          <a:xfrm>
            <a:off x="381000" y="2847109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Receptors </a:t>
            </a:r>
            <a:endParaRPr lang="en-US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657600" y="288174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Receptors </a:t>
            </a:r>
            <a:endParaRPr lang="en-US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6248400" y="28194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 Receptors </a:t>
            </a:r>
          </a:p>
          <a:p>
            <a:pPr algn="ctr"/>
            <a:r>
              <a:rPr lang="en-US" dirty="0" smtClean="0"/>
              <a:t>(presynaptic auto receptors)</a:t>
            </a:r>
            <a:endParaRPr lang="en-US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387927" y="389900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↑ Ca2+</a:t>
            </a:r>
            <a:endParaRPr lang="en-US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228600" y="4816824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Smooth muscle contraction</a:t>
            </a:r>
          </a:p>
          <a:p>
            <a:r>
              <a:rPr lang="en-US" dirty="0" smtClean="0"/>
              <a:t>Increased capillary permeability  </a:t>
            </a:r>
          </a:p>
          <a:p>
            <a:r>
              <a:rPr lang="en-US" dirty="0" smtClean="0"/>
              <a:t>Vasodilation </a:t>
            </a:r>
          </a:p>
          <a:p>
            <a:r>
              <a:rPr lang="en-US" dirty="0" smtClean="0"/>
              <a:t>Sensory nerve endings pain &amp; itching </a:t>
            </a:r>
            <a:endParaRPr lang="en-US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3789218" y="389900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↑ </a:t>
            </a:r>
            <a:r>
              <a:rPr lang="en-US" dirty="0" err="1" smtClean="0"/>
              <a:t>cAMP</a:t>
            </a:r>
            <a:endParaRPr lang="en-US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3505200" y="4816824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↑ Gastric acid secretion </a:t>
            </a:r>
          </a:p>
          <a:p>
            <a:r>
              <a:rPr lang="en-US" dirty="0" smtClean="0"/>
              <a:t>Blood vessels: vasodilation </a:t>
            </a:r>
          </a:p>
          <a:p>
            <a:r>
              <a:rPr lang="en-US" dirty="0" smtClean="0"/>
              <a:t>Increased capillary permeability </a:t>
            </a:r>
            <a:endParaRPr lang="en-US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6515100" y="4816824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↓ histamine release</a:t>
            </a:r>
          </a:p>
          <a:p>
            <a:r>
              <a:rPr lang="en-US" dirty="0" smtClean="0"/>
              <a:t> ↓secretion </a:t>
            </a:r>
          </a:p>
          <a:p>
            <a:r>
              <a:rPr lang="en-US" dirty="0" smtClean="0"/>
              <a:t>Vasodilation </a:t>
            </a:r>
          </a:p>
          <a:p>
            <a:endParaRPr lang="en-US" dirty="0"/>
          </a:p>
        </p:txBody>
      </p:sp>
      <p:cxnSp>
        <p:nvCxnSpPr>
          <p:cNvPr id="30" name="رابط كسهم مستقيم 29"/>
          <p:cNvCxnSpPr/>
          <p:nvPr/>
        </p:nvCxnSpPr>
        <p:spPr>
          <a:xfrm>
            <a:off x="990600" y="3216441"/>
            <a:ext cx="0" cy="337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>
            <a:off x="969818" y="4479758"/>
            <a:ext cx="0" cy="337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>
            <a:off x="4236027" y="3124200"/>
            <a:ext cx="0" cy="337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>
          <a:xfrm>
            <a:off x="4229100" y="4395491"/>
            <a:ext cx="0" cy="505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مربع نص 34"/>
          <p:cNvSpPr txBox="1"/>
          <p:nvPr/>
        </p:nvSpPr>
        <p:spPr>
          <a:xfrm>
            <a:off x="6781800" y="3957934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↓</a:t>
            </a:r>
            <a:r>
              <a:rPr lang="en-US" dirty="0" smtClean="0"/>
              <a:t> </a:t>
            </a:r>
            <a:r>
              <a:rPr lang="en-US" dirty="0" err="1" smtClean="0"/>
              <a:t>cAMP</a:t>
            </a:r>
            <a:endParaRPr lang="en-US" dirty="0"/>
          </a:p>
        </p:txBody>
      </p:sp>
      <p:cxnSp>
        <p:nvCxnSpPr>
          <p:cNvPr id="36" name="رابط كسهم مستقيم 35"/>
          <p:cNvCxnSpPr/>
          <p:nvPr/>
        </p:nvCxnSpPr>
        <p:spPr>
          <a:xfrm>
            <a:off x="7277100" y="3656552"/>
            <a:ext cx="0" cy="337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7280564" y="4327266"/>
            <a:ext cx="0" cy="5055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5683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Histamine receptor subtypes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724975689"/>
              </p:ext>
            </p:extLst>
          </p:nvPr>
        </p:nvGraphicFramePr>
        <p:xfrm>
          <a:off x="457200" y="1066800"/>
          <a:ext cx="7391400" cy="548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876"/>
                <a:gridCol w="5517524"/>
              </a:tblGrid>
              <a:tr h="99668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Receptor </a:t>
                      </a:r>
                    </a:p>
                    <a:p>
                      <a:r>
                        <a:rPr lang="en-US" sz="2000" dirty="0" smtClean="0"/>
                        <a:t>subtype</a:t>
                      </a:r>
                      <a:endParaRPr lang="en-US" sz="20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Tissue</a:t>
                      </a:r>
                    </a:p>
                    <a:p>
                      <a:r>
                        <a:rPr lang="en-US" sz="2000" dirty="0" smtClean="0"/>
                        <a:t>distribution</a:t>
                      </a:r>
                      <a:endParaRPr lang="en-US" sz="2000" dirty="0"/>
                    </a:p>
                  </a:txBody>
                  <a:tcPr marT="45723" marB="45723"/>
                </a:tc>
              </a:tr>
              <a:tr h="10994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H1</a:t>
                      </a:r>
                      <a:endParaRPr lang="en-US" sz="20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Smooth muscle, vascular endothelium, brain</a:t>
                      </a:r>
                      <a:endParaRPr lang="en-US" sz="2000" dirty="0"/>
                    </a:p>
                  </a:txBody>
                  <a:tcPr marT="45723" marB="45723"/>
                </a:tc>
              </a:tr>
              <a:tr h="10735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H2</a:t>
                      </a:r>
                      <a:endParaRPr lang="en-US" sz="20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Gastric parietal cells, cardiac muscle, mast cells brain.</a:t>
                      </a:r>
                      <a:endParaRPr lang="en-US" sz="2000" dirty="0"/>
                    </a:p>
                  </a:txBody>
                  <a:tcPr marT="45723" marB="45723"/>
                </a:tc>
              </a:tr>
              <a:tr h="107206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H3</a:t>
                      </a:r>
                      <a:endParaRPr lang="en-US" sz="20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CNS and some peripheral nerves.</a:t>
                      </a:r>
                    </a:p>
                  </a:txBody>
                  <a:tcPr marT="45723" marB="45723"/>
                </a:tc>
              </a:tr>
              <a:tr h="124465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H4</a:t>
                      </a:r>
                      <a:endParaRPr lang="en-US" sz="20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Hematopoietic cells, gastric mucosa.</a:t>
                      </a:r>
                    </a:p>
                  </a:txBody>
                  <a:tcPr marT="45723" marB="45723"/>
                </a:tc>
              </a:tr>
            </a:tbl>
          </a:graphicData>
        </a:graphic>
      </p:graphicFrame>
      <p:sp>
        <p:nvSpPr>
          <p:cNvPr id="1845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D1FB0A-787C-4499-A25B-AEA8F38DAE36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53148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Actions of histamine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39406922"/>
              </p:ext>
            </p:extLst>
          </p:nvPr>
        </p:nvGraphicFramePr>
        <p:xfrm>
          <a:off x="228600" y="1003950"/>
          <a:ext cx="8610600" cy="4025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733800"/>
                <a:gridCol w="1981200"/>
                <a:gridCol w="1371600"/>
              </a:tblGrid>
              <a:tr h="88582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Tissues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Effects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Clinical </a:t>
                      </a:r>
                    </a:p>
                    <a:p>
                      <a:r>
                        <a:rPr lang="en-US" sz="2000" dirty="0" smtClean="0"/>
                        <a:t>manifestations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Receptor</a:t>
                      </a:r>
                    </a:p>
                    <a:p>
                      <a:r>
                        <a:rPr lang="en-US" sz="2000" dirty="0" smtClean="0"/>
                        <a:t>subtype</a:t>
                      </a:r>
                    </a:p>
                  </a:txBody>
                  <a:tcPr marT="45713" marB="45713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Lungs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Bronchoconstriction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Asthma-like</a:t>
                      </a:r>
                    </a:p>
                    <a:p>
                      <a:r>
                        <a:rPr lang="en-US" sz="2000" dirty="0" smtClean="0"/>
                        <a:t>symptoms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H1</a:t>
                      </a:r>
                      <a:endParaRPr lang="en-US" sz="2000" dirty="0"/>
                    </a:p>
                  </a:txBody>
                  <a:tcPr marT="45713" marB="45713"/>
                </a:tc>
              </a:tr>
              <a:tr h="97537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Vascular smooth muscle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Post capillary </a:t>
                      </a:r>
                      <a:r>
                        <a:rPr lang="en-US" sz="2000" dirty="0" err="1" smtClean="0"/>
                        <a:t>venule</a:t>
                      </a:r>
                      <a:r>
                        <a:rPr lang="en-US" sz="2000" dirty="0" smtClean="0"/>
                        <a:t> dilation</a:t>
                      </a:r>
                    </a:p>
                    <a:p>
                      <a:r>
                        <a:rPr lang="en-US" sz="2000" dirty="0" smtClean="0"/>
                        <a:t>Terminal</a:t>
                      </a:r>
                      <a:r>
                        <a:rPr lang="en-US" sz="2000" baseline="0" dirty="0" smtClean="0"/>
                        <a:t> arteriole </a:t>
                      </a:r>
                      <a:r>
                        <a:rPr lang="en-US" sz="2000" baseline="0" dirty="0" err="1" smtClean="0"/>
                        <a:t>dialtion</a:t>
                      </a:r>
                      <a:endParaRPr lang="en-US" sz="2000" baseline="0" dirty="0" smtClean="0"/>
                    </a:p>
                    <a:p>
                      <a:r>
                        <a:rPr lang="en-US" sz="2000" baseline="0" dirty="0" err="1" smtClean="0"/>
                        <a:t>Venoconstriction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Erythema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H1</a:t>
                      </a:r>
                      <a:endParaRPr lang="en-US" sz="2000" dirty="0"/>
                    </a:p>
                  </a:txBody>
                  <a:tcPr marT="45713" marB="45713"/>
                </a:tc>
              </a:tr>
              <a:tr h="73154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Vascular endothelium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Contraction and separation of endothelial cells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Edema, </a:t>
                      </a:r>
                    </a:p>
                    <a:p>
                      <a:r>
                        <a:rPr lang="en-US" sz="2000" dirty="0" smtClean="0"/>
                        <a:t>wheal</a:t>
                      </a:r>
                      <a:r>
                        <a:rPr lang="en-US" sz="2000" baseline="0" dirty="0" smtClean="0"/>
                        <a:t> response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H1</a:t>
                      </a:r>
                      <a:endParaRPr lang="en-US" sz="2000" dirty="0"/>
                    </a:p>
                  </a:txBody>
                  <a:tcPr marT="45713" marB="45713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Peripheral nerves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Sensitization of afferent nerve terminals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Itch,</a:t>
                      </a:r>
                      <a:r>
                        <a:rPr lang="en-US" sz="2000" baseline="0" dirty="0" smtClean="0"/>
                        <a:t> pain</a:t>
                      </a:r>
                      <a:endParaRPr lang="en-US" sz="20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H1</a:t>
                      </a:r>
                      <a:endParaRPr lang="en-US" sz="2000" dirty="0"/>
                    </a:p>
                  </a:txBody>
                  <a:tcPr marT="45713" marB="45713"/>
                </a:tc>
              </a:tr>
            </a:tbl>
          </a:graphicData>
        </a:graphic>
      </p:graphicFrame>
      <p:sp>
        <p:nvSpPr>
          <p:cNvPr id="1949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FC46A6-C576-4DC4-8FDD-ECCBA2D857D5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2" descr="C:\Documents and Settings\HUSSAIN\Desktop\pictures histamine\Dermatographia.jpg"/>
          <p:cNvPicPr>
            <a:picLocks noChangeAspect="1" noChangeArrowheads="1"/>
          </p:cNvPicPr>
          <p:nvPr/>
        </p:nvPicPr>
        <p:blipFill>
          <a:blip r:embed="rId2" cstate="print"/>
          <a:srcRect t="8000" b="16000"/>
          <a:stretch>
            <a:fillRect/>
          </a:stretch>
        </p:blipFill>
        <p:spPr>
          <a:xfrm>
            <a:off x="2743200" y="5186638"/>
            <a:ext cx="3048000" cy="15194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4881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Actions of histamine (contd.)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537463351"/>
              </p:ext>
            </p:extLst>
          </p:nvPr>
        </p:nvGraphicFramePr>
        <p:xfrm>
          <a:off x="381000" y="1127751"/>
          <a:ext cx="8305800" cy="291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111"/>
                <a:gridCol w="2614789"/>
                <a:gridCol w="2384072"/>
                <a:gridCol w="1768828"/>
              </a:tblGrid>
              <a:tr h="11209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Tissue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Effects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Clinical </a:t>
                      </a:r>
                    </a:p>
                    <a:p>
                      <a:r>
                        <a:rPr lang="en-US" sz="2000" dirty="0" smtClean="0"/>
                        <a:t>manifestations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Receptor</a:t>
                      </a:r>
                    </a:p>
                    <a:p>
                      <a:r>
                        <a:rPr lang="en-US" sz="2000" dirty="0" smtClean="0"/>
                        <a:t>subtype</a:t>
                      </a:r>
                    </a:p>
                  </a:txBody>
                  <a:tcPr marT="45725" marB="45725"/>
                </a:tc>
              </a:tr>
              <a:tr h="108881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Stomach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Increased gastric acid secretion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Peptic ulcer disease, heartburn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H2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CNS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Neurotransmitter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Circadian rhythms, wakefulness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H3</a:t>
                      </a:r>
                      <a:endParaRPr lang="en-US" sz="2000" dirty="0"/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050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FE0067-10D3-488A-B389-6D9EFF44463A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1349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Drugs that cause release of histamine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D-</a:t>
            </a:r>
            <a:r>
              <a:rPr lang="en-US" dirty="0" err="1" smtClean="0"/>
              <a:t>tubocurarine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Morphine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1425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Adverse effects of histamine release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Itching, </a:t>
            </a:r>
            <a:r>
              <a:rPr lang="en-US" dirty="0" err="1" smtClean="0"/>
              <a:t>Urticaria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Flushing </a:t>
            </a:r>
          </a:p>
          <a:p>
            <a:r>
              <a:rPr lang="en-US" dirty="0" smtClean="0"/>
              <a:t>Hypotension </a:t>
            </a:r>
          </a:p>
          <a:p>
            <a:r>
              <a:rPr lang="en-US" dirty="0" smtClean="0"/>
              <a:t>Tachycardia </a:t>
            </a:r>
          </a:p>
          <a:p>
            <a:r>
              <a:rPr lang="en-US" dirty="0" smtClean="0"/>
              <a:t>Bronchospasm </a:t>
            </a:r>
          </a:p>
          <a:p>
            <a:r>
              <a:rPr lang="en-US" dirty="0" smtClean="0"/>
              <a:t>Angioedema</a:t>
            </a:r>
          </a:p>
          <a:p>
            <a:r>
              <a:rPr lang="en-US" dirty="0" err="1" smtClean="0"/>
              <a:t>Wakefullness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Increased acidity (Gastric acid secretion) </a:t>
            </a:r>
            <a:endParaRPr lang="en-US" dirty="0"/>
          </a:p>
        </p:txBody>
      </p:sp>
      <p:pic>
        <p:nvPicPr>
          <p:cNvPr id="4" name="Picture 2" descr="C:\Documents and Settings\HUSSAIN\Desktop\pictures histamine\histamine-is-released.jpg"/>
          <p:cNvPicPr>
            <a:picLocks noChangeAspect="1" noChangeArrowheads="1"/>
          </p:cNvPicPr>
          <p:nvPr/>
        </p:nvPicPr>
        <p:blipFill>
          <a:blip r:embed="rId2" cstate="print"/>
          <a:srcRect r="14000" b="10000"/>
          <a:stretch>
            <a:fillRect/>
          </a:stretch>
        </p:blipFill>
        <p:spPr bwMode="auto">
          <a:xfrm>
            <a:off x="6629400" y="1600200"/>
            <a:ext cx="2286000" cy="191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9590" y="1676400"/>
            <a:ext cx="184509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9006" y="3048000"/>
            <a:ext cx="1406261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C:\Documents and Settings\HUSSAIN\Desktop\pictures histamine\hereditary_angioedem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745" y="3810000"/>
            <a:ext cx="1905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2402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Antihistamines: H1 receptor blocker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en-US" sz="3200" smtClean="0"/>
              <a:t>First generation</a:t>
            </a:r>
          </a:p>
          <a:p>
            <a:pPr>
              <a:lnSpc>
                <a:spcPct val="200000"/>
              </a:lnSpc>
            </a:pPr>
            <a:r>
              <a:rPr lang="en-US" altLang="en-US" sz="3200" smtClean="0"/>
              <a:t>Second generation 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5948627-916D-4966-9E82-1F56A1CD1428}" type="slidenum">
              <a:rPr lang="en-US" altLang="en-US">
                <a:solidFill>
                  <a:srgbClr val="FFFFFF"/>
                </a:solidFill>
              </a:rPr>
              <a:pPr/>
              <a:t>16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6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066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en-US" b="1" dirty="0" smtClean="0"/>
              <a:t>H1-Antinistaminics /First generation</a:t>
            </a:r>
            <a:endParaRPr lang="en-US" b="1" dirty="0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6000" contrast="5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914400"/>
            <a:ext cx="9144000" cy="5943600"/>
          </a:xfrm>
        </p:spPr>
      </p:pic>
    </p:spTree>
    <p:extLst>
      <p:ext uri="{BB962C8B-B14F-4D97-AF65-F5344CB8AC3E}">
        <p14:creationId xmlns:p14="http://schemas.microsoft.com/office/powerpoint/2010/main" xmlns="" val="11734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4000" contrast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990600"/>
            <a:ext cx="9144000" cy="58674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en-US" sz="3200" b="1" dirty="0" smtClean="0"/>
              <a:t>H1-Antinistaminics /second generation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419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Therapeutic uses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7467600" cy="5178425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Allergic diseases</a:t>
            </a:r>
          </a:p>
          <a:p>
            <a:pPr lvl="1" eaLnBrk="1" hangingPunct="1"/>
            <a:r>
              <a:rPr lang="en-US" altLang="en-US" sz="2400" dirty="0" smtClean="0"/>
              <a:t>Rhinitis, </a:t>
            </a:r>
            <a:r>
              <a:rPr lang="en-US" altLang="en-US" sz="2400" dirty="0" err="1" smtClean="0"/>
              <a:t>urticaria</a:t>
            </a:r>
            <a:r>
              <a:rPr lang="en-US" altLang="en-US" sz="2400" dirty="0" smtClean="0"/>
              <a:t>, conjunctivitis.</a:t>
            </a:r>
          </a:p>
          <a:p>
            <a:pPr lvl="1" eaLnBrk="1" hangingPunct="1"/>
            <a:r>
              <a:rPr lang="en-US" altLang="en-US" sz="2400" dirty="0" smtClean="0"/>
              <a:t>Bronchial asthma</a:t>
            </a:r>
          </a:p>
          <a:p>
            <a:pPr lvl="1" eaLnBrk="1" hangingPunct="1"/>
            <a:r>
              <a:rPr lang="en-US" altLang="en-US" sz="2400" dirty="0" smtClean="0"/>
              <a:t>Anaphylaxis</a:t>
            </a:r>
          </a:p>
          <a:p>
            <a:pPr lvl="1" eaLnBrk="1" hangingPunct="1"/>
            <a:r>
              <a:rPr lang="en-US" altLang="en-US" sz="2400" dirty="0" smtClean="0"/>
              <a:t>Topical preparations-</a:t>
            </a:r>
          </a:p>
          <a:p>
            <a:pPr lvl="2" eaLnBrk="1" hangingPunct="1"/>
            <a:r>
              <a:rPr lang="en-US" altLang="en-US" dirty="0" smtClean="0"/>
              <a:t> </a:t>
            </a:r>
            <a:r>
              <a:rPr lang="en-US" altLang="en-US" dirty="0" err="1" smtClean="0"/>
              <a:t>Levocabastine</a:t>
            </a:r>
            <a:endParaRPr lang="en-US" altLang="en-US" dirty="0" smtClean="0"/>
          </a:p>
          <a:p>
            <a:pPr lvl="2" eaLnBrk="1" hangingPunct="1"/>
            <a:r>
              <a:rPr lang="en-US" altLang="en-US" dirty="0" smtClean="0"/>
              <a:t> </a:t>
            </a:r>
            <a:r>
              <a:rPr lang="en-US" altLang="en-US" dirty="0" err="1" smtClean="0"/>
              <a:t>Azelastine</a:t>
            </a:r>
            <a:endParaRPr lang="en-US" altLang="en-US" dirty="0" smtClean="0"/>
          </a:p>
          <a:p>
            <a:pPr lvl="2" eaLnBrk="1" hangingPunct="1"/>
            <a:r>
              <a:rPr lang="en-US" altLang="en-US" dirty="0" smtClean="0"/>
              <a:t> </a:t>
            </a:r>
            <a:r>
              <a:rPr lang="en-US" altLang="en-US" dirty="0" err="1" smtClean="0"/>
              <a:t>Ketotifen</a:t>
            </a:r>
            <a:endParaRPr lang="en-US" altLang="en-US" dirty="0" smtClean="0"/>
          </a:p>
          <a:p>
            <a:pPr lvl="2" eaLnBrk="1" hangingPunct="1"/>
            <a:r>
              <a:rPr lang="en-US" altLang="en-US" dirty="0" smtClean="0"/>
              <a:t> </a:t>
            </a:r>
            <a:r>
              <a:rPr lang="en-US" altLang="en-US" dirty="0" err="1" smtClean="0"/>
              <a:t>Olopatadine</a:t>
            </a:r>
            <a:endParaRPr lang="en-US" alt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u="sng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1BAFCA-0E7E-4F2D-B87D-E9CC54B0CB63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70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3600" dirty="0" smtClean="0"/>
              <a:t>Questions 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does </a:t>
            </a:r>
            <a:r>
              <a:rPr lang="en-US" b="1" dirty="0" smtClean="0"/>
              <a:t>John  </a:t>
            </a:r>
            <a:r>
              <a:rPr lang="en-US" b="1" dirty="0"/>
              <a:t>develop seasonal rhinitis?</a:t>
            </a:r>
            <a:endParaRPr lang="en-US" dirty="0"/>
          </a:p>
          <a:p>
            <a:r>
              <a:rPr lang="en-US" b="1" dirty="0" smtClean="0"/>
              <a:t>Why </a:t>
            </a:r>
            <a:r>
              <a:rPr lang="en-US" b="1" dirty="0"/>
              <a:t>does diphenhydramine relieve </a:t>
            </a:r>
            <a:r>
              <a:rPr lang="en-US" b="1" dirty="0" smtClean="0"/>
              <a:t>John`s  </a:t>
            </a:r>
            <a:r>
              <a:rPr lang="en-US" b="1" dirty="0"/>
              <a:t>symptoms?</a:t>
            </a:r>
            <a:endParaRPr lang="en-US" dirty="0"/>
          </a:p>
          <a:p>
            <a:r>
              <a:rPr lang="en-US" b="1" dirty="0" smtClean="0"/>
              <a:t>Why </a:t>
            </a:r>
            <a:r>
              <a:rPr lang="en-US" b="1" dirty="0"/>
              <a:t>does diphenhydramine cause drowsiness</a:t>
            </a:r>
            <a:r>
              <a:rPr lang="en-US" b="1" dirty="0" smtClean="0"/>
              <a:t>?</a:t>
            </a: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dirty="0"/>
              <a:t>Why doesn't </a:t>
            </a:r>
            <a:r>
              <a:rPr lang="en-US" b="1" dirty="0" err="1"/>
              <a:t>loratadine</a:t>
            </a:r>
            <a:r>
              <a:rPr lang="en-US" b="1" dirty="0"/>
              <a:t> cause drowsiness?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4776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uses: </a:t>
            </a:r>
            <a:r>
              <a:rPr lang="en-US" altLang="en-US" dirty="0">
                <a:solidFill>
                  <a:schemeClr val="bg1"/>
                </a:solidFill>
              </a:rPr>
              <a:t>First Generation Antihistamines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Insomnia</a:t>
            </a:r>
          </a:p>
          <a:p>
            <a:pPr eaLnBrk="1" hangingPunct="1"/>
            <a:r>
              <a:rPr lang="en-US" altLang="en-US" dirty="0" smtClean="0"/>
              <a:t>Anxiety</a:t>
            </a:r>
          </a:p>
          <a:p>
            <a:pPr eaLnBrk="1" hangingPunct="1"/>
            <a:r>
              <a:rPr lang="en-US" altLang="en-US" dirty="0" smtClean="0"/>
              <a:t>Motion sickness</a:t>
            </a:r>
          </a:p>
          <a:p>
            <a:pPr eaLnBrk="1" hangingPunct="1"/>
            <a:r>
              <a:rPr lang="en-US" altLang="en-US" dirty="0" smtClean="0"/>
              <a:t>Nausea and  vomiting</a:t>
            </a:r>
          </a:p>
          <a:p>
            <a:pPr eaLnBrk="1" hangingPunct="1"/>
            <a:r>
              <a:rPr lang="en-US" altLang="en-US" dirty="0" smtClean="0"/>
              <a:t>Morning sickness </a:t>
            </a:r>
          </a:p>
          <a:p>
            <a:pPr eaLnBrk="1" hangingPunct="1"/>
            <a:r>
              <a:rPr lang="en-US" altLang="en-US" dirty="0" smtClean="0"/>
              <a:t>Vertigo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38D06E-0B08-498F-8825-78C67A607676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7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Uses: second </a:t>
            </a:r>
            <a:r>
              <a:rPr lang="en-US" altLang="en-US" sz="3600" dirty="0" smtClean="0">
                <a:solidFill>
                  <a:schemeClr val="bg1"/>
                </a:solidFill>
              </a:rPr>
              <a:t>Generation Antihistamines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439863"/>
            <a:ext cx="7620000" cy="48736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Allergies</a:t>
            </a:r>
          </a:p>
          <a:p>
            <a:pPr eaLnBrk="1" hangingPunct="1"/>
            <a:r>
              <a:rPr lang="en-US" altLang="en-US" dirty="0" smtClean="0"/>
              <a:t>Reduce symptoms of itching, sneezing </a:t>
            </a:r>
          </a:p>
          <a:p>
            <a:r>
              <a:rPr lang="en-US" altLang="en-US" dirty="0" smtClean="0"/>
              <a:t>Rhinorrhea </a:t>
            </a:r>
          </a:p>
          <a:p>
            <a:r>
              <a:rPr lang="en-US" altLang="en-US" dirty="0" smtClean="0"/>
              <a:t>Allergic conjunctivitis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032A3A-9E4B-4437-8795-EDEFD5E49B7E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259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Common Adverse Effects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52117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/>
              <a:t>	</a:t>
            </a:r>
            <a:r>
              <a:rPr lang="en-US" altLang="en-US" dirty="0" smtClean="0"/>
              <a:t>Anticholinergic (Atropine-like)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 Blurred vision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 Dry mouth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Tachycardia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Urinary retention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 Dizziness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 Drowsiness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Paradoxical excitement in infants and children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   Overdose of </a:t>
            </a:r>
            <a:r>
              <a:rPr lang="en-US" altLang="en-US" dirty="0" err="1" smtClean="0"/>
              <a:t>Astemizole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Terfenadine</a:t>
            </a:r>
            <a:r>
              <a:rPr lang="en-US" altLang="en-US" dirty="0" smtClean="0"/>
              <a:t> may cause arrhythmias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F1BBCD-C131-4CC5-91F4-404665B1E3EC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870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7813" t="18750" r="34375" b="51042"/>
          <a:stretch>
            <a:fillRect/>
          </a:stretch>
        </p:blipFill>
        <p:spPr bwMode="auto">
          <a:xfrm>
            <a:off x="228600" y="2286000"/>
            <a:ext cx="874986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648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Contraindications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Acute angle-closure glaucoma</a:t>
            </a:r>
          </a:p>
          <a:p>
            <a:pPr eaLnBrk="1" hangingPunct="1"/>
            <a:r>
              <a:rPr lang="en-US" altLang="en-US" dirty="0" smtClean="0"/>
              <a:t>Hypersensitivity</a:t>
            </a:r>
          </a:p>
          <a:p>
            <a:pPr eaLnBrk="1" hangingPunct="1"/>
            <a:r>
              <a:rPr lang="en-US" altLang="en-US" dirty="0" smtClean="0"/>
              <a:t>Urinary obstruction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304FDA-1632-4D98-B684-1CF17C447DEB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064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Drug interactions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smtClean="0"/>
              <a:t>Terfenadine and astemizole </a:t>
            </a:r>
          </a:p>
          <a:p>
            <a:pPr lvl="1" eaLnBrk="1" hangingPunct="1"/>
            <a:r>
              <a:rPr lang="en-US" altLang="en-US" smtClean="0"/>
              <a:t> Ketoconazole</a:t>
            </a:r>
          </a:p>
          <a:p>
            <a:pPr lvl="1" eaLnBrk="1" hangingPunct="1"/>
            <a:r>
              <a:rPr lang="en-US" altLang="en-US" smtClean="0"/>
              <a:t> Macrolide antibiotics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Lethal  ventricular arrhythmias.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Torsades de pointes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Withdrawn from market</a:t>
            </a:r>
          </a:p>
          <a:p>
            <a:pPr eaLnBrk="1" hangingPunct="1"/>
            <a:r>
              <a:rPr lang="en-US" altLang="en-US" smtClean="0"/>
              <a:t>Grapefruit juice also inhibits CYP3A4.</a:t>
            </a:r>
          </a:p>
          <a:p>
            <a:pPr lvl="1" eaLnBrk="1" hangingPunct="1"/>
            <a:r>
              <a:rPr lang="en-US" altLang="en-US" smtClean="0"/>
              <a:t>Increased levels of antihistamines.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023A04-48DE-4F19-82D5-6EE75F9DBBC9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477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Answers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IgE</a:t>
            </a:r>
            <a:r>
              <a:rPr lang="en-US" sz="2400" dirty="0"/>
              <a:t>-mediated hypersensitivity reaction is responsible for initiation of certain inflammatory disorders, </a:t>
            </a:r>
            <a:r>
              <a:rPr lang="en-US" sz="2400" dirty="0" smtClean="0"/>
              <a:t>like  </a:t>
            </a:r>
            <a:r>
              <a:rPr lang="en-US" sz="2400" b="1" dirty="0"/>
              <a:t>allergic rhinitis</a:t>
            </a:r>
            <a:r>
              <a:rPr lang="en-US" sz="2400" dirty="0"/>
              <a:t> 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John  </a:t>
            </a:r>
            <a:r>
              <a:rPr lang="en-US" sz="2400" dirty="0"/>
              <a:t>suffered from allergic rhinitis, with a runny nose, itchy eyes, and sneezing. </a:t>
            </a:r>
            <a:endParaRPr lang="en-US" sz="2400" dirty="0" smtClean="0"/>
          </a:p>
          <a:p>
            <a:r>
              <a:rPr lang="en-US" sz="2400" dirty="0" smtClean="0"/>
              <a:t>An </a:t>
            </a:r>
            <a:r>
              <a:rPr lang="en-US" sz="2400" dirty="0"/>
              <a:t>environmental allergen, such as pollen, crosses the nasal epithelium and enters the underlying tissue. There, the allergen encounters previously sensitized mast cells and crosslinks </a:t>
            </a:r>
            <a:r>
              <a:rPr lang="en-US" sz="2400" dirty="0" err="1"/>
              <a:t>IgE</a:t>
            </a:r>
            <a:r>
              <a:rPr lang="en-US" sz="2400" dirty="0"/>
              <a:t>/Fc receptor complexes on the mast cell surface.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mast cell </a:t>
            </a:r>
            <a:r>
              <a:rPr lang="en-US" sz="2400" dirty="0" err="1"/>
              <a:t>degranulates</a:t>
            </a:r>
            <a:r>
              <a:rPr lang="en-US" sz="2400" dirty="0"/>
              <a:t> and releases histamine, which binds to H1 receptors in the nasal mucosa and local tissues. </a:t>
            </a:r>
          </a:p>
        </p:txBody>
      </p:sp>
    </p:spTree>
    <p:extLst>
      <p:ext uri="{BB962C8B-B14F-4D97-AF65-F5344CB8AC3E}">
        <p14:creationId xmlns:p14="http://schemas.microsoft.com/office/powerpoint/2010/main" xmlns="" val="2747590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Answers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Stimulation  of  H1 </a:t>
            </a:r>
            <a:r>
              <a:rPr lang="en-US" dirty="0"/>
              <a:t>receptors causes blood vessel dilation and </a:t>
            </a:r>
            <a:r>
              <a:rPr lang="en-US" dirty="0" smtClean="0"/>
              <a:t>↑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/>
              <a:t>vascular permeability, leading to edema. This swelling in the nasal mucosa is responsible for the nasal congestion </a:t>
            </a:r>
            <a:r>
              <a:rPr lang="en-US" dirty="0" smtClean="0"/>
              <a:t>experienced </a:t>
            </a:r>
            <a:r>
              <a:rPr lang="en-US" dirty="0"/>
              <a:t>in allergic rhinitis.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accompanying itching, sneezing, runny nose, </a:t>
            </a:r>
            <a:r>
              <a:rPr lang="en-US" dirty="0" err="1" smtClean="0"/>
              <a:t>etc</a:t>
            </a:r>
            <a:r>
              <a:rPr lang="en-US" dirty="0" smtClean="0"/>
              <a:t> result </a:t>
            </a:r>
            <a:r>
              <a:rPr lang="en-US" dirty="0"/>
              <a:t>from the combined action of histamine and other inflammatory mediators, including </a:t>
            </a:r>
            <a:r>
              <a:rPr lang="en-US" dirty="0" err="1"/>
              <a:t>kinins</a:t>
            </a:r>
            <a:r>
              <a:rPr lang="en-US" dirty="0"/>
              <a:t>, </a:t>
            </a:r>
            <a:r>
              <a:rPr lang="en-US" dirty="0" smtClean="0"/>
              <a:t>prostaglandins etc. </a:t>
            </a:r>
          </a:p>
          <a:p>
            <a:r>
              <a:rPr lang="en-US" dirty="0" smtClean="0"/>
              <a:t>These </a:t>
            </a:r>
            <a:r>
              <a:rPr lang="en-US" dirty="0"/>
              <a:t>molecules initiate the </a:t>
            </a:r>
            <a:r>
              <a:rPr lang="en-US" dirty="0" err="1"/>
              <a:t>hypersecretion</a:t>
            </a:r>
            <a:r>
              <a:rPr lang="en-US" dirty="0"/>
              <a:t> and irritation characteristic of allergic rhinitis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915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1752600"/>
            <a:ext cx="6172200" cy="18938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Autacoids (Histamine &amp; Antihistamine)</a:t>
            </a:r>
            <a:endParaRPr lang="en-US" dirty="0"/>
          </a:p>
        </p:txBody>
      </p:sp>
      <p:sp>
        <p:nvSpPr>
          <p:cNvPr id="8195" name="Subtitle 5"/>
          <p:cNvSpPr>
            <a:spLocks noGrp="1"/>
          </p:cNvSpPr>
          <p:nvPr>
            <p:ph type="subTitle" idx="1"/>
          </p:nvPr>
        </p:nvSpPr>
        <p:spPr>
          <a:xfrm>
            <a:off x="1600200" y="4038600"/>
            <a:ext cx="6172200" cy="1371600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b="1" dirty="0" smtClean="0">
                <a:solidFill>
                  <a:schemeClr val="tx1"/>
                </a:solidFill>
              </a:rPr>
              <a:t>Prepared by </a:t>
            </a:r>
          </a:p>
          <a:p>
            <a:r>
              <a:rPr lang="en-US" altLang="en-US" b="1" dirty="0" err="1" smtClean="0">
                <a:solidFill>
                  <a:schemeClr val="tx1"/>
                </a:solidFill>
              </a:rPr>
              <a:t>Dr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</a:rPr>
              <a:t>Rupinder</a:t>
            </a:r>
            <a:r>
              <a:rPr lang="en-US" altLang="en-US" b="1" dirty="0" smtClean="0">
                <a:solidFill>
                  <a:schemeClr val="tx1"/>
                </a:solidFill>
              </a:rPr>
              <a:t> Kaur Hashmi</a:t>
            </a:r>
          </a:p>
          <a:p>
            <a:r>
              <a:rPr lang="en-US" altLang="en-US" b="1" dirty="0" smtClean="0">
                <a:solidFill>
                  <a:schemeClr val="tx1"/>
                </a:solidFill>
              </a:rPr>
              <a:t>Conducted By </a:t>
            </a:r>
          </a:p>
          <a:p>
            <a:r>
              <a:rPr lang="en-US" altLang="en-US" b="1" dirty="0" err="1" smtClean="0">
                <a:solidFill>
                  <a:schemeClr val="tx1"/>
                </a:solidFill>
              </a:rPr>
              <a:t>Dr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b="1" dirty="0" err="1" smtClean="0">
                <a:solidFill>
                  <a:schemeClr val="tx1"/>
                </a:solidFill>
              </a:rPr>
              <a:t>Naser</a:t>
            </a:r>
            <a:r>
              <a:rPr lang="en-US" altLang="en-US" b="1" dirty="0" smtClean="0">
                <a:solidFill>
                  <a:schemeClr val="tx1"/>
                </a:solidFill>
              </a:rPr>
              <a:t> Ashraf </a:t>
            </a:r>
            <a:r>
              <a:rPr lang="en-US" altLang="en-US" b="1" dirty="0" err="1" smtClean="0">
                <a:solidFill>
                  <a:schemeClr val="tx1"/>
                </a:solidFill>
              </a:rPr>
              <a:t>Tadvi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BC47B8-F1D0-4C97-BA7F-D8FD554E4556}" type="slidenum">
              <a:rPr lang="en-US" altLang="en-US">
                <a:solidFill>
                  <a:srgbClr val="FFFFFF"/>
                </a:solidFill>
              </a:rPr>
              <a:pPr/>
              <a:t>3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73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Objectives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625"/>
          </a:xfrm>
        </p:spPr>
        <p:txBody>
          <a:bodyPr/>
          <a:lstStyle/>
          <a:p>
            <a:endParaRPr lang="en-US" altLang="en-US" dirty="0" smtClean="0"/>
          </a:p>
          <a:p>
            <a:r>
              <a:rPr lang="en-US" altLang="en-US" dirty="0" smtClean="0"/>
              <a:t>Describe the pharmacology of histamine &amp; enumerate its related drugs. </a:t>
            </a:r>
          </a:p>
          <a:p>
            <a:r>
              <a:rPr lang="en-US" altLang="en-US" dirty="0" smtClean="0"/>
              <a:t>Classify the generation and sub-group of Histamine-1(H1) antagonists. </a:t>
            </a:r>
          </a:p>
          <a:p>
            <a:r>
              <a:rPr lang="en-US" altLang="en-US" dirty="0" smtClean="0"/>
              <a:t>Discuss the pharmacology of H1 </a:t>
            </a:r>
            <a:r>
              <a:rPr lang="en-US" altLang="en-US" dirty="0" err="1" smtClean="0"/>
              <a:t>Antihistaminics</a:t>
            </a:r>
            <a:r>
              <a:rPr lang="en-US" altLang="en-US" dirty="0" smtClean="0"/>
              <a:t> with emphasis on clinical uses, adverse drug reactions &amp; interactions </a:t>
            </a:r>
          </a:p>
          <a:p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95CA8B-34C2-4082-8745-E379498541F1}" type="slidenum">
              <a:rPr lang="en-US" altLang="en-US">
                <a:solidFill>
                  <a:srgbClr val="FFFFFF"/>
                </a:solidFill>
              </a:rPr>
              <a:pPr/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79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Autacoids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Autos = self; </a:t>
            </a:r>
            <a:r>
              <a:rPr lang="en-US" altLang="en-US" dirty="0" err="1" smtClean="0">
                <a:latin typeface="Times New Roman" pitchFamily="18" charset="0"/>
              </a:rPr>
              <a:t>Akos</a:t>
            </a:r>
            <a:r>
              <a:rPr lang="en-US" altLang="en-US" dirty="0" smtClean="0">
                <a:latin typeface="Times New Roman" pitchFamily="18" charset="0"/>
              </a:rPr>
              <a:t> = remedy (</a:t>
            </a:r>
            <a:r>
              <a:rPr lang="en-US" altLang="en-US" i="1" dirty="0" smtClean="0">
                <a:latin typeface="Times New Roman" pitchFamily="18" charset="0"/>
              </a:rPr>
              <a:t>Greek</a:t>
            </a:r>
            <a:r>
              <a:rPr lang="en-US" altLang="en-US" dirty="0" smtClean="0">
                <a:latin typeface="Times New Roman" pitchFamily="18" charset="0"/>
              </a:rPr>
              <a:t>).</a:t>
            </a:r>
          </a:p>
          <a:p>
            <a:pPr eaLnBrk="1" hangingPunct="1"/>
            <a:r>
              <a:rPr lang="en-US" altLang="en-US" dirty="0" smtClean="0">
                <a:latin typeface="Times New Roman" pitchFamily="18" charset="0"/>
              </a:rPr>
              <a:t>Secreted locally to increase or decrease the activity of nearby cells.</a:t>
            </a:r>
          </a:p>
          <a:p>
            <a:pPr eaLnBrk="1" hangingPunct="1"/>
            <a:r>
              <a:rPr lang="en-US" altLang="en-US" dirty="0" smtClean="0"/>
              <a:t>Includes </a:t>
            </a:r>
          </a:p>
          <a:p>
            <a:pPr lvl="1" eaLnBrk="1" hangingPunct="1"/>
            <a:r>
              <a:rPr lang="en-US" altLang="en-US" dirty="0" smtClean="0"/>
              <a:t>Histamine, Serotonin</a:t>
            </a:r>
          </a:p>
          <a:p>
            <a:pPr lvl="1" eaLnBrk="1" hangingPunct="1"/>
            <a:r>
              <a:rPr lang="en-US" altLang="en-US" dirty="0" smtClean="0"/>
              <a:t>Prostaglandins and </a:t>
            </a:r>
            <a:r>
              <a:rPr lang="en-US" altLang="en-US" dirty="0" err="1" smtClean="0"/>
              <a:t>Leukotrines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Cytokines</a:t>
            </a:r>
          </a:p>
          <a:p>
            <a:pPr marL="0" indent="0" eaLnBrk="1" hangingPunct="1">
              <a:buNone/>
            </a:pPr>
            <a:endParaRPr lang="en-US" altLang="en-US" b="1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432C99-0492-4D1D-90BB-3B7645D29EA3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064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Histamine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Histos</a:t>
            </a:r>
            <a:r>
              <a:rPr lang="en-US" dirty="0" smtClean="0"/>
              <a:t>: Tissue </a:t>
            </a:r>
            <a:endParaRPr lang="en-US" dirty="0"/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/>
        </p:nvGraphicFramePr>
        <p:xfrm>
          <a:off x="838200" y="2514600"/>
          <a:ext cx="2363788" cy="2438400"/>
        </p:xfrm>
        <a:graphic>
          <a:graphicData uri="http://schemas.openxmlformats.org/presentationml/2006/ole">
            <p:oleObj spid="_x0000_s2059" r:id="rId4" imgW="1344333" imgH="1379844" progId="">
              <p:embed/>
            </p:oleObj>
          </a:graphicData>
        </a:graphic>
      </p:graphicFrame>
      <p:sp>
        <p:nvSpPr>
          <p:cNvPr id="7" name="TextBox 4"/>
          <p:cNvSpPr txBox="1"/>
          <p:nvPr/>
        </p:nvSpPr>
        <p:spPr>
          <a:xfrm>
            <a:off x="3505200" y="2590800"/>
            <a:ext cx="5105400" cy="193899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</a:rPr>
              <a:t>Present mostly in mast cells: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/>
              <a:t> skin, lungs, GIT Mucosa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C000"/>
                </a:solidFill>
              </a:rPr>
              <a:t>Non mast cell histamine: 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/>
              <a:t>Brain, Gastric Mucosa </a:t>
            </a:r>
            <a:endParaRPr lang="en-US" sz="28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304800" y="54102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Histamine is a biogenic amine present in many animal and plant tissues 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4999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3255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Synthesis of histamine  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37642" t="8334" r="36932" b="52177"/>
          <a:stretch/>
        </p:blipFill>
        <p:spPr bwMode="auto">
          <a:xfrm>
            <a:off x="381000" y="2057400"/>
            <a:ext cx="2479964" cy="2888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/>
          <p:nvPr/>
        </p:nvSpPr>
        <p:spPr>
          <a:xfrm>
            <a:off x="3048000" y="2301407"/>
            <a:ext cx="5562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Synthesized by decarboxylation of amino acid histidine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Histamine is present </a:t>
            </a:r>
            <a:r>
              <a:rPr lang="en-US" sz="2800" dirty="0"/>
              <a:t>in storage granules of mast cells &amp; also found in skin, lungs, liver, gastric mucosa etc.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533400" y="5486400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Synthesis occurs in same tissues in which histamine is stored.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Stored in granules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8511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859498-A66D-47D5-A569-A0F9BFAF4DBF}" type="slidenum">
              <a:rPr lang="en-US" altLang="en-US">
                <a:solidFill>
                  <a:srgbClr val="FFFFFF"/>
                </a:solidFill>
              </a:rPr>
              <a:pPr/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1638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1462"/>
            <a:ext cx="6810375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  <a:solidFill>
            <a:schemeClr val="accent2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Release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2522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2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Mechanism of action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dirty="0" smtClean="0"/>
              <a:t>Four types of receptors-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US" sz="2500" dirty="0" smtClean="0"/>
              <a:t>H</a:t>
            </a:r>
            <a:r>
              <a:rPr lang="en-US" altLang="en-US" sz="1300" dirty="0" smtClean="0"/>
              <a:t>1</a:t>
            </a:r>
            <a:r>
              <a:rPr lang="en-US" altLang="en-US" sz="2500" dirty="0" smtClean="0"/>
              <a:t> , H</a:t>
            </a:r>
            <a:r>
              <a:rPr lang="en-US" altLang="en-US" sz="1300" dirty="0" smtClean="0"/>
              <a:t>2</a:t>
            </a:r>
            <a:r>
              <a:rPr lang="en-US" altLang="en-US" sz="2500" dirty="0" smtClean="0"/>
              <a:t>, H</a:t>
            </a:r>
            <a:r>
              <a:rPr lang="en-US" altLang="en-US" sz="1500" dirty="0" smtClean="0"/>
              <a:t>3</a:t>
            </a:r>
            <a:r>
              <a:rPr lang="en-US" altLang="en-US" sz="2500" dirty="0" smtClean="0"/>
              <a:t> and H</a:t>
            </a:r>
            <a:r>
              <a:rPr lang="en-US" altLang="en-US" sz="1500" dirty="0" smtClean="0"/>
              <a:t>4</a:t>
            </a:r>
            <a:r>
              <a:rPr lang="en-US" altLang="en-US" sz="2500" dirty="0" smtClean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 smtClean="0"/>
              <a:t>All are seven transmembrane G-protein coupled receptors.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 smtClean="0"/>
              <a:t>Some wide actions are mediated by both (H</a:t>
            </a:r>
            <a:r>
              <a:rPr lang="en-US" altLang="en-US" sz="1800" dirty="0" smtClean="0"/>
              <a:t>1 </a:t>
            </a:r>
            <a:r>
              <a:rPr lang="en-US" altLang="en-US" sz="2800" dirty="0" smtClean="0"/>
              <a:t>and H</a:t>
            </a:r>
            <a:r>
              <a:rPr lang="en-US" altLang="en-US" sz="1600" dirty="0" smtClean="0"/>
              <a:t>2</a:t>
            </a:r>
            <a:r>
              <a:rPr lang="en-US" altLang="en-US" sz="2800" dirty="0" smtClean="0"/>
              <a:t>)  receptors.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8E08A8-59D5-46D0-B3F1-679B685A1838}" type="slidenum">
              <a:rPr lang="en-US" altLang="en-US" sz="1400">
                <a:solidFill>
                  <a:srgbClr val="FFFFFF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954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1043</Words>
  <Application>Microsoft Office PowerPoint</Application>
  <PresentationFormat>On-screen Show (4:3)</PresentationFormat>
  <Paragraphs>231</Paragraphs>
  <Slides>27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Case study </vt:lpstr>
      <vt:lpstr>Questions </vt:lpstr>
      <vt:lpstr>Autacoids (Histamine &amp; Antihistamine)</vt:lpstr>
      <vt:lpstr>Objectives </vt:lpstr>
      <vt:lpstr>Autacoids</vt:lpstr>
      <vt:lpstr>Slide 6</vt:lpstr>
      <vt:lpstr>Synthesis of histamine  </vt:lpstr>
      <vt:lpstr>Slide 8</vt:lpstr>
      <vt:lpstr>Mechanism of action</vt:lpstr>
      <vt:lpstr>Mechanism of Action of Histamine </vt:lpstr>
      <vt:lpstr>Histamine receptor subtypes</vt:lpstr>
      <vt:lpstr>Actions of histamine</vt:lpstr>
      <vt:lpstr>Actions of histamine (contd.)</vt:lpstr>
      <vt:lpstr>Drugs that cause release of histamine </vt:lpstr>
      <vt:lpstr>Adverse effects of histamine release </vt:lpstr>
      <vt:lpstr>Antihistamines: H1 receptor blocker </vt:lpstr>
      <vt:lpstr>H1-Antinistaminics /First generation</vt:lpstr>
      <vt:lpstr>H1-Antinistaminics /second generation</vt:lpstr>
      <vt:lpstr>Therapeutic uses</vt:lpstr>
      <vt:lpstr>uses: First Generation Antihistamines </vt:lpstr>
      <vt:lpstr>Uses: second Generation Antihistamines</vt:lpstr>
      <vt:lpstr>Common Adverse Effects</vt:lpstr>
      <vt:lpstr>Slide 23</vt:lpstr>
      <vt:lpstr>Contraindications</vt:lpstr>
      <vt:lpstr>Drug interactions</vt:lpstr>
      <vt:lpstr>Answers </vt:lpstr>
      <vt:lpstr>Answers </vt:lpstr>
    </vt:vector>
  </TitlesOfParts>
  <Company>KIMS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Histamine and Antihistaminics</dc:title>
  <dc:creator>Mister</dc:creator>
  <cp:lastModifiedBy>DELL</cp:lastModifiedBy>
  <cp:revision>54</cp:revision>
  <dcterms:created xsi:type="dcterms:W3CDTF">2012-02-11T05:54:58Z</dcterms:created>
  <dcterms:modified xsi:type="dcterms:W3CDTF">2015-02-26T06:18:17Z</dcterms:modified>
</cp:coreProperties>
</file>