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9" r:id="rId1"/>
  </p:sldMasterIdLst>
  <p:sldIdLst>
    <p:sldId id="276" r:id="rId2"/>
    <p:sldId id="285" r:id="rId3"/>
    <p:sldId id="277" r:id="rId4"/>
    <p:sldId id="256" r:id="rId5"/>
    <p:sldId id="257" r:id="rId6"/>
    <p:sldId id="258" r:id="rId7"/>
    <p:sldId id="274" r:id="rId8"/>
    <p:sldId id="275" r:id="rId9"/>
    <p:sldId id="259" r:id="rId10"/>
    <p:sldId id="261" r:id="rId11"/>
    <p:sldId id="262" r:id="rId12"/>
    <p:sldId id="263" r:id="rId13"/>
    <p:sldId id="260" r:id="rId14"/>
    <p:sldId id="264" r:id="rId15"/>
    <p:sldId id="265" r:id="rId16"/>
    <p:sldId id="266" r:id="rId17"/>
    <p:sldId id="268" r:id="rId18"/>
    <p:sldId id="271" r:id="rId19"/>
    <p:sldId id="272" r:id="rId20"/>
    <p:sldId id="267" r:id="rId21"/>
    <p:sldId id="273" r:id="rId22"/>
    <p:sldId id="280" r:id="rId23"/>
    <p:sldId id="281" r:id="rId24"/>
    <p:sldId id="282" r:id="rId25"/>
    <p:sldId id="283" r:id="rId26"/>
    <p:sldId id="284" r:id="rId27"/>
    <p:sldId id="278" r:id="rId28"/>
  </p:sldIdLst>
  <p:sldSz cx="9144000" cy="6858000" type="screen4x3"/>
  <p:notesSz cx="6797675" cy="9928225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CC"/>
    <a:srgbClr val="99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432" autoAdjust="0"/>
    <p:restoredTop sz="96574" autoAdjust="0"/>
  </p:normalViewPr>
  <p:slideViewPr>
    <p:cSldViewPr>
      <p:cViewPr>
        <p:scale>
          <a:sx n="75" d="100"/>
          <a:sy n="75" d="100"/>
        </p:scale>
        <p:origin x="-33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rtl="0" eaLnBrk="1" hangingPunct="1">
                <a:defRPr/>
              </a:pPr>
              <a:endParaRPr lang="en-US" altLang="ar-SA" sz="2400" smtClean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rtl="0" eaLnBrk="1" hangingPunct="1">
                  <a:defRPr/>
                </a:pPr>
                <a:endParaRPr lang="en-US" altLang="ar-SA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rtl="0" eaLnBrk="1" hangingPunct="1">
                  <a:defRPr/>
                </a:pPr>
                <a:endParaRPr lang="en-US" altLang="ar-SA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rtl="0" eaLnBrk="1" hangingPunct="1">
                  <a:defRPr/>
                </a:pPr>
                <a:endParaRPr lang="en-US" altLang="ar-SA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</p:grpSp>
      </p:grpSp>
      <p:sp>
        <p:nvSpPr>
          <p:cNvPr id="1741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ar-SA" noProof="0" smtClean="0"/>
              <a:t>Click to edit Master title style</a:t>
            </a:r>
          </a:p>
        </p:txBody>
      </p:sp>
      <p:sp>
        <p:nvSpPr>
          <p:cNvPr id="1742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ar-SA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6AFEE-3199-40C2-A079-BBDDB667CA6A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EAFA3-556A-4E7A-B639-A7D22C3004EC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B3FD4-36DD-4116-9409-51C3AB30F6DD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عنوان، ونص، وقصاصة فن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قصاصة الفنية 3"/>
          <p:cNvSpPr>
            <a:spLocks noGrp="1"/>
          </p:cNvSpPr>
          <p:nvPr>
            <p:ph type="clipArt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endParaRPr lang="ar-SA" noProof="0" smtClean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DFEC7-E311-4F2C-92A1-7C62436B9B3E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عنوان، ونص،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5FA55-5826-43D2-B9A9-28579F3F85B3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7A649-1D98-4174-B048-84CC4CB3AF26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CC909-A4AB-4E21-8C0D-4E005A1163F0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99BF2-0195-4D28-9B7C-C1CC5134576F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2E527-3CF9-4BCA-B57D-51EDEF116C7F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F6EFF-3CAB-473C-A0C7-CC2574D80F39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3AEBC-4D87-4475-9DF0-71A61AF45C2A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1552E-D4DF-4D49-91E4-D00601D479D2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097B1-FCA1-4B91-B811-1EC3826BCD31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rtl="0" eaLnBrk="1" hangingPunct="1">
                <a:defRPr/>
              </a:pPr>
              <a:endParaRPr lang="en-US" altLang="ar-SA" sz="2400" smtClean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rtl="0" eaLnBrk="1" hangingPunct="1">
                  <a:defRPr/>
                </a:pPr>
                <a:endParaRPr lang="en-US" altLang="ar-SA" sz="2400" smtClean="0"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ar-SA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text styles</a:t>
            </a:r>
          </a:p>
          <a:p>
            <a:pPr lvl="1"/>
            <a:r>
              <a:rPr lang="en-US" altLang="ar-SA" smtClean="0"/>
              <a:t>Second level</a:t>
            </a:r>
          </a:p>
          <a:p>
            <a:pPr lvl="2"/>
            <a:r>
              <a:rPr lang="en-US" altLang="ar-SA" smtClean="0"/>
              <a:t>Third level</a:t>
            </a:r>
          </a:p>
          <a:p>
            <a:pPr lvl="3"/>
            <a:r>
              <a:rPr lang="en-US" altLang="ar-SA" smtClean="0"/>
              <a:t>Fourth level</a:t>
            </a:r>
          </a:p>
          <a:p>
            <a:pPr lvl="4"/>
            <a:r>
              <a:rPr lang="en-US" altLang="ar-SA" smtClean="0"/>
              <a:t>Fifth level</a:t>
            </a: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639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/>
            </a:lvl1pPr>
          </a:lstStyle>
          <a:p>
            <a:pPr>
              <a:defRPr/>
            </a:pPr>
            <a:fld id="{44E989C2-AE2E-4B54-BAFB-01AE70377C46}" type="slidenum">
              <a:rPr lang="ar-SA" altLang="ar-SA"/>
              <a:pPr>
                <a:defRPr/>
              </a:pPr>
              <a:t>‹#›</a:t>
            </a:fld>
            <a:endParaRPr lang="en-US" altLang="ar-SA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0"/>
            <a:ext cx="8675687" cy="6742113"/>
          </a:xfrm>
          <a:solidFill>
            <a:schemeClr val="bg2">
              <a:lumMod val="10000"/>
              <a:lumOff val="90000"/>
            </a:schemeClr>
          </a:solidFill>
          <a:ln>
            <a:solidFill>
              <a:srgbClr val="C00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n w="18415" cmpd="sng">
                  <a:noFill/>
                  <a:prstDash val="solid"/>
                </a:ln>
                <a:solidFill>
                  <a:schemeClr val="accent3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Autacoids III</a:t>
            </a:r>
            <a:r>
              <a:rPr lang="en-US" sz="6000" b="1" dirty="0" smtClean="0">
                <a:ln w="18415" cmpd="sng">
                  <a:noFill/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/>
            </a:r>
            <a:br>
              <a:rPr lang="en-US" sz="6000" b="1" dirty="0" smtClean="0">
                <a:ln w="18415" cmpd="sng">
                  <a:noFill/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</a:br>
            <a:r>
              <a:rPr lang="en-US" sz="6000" b="1" dirty="0" smtClean="0">
                <a:ln w="18415" cmpd="sng">
                  <a:noFill/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EICOSANOIDS</a:t>
            </a:r>
            <a:r>
              <a:rPr lang="en-US" b="1" dirty="0" smtClean="0">
                <a:ln w="18415" cmpd="sng">
                  <a:noFill/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/>
            </a:r>
            <a:br>
              <a:rPr lang="en-US" b="1" dirty="0" smtClean="0">
                <a:ln w="18415" cmpd="sng">
                  <a:noFill/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</a:br>
            <a:r>
              <a:rPr lang="en-US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n-US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32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(</a:t>
            </a:r>
            <a:r>
              <a:rPr lang="en-US" sz="3200" dirty="0" smtClean="0">
                <a:ln w="18415" cmpd="sng">
                  <a:noFill/>
                  <a:prstDash val="solid"/>
                </a:ln>
                <a:latin typeface="Arial" pitchFamily="34" charset="0"/>
              </a:rPr>
              <a:t>prostaglandins</a:t>
            </a:r>
            <a:r>
              <a:rPr lang="en-US" sz="32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, </a:t>
            </a:r>
            <a:r>
              <a:rPr lang="en-US" sz="3200" dirty="0" err="1" smtClean="0">
                <a:ln w="18415" cmpd="sng">
                  <a:noFill/>
                  <a:prstDash val="solid"/>
                </a:ln>
                <a:latin typeface="Arial" pitchFamily="34" charset="0"/>
              </a:rPr>
              <a:t>thromboxanes</a:t>
            </a:r>
            <a:r>
              <a:rPr lang="en-US" sz="32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, </a:t>
            </a:r>
            <a:r>
              <a:rPr lang="en-US" sz="3200" dirty="0" smtClean="0">
                <a:ln w="18415" cmpd="sng">
                  <a:noFill/>
                  <a:prstDash val="solid"/>
                </a:ln>
                <a:latin typeface="Arial" pitchFamily="34" charset="0"/>
              </a:rPr>
              <a:t>leukotrienes</a:t>
            </a:r>
            <a:r>
              <a:rPr lang="en-US" sz="32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)</a:t>
            </a:r>
            <a:endParaRPr lang="en-US" sz="3200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SA" sz="3800" b="1" smtClean="0">
                <a:solidFill>
                  <a:srgbClr val="0000CC"/>
                </a:solidFill>
                <a:latin typeface="Arial" pitchFamily="34" charset="0"/>
              </a:rPr>
              <a:t>Prostanoids Biologic Effects</a:t>
            </a:r>
            <a:br>
              <a:rPr lang="en-US" altLang="ar-SA" sz="3800" b="1" smtClean="0">
                <a:solidFill>
                  <a:srgbClr val="0000CC"/>
                </a:solidFill>
                <a:latin typeface="Arial" pitchFamily="34" charset="0"/>
              </a:rPr>
            </a:br>
            <a:r>
              <a:rPr lang="en-US" altLang="ar-SA" sz="3800" b="1" smtClean="0">
                <a:solidFill>
                  <a:schemeClr val="hlink"/>
                </a:solidFill>
                <a:latin typeface="Arial" pitchFamily="34" charset="0"/>
              </a:rPr>
              <a:t>Cardiovascular System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8532812" cy="4997450"/>
          </a:xfrm>
        </p:spPr>
        <p:txBody>
          <a:bodyPr/>
          <a:lstStyle/>
          <a:p>
            <a:pPr algn="l" rtl="0" eaLnBrk="1" hangingPunct="1">
              <a:buClr>
                <a:srgbClr val="0000CC"/>
              </a:buClr>
              <a:buFont typeface="Wingdings" pitchFamily="2" charset="2"/>
              <a:buChar char="q"/>
            </a:pPr>
            <a:r>
              <a:rPr lang="en-US" altLang="ar-SA" sz="2400" b="1" smtClean="0">
                <a:solidFill>
                  <a:srgbClr val="990099"/>
                </a:solidFill>
              </a:rPr>
              <a:t>PGI</a:t>
            </a:r>
            <a:r>
              <a:rPr lang="en-US" altLang="ar-SA" sz="2400" b="1" baseline="-25000" smtClean="0">
                <a:solidFill>
                  <a:srgbClr val="990099"/>
                </a:solidFill>
              </a:rPr>
              <a:t>2</a:t>
            </a:r>
            <a:r>
              <a:rPr lang="en-US" altLang="ar-SA" sz="2400" b="1" smtClean="0">
                <a:solidFill>
                  <a:srgbClr val="990099"/>
                </a:solidFill>
              </a:rPr>
              <a:t>/D</a:t>
            </a:r>
            <a:r>
              <a:rPr lang="en-US" altLang="ar-SA" sz="2400" b="1" baseline="-25000" smtClean="0">
                <a:solidFill>
                  <a:srgbClr val="990099"/>
                </a:solidFill>
              </a:rPr>
              <a:t>2</a:t>
            </a:r>
            <a:r>
              <a:rPr lang="en-US" altLang="ar-SA" sz="2400" b="1" smtClean="0">
                <a:solidFill>
                  <a:srgbClr val="990099"/>
                </a:solidFill>
              </a:rPr>
              <a:t>/E</a:t>
            </a:r>
            <a:r>
              <a:rPr lang="en-US" altLang="ar-SA" sz="2400" b="1" baseline="-25000" smtClean="0">
                <a:solidFill>
                  <a:srgbClr val="990099"/>
                </a:solidFill>
              </a:rPr>
              <a:t>2</a:t>
            </a:r>
            <a:r>
              <a:rPr lang="en-US" altLang="ar-SA" sz="2400" baseline="-25000" smtClean="0">
                <a:solidFill>
                  <a:srgbClr val="990099"/>
                </a:solidFill>
              </a:rPr>
              <a:t> </a:t>
            </a:r>
            <a:r>
              <a:rPr lang="en-US" altLang="ar-SA" sz="2400" smtClean="0">
                <a:solidFill>
                  <a:srgbClr val="990099"/>
                </a:solidFill>
              </a:rPr>
              <a:t>→</a:t>
            </a:r>
            <a:r>
              <a:rPr lang="en-US" altLang="ar-SA" sz="2400" smtClean="0"/>
              <a:t>dilation of arterioles, pre-capillary sphincters &amp; post-capillary veins</a:t>
            </a:r>
            <a:r>
              <a:rPr lang="en-US" altLang="ar-SA" sz="2400" smtClean="0">
                <a:solidFill>
                  <a:srgbClr val="990099"/>
                </a:solidFill>
              </a:rPr>
              <a:t> → </a:t>
            </a:r>
            <a:r>
              <a:rPr lang="en-US" altLang="ar-SA" sz="2400" smtClean="0"/>
              <a:t>increased blood flow &amp; cardiac output</a:t>
            </a:r>
          </a:p>
          <a:p>
            <a:pPr algn="l" rtl="0" eaLnBrk="1" hangingPunct="1">
              <a:buClr>
                <a:srgbClr val="0000CC"/>
              </a:buClr>
              <a:buFont typeface="Wingdings" pitchFamily="2" charset="2"/>
              <a:buChar char="q"/>
            </a:pPr>
            <a:r>
              <a:rPr lang="en-US" altLang="ar-SA" sz="2400" b="1" smtClean="0">
                <a:solidFill>
                  <a:srgbClr val="0000CC"/>
                </a:solidFill>
              </a:rPr>
              <a:t>TXA</a:t>
            </a:r>
            <a:r>
              <a:rPr lang="en-US" altLang="ar-SA" sz="2400" b="1" baseline="-25000" smtClean="0">
                <a:solidFill>
                  <a:srgbClr val="0000CC"/>
                </a:solidFill>
              </a:rPr>
              <a:t>2</a:t>
            </a:r>
            <a:r>
              <a:rPr lang="en-US" altLang="ar-SA" sz="2400" smtClean="0"/>
              <a:t> is a potent vasoconstrictor</a:t>
            </a:r>
          </a:p>
          <a:p>
            <a:pPr algn="l" rtl="0" eaLnBrk="1" hangingPunct="1">
              <a:buClr>
                <a:srgbClr val="0000CC"/>
              </a:buClr>
              <a:buFont typeface="Wingdings" pitchFamily="2" charset="2"/>
              <a:buChar char="q"/>
            </a:pPr>
            <a:r>
              <a:rPr lang="en-US" altLang="ar-SA" sz="2400" smtClean="0">
                <a:solidFill>
                  <a:srgbClr val="0000CC"/>
                </a:solidFill>
              </a:rPr>
              <a:t>TXA</a:t>
            </a:r>
            <a:r>
              <a:rPr lang="en-US" altLang="ar-SA" sz="2400" baseline="-25000" smtClean="0">
                <a:solidFill>
                  <a:srgbClr val="0000CC"/>
                </a:solidFill>
              </a:rPr>
              <a:t>2</a:t>
            </a:r>
            <a:r>
              <a:rPr lang="en-US" altLang="ar-SA" sz="2400" baseline="-25000" smtClean="0"/>
              <a:t> </a:t>
            </a:r>
            <a:r>
              <a:rPr lang="en-US" altLang="ar-SA" sz="2400" smtClean="0"/>
              <a:t>&amp; </a:t>
            </a:r>
            <a:r>
              <a:rPr lang="en-US" altLang="ar-SA" sz="2400" b="1" i="1" smtClean="0">
                <a:solidFill>
                  <a:srgbClr val="990099"/>
                </a:solidFill>
              </a:rPr>
              <a:t>PGI</a:t>
            </a:r>
            <a:r>
              <a:rPr lang="en-US" altLang="ar-SA" sz="2400" b="1" i="1" baseline="-25000" smtClean="0">
                <a:solidFill>
                  <a:srgbClr val="990099"/>
                </a:solidFill>
              </a:rPr>
              <a:t>2</a:t>
            </a:r>
            <a:r>
              <a:rPr lang="en-US" altLang="ar-SA" sz="2400" baseline="-25000" smtClean="0">
                <a:solidFill>
                  <a:srgbClr val="990099"/>
                </a:solidFill>
              </a:rPr>
              <a:t> </a:t>
            </a:r>
            <a:r>
              <a:rPr lang="en-US" altLang="ar-SA" sz="2400" smtClean="0"/>
              <a:t>are potent</a:t>
            </a:r>
            <a:r>
              <a:rPr lang="en-US" altLang="ar-SA" sz="2400" smtClean="0">
                <a:solidFill>
                  <a:srgbClr val="990099"/>
                </a:solidFill>
              </a:rPr>
              <a:t> </a:t>
            </a:r>
            <a:r>
              <a:rPr lang="en-US" altLang="ar-SA" sz="2400" smtClean="0"/>
              <a:t>platelet aggregation</a:t>
            </a:r>
            <a:r>
              <a:rPr lang="en-US" altLang="ar-SA" sz="2400" smtClean="0">
                <a:solidFill>
                  <a:srgbClr val="990099"/>
                </a:solidFill>
              </a:rPr>
              <a:t> </a:t>
            </a:r>
            <a:r>
              <a:rPr lang="en-US" altLang="ar-SA" sz="2400" smtClean="0">
                <a:solidFill>
                  <a:srgbClr val="0000CC"/>
                </a:solidFill>
              </a:rPr>
              <a:t>inducer</a:t>
            </a:r>
            <a:r>
              <a:rPr lang="en-US" altLang="ar-SA" sz="2400" smtClean="0">
                <a:solidFill>
                  <a:srgbClr val="990099"/>
                </a:solidFill>
              </a:rPr>
              <a:t> </a:t>
            </a:r>
            <a:r>
              <a:rPr lang="en-US" altLang="ar-SA" sz="2400" smtClean="0"/>
              <a:t>&amp;</a:t>
            </a:r>
            <a:r>
              <a:rPr lang="en-US" altLang="ar-SA" sz="2400" smtClean="0">
                <a:solidFill>
                  <a:srgbClr val="990099"/>
                </a:solidFill>
              </a:rPr>
              <a:t> </a:t>
            </a:r>
            <a:r>
              <a:rPr lang="en-US" altLang="ar-SA" sz="2400" i="1" smtClean="0">
                <a:solidFill>
                  <a:srgbClr val="990099"/>
                </a:solidFill>
              </a:rPr>
              <a:t>inhibitor</a:t>
            </a:r>
            <a:r>
              <a:rPr lang="en-US" altLang="ar-SA" sz="2400" smtClean="0">
                <a:solidFill>
                  <a:srgbClr val="990099"/>
                </a:solidFill>
              </a:rPr>
              <a:t> respectively </a:t>
            </a:r>
            <a:r>
              <a:rPr lang="en-US" altLang="ar-SA" sz="2400" smtClean="0"/>
              <a:t>(blood fluidity)</a:t>
            </a:r>
          </a:p>
          <a:p>
            <a:pPr algn="l" rtl="0" eaLnBrk="1" hangingPunct="1">
              <a:buClr>
                <a:srgbClr val="0000CC"/>
              </a:buClr>
              <a:buFont typeface="Wingdings" pitchFamily="2" charset="2"/>
              <a:buChar char="q"/>
            </a:pPr>
            <a:r>
              <a:rPr lang="en-US" altLang="ar-SA" sz="2400" smtClean="0">
                <a:solidFill>
                  <a:srgbClr val="990099"/>
                </a:solidFill>
              </a:rPr>
              <a:t>PGI</a:t>
            </a:r>
            <a:r>
              <a:rPr lang="en-US" altLang="ar-SA" sz="2400" baseline="-25000" smtClean="0">
                <a:solidFill>
                  <a:srgbClr val="990099"/>
                </a:solidFill>
              </a:rPr>
              <a:t>2 </a:t>
            </a:r>
            <a:r>
              <a:rPr lang="en-US" altLang="ar-SA" sz="2400" smtClean="0"/>
              <a:t>de-aggregate platelets clumps &amp; reduces myocardial infarct size &amp; ischemic organ damage</a:t>
            </a:r>
          </a:p>
          <a:p>
            <a:pPr algn="l" rtl="0" eaLnBrk="1" hangingPunct="1">
              <a:buClr>
                <a:srgbClr val="0000CC"/>
              </a:buClr>
              <a:buFont typeface="Wingdings" pitchFamily="2" charset="2"/>
              <a:buChar char="q"/>
            </a:pPr>
            <a:r>
              <a:rPr lang="en-US" altLang="ar-SA" sz="2400" b="1" smtClean="0">
                <a:solidFill>
                  <a:srgbClr val="0000CC"/>
                </a:solidFill>
              </a:rPr>
              <a:t>PGI</a:t>
            </a:r>
            <a:r>
              <a:rPr lang="en-US" altLang="ar-SA" sz="2400" b="1" baseline="-25000" smtClean="0">
                <a:solidFill>
                  <a:srgbClr val="0000CC"/>
                </a:solidFill>
              </a:rPr>
              <a:t>2</a:t>
            </a:r>
            <a:r>
              <a:rPr lang="en-US" altLang="ar-SA" sz="2400" b="1" smtClean="0">
                <a:solidFill>
                  <a:srgbClr val="0000CC"/>
                </a:solidFill>
              </a:rPr>
              <a:t>, PGE</a:t>
            </a:r>
            <a:r>
              <a:rPr lang="en-US" altLang="ar-SA" sz="2400" b="1" baseline="-25000" smtClean="0">
                <a:solidFill>
                  <a:srgbClr val="0000CC"/>
                </a:solidFill>
              </a:rPr>
              <a:t>2</a:t>
            </a:r>
            <a:r>
              <a:rPr lang="en-US" altLang="ar-SA" sz="2400" b="1" smtClean="0">
                <a:solidFill>
                  <a:srgbClr val="0000CC"/>
                </a:solidFill>
              </a:rPr>
              <a:t>, &amp; NO </a:t>
            </a:r>
            <a:r>
              <a:rPr lang="en-US" altLang="ar-SA" sz="2400" smtClean="0"/>
              <a:t>are simultaneously released from endothelium</a:t>
            </a:r>
          </a:p>
          <a:p>
            <a:pPr algn="l" rtl="0" eaLnBrk="1" hangingPunct="1">
              <a:buClr>
                <a:srgbClr val="0000CC"/>
              </a:buClr>
              <a:buFont typeface="Wingdings" pitchFamily="2" charset="2"/>
              <a:buChar char="q"/>
            </a:pPr>
            <a:r>
              <a:rPr lang="en-US" altLang="ar-SA" sz="2400" smtClean="0">
                <a:solidFill>
                  <a:srgbClr val="990099"/>
                </a:solidFill>
              </a:rPr>
              <a:t>PGE</a:t>
            </a:r>
            <a:r>
              <a:rPr lang="en-US" altLang="ar-SA" sz="2400" baseline="-25000" smtClean="0">
                <a:solidFill>
                  <a:srgbClr val="990099"/>
                </a:solidFill>
              </a:rPr>
              <a:t>2</a:t>
            </a:r>
            <a:r>
              <a:rPr lang="en-US" altLang="ar-SA" sz="2400" smtClean="0">
                <a:solidFill>
                  <a:srgbClr val="990099"/>
                </a:solidFill>
              </a:rPr>
              <a:t> </a:t>
            </a:r>
            <a:r>
              <a:rPr lang="en-US" altLang="ar-SA" sz="2400" smtClean="0"/>
              <a:t>inhibits B- &amp; T-lymphocyte activation &amp; proliferation, inhibiting antibodies &amp; lymphokines production</a:t>
            </a:r>
          </a:p>
          <a:p>
            <a:pPr algn="l" rtl="0" eaLnBrk="1" hangingPunct="1">
              <a:buClr>
                <a:srgbClr val="0000CC"/>
              </a:buClr>
              <a:buFont typeface="Wingdings" pitchFamily="2" charset="2"/>
              <a:buChar char="q"/>
            </a:pPr>
            <a:endParaRPr lang="en-US" altLang="ar-SA" sz="2400" smtClean="0"/>
          </a:p>
          <a:p>
            <a:pPr algn="l" rtl="0" eaLnBrk="1" hangingPunct="1">
              <a:buClr>
                <a:srgbClr val="0000CC"/>
              </a:buClr>
              <a:buFont typeface="Wingdings" pitchFamily="2" charset="2"/>
              <a:buChar char="q"/>
            </a:pPr>
            <a:endParaRPr lang="en-US" altLang="ar-SA" sz="2400" smtClean="0"/>
          </a:p>
          <a:p>
            <a:pPr algn="l" rtl="0" eaLnBrk="1" hangingPunct="1"/>
            <a:endParaRPr lang="en-US" altLang="ar-SA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SA" b="1" smtClean="0">
                <a:solidFill>
                  <a:srgbClr val="0000CC"/>
                </a:solidFill>
                <a:latin typeface="Arial" pitchFamily="34" charset="0"/>
              </a:rPr>
              <a:t>Prostanoids Biologic Effects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353425" cy="5300662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ar-SA" b="1" u="sng" smtClean="0">
                <a:solidFill>
                  <a:schemeClr val="hlink"/>
                </a:solidFill>
              </a:rPr>
              <a:t>Smooth muscle:</a:t>
            </a:r>
            <a:r>
              <a:rPr lang="en-US" altLang="ar-SA" smtClean="0"/>
              <a:t> </a:t>
            </a:r>
          </a:p>
          <a:p>
            <a:pPr algn="l" rtl="0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en-US" altLang="ar-SA" smtClean="0"/>
              <a:t>Bronchial muscle relaxation by PGE</a:t>
            </a:r>
            <a:r>
              <a:rPr lang="en-US" altLang="ar-SA" baseline="-25000" smtClean="0"/>
              <a:t>2</a:t>
            </a:r>
            <a:r>
              <a:rPr lang="en-US" altLang="ar-SA" smtClean="0"/>
              <a:t> &amp; PGI</a:t>
            </a:r>
            <a:r>
              <a:rPr lang="en-US" altLang="ar-SA" baseline="-25000" smtClean="0"/>
              <a:t>2</a:t>
            </a:r>
            <a:r>
              <a:rPr lang="en-US" altLang="ar-SA" smtClean="0"/>
              <a:t>, but constriction by TXA</a:t>
            </a:r>
            <a:r>
              <a:rPr lang="en-US" altLang="ar-SA" baseline="-25000" smtClean="0"/>
              <a:t>2</a:t>
            </a:r>
            <a:r>
              <a:rPr lang="en-US" altLang="ar-SA" smtClean="0"/>
              <a:t>, LTC</a:t>
            </a:r>
            <a:r>
              <a:rPr lang="en-US" altLang="ar-SA" baseline="-25000" smtClean="0"/>
              <a:t>4</a:t>
            </a:r>
            <a:r>
              <a:rPr lang="en-US" altLang="ar-SA" smtClean="0"/>
              <a:t> &amp; LTD</a:t>
            </a:r>
            <a:r>
              <a:rPr lang="en-US" altLang="ar-SA" baseline="-25000" smtClean="0"/>
              <a:t>4</a:t>
            </a:r>
          </a:p>
          <a:p>
            <a:pPr algn="l" rtl="0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en-US" altLang="ar-SA" smtClean="0"/>
              <a:t>Human pregnant uterus is contracted by PGE</a:t>
            </a:r>
            <a:r>
              <a:rPr lang="en-US" altLang="ar-SA" baseline="-25000" smtClean="0"/>
              <a:t>1/2</a:t>
            </a:r>
            <a:r>
              <a:rPr lang="en-US" altLang="ar-SA" smtClean="0"/>
              <a:t>, and PGF</a:t>
            </a:r>
            <a:r>
              <a:rPr lang="en-US" altLang="ar-SA" baseline="-25000" smtClean="0"/>
              <a:t>2</a:t>
            </a:r>
            <a:r>
              <a:rPr lang="el-GR" altLang="ar-SA" baseline="-25000" smtClean="0"/>
              <a:t>α</a:t>
            </a:r>
            <a:endParaRPr lang="en-US" altLang="ar-SA" baseline="-25000" smtClean="0"/>
          </a:p>
          <a:p>
            <a:pPr algn="l" rtl="0" eaLnBrk="1" hangingPunct="1">
              <a:lnSpc>
                <a:spcPct val="90000"/>
              </a:lnSpc>
            </a:pPr>
            <a:r>
              <a:rPr lang="en-US" altLang="ar-SA" b="1" u="sng" smtClean="0">
                <a:solidFill>
                  <a:schemeClr val="hlink"/>
                </a:solidFill>
              </a:rPr>
              <a:t>GIT:</a:t>
            </a:r>
            <a:r>
              <a:rPr lang="en-US" altLang="ar-SA" smtClean="0"/>
              <a:t> PGE</a:t>
            </a:r>
            <a:r>
              <a:rPr lang="en-US" altLang="ar-SA" baseline="-25000" smtClean="0"/>
              <a:t>s</a:t>
            </a:r>
            <a:r>
              <a:rPr lang="en-US" altLang="ar-SA" smtClean="0"/>
              <a:t> &amp; PGI</a:t>
            </a:r>
            <a:r>
              <a:rPr lang="en-US" altLang="ar-SA" baseline="-25000" smtClean="0"/>
              <a:t>2</a:t>
            </a:r>
            <a:r>
              <a:rPr lang="en-US" altLang="ar-SA" smtClean="0"/>
              <a:t> inhibit gastric acid secretion &amp; reduce pepsin content</a:t>
            </a:r>
          </a:p>
          <a:p>
            <a:pPr algn="l" rtl="0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en-US" altLang="ar-SA" smtClean="0"/>
              <a:t>They increase bicarbonate, mucus &amp; blood flow</a:t>
            </a:r>
          </a:p>
          <a:p>
            <a:pPr algn="l" rtl="0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en-US" altLang="ar-SA" smtClean="0"/>
              <a:t>Increased electrolyte/water movement into intestinal lumen (diarrhea)</a:t>
            </a:r>
          </a:p>
          <a:p>
            <a:pPr algn="l" rtl="0"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ar-SA" smtClean="0"/>
              <a:t>TXA</a:t>
            </a:r>
            <a:r>
              <a:rPr lang="en-US" altLang="ar-SA" baseline="-25000" smtClean="0"/>
              <a:t>2</a:t>
            </a:r>
            <a:r>
              <a:rPr lang="en-US" altLang="ar-SA" smtClean="0"/>
              <a:t> is pro-ulcerogenic</a:t>
            </a:r>
          </a:p>
          <a:p>
            <a:pPr algn="l" rtl="0" eaLnBrk="1" hangingPunct="1">
              <a:lnSpc>
                <a:spcPct val="90000"/>
              </a:lnSpc>
            </a:pPr>
            <a:endParaRPr lang="en-US" altLang="ar-SA" smtClean="0"/>
          </a:p>
          <a:p>
            <a:pPr algn="l" rtl="0" eaLnBrk="1" hangingPunct="1">
              <a:lnSpc>
                <a:spcPct val="90000"/>
              </a:lnSpc>
            </a:pPr>
            <a:endParaRPr lang="el-GR" altLang="ar-SA" smtClean="0"/>
          </a:p>
          <a:p>
            <a:pPr algn="l" rtl="0" eaLnBrk="1" hangingPunct="1">
              <a:lnSpc>
                <a:spcPct val="90000"/>
              </a:lnSpc>
            </a:pPr>
            <a:endParaRPr lang="en-US" altLang="ar-S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b="1" smtClean="0">
                <a:solidFill>
                  <a:srgbClr val="0000CC"/>
                </a:solidFill>
                <a:latin typeface="Arial" pitchFamily="34" charset="0"/>
              </a:rPr>
              <a:t>Prostanoids Biologic Effects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600200"/>
            <a:ext cx="4184650" cy="4924425"/>
          </a:xfrm>
        </p:spPr>
        <p:txBody>
          <a:bodyPr/>
          <a:lstStyle/>
          <a:p>
            <a:pPr algn="ctr" rtl="0" eaLnBrk="1" hangingPunct="1">
              <a:buFont typeface="Wingdings" pitchFamily="2" charset="2"/>
              <a:buNone/>
            </a:pPr>
            <a:r>
              <a:rPr lang="en-US" altLang="ar-SA" b="1" smtClean="0">
                <a:solidFill>
                  <a:schemeClr val="hlink"/>
                </a:solidFill>
              </a:rPr>
              <a:t>Renal System</a:t>
            </a:r>
            <a:r>
              <a:rPr lang="en-US" altLang="ar-SA" b="1" smtClean="0"/>
              <a:t> </a:t>
            </a:r>
          </a:p>
          <a:p>
            <a:pPr algn="l" rtl="0" eaLnBrk="1" hangingPunct="1"/>
            <a:r>
              <a:rPr lang="en-US" altLang="ar-SA" sz="2400" smtClean="0"/>
              <a:t>PGs enhance urine formation, natriuresis, &amp; kaliuresis via action on renal blood flow &amp; tubules</a:t>
            </a:r>
          </a:p>
          <a:p>
            <a:pPr algn="l" rtl="0" eaLnBrk="1" hangingPunct="1"/>
            <a:r>
              <a:rPr lang="en-US" altLang="ar-SA" sz="2400" smtClean="0"/>
              <a:t>PGD</a:t>
            </a:r>
            <a:r>
              <a:rPr lang="en-US" altLang="ar-SA" sz="2400" baseline="-25000" smtClean="0"/>
              <a:t>2</a:t>
            </a:r>
            <a:r>
              <a:rPr lang="en-US" altLang="ar-SA" sz="2400" smtClean="0"/>
              <a:t>, PGE</a:t>
            </a:r>
            <a:r>
              <a:rPr lang="en-US" altLang="ar-SA" sz="2400" baseline="-25000" smtClean="0"/>
              <a:t>2</a:t>
            </a:r>
            <a:r>
              <a:rPr lang="en-US" altLang="ar-SA" sz="2400" smtClean="0"/>
              <a:t>, PGI</a:t>
            </a:r>
            <a:r>
              <a:rPr lang="en-US" altLang="ar-SA" sz="2400" baseline="-25000" smtClean="0"/>
              <a:t>2</a:t>
            </a:r>
            <a:r>
              <a:rPr lang="en-US" altLang="ar-SA" sz="2400" smtClean="0"/>
              <a:t> stimulate renin release</a:t>
            </a:r>
            <a:endParaRPr lang="ar-SA" altLang="ar-SA" sz="2400" smtClean="0"/>
          </a:p>
          <a:p>
            <a:pPr algn="l" rtl="0" eaLnBrk="1" hangingPunct="1"/>
            <a:r>
              <a:rPr lang="en-US" altLang="ar-SA" sz="2400" smtClean="0"/>
              <a:t>PGs inhibit water re-absorption under ADH effect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27538" y="1600200"/>
            <a:ext cx="4716462" cy="5257800"/>
          </a:xfrm>
        </p:spPr>
        <p:txBody>
          <a:bodyPr/>
          <a:lstStyle/>
          <a:p>
            <a:pPr algn="ctr" rtl="0" eaLnBrk="1" hangingPunct="1">
              <a:buFont typeface="Wingdings" pitchFamily="2" charset="2"/>
              <a:buNone/>
            </a:pPr>
            <a:r>
              <a:rPr lang="en-US" altLang="ar-SA" sz="2400" b="1" smtClean="0">
                <a:solidFill>
                  <a:schemeClr val="hlink"/>
                </a:solidFill>
              </a:rPr>
              <a:t>Nervous system</a:t>
            </a:r>
          </a:p>
          <a:p>
            <a:pPr algn="l" rtl="0" eaLnBrk="1" hangingPunct="1"/>
            <a:r>
              <a:rPr lang="en-US" altLang="ar-SA" sz="2400" i="1" smtClean="0">
                <a:solidFill>
                  <a:schemeClr val="hlink"/>
                </a:solidFill>
              </a:rPr>
              <a:t>Hyperthermia</a:t>
            </a:r>
            <a:r>
              <a:rPr lang="en-US" altLang="ar-SA" sz="2400" smtClean="0"/>
              <a:t>  by PGE</a:t>
            </a:r>
            <a:r>
              <a:rPr lang="en-US" altLang="ar-SA" sz="2400" baseline="-25000" smtClean="0"/>
              <a:t>2</a:t>
            </a:r>
            <a:r>
              <a:rPr lang="en-US" altLang="ar-SA" sz="2400" smtClean="0"/>
              <a:t>, related pyrogen-induced fever</a:t>
            </a:r>
            <a:endParaRPr lang="ar-SA" altLang="ar-SA" sz="2400" smtClean="0"/>
          </a:p>
          <a:p>
            <a:pPr algn="l" rtl="0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altLang="ar-SA" sz="2400" smtClean="0"/>
              <a:t>Antipyretic action of ASA &amp; NSAIDs is via inhibition of COX-1, -2 &amp; -3</a:t>
            </a:r>
            <a:endParaRPr lang="ar-SA" altLang="ar-SA" sz="2400" smtClean="0"/>
          </a:p>
          <a:p>
            <a:pPr algn="l" rtl="0" eaLnBrk="1" hangingPunct="1"/>
            <a:r>
              <a:rPr lang="ar-SA" altLang="ar-SA" sz="2400" smtClean="0"/>
              <a:t>ِ</a:t>
            </a:r>
            <a:r>
              <a:rPr lang="en-US" altLang="ar-SA" sz="2400" i="1" smtClean="0">
                <a:solidFill>
                  <a:schemeClr val="hlink"/>
                </a:solidFill>
              </a:rPr>
              <a:t>Algesia induction</a:t>
            </a:r>
            <a:r>
              <a:rPr lang="en-US" altLang="ar-SA" sz="2400" smtClean="0"/>
              <a:t> &amp; pain sensitization to histamine, BK or mechanical stimuli</a:t>
            </a:r>
            <a:endParaRPr lang="ar-SA" altLang="ar-SA" sz="2400" smtClean="0"/>
          </a:p>
          <a:p>
            <a:pPr algn="l" rtl="0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altLang="ar-SA" sz="2400" smtClean="0"/>
              <a:t>Analgesic action of ASA &amp; NSAIDs is via inhibition of COXs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SA" b="1" smtClean="0">
                <a:solidFill>
                  <a:srgbClr val="000099"/>
                </a:solidFill>
                <a:latin typeface="Arial" pitchFamily="34" charset="0"/>
              </a:rPr>
              <a:t>The Lipoxygenase Pathway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484313"/>
            <a:ext cx="8064500" cy="5040312"/>
          </a:xfrm>
        </p:spPr>
        <p:txBody>
          <a:bodyPr/>
          <a:lstStyle/>
          <a:p>
            <a:pPr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60000"/>
              </a:spcAft>
              <a:buClr>
                <a:srgbClr val="0000CC"/>
              </a:buClr>
              <a:buFont typeface="Wingdings" pitchFamily="2" charset="2"/>
              <a:buChar char="ü"/>
            </a:pPr>
            <a:r>
              <a:rPr lang="en-US" altLang="ar-SA" sz="2400" b="1" smtClean="0">
                <a:solidFill>
                  <a:srgbClr val="000099"/>
                </a:solidFill>
                <a:cs typeface="Times New Roman" pitchFamily="18" charset="0"/>
              </a:rPr>
              <a:t>Lipoxygenase</a:t>
            </a:r>
            <a:r>
              <a:rPr lang="en-US" altLang="ar-SA" sz="2400" smtClean="0">
                <a:cs typeface="Times New Roman" pitchFamily="18" charset="0"/>
              </a:rPr>
              <a:t>, catalze the addition of O</a:t>
            </a:r>
            <a:r>
              <a:rPr lang="en-US" altLang="ar-SA" sz="2400" baseline="-25000" smtClean="0">
                <a:cs typeface="Times New Roman" pitchFamily="18" charset="0"/>
              </a:rPr>
              <a:t>2</a:t>
            </a:r>
            <a:r>
              <a:rPr lang="en-US" altLang="ar-SA" sz="2400" smtClean="0">
                <a:cs typeface="Times New Roman" pitchFamily="18" charset="0"/>
              </a:rPr>
              <a:t> to double bond(s) of arachidonic acid forming hydroperoxy-eicosatetraenoic acid</a:t>
            </a:r>
            <a:r>
              <a:rPr lang="en-US" altLang="ar-SA" sz="1800" smtClean="0">
                <a:cs typeface="Times New Roman" pitchFamily="18" charset="0"/>
              </a:rPr>
              <a:t> </a:t>
            </a:r>
            <a:r>
              <a:rPr lang="en-US" altLang="ar-SA" sz="2400" b="1" smtClean="0">
                <a:solidFill>
                  <a:srgbClr val="000080"/>
                </a:solidFill>
                <a:cs typeface="Times New Roman" pitchFamily="18" charset="0"/>
              </a:rPr>
              <a:t>(HPETE)</a:t>
            </a:r>
          </a:p>
          <a:p>
            <a:pPr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60000"/>
              </a:spcAft>
              <a:buClr>
                <a:srgbClr val="0000CC"/>
              </a:buClr>
              <a:buFont typeface="Wingdings" pitchFamily="2" charset="2"/>
              <a:buChar char="ü"/>
            </a:pPr>
            <a:r>
              <a:rPr lang="en-US" altLang="ar-SA" sz="2400" b="1" smtClean="0">
                <a:solidFill>
                  <a:srgbClr val="000080"/>
                </a:solidFill>
                <a:cs typeface="Times New Roman" pitchFamily="18" charset="0"/>
              </a:rPr>
              <a:t>5-, 12- &amp; 15- lipoxygenases → </a:t>
            </a:r>
            <a:r>
              <a:rPr lang="en-US" altLang="ar-SA" sz="2400" b="1" smtClean="0">
                <a:solidFill>
                  <a:srgbClr val="990099"/>
                </a:solidFill>
                <a:cs typeface="Times New Roman" pitchFamily="18" charset="0"/>
              </a:rPr>
              <a:t>5-, 12- &amp; 15-</a:t>
            </a:r>
            <a:r>
              <a:rPr lang="en-US" altLang="ar-SA" sz="2400" smtClean="0">
                <a:solidFill>
                  <a:srgbClr val="990099"/>
                </a:solidFill>
                <a:cs typeface="Times New Roman" pitchFamily="18" charset="0"/>
              </a:rPr>
              <a:t>HPETEs</a:t>
            </a:r>
            <a:r>
              <a:rPr lang="en-US" altLang="ar-SA" sz="2400" smtClean="0">
                <a:cs typeface="Times New Roman" pitchFamily="18" charset="0"/>
              </a:rPr>
              <a:t> respectively</a:t>
            </a:r>
          </a:p>
          <a:p>
            <a:pPr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60000"/>
              </a:spcAft>
              <a:buClr>
                <a:srgbClr val="0000CC"/>
              </a:buClr>
              <a:buFont typeface="Wingdings" pitchFamily="2" charset="2"/>
              <a:buChar char="ü"/>
            </a:pPr>
            <a:r>
              <a:rPr lang="en-US" altLang="ar-SA" sz="2400" smtClean="0">
                <a:cs typeface="Times New Roman" pitchFamily="18" charset="0"/>
              </a:rPr>
              <a:t>5-HPETE is converted to </a:t>
            </a:r>
            <a:r>
              <a:rPr lang="en-US" altLang="ar-SA" sz="2400" smtClean="0">
                <a:solidFill>
                  <a:srgbClr val="990099"/>
                </a:solidFill>
                <a:cs typeface="Times New Roman" pitchFamily="18" charset="0"/>
              </a:rPr>
              <a:t>leukotriene-A</a:t>
            </a:r>
            <a:r>
              <a:rPr lang="en-US" altLang="ar-SA" sz="2400" baseline="-25000" smtClean="0">
                <a:solidFill>
                  <a:srgbClr val="990099"/>
                </a:solidFill>
                <a:cs typeface="Times New Roman" pitchFamily="18" charset="0"/>
              </a:rPr>
              <a:t>4 </a:t>
            </a:r>
            <a:r>
              <a:rPr lang="en-US" altLang="ar-SA" sz="2400" smtClean="0">
                <a:solidFill>
                  <a:srgbClr val="990099"/>
                </a:solidFill>
                <a:cs typeface="Times New Roman" pitchFamily="18" charset="0"/>
              </a:rPr>
              <a:t>(LTA</a:t>
            </a:r>
            <a:r>
              <a:rPr lang="en-US" altLang="ar-SA" sz="2400" baseline="-25000" smtClean="0">
                <a:solidFill>
                  <a:srgbClr val="990099"/>
                </a:solidFill>
                <a:cs typeface="Times New Roman" pitchFamily="18" charset="0"/>
              </a:rPr>
              <a:t>4</a:t>
            </a:r>
            <a:r>
              <a:rPr lang="en-US" altLang="ar-SA" sz="2400" smtClean="0">
                <a:solidFill>
                  <a:srgbClr val="990099"/>
                </a:solidFill>
                <a:cs typeface="Times New Roman" pitchFamily="18" charset="0"/>
              </a:rPr>
              <a:t>) </a:t>
            </a:r>
            <a:r>
              <a:rPr lang="en-US" altLang="ar-SA" sz="2400" smtClean="0">
                <a:cs typeface="Times New Roman" pitchFamily="18" charset="0"/>
              </a:rPr>
              <a:t>, which in turn may be converted to various other </a:t>
            </a:r>
            <a:r>
              <a:rPr lang="en-US" altLang="ar-SA" sz="2400" b="1" smtClean="0">
                <a:solidFill>
                  <a:srgbClr val="000099"/>
                </a:solidFill>
                <a:cs typeface="Times New Roman" pitchFamily="18" charset="0"/>
              </a:rPr>
              <a:t>leukotrienes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SA" sz="3800" smtClean="0">
                <a:solidFill>
                  <a:schemeClr val="hlink"/>
                </a:solidFill>
                <a:latin typeface="Arial" pitchFamily="34" charset="0"/>
              </a:rPr>
              <a:t>Leukotriens (Slow-Reacting Substance of Anaphylaxis, SRS-A)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00200"/>
            <a:ext cx="8459787" cy="5068888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ar-SA" b="1" smtClean="0">
                <a:solidFill>
                  <a:srgbClr val="0000CC"/>
                </a:solidFill>
              </a:rPr>
              <a:t>Cysteinyl LTs (LTC</a:t>
            </a:r>
            <a:r>
              <a:rPr lang="en-US" altLang="ar-SA" b="1" baseline="-25000" smtClean="0">
                <a:solidFill>
                  <a:srgbClr val="0000CC"/>
                </a:solidFill>
              </a:rPr>
              <a:t>4</a:t>
            </a:r>
            <a:r>
              <a:rPr lang="en-US" altLang="ar-SA" b="1" smtClean="0">
                <a:solidFill>
                  <a:srgbClr val="0000CC"/>
                </a:solidFill>
              </a:rPr>
              <a:t>/D</a:t>
            </a:r>
            <a:r>
              <a:rPr lang="en-US" altLang="ar-SA" b="1" baseline="-25000" smtClean="0">
                <a:solidFill>
                  <a:srgbClr val="0000CC"/>
                </a:solidFill>
              </a:rPr>
              <a:t>4</a:t>
            </a:r>
            <a:r>
              <a:rPr lang="en-US" altLang="ar-SA" b="1" smtClean="0">
                <a:solidFill>
                  <a:srgbClr val="0000CC"/>
                </a:solidFill>
              </a:rPr>
              <a:t>/E</a:t>
            </a:r>
            <a:r>
              <a:rPr lang="en-US" altLang="ar-SA" b="1" baseline="-25000" smtClean="0">
                <a:solidFill>
                  <a:srgbClr val="0000CC"/>
                </a:solidFill>
              </a:rPr>
              <a:t>4</a:t>
            </a:r>
            <a:r>
              <a:rPr lang="en-US" altLang="ar-SA" b="1" smtClean="0">
                <a:solidFill>
                  <a:srgbClr val="0000CC"/>
                </a:solidFill>
              </a:rPr>
              <a:t>/F</a:t>
            </a:r>
            <a:r>
              <a:rPr lang="en-US" altLang="ar-SA" b="1" baseline="-25000" smtClean="0">
                <a:solidFill>
                  <a:srgbClr val="0000CC"/>
                </a:solidFill>
              </a:rPr>
              <a:t>4</a:t>
            </a:r>
            <a:r>
              <a:rPr lang="en-US" altLang="ar-SA" b="1" smtClean="0">
                <a:solidFill>
                  <a:srgbClr val="0000CC"/>
                </a:solidFill>
              </a:rPr>
              <a:t>)</a:t>
            </a:r>
            <a:r>
              <a:rPr lang="en-US" altLang="ar-SA" smtClean="0"/>
              <a:t> cause potent vasoconstriction &amp; small airway constriction</a:t>
            </a:r>
          </a:p>
          <a:p>
            <a:pPr algn="l" rtl="0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en-US" altLang="ar-SA" smtClean="0"/>
              <a:t>They increase tracheal mucus secretion</a:t>
            </a:r>
            <a:endParaRPr lang="ar-SA" altLang="ar-SA" smtClean="0"/>
          </a:p>
          <a:p>
            <a:pPr algn="just" rtl="0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en-US" altLang="ar-SA" smtClean="0"/>
              <a:t>They may be of role in immediate hypersensitivity &amp; asthma, where corticosteroids are effective antiallergic via LTs inhibition (but NOT ASA)</a:t>
            </a:r>
            <a:endParaRPr lang="ar-SA" altLang="ar-SA" smtClean="0"/>
          </a:p>
          <a:p>
            <a:pPr algn="just" rtl="0" eaLnBrk="1" hangingPunct="1">
              <a:lnSpc>
                <a:spcPct val="90000"/>
              </a:lnSpc>
            </a:pPr>
            <a:r>
              <a:rPr lang="en-US" altLang="ar-SA" b="1" u="sng" smtClean="0">
                <a:solidFill>
                  <a:srgbClr val="990099"/>
                </a:solidFill>
              </a:rPr>
              <a:t>LTB</a:t>
            </a:r>
            <a:r>
              <a:rPr lang="en-US" altLang="ar-SA" b="1" u="sng" baseline="-25000" smtClean="0">
                <a:solidFill>
                  <a:srgbClr val="990099"/>
                </a:solidFill>
              </a:rPr>
              <a:t>4</a:t>
            </a:r>
            <a:r>
              <a:rPr lang="en-US" altLang="ar-SA" b="1" u="sng" smtClean="0">
                <a:solidFill>
                  <a:srgbClr val="990099"/>
                </a:solidFill>
              </a:rPr>
              <a:t> </a:t>
            </a:r>
            <a:r>
              <a:rPr lang="en-US" altLang="ar-SA" smtClean="0"/>
              <a:t>produced from PMNLs has a potent chemotactic activity (Inflammation/damage)</a:t>
            </a:r>
          </a:p>
          <a:p>
            <a:pPr algn="just" rtl="0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en-US" altLang="ar-SA" smtClean="0"/>
              <a:t>LTB</a:t>
            </a:r>
            <a:r>
              <a:rPr lang="en-US" altLang="ar-SA" baseline="-25000" smtClean="0"/>
              <a:t>4</a:t>
            </a:r>
            <a:r>
              <a:rPr lang="ar-SA" altLang="ar-SA" baseline="-25000" smtClean="0"/>
              <a:t> </a:t>
            </a:r>
            <a:r>
              <a:rPr lang="en-US" altLang="ar-SA" smtClean="0"/>
              <a:t>induce aggregation of</a:t>
            </a:r>
            <a:r>
              <a:rPr lang="en-US" altLang="ar-SA" baseline="-25000" smtClean="0"/>
              <a:t> </a:t>
            </a:r>
            <a:r>
              <a:rPr lang="en-US" altLang="ar-SA" smtClean="0"/>
              <a:t>PMNLs</a:t>
            </a:r>
            <a:r>
              <a:rPr lang="ar-SA" altLang="ar-SA" smtClean="0"/>
              <a:t> </a:t>
            </a:r>
            <a:r>
              <a:rPr lang="en-US" altLang="ar-SA" smtClean="0"/>
              <a:t> in joint diseases (gout, arthritis) &amp; skin diseases (psoriasis)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SA" smtClean="0">
                <a:solidFill>
                  <a:srgbClr val="990099"/>
                </a:solidFill>
                <a:latin typeface="Arial" pitchFamily="34" charset="0"/>
              </a:rPr>
              <a:t>The Epoxygenase Pathway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8532812" cy="4530725"/>
          </a:xfrm>
        </p:spPr>
        <p:txBody>
          <a:bodyPr/>
          <a:lstStyle/>
          <a:p>
            <a:pPr algn="l" rtl="0" eaLnBrk="1" hangingPunct="1"/>
            <a:r>
              <a:rPr lang="en-US" altLang="ar-SA" smtClean="0"/>
              <a:t>A cytochrome P450 epoxides double bonds of the precursor FA (arachidonate) into mono-epoxide FA; </a:t>
            </a:r>
            <a:r>
              <a:rPr lang="en-US" altLang="ar-SA" smtClean="0">
                <a:solidFill>
                  <a:srgbClr val="0000CC"/>
                </a:solidFill>
              </a:rPr>
              <a:t>epoxy eicosatetraenoic acids (EPETEs)</a:t>
            </a:r>
          </a:p>
          <a:p>
            <a:pPr algn="l" rtl="0" eaLnBrk="1" hangingPunct="1"/>
            <a:r>
              <a:rPr lang="en-US" altLang="ar-SA" smtClean="0">
                <a:solidFill>
                  <a:srgbClr val="0000CC"/>
                </a:solidFill>
              </a:rPr>
              <a:t>EPETEs </a:t>
            </a:r>
            <a:r>
              <a:rPr lang="en-US" altLang="ar-SA" smtClean="0"/>
              <a:t>are involved in vascular tone modulation, ion transport, hemostasis &amp; hematopoiesis</a:t>
            </a:r>
            <a:endParaRPr lang="ar-SA" altLang="ar-SA" smtClean="0">
              <a:solidFill>
                <a:srgbClr val="0000CC"/>
              </a:solidFill>
            </a:endParaRPr>
          </a:p>
          <a:p>
            <a:pPr algn="l" rtl="0" eaLnBrk="1" hangingPunct="1"/>
            <a:endParaRPr lang="en-US" altLang="ar-SA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SA" sz="3800" b="1" smtClean="0">
                <a:solidFill>
                  <a:srgbClr val="0000CC"/>
                </a:solidFill>
                <a:latin typeface="Arial" pitchFamily="34" charset="0"/>
              </a:rPr>
              <a:t/>
            </a:r>
            <a:br>
              <a:rPr lang="en-US" altLang="ar-SA" sz="3800" b="1" smtClean="0">
                <a:solidFill>
                  <a:srgbClr val="0000CC"/>
                </a:solidFill>
                <a:latin typeface="Arial" pitchFamily="34" charset="0"/>
              </a:rPr>
            </a:br>
            <a:r>
              <a:rPr lang="en-US" altLang="ar-SA" sz="3800" b="1" smtClean="0">
                <a:solidFill>
                  <a:srgbClr val="0000CC"/>
                </a:solidFill>
                <a:latin typeface="Arial" pitchFamily="34" charset="0"/>
              </a:rPr>
              <a:t>Prostanoids Therapeutic Uses</a:t>
            </a:r>
            <a:br>
              <a:rPr lang="en-US" altLang="ar-SA" sz="3800" b="1" smtClean="0">
                <a:solidFill>
                  <a:srgbClr val="0000CC"/>
                </a:solidFill>
                <a:latin typeface="Arial" pitchFamily="34" charset="0"/>
              </a:rPr>
            </a:br>
            <a:r>
              <a:rPr lang="en-US" altLang="ar-SA" sz="3800" smtClean="0">
                <a:solidFill>
                  <a:srgbClr val="990099"/>
                </a:solidFill>
                <a:latin typeface="Algerian" pitchFamily="82" charset="0"/>
              </a:rPr>
              <a:t>Uterine Stimulation</a:t>
            </a:r>
            <a:r>
              <a:rPr lang="en-US" altLang="ar-SA" sz="3800" smtClean="0"/>
              <a:t/>
            </a:r>
            <a:br>
              <a:rPr lang="en-US" altLang="ar-SA" sz="3800" smtClean="0"/>
            </a:br>
            <a:endParaRPr lang="en-US" altLang="ar-SA" sz="3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00200"/>
            <a:ext cx="8459787" cy="5257800"/>
          </a:xfrm>
          <a:noFill/>
        </p:spPr>
        <p:txBody>
          <a:bodyPr/>
          <a:lstStyle/>
          <a:p>
            <a:pPr algn="l" rtl="0" eaLnBrk="1" hangingPunct="1"/>
            <a:r>
              <a:rPr lang="en-US" altLang="ar-SA" smtClean="0">
                <a:solidFill>
                  <a:schemeClr val="hlink"/>
                </a:solidFill>
              </a:rPr>
              <a:t>Dinoprostone (PGE</a:t>
            </a:r>
            <a:r>
              <a:rPr lang="en-US" altLang="ar-SA" baseline="-25000" smtClean="0">
                <a:solidFill>
                  <a:schemeClr val="hlink"/>
                </a:solidFill>
              </a:rPr>
              <a:t>2</a:t>
            </a:r>
            <a:r>
              <a:rPr lang="en-US" altLang="ar-SA" smtClean="0">
                <a:solidFill>
                  <a:schemeClr val="hlink"/>
                </a:solidFill>
              </a:rPr>
              <a:t>): </a:t>
            </a:r>
            <a:r>
              <a:rPr lang="en-US" altLang="ar-SA" u="sng" smtClean="0">
                <a:solidFill>
                  <a:srgbClr val="0000CC"/>
                </a:solidFill>
              </a:rPr>
              <a:t>Prostin E</a:t>
            </a:r>
            <a:r>
              <a:rPr lang="en-US" altLang="ar-SA" u="sng" baseline="-25000" smtClean="0">
                <a:solidFill>
                  <a:srgbClr val="0000CC"/>
                </a:solidFill>
              </a:rPr>
              <a:t>2</a:t>
            </a:r>
            <a:r>
              <a:rPr lang="en-US" altLang="ar-SA" u="sng" smtClean="0">
                <a:solidFill>
                  <a:srgbClr val="0000CC"/>
                </a:solidFill>
              </a:rPr>
              <a:t> vaginal suppositories</a:t>
            </a:r>
            <a:r>
              <a:rPr lang="en-US" altLang="ar-SA" smtClean="0"/>
              <a:t> used to induce abortion between 12</a:t>
            </a:r>
            <a:r>
              <a:rPr lang="en-US" altLang="ar-SA" baseline="30000" smtClean="0"/>
              <a:t>th</a:t>
            </a:r>
            <a:r>
              <a:rPr lang="en-US" altLang="ar-SA" smtClean="0"/>
              <a:t> </a:t>
            </a:r>
            <a:r>
              <a:rPr lang="en-US" altLang="ar-SA" baseline="30000" smtClean="0"/>
              <a:t>-</a:t>
            </a:r>
            <a:r>
              <a:rPr lang="en-US" altLang="ar-SA" smtClean="0"/>
              <a:t>20</a:t>
            </a:r>
            <a:r>
              <a:rPr lang="en-US" altLang="ar-SA" baseline="30000" smtClean="0"/>
              <a:t>th</a:t>
            </a:r>
            <a:r>
              <a:rPr lang="en-US" altLang="ar-SA" smtClean="0"/>
              <a:t> gestational weeks</a:t>
            </a:r>
          </a:p>
          <a:p>
            <a:pPr algn="l" rtl="0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altLang="ar-SA" b="1" u="sng" smtClean="0">
                <a:solidFill>
                  <a:schemeClr val="hlink"/>
                </a:solidFill>
              </a:rPr>
              <a:t>Prostin E</a:t>
            </a:r>
            <a:r>
              <a:rPr lang="en-US" altLang="ar-SA" b="1" u="sng" baseline="-25000" smtClean="0">
                <a:solidFill>
                  <a:schemeClr val="hlink"/>
                </a:solidFill>
              </a:rPr>
              <a:t>2 </a:t>
            </a:r>
            <a:r>
              <a:rPr lang="en-US" altLang="ar-SA" b="1" u="sng" smtClean="0">
                <a:solidFill>
                  <a:schemeClr val="hlink"/>
                </a:solidFill>
              </a:rPr>
              <a:t>oral tablets</a:t>
            </a:r>
            <a:r>
              <a:rPr lang="en-US" altLang="ar-SA" smtClean="0">
                <a:solidFill>
                  <a:schemeClr val="hlink"/>
                </a:solidFill>
              </a:rPr>
              <a:t> </a:t>
            </a:r>
            <a:r>
              <a:rPr lang="en-US" altLang="ar-SA" smtClean="0"/>
              <a:t>for elective induction of labbour/obliged induction because of HTN, toxemia, intrauterine death</a:t>
            </a:r>
          </a:p>
          <a:p>
            <a:pPr algn="l" rtl="0" eaLnBrk="1" hangingPunct="1">
              <a:buClr>
                <a:schemeClr val="hlink"/>
              </a:buClr>
              <a:buFontTx/>
              <a:buChar char="•"/>
            </a:pPr>
            <a:r>
              <a:rPr lang="en-US" altLang="ar-SA" smtClean="0"/>
              <a:t>Treatment of duration ≤ 18 hrs</a:t>
            </a:r>
          </a:p>
          <a:p>
            <a:pPr algn="l" rtl="0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altLang="ar-SA" b="1" u="sng" smtClean="0">
                <a:solidFill>
                  <a:schemeClr val="hlink"/>
                </a:solidFill>
              </a:rPr>
              <a:t>Prostin E</a:t>
            </a:r>
            <a:r>
              <a:rPr lang="en-US" altLang="ar-SA" b="1" u="sng" baseline="-25000" smtClean="0">
                <a:solidFill>
                  <a:schemeClr val="hlink"/>
                </a:solidFill>
              </a:rPr>
              <a:t>2</a:t>
            </a:r>
            <a:r>
              <a:rPr lang="en-US" altLang="ar-SA" b="1" u="sng" smtClean="0">
                <a:solidFill>
                  <a:schemeClr val="hlink"/>
                </a:solidFill>
              </a:rPr>
              <a:t> vaginal gel</a:t>
            </a:r>
            <a:r>
              <a:rPr lang="en-US" altLang="ar-SA" smtClean="0">
                <a:solidFill>
                  <a:schemeClr val="hlink"/>
                </a:solidFill>
              </a:rPr>
              <a:t> </a:t>
            </a:r>
            <a:r>
              <a:rPr lang="en-US" altLang="ar-SA" smtClean="0"/>
              <a:t>used for induction of labour at term or near term (I-2 mg intravaginal, repeated Q 6hrs according to response)</a:t>
            </a:r>
          </a:p>
          <a:p>
            <a:pPr algn="l" rtl="0" eaLnBrk="1" hangingPunct="1">
              <a:buClr>
                <a:schemeClr val="hlink"/>
              </a:buClr>
              <a:buFont typeface="Wingdings" pitchFamily="2" charset="2"/>
              <a:buNone/>
            </a:pPr>
            <a:endParaRPr lang="en-US" altLang="ar-SA" smtClean="0"/>
          </a:p>
          <a:p>
            <a:pPr algn="l" rtl="0" eaLnBrk="1" hangingPunct="1"/>
            <a:endParaRPr lang="en-US" altLang="ar-S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0" eaLnBrk="1" hangingPunct="1"/>
            <a:r>
              <a:rPr lang="en-US" altLang="ar-SA" sz="3800" b="1" smtClean="0">
                <a:solidFill>
                  <a:srgbClr val="0000CC"/>
                </a:solidFill>
                <a:latin typeface="Arial" pitchFamily="34" charset="0"/>
              </a:rPr>
              <a:t/>
            </a:r>
            <a:br>
              <a:rPr lang="en-US" altLang="ar-SA" sz="3800" b="1" smtClean="0">
                <a:solidFill>
                  <a:srgbClr val="0000CC"/>
                </a:solidFill>
                <a:latin typeface="Arial" pitchFamily="34" charset="0"/>
              </a:rPr>
            </a:br>
            <a:r>
              <a:rPr lang="en-US" altLang="ar-SA" sz="3800" b="1" smtClean="0">
                <a:solidFill>
                  <a:srgbClr val="0000CC"/>
                </a:solidFill>
                <a:latin typeface="Arial" pitchFamily="34" charset="0"/>
              </a:rPr>
              <a:t>Prostanoids Therapeutic Uses</a:t>
            </a:r>
            <a:br>
              <a:rPr lang="en-US" altLang="ar-SA" sz="3800" b="1" smtClean="0">
                <a:solidFill>
                  <a:srgbClr val="0000CC"/>
                </a:solidFill>
                <a:latin typeface="Arial" pitchFamily="34" charset="0"/>
              </a:rPr>
            </a:br>
            <a:r>
              <a:rPr lang="en-US" altLang="ar-SA" sz="3800" smtClean="0">
                <a:solidFill>
                  <a:srgbClr val="990099"/>
                </a:solidFill>
                <a:latin typeface="Algerian" pitchFamily="82" charset="0"/>
              </a:rPr>
              <a:t>Uterine Stimulation</a:t>
            </a:r>
            <a:r>
              <a:rPr lang="en-US" altLang="ar-SA" sz="3800" smtClean="0"/>
              <a:t/>
            </a:r>
            <a:br>
              <a:rPr lang="en-US" altLang="ar-SA" sz="3800" smtClean="0"/>
            </a:br>
            <a:endParaRPr lang="en-US" altLang="ar-SA" sz="38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8532812" cy="52578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altLang="ar-SA" b="1" smtClean="0">
                <a:solidFill>
                  <a:srgbClr val="0000CC"/>
                </a:solidFill>
              </a:rPr>
              <a:t>Carboprost (15-methyl PGF</a:t>
            </a:r>
            <a:r>
              <a:rPr lang="en-US" altLang="ar-SA" b="1" baseline="-25000" smtClean="0">
                <a:solidFill>
                  <a:srgbClr val="0000CC"/>
                </a:solidFill>
              </a:rPr>
              <a:t>2</a:t>
            </a:r>
            <a:r>
              <a:rPr lang="el-GR" altLang="ar-SA" b="1" baseline="-25000" smtClean="0">
                <a:solidFill>
                  <a:srgbClr val="0000CC"/>
                </a:solidFill>
              </a:rPr>
              <a:t>α</a:t>
            </a:r>
            <a:r>
              <a:rPr lang="en-US" altLang="ar-SA" b="1" smtClean="0">
                <a:solidFill>
                  <a:srgbClr val="0000CC"/>
                </a:solidFill>
              </a:rPr>
              <a:t>)</a:t>
            </a:r>
          </a:p>
          <a:p>
            <a:pPr algn="l" rtl="0" eaLnBrk="1" hangingPunct="1">
              <a:defRPr/>
            </a:pPr>
            <a:r>
              <a:rPr lang="en-US" altLang="ar-SA" smtClean="0"/>
              <a:t>Used by IM route for induction of abortion between 12</a:t>
            </a:r>
            <a:r>
              <a:rPr lang="en-US" altLang="ar-SA" baseline="30000" smtClean="0"/>
              <a:t>th</a:t>
            </a:r>
            <a:r>
              <a:rPr lang="en-US" altLang="ar-SA" smtClean="0"/>
              <a:t> </a:t>
            </a:r>
            <a:r>
              <a:rPr lang="en-US" altLang="ar-SA" baseline="30000" smtClean="0"/>
              <a:t>-</a:t>
            </a:r>
            <a:r>
              <a:rPr lang="en-US" altLang="ar-SA" smtClean="0"/>
              <a:t>20</a:t>
            </a:r>
            <a:r>
              <a:rPr lang="en-US" altLang="ar-SA" baseline="30000" smtClean="0"/>
              <a:t>th</a:t>
            </a:r>
            <a:r>
              <a:rPr lang="en-US" altLang="ar-SA" smtClean="0"/>
              <a:t> gestational weeks</a:t>
            </a:r>
          </a:p>
          <a:p>
            <a:pPr algn="l" rtl="0" eaLnBrk="1" hangingPunct="1">
              <a:defRPr/>
            </a:pPr>
            <a:r>
              <a:rPr lang="en-US" altLang="ar-SA" smtClean="0"/>
              <a:t>Used at a dose of 250 </a:t>
            </a:r>
            <a:r>
              <a:rPr lang="el-GR" altLang="ar-SA" smtClean="0"/>
              <a:t>μ</a:t>
            </a:r>
            <a:r>
              <a:rPr lang="en-US" altLang="ar-SA" smtClean="0"/>
              <a:t>g every 1-3 hrs</a:t>
            </a:r>
          </a:p>
          <a:p>
            <a:pPr algn="l" rtl="0" eaLnBrk="1" hangingPunct="1">
              <a:defRPr/>
            </a:pPr>
            <a:r>
              <a:rPr lang="en-US" altLang="ar-SA" b="1" u="sng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Dinoprost (PGF</a:t>
            </a:r>
            <a:r>
              <a:rPr lang="en-US" altLang="ar-SA" b="1" u="sng" baseline="-2500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l-GR" altLang="ar-SA" b="1" u="sng" baseline="-2500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</a:t>
            </a:r>
            <a:r>
              <a:rPr lang="en-US" altLang="ar-SA" b="1" u="sng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algn="l" rtl="0" eaLnBrk="1" hangingPunct="1">
              <a:defRPr/>
            </a:pPr>
            <a:r>
              <a:rPr lang="en-US" altLang="ar-SA" smtClean="0">
                <a:solidFill>
                  <a:srgbClr val="0000CC"/>
                </a:solidFill>
              </a:rPr>
              <a:t>Injection form for intra-amniotic administration</a:t>
            </a:r>
          </a:p>
          <a:p>
            <a:pPr algn="l" rtl="0" eaLnBrk="1" hangingPunct="1">
              <a:defRPr/>
            </a:pPr>
            <a:r>
              <a:rPr lang="en-US" altLang="ar-SA" smtClean="0">
                <a:solidFill>
                  <a:srgbClr val="0000CC"/>
                </a:solidFill>
              </a:rPr>
              <a:t>Used to induce labour or abortion</a:t>
            </a:r>
            <a:endParaRPr lang="el-GR" altLang="ar-SA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SA" sz="3800" b="1" smtClean="0">
                <a:solidFill>
                  <a:srgbClr val="0000CC"/>
                </a:solidFill>
                <a:latin typeface="Arial" pitchFamily="34" charset="0"/>
              </a:rPr>
              <a:t>Prostanoids Therapeutic Uses</a:t>
            </a:r>
            <a:br>
              <a:rPr lang="en-US" altLang="ar-SA" sz="3800" b="1" smtClean="0">
                <a:solidFill>
                  <a:srgbClr val="0000CC"/>
                </a:solidFill>
                <a:latin typeface="Arial" pitchFamily="34" charset="0"/>
              </a:rPr>
            </a:br>
            <a:r>
              <a:rPr lang="en-US" altLang="ar-SA" sz="3800" b="1" smtClean="0">
                <a:solidFill>
                  <a:srgbClr val="0000CC"/>
                </a:solidFill>
                <a:latin typeface="Arial" pitchFamily="34" charset="0"/>
              </a:rPr>
              <a:t>GIT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8353425" cy="5068888"/>
          </a:xfrm>
          <a:noFill/>
        </p:spPr>
        <p:txBody>
          <a:bodyPr/>
          <a:lstStyle/>
          <a:p>
            <a:pPr algn="l" rtl="0" eaLnBrk="1" hangingPunct="1"/>
            <a:r>
              <a:rPr lang="en-US" altLang="ar-SA" smtClean="0">
                <a:solidFill>
                  <a:schemeClr val="hlink"/>
                </a:solidFill>
              </a:rPr>
              <a:t>Misoprostol</a:t>
            </a:r>
            <a:r>
              <a:rPr lang="en-US" altLang="ar-SA" smtClean="0"/>
              <a:t> is a synthetic methyl ester analogue of PGE</a:t>
            </a:r>
            <a:r>
              <a:rPr lang="en-US" altLang="ar-SA" baseline="-25000" smtClean="0"/>
              <a:t>1</a:t>
            </a:r>
          </a:p>
          <a:p>
            <a:pPr algn="l" rtl="0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altLang="ar-SA" smtClean="0"/>
              <a:t>Used to prevent drug-induced gastric ulceration during NSAIDs, corticosteroid or anticoagulant therapy</a:t>
            </a:r>
          </a:p>
          <a:p>
            <a:pPr algn="l" rtl="0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altLang="ar-SA" smtClean="0"/>
              <a:t>It can be used alone or in combination with antacids for duodenal ulcer treatment</a:t>
            </a:r>
          </a:p>
          <a:p>
            <a:pPr algn="l" rtl="0" eaLnBrk="1" hangingPunct="1">
              <a:buClr>
                <a:schemeClr val="hlink"/>
              </a:buClr>
              <a:buFont typeface="Wingdings" pitchFamily="2" charset="2"/>
              <a:buChar char="Ø"/>
            </a:pPr>
            <a:r>
              <a:rPr lang="en-US" altLang="ar-SA" smtClean="0"/>
              <a:t>Not used for pregnant women or whom are planning pregnancy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SA" sz="3800" b="1" smtClean="0">
                <a:solidFill>
                  <a:schemeClr val="hlink"/>
                </a:solidFill>
                <a:latin typeface="Arial" pitchFamily="34" charset="0"/>
              </a:rPr>
              <a:t>Prostanoids Therapeutic Uses</a:t>
            </a:r>
            <a:br>
              <a:rPr lang="en-US" altLang="ar-SA" sz="3800" b="1" smtClean="0">
                <a:solidFill>
                  <a:schemeClr val="hlink"/>
                </a:solidFill>
                <a:latin typeface="Arial" pitchFamily="34" charset="0"/>
              </a:rPr>
            </a:br>
            <a:r>
              <a:rPr lang="en-US" altLang="ar-SA" sz="3800" b="1" smtClean="0">
                <a:solidFill>
                  <a:srgbClr val="0000CC"/>
                </a:solidFill>
                <a:latin typeface="Arial" pitchFamily="34" charset="0"/>
              </a:rPr>
              <a:t>Platelet Aggregation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193087" cy="4997450"/>
          </a:xfrm>
          <a:noFill/>
        </p:spPr>
        <p:txBody>
          <a:bodyPr/>
          <a:lstStyle/>
          <a:p>
            <a:pPr algn="l" rtl="0" eaLnBrk="1" hangingPunct="1"/>
            <a:r>
              <a:rPr lang="en-US" altLang="ar-SA" b="1" smtClean="0">
                <a:solidFill>
                  <a:srgbClr val="0000CC"/>
                </a:solidFill>
              </a:rPr>
              <a:t>Epoprostenol (PGI</a:t>
            </a:r>
            <a:r>
              <a:rPr lang="en-US" altLang="ar-SA" b="1" baseline="-25000" smtClean="0">
                <a:solidFill>
                  <a:srgbClr val="0000CC"/>
                </a:solidFill>
              </a:rPr>
              <a:t>2</a:t>
            </a:r>
            <a:r>
              <a:rPr lang="en-US" altLang="ar-SA" b="1" smtClean="0">
                <a:solidFill>
                  <a:srgbClr val="0000CC"/>
                </a:solidFill>
              </a:rPr>
              <a:t>):</a:t>
            </a:r>
          </a:p>
          <a:p>
            <a:pPr algn="l" rtl="0" eaLnBrk="1" hangingPunct="1"/>
            <a:r>
              <a:rPr lang="en-US" altLang="ar-SA" smtClean="0"/>
              <a:t>It is used as a heparin replacement in some hemodialysis patients</a:t>
            </a:r>
          </a:p>
          <a:p>
            <a:pPr algn="l" rtl="0" eaLnBrk="1" hangingPunct="1"/>
            <a:r>
              <a:rPr lang="en-US" altLang="ar-SA" smtClean="0"/>
              <a:t>Used to prevent platelet aggregation in extracorporal circulation systems</a:t>
            </a:r>
          </a:p>
          <a:p>
            <a:pPr algn="ctr" rtl="0" eaLnBrk="1" hangingPunct="1">
              <a:buFont typeface="Wingdings" pitchFamily="2" charset="2"/>
              <a:buNone/>
            </a:pPr>
            <a:r>
              <a:rPr lang="en-US" altLang="ar-SA" b="1" smtClean="0">
                <a:solidFill>
                  <a:srgbClr val="0000CC"/>
                </a:solidFill>
              </a:rPr>
              <a:t>Impotence</a:t>
            </a:r>
          </a:p>
          <a:p>
            <a:pPr algn="l" rtl="0" eaLnBrk="1" hangingPunct="1">
              <a:buClr>
                <a:schemeClr val="hlink"/>
              </a:buClr>
              <a:buFont typeface="Wingdings" pitchFamily="2" charset="2"/>
              <a:buChar char="q"/>
            </a:pPr>
            <a:r>
              <a:rPr lang="en-US" altLang="ar-SA" b="1" smtClean="0">
                <a:solidFill>
                  <a:srgbClr val="0000CC"/>
                </a:solidFill>
              </a:rPr>
              <a:t>Alprostadil (PGE</a:t>
            </a:r>
            <a:r>
              <a:rPr lang="en-US" altLang="ar-SA" b="1" baseline="-25000" smtClean="0">
                <a:solidFill>
                  <a:srgbClr val="0000CC"/>
                </a:solidFill>
              </a:rPr>
              <a:t>1</a:t>
            </a:r>
            <a:r>
              <a:rPr lang="en-US" altLang="ar-SA" b="1" smtClean="0">
                <a:solidFill>
                  <a:srgbClr val="0000CC"/>
                </a:solidFill>
              </a:rPr>
              <a:t>) </a:t>
            </a:r>
            <a:r>
              <a:rPr lang="en-US" altLang="ar-SA" smtClean="0"/>
              <a:t>was used by in jection into corpora cavernosa to maintain erection</a:t>
            </a:r>
          </a:p>
          <a:p>
            <a:pPr algn="l" rtl="0" eaLnBrk="1" hangingPunct="1">
              <a:buClr>
                <a:schemeClr val="hlink"/>
              </a:buClr>
              <a:buFont typeface="Wingdings" pitchFamily="2" charset="2"/>
              <a:buChar char="ü"/>
            </a:pPr>
            <a:r>
              <a:rPr lang="en-US" altLang="ar-SA" smtClean="0"/>
              <a:t>Replaced by PDE-V inhibitors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OBJECTIVES</a:t>
            </a:r>
            <a:endParaRPr lang="ar-SA" altLang="ar-SA" smtClean="0"/>
          </a:p>
        </p:txBody>
      </p:sp>
      <p:sp>
        <p:nvSpPr>
          <p:cNvPr id="4099" name="عنصر نائب للمحتوى 2"/>
          <p:cNvSpPr>
            <a:spLocks noGrp="1"/>
          </p:cNvSpPr>
          <p:nvPr>
            <p:ph idx="1"/>
          </p:nvPr>
        </p:nvSpPr>
        <p:spPr>
          <a:ln>
            <a:solidFill>
              <a:schemeClr val="tx2">
                <a:lumMod val="10000"/>
                <a:lumOff val="90000"/>
              </a:schemeClr>
            </a:solidFill>
          </a:ln>
        </p:spPr>
        <p:txBody>
          <a:bodyPr/>
          <a:lstStyle/>
          <a:p>
            <a:pPr algn="l" eaLnBrk="1" hangingPunct="1">
              <a:defRPr/>
            </a:pPr>
            <a:r>
              <a:rPr lang="en-US" altLang="ar-SA" sz="2000" dirty="0" smtClean="0"/>
              <a:t>1.Describe the pharmacology of prostaglandins and its clinical </a:t>
            </a:r>
            <a:endParaRPr lang="ar-SA" altLang="ar-SA" sz="2000" dirty="0" smtClean="0"/>
          </a:p>
          <a:p>
            <a:pPr algn="l" eaLnBrk="1" hangingPunct="1">
              <a:defRPr/>
            </a:pPr>
            <a:r>
              <a:rPr lang="en-US" altLang="ar-SA" sz="2000" dirty="0" smtClean="0"/>
              <a:t>Implications</a:t>
            </a:r>
          </a:p>
          <a:p>
            <a:pPr algn="l" eaLnBrk="1" hangingPunct="1">
              <a:defRPr/>
            </a:pPr>
            <a:r>
              <a:rPr lang="en-US" altLang="ar-SA" sz="2000" dirty="0" smtClean="0"/>
              <a:t>2.List the major clinical implications and toxicities of ergot alkaloids on the major organ systems</a:t>
            </a:r>
            <a:endParaRPr lang="ar-SA" altLang="ar-SA" sz="20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SA" sz="3800" smtClean="0">
                <a:solidFill>
                  <a:schemeClr val="hlink"/>
                </a:solidFill>
                <a:latin typeface="Arial" pitchFamily="34" charset="0"/>
              </a:rPr>
              <a:t>Leukotriens Therapeutic Importance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30000"/>
              </a:spcAft>
              <a:buClr>
                <a:schemeClr val="hlink"/>
              </a:buClr>
              <a:buFont typeface="Wingdings" pitchFamily="2" charset="2"/>
              <a:buChar char="q"/>
            </a:pPr>
            <a:r>
              <a:rPr lang="en-US" altLang="ar-SA" b="1" smtClean="0">
                <a:solidFill>
                  <a:srgbClr val="000099"/>
                </a:solidFill>
                <a:cs typeface="Times New Roman" pitchFamily="18" charset="0"/>
              </a:rPr>
              <a:t>LTs have no therapeutic uses, but LTs antagonists have</a:t>
            </a:r>
          </a:p>
          <a:p>
            <a:pPr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30000"/>
              </a:spcAft>
              <a:buClr>
                <a:schemeClr val="hlink"/>
              </a:buClr>
              <a:buFont typeface="Wingdings" pitchFamily="2" charset="2"/>
              <a:buChar char="q"/>
            </a:pPr>
            <a:r>
              <a:rPr lang="en-US" altLang="ar-SA" b="1" smtClean="0">
                <a:solidFill>
                  <a:srgbClr val="000099"/>
                </a:solidFill>
                <a:cs typeface="Times New Roman" pitchFamily="18" charset="0"/>
              </a:rPr>
              <a:t>Anti-asthma medications</a:t>
            </a:r>
            <a:r>
              <a:rPr lang="en-US" altLang="ar-SA" smtClean="0">
                <a:cs typeface="Times New Roman" pitchFamily="18" charset="0"/>
              </a:rPr>
              <a:t>:</a:t>
            </a:r>
          </a:p>
          <a:p>
            <a:pPr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30000"/>
              </a:spcAft>
              <a:buClr>
                <a:schemeClr val="hlink"/>
              </a:buClr>
              <a:buFont typeface="Wingdings" pitchFamily="2" charset="2"/>
              <a:buChar char="ü"/>
            </a:pPr>
            <a:r>
              <a:rPr lang="en-US" altLang="ar-SA" sz="3200" b="1" smtClean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altLang="ar-SA" sz="3200" b="1" smtClean="0">
                <a:solidFill>
                  <a:schemeClr val="hlink"/>
                </a:solidFill>
                <a:cs typeface="Times New Roman" pitchFamily="18" charset="0"/>
              </a:rPr>
              <a:t>5-Lipoxygenase </a:t>
            </a:r>
            <a:r>
              <a:rPr lang="en-US" altLang="ar-SA" sz="3200" smtClean="0">
                <a:solidFill>
                  <a:schemeClr val="hlink"/>
                </a:solidFill>
                <a:cs typeface="Times New Roman" pitchFamily="18" charset="0"/>
              </a:rPr>
              <a:t>Inhibitors</a:t>
            </a:r>
            <a:r>
              <a:rPr lang="en-US" altLang="ar-SA" sz="3200" smtClean="0">
                <a:cs typeface="Times New Roman" pitchFamily="18" charset="0"/>
              </a:rPr>
              <a:t>, e.g., zileutin</a:t>
            </a:r>
          </a:p>
          <a:p>
            <a:pPr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30000"/>
              </a:spcAft>
              <a:buClr>
                <a:schemeClr val="hlink"/>
              </a:buClr>
              <a:buFont typeface="Wingdings" pitchFamily="2" charset="2"/>
              <a:buChar char="ü"/>
            </a:pPr>
            <a:r>
              <a:rPr lang="en-US" altLang="ar-SA" sz="3200" b="1" smtClean="0">
                <a:solidFill>
                  <a:srgbClr val="000099"/>
                </a:solidFill>
                <a:cs typeface="Times New Roman" pitchFamily="18" charset="0"/>
              </a:rPr>
              <a:t>Leukotriene-receptor antagonists;</a:t>
            </a:r>
            <a:r>
              <a:rPr lang="en-US" altLang="ar-SA" sz="3200" smtClean="0">
                <a:cs typeface="Times New Roman" pitchFamily="18" charset="0"/>
              </a:rPr>
              <a:t/>
            </a:r>
            <a:br>
              <a:rPr lang="en-US" altLang="ar-SA" sz="3200" smtClean="0">
                <a:cs typeface="Times New Roman" pitchFamily="18" charset="0"/>
              </a:rPr>
            </a:br>
            <a:r>
              <a:rPr lang="en-US" altLang="ar-SA" sz="3200" smtClean="0">
                <a:cs typeface="Times New Roman" pitchFamily="18" charset="0"/>
              </a:rPr>
              <a:t>montelukast, &amp; zafirlukast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SA" sz="3800" b="1" smtClean="0">
                <a:solidFill>
                  <a:srgbClr val="990099"/>
                </a:solidFill>
                <a:latin typeface="Arial" pitchFamily="34" charset="0"/>
              </a:rPr>
              <a:t>Platelet-Activating factor (PAF)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00200"/>
            <a:ext cx="8459787" cy="499745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ar-SA" smtClean="0"/>
              <a:t>PAF, another lipid-derived autacoid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ar-SA" smtClean="0"/>
              <a:t>Released from inflammatory cells &amp; platelets by PLA</a:t>
            </a:r>
            <a:r>
              <a:rPr lang="en-US" altLang="ar-SA" baseline="-25000" smtClean="0"/>
              <a:t>2</a:t>
            </a:r>
            <a:r>
              <a:rPr lang="en-US" altLang="ar-SA" smtClean="0"/>
              <a:t>, upon activation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ar-SA" smtClean="0"/>
              <a:t>It has a role in many types of inflammation, bronchial hyper-responsiveness, and delayed phase of asthma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ar-SA" smtClean="0"/>
              <a:t>PAF antagonists (receptor/production inhibition) are potential antiinflammatory &amp; antiasthmatic drugs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ar-SA" smtClean="0"/>
              <a:t>Corticosteroids anti-inflammatory effect comprise PAF production inhibition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139950" y="-19050"/>
            <a:ext cx="47053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ar-SA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Ergot Alkaloids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11188" y="1658938"/>
            <a:ext cx="7396162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ar-SA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Natural Products:</a:t>
            </a:r>
          </a:p>
          <a:p>
            <a:pPr algn="l">
              <a:defRPr/>
            </a:pPr>
            <a:r>
              <a:rPr lang="en-US" altLang="ar-SA" dirty="0">
                <a:effectLst>
                  <a:outerShdw blurRad="38100" dist="38100" dir="2700000" algn="tl">
                    <a:srgbClr val="C0C0C0"/>
                  </a:outerShdw>
                </a:effectLst>
                <a:latin typeface="Old English Text MT" pitchFamily="66" charset="0"/>
              </a:rPr>
              <a:t>		</a:t>
            </a:r>
            <a:r>
              <a:rPr lang="en-US" altLang="ar-SA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Ergonovine</a:t>
            </a:r>
            <a:endParaRPr lang="en-US" altLang="ar-SA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defRPr/>
            </a:pPr>
            <a:r>
              <a:rPr lang="en-US" altLang="ar-SA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	Ergotamine</a:t>
            </a:r>
          </a:p>
          <a:p>
            <a:pPr algn="l">
              <a:defRPr/>
            </a:pPr>
            <a:r>
              <a:rPr lang="en-US" altLang="ar-SA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Semisynthetic Products:</a:t>
            </a:r>
          </a:p>
          <a:p>
            <a:pPr algn="l">
              <a:defRPr/>
            </a:pPr>
            <a:r>
              <a:rPr lang="en-US" altLang="ar-SA" dirty="0">
                <a:effectLst>
                  <a:outerShdw blurRad="38100" dist="38100" dir="2700000" algn="tl">
                    <a:srgbClr val="C0C0C0"/>
                  </a:outerShdw>
                </a:effectLst>
                <a:latin typeface="Old English Text MT" pitchFamily="66" charset="0"/>
              </a:rPr>
              <a:t>		</a:t>
            </a:r>
            <a:r>
              <a:rPr lang="en-US" altLang="ar-SA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Methylergonovine</a:t>
            </a:r>
            <a:r>
              <a:rPr lang="en-US" altLang="ar-SA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maleate</a:t>
            </a:r>
          </a:p>
          <a:p>
            <a:pPr algn="l">
              <a:defRPr/>
            </a:pPr>
            <a:r>
              <a:rPr lang="en-US" altLang="ar-SA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 altLang="ar-SA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Dihydroergotamine</a:t>
            </a:r>
            <a:r>
              <a:rPr lang="en-US" altLang="ar-SA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ar-SA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mesylate</a:t>
            </a:r>
            <a:endParaRPr lang="en-US" altLang="ar-SA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defRPr/>
            </a:pPr>
            <a:r>
              <a:rPr lang="en-US" altLang="ar-SA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	Lysergic acid </a:t>
            </a:r>
            <a:r>
              <a:rPr lang="en-US" altLang="ar-SA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diethylamine</a:t>
            </a:r>
            <a:endParaRPr lang="en-US" altLang="ar-SA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defRPr/>
            </a:pPr>
            <a:r>
              <a:rPr lang="en-US" altLang="ar-SA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Synthetic Products</a:t>
            </a:r>
            <a:r>
              <a:rPr lang="en-US" altLang="ar-SA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:</a:t>
            </a:r>
          </a:p>
          <a:p>
            <a:pPr algn="l">
              <a:defRPr/>
            </a:pPr>
            <a:r>
              <a:rPr lang="en-US" altLang="ar-SA" dirty="0">
                <a:effectLst>
                  <a:outerShdw blurRad="38100" dist="38100" dir="2700000" algn="tl">
                    <a:srgbClr val="C0C0C0"/>
                  </a:outerShdw>
                </a:effectLst>
                <a:latin typeface="Old English Text MT" pitchFamily="66" charset="0"/>
              </a:rPr>
              <a:t>		</a:t>
            </a:r>
            <a:r>
              <a:rPr lang="en-US" altLang="ar-SA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sumatriptan</a:t>
            </a:r>
            <a:r>
              <a:rPr lang="en-US" altLang="ar-SA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n-US" altLang="ar-SA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Imitrex</a:t>
            </a:r>
            <a:r>
              <a:rPr lang="en-US" altLang="ar-SA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®)</a:t>
            </a:r>
            <a:endParaRPr lang="en-US" altLang="ar-SA" dirty="0">
              <a:effectLst>
                <a:outerShdw blurRad="38100" dist="38100" dir="2700000" algn="tl">
                  <a:srgbClr val="C0C0C0"/>
                </a:outerShdw>
              </a:effectLst>
              <a:latin typeface="Old English Text MT" pitchFamily="66" charset="0"/>
            </a:endParaRPr>
          </a:p>
          <a:p>
            <a:pPr algn="l">
              <a:defRPr/>
            </a:pPr>
            <a:endParaRPr lang="en-US" altLang="ar-SA" dirty="0">
              <a:effectLst>
                <a:outerShdw blurRad="38100" dist="38100" dir="2700000" algn="tl">
                  <a:srgbClr val="C0C0C0"/>
                </a:outerShdw>
              </a:effectLst>
              <a:latin typeface="Old English Text MT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ar-SA" sz="7200" smtClean="0">
                <a:latin typeface="Narkisim" pitchFamily="34" charset="-79"/>
                <a:cs typeface="Narkisim" pitchFamily="34" charset="-79"/>
              </a:rPr>
              <a:t>Peripheral Effect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622300" y="1665288"/>
            <a:ext cx="31083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ar-SA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ar-SA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smooth muscle contractions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12775" y="2093913"/>
            <a:ext cx="29511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ar-SA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Cures </a:t>
            </a:r>
            <a:r>
              <a:rPr lang="en-US" altLang="ar-SA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migraine headaches</a:t>
            </a:r>
          </a:p>
          <a:p>
            <a:pPr>
              <a:defRPr/>
            </a:pPr>
            <a:r>
              <a:rPr lang="en-US" altLang="ar-SA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lowers blood pressure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622300" y="3224213"/>
            <a:ext cx="3225800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ar-SA" sz="3200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Drugs</a:t>
            </a:r>
            <a:endParaRPr lang="en-US" altLang="ar-SA" sz="3200" dirty="0">
              <a:solidFill>
                <a:schemeClr val="tx2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>
              <a:defRPr/>
            </a:pPr>
            <a:r>
              <a:rPr lang="en-US" altLang="ar-SA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Ergotamine tartrate + caffeine</a:t>
            </a:r>
          </a:p>
          <a:p>
            <a:pPr algn="l">
              <a:defRPr/>
            </a:pPr>
            <a:r>
              <a:rPr lang="en-US" altLang="ar-SA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dihydroergotamine</a:t>
            </a:r>
            <a:endParaRPr lang="en-US" altLang="ar-SA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8" grpId="0" autoUpdateAnimBg="0"/>
      <p:bldP spid="10269" grpId="0" autoUpdateAnimBg="0"/>
      <p:bldP spid="1027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47800"/>
          </a:xfrm>
        </p:spPr>
        <p:txBody>
          <a:bodyPr/>
          <a:lstStyle/>
          <a:p>
            <a:pPr eaLnBrk="1" hangingPunct="1"/>
            <a:r>
              <a:rPr lang="en-US" altLang="ar-SA" sz="4800" smtClean="0">
                <a:latin typeface="Narkisim" pitchFamily="34" charset="-79"/>
                <a:cs typeface="Narkisim" pitchFamily="34" charset="-79"/>
              </a:rPr>
              <a:t>Central Effects</a:t>
            </a:r>
          </a:p>
        </p:txBody>
      </p:sp>
      <p:pic>
        <p:nvPicPr>
          <p:cNvPr id="15370" name="Picture 10" descr="C:\Program Files\Common Files\Microsoft Shared\Clipart\cagcat50\hm00163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404813"/>
            <a:ext cx="16002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838200" y="1844675"/>
            <a:ext cx="81534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defRPr/>
            </a:pPr>
            <a:r>
              <a:rPr lang="en-US" altLang="ar-SA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bradycardia</a:t>
            </a:r>
          </a:p>
          <a:p>
            <a:pPr lvl="1" algn="l">
              <a:defRPr/>
            </a:pPr>
            <a:r>
              <a:rPr lang="en-US" altLang="ar-SA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vomiting</a:t>
            </a:r>
          </a:p>
          <a:p>
            <a:pPr lvl="1" algn="l">
              <a:defRPr/>
            </a:pPr>
            <a:r>
              <a:rPr lang="en-US" altLang="ar-SA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inhibition of vasomotor center</a:t>
            </a:r>
          </a:p>
          <a:p>
            <a:pPr lvl="1" algn="l">
              <a:defRPr/>
            </a:pPr>
            <a:r>
              <a:rPr lang="en-US" altLang="ar-SA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inhibition of </a:t>
            </a:r>
            <a:r>
              <a:rPr lang="en-US" altLang="ar-SA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pressoreceptor</a:t>
            </a:r>
            <a:r>
              <a:rPr lang="en-US" altLang="ar-SA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reflexes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785813" y="3357563"/>
            <a:ext cx="27622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1" algn="l">
              <a:defRPr/>
            </a:pPr>
            <a:r>
              <a:rPr lang="en-US" altLang="ar-SA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ergot alkaloids alone</a:t>
            </a:r>
          </a:p>
          <a:p>
            <a:pPr lvl="1" algn="l">
              <a:defRPr/>
            </a:pPr>
            <a:r>
              <a:rPr lang="en-US" altLang="ar-SA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(has sedative effect)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4" grpId="0" autoUpdateAnimBg="0"/>
      <p:bldP spid="15375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524000"/>
          </a:xfrm>
        </p:spPr>
        <p:txBody>
          <a:bodyPr/>
          <a:lstStyle/>
          <a:p>
            <a:pPr eaLnBrk="1" hangingPunct="1"/>
            <a:r>
              <a:rPr lang="en-US" altLang="ar-SA" sz="3600" smtClean="0">
                <a:latin typeface="Narkisim" pitchFamily="34" charset="-79"/>
                <a:cs typeface="Narkisim" pitchFamily="34" charset="-79"/>
              </a:rPr>
              <a:t>Central Effects</a:t>
            </a:r>
            <a:br>
              <a:rPr lang="en-US" altLang="ar-SA" sz="3600" smtClean="0">
                <a:latin typeface="Narkisim" pitchFamily="34" charset="-79"/>
                <a:cs typeface="Narkisim" pitchFamily="34" charset="-79"/>
              </a:rPr>
            </a:br>
            <a:endParaRPr lang="en-US" altLang="ar-SA" sz="2000" smtClean="0"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371600" y="1600200"/>
            <a:ext cx="6872288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defRPr/>
            </a:pPr>
            <a:r>
              <a:rPr lang="en-US" altLang="ar-SA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hyperthermia</a:t>
            </a:r>
          </a:p>
          <a:p>
            <a:pPr lvl="1" algn="l">
              <a:defRPr/>
            </a:pPr>
            <a:r>
              <a:rPr lang="en-US" altLang="ar-SA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hyperglycemia</a:t>
            </a:r>
          </a:p>
          <a:p>
            <a:pPr lvl="1" algn="l">
              <a:defRPr/>
            </a:pPr>
            <a:r>
              <a:rPr lang="en-US" altLang="ar-SA" sz="3200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mydriasis</a:t>
            </a:r>
            <a:endParaRPr lang="en-US" altLang="ar-SA" sz="32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 algn="l">
              <a:defRPr/>
            </a:pPr>
            <a:r>
              <a:rPr lang="en-US" altLang="ar-SA" sz="3200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piloerection</a:t>
            </a:r>
            <a:endParaRPr lang="en-US" altLang="ar-SA" sz="32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 algn="l">
              <a:defRPr/>
            </a:pPr>
            <a:r>
              <a:rPr lang="en-US" altLang="ar-SA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tachypnea</a:t>
            </a:r>
          </a:p>
          <a:p>
            <a:pPr lvl="1" algn="l">
              <a:defRPr/>
            </a:pPr>
            <a:r>
              <a:rPr lang="en-US" altLang="ar-SA" sz="3200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hyperreflexia</a:t>
            </a:r>
            <a:endParaRPr lang="en-US" altLang="ar-SA" sz="32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 algn="l">
              <a:defRPr/>
            </a:pPr>
            <a:r>
              <a:rPr lang="en-US" altLang="ar-SA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general motor</a:t>
            </a:r>
          </a:p>
          <a:p>
            <a:pPr lvl="1" algn="l">
              <a:defRPr/>
            </a:pPr>
            <a:r>
              <a:rPr lang="en-US" altLang="ar-SA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hyperactivity</a:t>
            </a:r>
            <a:endParaRPr lang="en-US" altLang="ar-SA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ar-SA" sz="3600" smtClean="0">
                <a:latin typeface="Narkisim" pitchFamily="34" charset="-79"/>
                <a:cs typeface="Narkisim" pitchFamily="34" charset="-79"/>
              </a:rPr>
              <a:t>Uterotonic Effects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39750" y="1457325"/>
            <a:ext cx="31210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ar-SA" u="sng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childbirth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-760413" y="1989138"/>
            <a:ext cx="442118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ar-SA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accelerate childbirth</a:t>
            </a:r>
          </a:p>
          <a:p>
            <a:pPr>
              <a:defRPr/>
            </a:pPr>
            <a:r>
              <a:rPr lang="en-US" altLang="ar-SA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arrest hemorrhaging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684213" y="2849563"/>
            <a:ext cx="37846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1" algn="l">
              <a:defRPr/>
            </a:pPr>
            <a:r>
              <a:rPr lang="en-US" altLang="ar-SA" sz="4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Drugs</a:t>
            </a:r>
          </a:p>
          <a:p>
            <a:pPr lvl="1" algn="l">
              <a:defRPr/>
            </a:pPr>
            <a:r>
              <a:rPr lang="en-US" altLang="ar-SA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ergonovine</a:t>
            </a:r>
            <a:r>
              <a:rPr lang="en-US" altLang="ar-SA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maleate</a:t>
            </a:r>
          </a:p>
          <a:p>
            <a:pPr lvl="1" algn="l">
              <a:defRPr/>
            </a:pPr>
            <a:r>
              <a:rPr lang="en-US" altLang="ar-SA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ergometrine</a:t>
            </a:r>
            <a:endParaRPr lang="en-US" altLang="ar-SA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 algn="l">
              <a:defRPr/>
            </a:pPr>
            <a:r>
              <a:rPr lang="en-US" altLang="ar-SA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ergotamine</a:t>
            </a:r>
            <a:r>
              <a:rPr lang="en-US" altLang="ar-SA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(prolonged effects)</a:t>
            </a:r>
          </a:p>
        </p:txBody>
      </p:sp>
      <p:sp>
        <p:nvSpPr>
          <p:cNvPr id="28678" name="عنصر نائب للمحتوى 2"/>
          <p:cNvSpPr>
            <a:spLocks noGrp="1"/>
          </p:cNvSpPr>
          <p:nvPr>
            <p:ph idx="1"/>
          </p:nvPr>
        </p:nvSpPr>
        <p:spPr>
          <a:xfrm>
            <a:off x="-612775" y="2849563"/>
            <a:ext cx="1368425" cy="349091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ar-SA" altLang="ar-SA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autoUpdateAnimBg="0"/>
      <p:bldP spid="12297" grpId="0" autoUpdateAnimBg="0"/>
      <p:bldP spid="12299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SA" smtClean="0"/>
              <a:t>THANK YOU</a:t>
            </a:r>
            <a:endParaRPr lang="ar-SA" altLang="ar-SA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altLang="ar-SA" smtClean="0"/>
          </a:p>
        </p:txBody>
      </p:sp>
      <p:sp>
        <p:nvSpPr>
          <p:cNvPr id="2" name="مستطيل مستدير الزوايا 1"/>
          <p:cNvSpPr/>
          <p:nvPr/>
        </p:nvSpPr>
        <p:spPr>
          <a:xfrm>
            <a:off x="8027988" y="5924550"/>
            <a:ext cx="11160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grpSp>
        <p:nvGrpSpPr>
          <p:cNvPr id="5124" name="Group 6"/>
          <p:cNvGrpSpPr>
            <a:grpSpLocks noChangeAspect="1"/>
          </p:cNvGrpSpPr>
          <p:nvPr/>
        </p:nvGrpSpPr>
        <p:grpSpPr bwMode="auto">
          <a:xfrm>
            <a:off x="395288" y="188913"/>
            <a:ext cx="8748712" cy="6767512"/>
            <a:chOff x="249" y="32"/>
            <a:chExt cx="5511" cy="4263"/>
          </a:xfrm>
        </p:grpSpPr>
        <p:sp>
          <p:nvSpPr>
            <p:cNvPr id="4" name="AutoShape 5"/>
            <p:cNvSpPr>
              <a:spLocks noChangeAspect="1" noChangeArrowheads="1" noTextEdit="1"/>
            </p:cNvSpPr>
            <p:nvPr/>
          </p:nvSpPr>
          <p:spPr bwMode="auto">
            <a:xfrm>
              <a:off x="249" y="32"/>
              <a:ext cx="5511" cy="4239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2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992" y="159"/>
              <a:ext cx="4221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ar-SA" altLang="ar-SA" sz="4000" b="1" dirty="0" err="1" smtClean="0">
                  <a:solidFill>
                    <a:schemeClr val="accent3">
                      <a:lumMod val="50000"/>
                    </a:schemeClr>
                  </a:solidFill>
                </a:rPr>
                <a:t>Inflammatory</a:t>
              </a:r>
              <a:r>
                <a:rPr lang="ar-SA" altLang="ar-SA" sz="4000" b="1" dirty="0" smtClean="0">
                  <a:solidFill>
                    <a:schemeClr val="accent3">
                      <a:lumMod val="50000"/>
                    </a:schemeClr>
                  </a:solidFill>
                </a:rPr>
                <a:t> </a:t>
              </a:r>
              <a:r>
                <a:rPr lang="ar-SA" altLang="ar-SA" sz="4000" b="1" dirty="0" err="1" smtClean="0">
                  <a:solidFill>
                    <a:schemeClr val="accent3">
                      <a:lumMod val="50000"/>
                    </a:schemeClr>
                  </a:solidFill>
                </a:rPr>
                <a:t>Biomolecules</a:t>
              </a:r>
              <a:endParaRPr lang="ar-SA" altLang="ar-SA" dirty="0" smtClean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416" y="903"/>
              <a:ext cx="192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800" b="1">
                  <a:solidFill>
                    <a:srgbClr val="000000"/>
                  </a:solidFill>
                </a:rPr>
                <a:t>Signal Molecules</a:t>
              </a:r>
              <a:endParaRPr lang="ar-SA" altLang="ar-SA"/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413" y="1130"/>
              <a:ext cx="1829" cy="2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707" y="1223"/>
              <a:ext cx="20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400">
                  <a:solidFill>
                    <a:srgbClr val="000000"/>
                  </a:solidFill>
                </a:rPr>
                <a:t>–</a:t>
              </a:r>
              <a:endParaRPr lang="ar-SA" altLang="ar-SA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888" y="1223"/>
              <a:ext cx="1036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400">
                  <a:solidFill>
                    <a:srgbClr val="000000"/>
                  </a:solidFill>
                </a:rPr>
                <a:t>Histamine </a:t>
              </a:r>
              <a:endParaRPr lang="ar-SA" altLang="ar-SA"/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707" y="1503"/>
              <a:ext cx="200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400">
                  <a:solidFill>
                    <a:srgbClr val="000000"/>
                  </a:solidFill>
                </a:rPr>
                <a:t>–</a:t>
              </a:r>
              <a:endParaRPr lang="ar-SA" altLang="ar-SA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888" y="1497"/>
              <a:ext cx="1272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400" b="1">
                  <a:solidFill>
                    <a:srgbClr val="000000"/>
                  </a:solidFill>
                </a:rPr>
                <a:t>Eicosanoids</a:t>
              </a:r>
              <a:endParaRPr lang="ar-SA" altLang="ar-SA"/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998" y="1768"/>
              <a:ext cx="133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100">
                  <a:solidFill>
                    <a:srgbClr val="000000"/>
                  </a:solidFill>
                </a:rPr>
                <a:t>•</a:t>
              </a:r>
              <a:endParaRPr lang="ar-SA" altLang="ar-SA"/>
            </a:p>
          </p:txBody>
        </p:sp>
        <p:sp>
          <p:nvSpPr>
            <p:cNvPr id="5135" name="Rectangle 15"/>
            <p:cNvSpPr>
              <a:spLocks noChangeArrowheads="1"/>
            </p:cNvSpPr>
            <p:nvPr/>
          </p:nvSpPr>
          <p:spPr bwMode="auto">
            <a:xfrm>
              <a:off x="1178" y="1762"/>
              <a:ext cx="127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100" b="1">
                  <a:solidFill>
                    <a:srgbClr val="000000"/>
                  </a:solidFill>
                </a:rPr>
                <a:t> Prostaglandins</a:t>
              </a:r>
              <a:endParaRPr lang="ar-SA" altLang="ar-SA"/>
            </a:p>
          </p:txBody>
        </p:sp>
        <p:sp>
          <p:nvSpPr>
            <p:cNvPr id="5136" name="Rectangle 16"/>
            <p:cNvSpPr>
              <a:spLocks noChangeArrowheads="1"/>
            </p:cNvSpPr>
            <p:nvPr/>
          </p:nvSpPr>
          <p:spPr bwMode="auto">
            <a:xfrm>
              <a:off x="998" y="2005"/>
              <a:ext cx="133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000">
                  <a:solidFill>
                    <a:srgbClr val="000000"/>
                  </a:solidFill>
                </a:rPr>
                <a:t>•</a:t>
              </a:r>
              <a:endParaRPr lang="ar-SA" altLang="ar-SA"/>
            </a:p>
          </p:txBody>
        </p:sp>
        <p:sp>
          <p:nvSpPr>
            <p:cNvPr id="5137" name="Rectangle 17"/>
            <p:cNvSpPr>
              <a:spLocks noChangeArrowheads="1"/>
            </p:cNvSpPr>
            <p:nvPr/>
          </p:nvSpPr>
          <p:spPr bwMode="auto">
            <a:xfrm>
              <a:off x="1143" y="1999"/>
              <a:ext cx="130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000" b="1">
                  <a:solidFill>
                    <a:srgbClr val="000000"/>
                  </a:solidFill>
                </a:rPr>
                <a:t>Thromboxanes</a:t>
              </a:r>
              <a:endParaRPr lang="ar-SA" altLang="ar-SA"/>
            </a:p>
          </p:txBody>
        </p:sp>
        <p:sp>
          <p:nvSpPr>
            <p:cNvPr id="5138" name="Rectangle 18"/>
            <p:cNvSpPr>
              <a:spLocks noChangeArrowheads="1"/>
            </p:cNvSpPr>
            <p:nvPr/>
          </p:nvSpPr>
          <p:spPr bwMode="auto">
            <a:xfrm>
              <a:off x="998" y="2235"/>
              <a:ext cx="133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000">
                  <a:solidFill>
                    <a:srgbClr val="000000"/>
                  </a:solidFill>
                </a:rPr>
                <a:t>•</a:t>
              </a:r>
              <a:endParaRPr lang="ar-SA" altLang="ar-SA"/>
            </a:p>
          </p:txBody>
        </p:sp>
        <p:sp>
          <p:nvSpPr>
            <p:cNvPr id="5139" name="Rectangle 19"/>
            <p:cNvSpPr>
              <a:spLocks noChangeArrowheads="1"/>
            </p:cNvSpPr>
            <p:nvPr/>
          </p:nvSpPr>
          <p:spPr bwMode="auto">
            <a:xfrm>
              <a:off x="1143" y="2229"/>
              <a:ext cx="113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000" b="1">
                  <a:solidFill>
                    <a:srgbClr val="000000"/>
                  </a:solidFill>
                </a:rPr>
                <a:t>Leukotrienes</a:t>
              </a:r>
              <a:endParaRPr lang="ar-SA" altLang="ar-SA"/>
            </a:p>
          </p:txBody>
        </p:sp>
        <p:sp>
          <p:nvSpPr>
            <p:cNvPr id="5140" name="Rectangle 20"/>
            <p:cNvSpPr>
              <a:spLocks noChangeArrowheads="1"/>
            </p:cNvSpPr>
            <p:nvPr/>
          </p:nvSpPr>
          <p:spPr bwMode="auto">
            <a:xfrm>
              <a:off x="707" y="2478"/>
              <a:ext cx="200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400">
                  <a:solidFill>
                    <a:srgbClr val="000000"/>
                  </a:solidFill>
                </a:rPr>
                <a:t>–</a:t>
              </a:r>
              <a:endParaRPr lang="ar-SA" altLang="ar-SA"/>
            </a:p>
          </p:txBody>
        </p:sp>
        <p:sp>
          <p:nvSpPr>
            <p:cNvPr id="5141" name="Rectangle 21"/>
            <p:cNvSpPr>
              <a:spLocks noChangeArrowheads="1"/>
            </p:cNvSpPr>
            <p:nvPr/>
          </p:nvSpPr>
          <p:spPr bwMode="auto">
            <a:xfrm>
              <a:off x="888" y="2478"/>
              <a:ext cx="1120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400">
                  <a:solidFill>
                    <a:srgbClr val="000000"/>
                  </a:solidFill>
                </a:rPr>
                <a:t>Bradykinins</a:t>
              </a:r>
              <a:endParaRPr lang="ar-SA" altLang="ar-SA"/>
            </a:p>
          </p:txBody>
        </p:sp>
        <p:sp>
          <p:nvSpPr>
            <p:cNvPr id="3" name="Rectangle 22"/>
            <p:cNvSpPr>
              <a:spLocks noChangeArrowheads="1"/>
            </p:cNvSpPr>
            <p:nvPr/>
          </p:nvSpPr>
          <p:spPr bwMode="auto">
            <a:xfrm>
              <a:off x="707" y="2755"/>
              <a:ext cx="20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400">
                  <a:solidFill>
                    <a:srgbClr val="000000"/>
                  </a:solidFill>
                </a:rPr>
                <a:t>–</a:t>
              </a:r>
              <a:endParaRPr lang="ar-SA" altLang="ar-SA"/>
            </a:p>
          </p:txBody>
        </p:sp>
        <p:sp>
          <p:nvSpPr>
            <p:cNvPr id="5143" name="Rectangle 23"/>
            <p:cNvSpPr>
              <a:spLocks noChangeArrowheads="1"/>
            </p:cNvSpPr>
            <p:nvPr/>
          </p:nvSpPr>
          <p:spPr bwMode="auto">
            <a:xfrm>
              <a:off x="888" y="2755"/>
              <a:ext cx="969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400">
                  <a:solidFill>
                    <a:srgbClr val="000000"/>
                  </a:solidFill>
                </a:rPr>
                <a:t>Cytokines</a:t>
              </a:r>
              <a:endParaRPr lang="ar-SA" altLang="ar-SA"/>
            </a:p>
          </p:txBody>
        </p:sp>
        <p:sp>
          <p:nvSpPr>
            <p:cNvPr id="5144" name="Rectangle 24"/>
            <p:cNvSpPr>
              <a:spLocks noChangeArrowheads="1"/>
            </p:cNvSpPr>
            <p:nvPr/>
          </p:nvSpPr>
          <p:spPr bwMode="auto">
            <a:xfrm>
              <a:off x="998" y="3029"/>
              <a:ext cx="133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000">
                  <a:solidFill>
                    <a:srgbClr val="000000"/>
                  </a:solidFill>
                </a:rPr>
                <a:t>•</a:t>
              </a:r>
              <a:endParaRPr lang="ar-SA" altLang="ar-SA"/>
            </a:p>
          </p:txBody>
        </p:sp>
        <p:sp>
          <p:nvSpPr>
            <p:cNvPr id="5145" name="Rectangle 25"/>
            <p:cNvSpPr>
              <a:spLocks noChangeArrowheads="1"/>
            </p:cNvSpPr>
            <p:nvPr/>
          </p:nvSpPr>
          <p:spPr bwMode="auto">
            <a:xfrm>
              <a:off x="1143" y="3029"/>
              <a:ext cx="89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000">
                  <a:solidFill>
                    <a:srgbClr val="000000"/>
                  </a:solidFill>
                </a:rPr>
                <a:t>Interferons</a:t>
              </a:r>
              <a:endParaRPr lang="ar-SA" altLang="ar-SA"/>
            </a:p>
          </p:txBody>
        </p:sp>
        <p:sp>
          <p:nvSpPr>
            <p:cNvPr id="5146" name="Rectangle 26"/>
            <p:cNvSpPr>
              <a:spLocks noChangeArrowheads="1"/>
            </p:cNvSpPr>
            <p:nvPr/>
          </p:nvSpPr>
          <p:spPr bwMode="auto">
            <a:xfrm>
              <a:off x="998" y="3259"/>
              <a:ext cx="133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100">
                  <a:solidFill>
                    <a:srgbClr val="000000"/>
                  </a:solidFill>
                </a:rPr>
                <a:t>•</a:t>
              </a:r>
              <a:endParaRPr lang="ar-SA" altLang="ar-SA"/>
            </a:p>
          </p:txBody>
        </p:sp>
        <p:sp>
          <p:nvSpPr>
            <p:cNvPr id="5147" name="Rectangle 27"/>
            <p:cNvSpPr>
              <a:spLocks noChangeArrowheads="1"/>
            </p:cNvSpPr>
            <p:nvPr/>
          </p:nvSpPr>
          <p:spPr bwMode="auto">
            <a:xfrm>
              <a:off x="1143" y="3259"/>
              <a:ext cx="945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100">
                  <a:solidFill>
                    <a:srgbClr val="000000"/>
                  </a:solidFill>
                </a:rPr>
                <a:t>Interleukins</a:t>
              </a:r>
              <a:endParaRPr lang="ar-SA" altLang="ar-SA"/>
            </a:p>
          </p:txBody>
        </p:sp>
        <p:sp>
          <p:nvSpPr>
            <p:cNvPr id="5148" name="Rectangle 28"/>
            <p:cNvSpPr>
              <a:spLocks noChangeArrowheads="1"/>
            </p:cNvSpPr>
            <p:nvPr/>
          </p:nvSpPr>
          <p:spPr bwMode="auto">
            <a:xfrm>
              <a:off x="998" y="3488"/>
              <a:ext cx="133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100">
                  <a:solidFill>
                    <a:srgbClr val="000000"/>
                  </a:solidFill>
                </a:rPr>
                <a:t>•</a:t>
              </a:r>
              <a:endParaRPr lang="ar-SA" altLang="ar-SA"/>
            </a:p>
          </p:txBody>
        </p:sp>
        <p:sp>
          <p:nvSpPr>
            <p:cNvPr id="5149" name="Rectangle 29"/>
            <p:cNvSpPr>
              <a:spLocks noChangeArrowheads="1"/>
            </p:cNvSpPr>
            <p:nvPr/>
          </p:nvSpPr>
          <p:spPr bwMode="auto">
            <a:xfrm>
              <a:off x="1143" y="3488"/>
              <a:ext cx="1066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100">
                  <a:solidFill>
                    <a:srgbClr val="000000"/>
                  </a:solidFill>
                </a:rPr>
                <a:t>Chemotaxins</a:t>
              </a:r>
              <a:endParaRPr lang="ar-SA" altLang="ar-SA"/>
            </a:p>
          </p:txBody>
        </p:sp>
        <p:sp>
          <p:nvSpPr>
            <p:cNvPr id="5150" name="Rectangle 30"/>
            <p:cNvSpPr>
              <a:spLocks noChangeArrowheads="1"/>
            </p:cNvSpPr>
            <p:nvPr/>
          </p:nvSpPr>
          <p:spPr bwMode="auto">
            <a:xfrm>
              <a:off x="707" y="3730"/>
              <a:ext cx="20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400">
                  <a:solidFill>
                    <a:srgbClr val="000000"/>
                  </a:solidFill>
                </a:rPr>
                <a:t>–</a:t>
              </a:r>
              <a:endParaRPr lang="ar-SA" altLang="ar-SA"/>
            </a:p>
          </p:txBody>
        </p:sp>
        <p:sp>
          <p:nvSpPr>
            <p:cNvPr id="5151" name="Rectangle 31"/>
            <p:cNvSpPr>
              <a:spLocks noChangeArrowheads="1"/>
            </p:cNvSpPr>
            <p:nvPr/>
          </p:nvSpPr>
          <p:spPr bwMode="auto">
            <a:xfrm>
              <a:off x="888" y="3730"/>
              <a:ext cx="2271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400">
                  <a:solidFill>
                    <a:srgbClr val="000000"/>
                  </a:solidFill>
                </a:rPr>
                <a:t>Other minor molecules...</a:t>
              </a:r>
              <a:endParaRPr lang="ar-SA" altLang="ar-SA"/>
            </a:p>
          </p:txBody>
        </p:sp>
        <p:sp>
          <p:nvSpPr>
            <p:cNvPr id="5152" name="Freeform 32"/>
            <p:cNvSpPr>
              <a:spLocks noEditPoints="1"/>
            </p:cNvSpPr>
            <p:nvPr/>
          </p:nvSpPr>
          <p:spPr bwMode="auto">
            <a:xfrm>
              <a:off x="252" y="1434"/>
              <a:ext cx="2295" cy="1084"/>
            </a:xfrm>
            <a:custGeom>
              <a:avLst/>
              <a:gdLst>
                <a:gd name="T0" fmla="*/ 6 w 2295"/>
                <a:gd name="T1" fmla="*/ 486 h 1084"/>
                <a:gd name="T2" fmla="*/ 37 w 2295"/>
                <a:gd name="T3" fmla="*/ 405 h 1084"/>
                <a:gd name="T4" fmla="*/ 92 w 2295"/>
                <a:gd name="T5" fmla="*/ 329 h 1084"/>
                <a:gd name="T6" fmla="*/ 168 w 2295"/>
                <a:gd name="T7" fmla="*/ 259 h 1084"/>
                <a:gd name="T8" fmla="*/ 338 w 2295"/>
                <a:gd name="T9" fmla="*/ 157 h 1084"/>
                <a:gd name="T10" fmla="*/ 603 w 2295"/>
                <a:gd name="T11" fmla="*/ 65 h 1084"/>
                <a:gd name="T12" fmla="*/ 918 w 2295"/>
                <a:gd name="T13" fmla="*/ 11 h 1084"/>
                <a:gd name="T14" fmla="*/ 1265 w 2295"/>
                <a:gd name="T15" fmla="*/ 3 h 1084"/>
                <a:gd name="T16" fmla="*/ 1593 w 2295"/>
                <a:gd name="T17" fmla="*/ 42 h 1084"/>
                <a:gd name="T18" fmla="*/ 1875 w 2295"/>
                <a:gd name="T19" fmla="*/ 123 h 1084"/>
                <a:gd name="T20" fmla="*/ 2097 w 2295"/>
                <a:gd name="T21" fmla="*/ 236 h 1084"/>
                <a:gd name="T22" fmla="*/ 2180 w 2295"/>
                <a:gd name="T23" fmla="*/ 305 h 1084"/>
                <a:gd name="T24" fmla="*/ 2243 w 2295"/>
                <a:gd name="T25" fmla="*/ 379 h 1084"/>
                <a:gd name="T26" fmla="*/ 2282 w 2295"/>
                <a:gd name="T27" fmla="*/ 458 h 1084"/>
                <a:gd name="T28" fmla="*/ 2295 w 2295"/>
                <a:gd name="T29" fmla="*/ 542 h 1084"/>
                <a:gd name="T30" fmla="*/ 2282 w 2295"/>
                <a:gd name="T31" fmla="*/ 626 h 1084"/>
                <a:gd name="T32" fmla="*/ 2243 w 2295"/>
                <a:gd name="T33" fmla="*/ 705 h 1084"/>
                <a:gd name="T34" fmla="*/ 2181 w 2295"/>
                <a:gd name="T35" fmla="*/ 780 h 1084"/>
                <a:gd name="T36" fmla="*/ 2097 w 2295"/>
                <a:gd name="T37" fmla="*/ 847 h 1084"/>
                <a:gd name="T38" fmla="*/ 1876 w 2295"/>
                <a:gd name="T39" fmla="*/ 962 h 1084"/>
                <a:gd name="T40" fmla="*/ 1593 w 2295"/>
                <a:gd name="T41" fmla="*/ 1042 h 1084"/>
                <a:gd name="T42" fmla="*/ 1265 w 2295"/>
                <a:gd name="T43" fmla="*/ 1081 h 1084"/>
                <a:gd name="T44" fmla="*/ 918 w 2295"/>
                <a:gd name="T45" fmla="*/ 1073 h 1084"/>
                <a:gd name="T46" fmla="*/ 603 w 2295"/>
                <a:gd name="T47" fmla="*/ 1020 h 1084"/>
                <a:gd name="T48" fmla="*/ 339 w 2295"/>
                <a:gd name="T49" fmla="*/ 928 h 1084"/>
                <a:gd name="T50" fmla="*/ 169 w 2295"/>
                <a:gd name="T51" fmla="*/ 826 h 1084"/>
                <a:gd name="T52" fmla="*/ 92 w 2295"/>
                <a:gd name="T53" fmla="*/ 756 h 1084"/>
                <a:gd name="T54" fmla="*/ 37 w 2295"/>
                <a:gd name="T55" fmla="*/ 680 h 1084"/>
                <a:gd name="T56" fmla="*/ 6 w 2295"/>
                <a:gd name="T57" fmla="*/ 599 h 1084"/>
                <a:gd name="T58" fmla="*/ 20 w 2295"/>
                <a:gd name="T59" fmla="*/ 568 h 1084"/>
                <a:gd name="T60" fmla="*/ 41 w 2295"/>
                <a:gd name="T61" fmla="*/ 646 h 1084"/>
                <a:gd name="T62" fmla="*/ 86 w 2295"/>
                <a:gd name="T63" fmla="*/ 719 h 1084"/>
                <a:gd name="T64" fmla="*/ 153 w 2295"/>
                <a:gd name="T65" fmla="*/ 789 h 1084"/>
                <a:gd name="T66" fmla="*/ 273 w 2295"/>
                <a:gd name="T67" fmla="*/ 873 h 1084"/>
                <a:gd name="T68" fmla="*/ 514 w 2295"/>
                <a:gd name="T69" fmla="*/ 975 h 1084"/>
                <a:gd name="T70" fmla="*/ 810 w 2295"/>
                <a:gd name="T71" fmla="*/ 1042 h 1084"/>
                <a:gd name="T72" fmla="*/ 1148 w 2295"/>
                <a:gd name="T73" fmla="*/ 1066 h 1084"/>
                <a:gd name="T74" fmla="*/ 1485 w 2295"/>
                <a:gd name="T75" fmla="*/ 1042 h 1084"/>
                <a:gd name="T76" fmla="*/ 1782 w 2295"/>
                <a:gd name="T77" fmla="*/ 976 h 1084"/>
                <a:gd name="T78" fmla="*/ 2022 w 2295"/>
                <a:gd name="T79" fmla="*/ 873 h 1084"/>
                <a:gd name="T80" fmla="*/ 2143 w 2295"/>
                <a:gd name="T81" fmla="*/ 789 h 1084"/>
                <a:gd name="T82" fmla="*/ 2210 w 2295"/>
                <a:gd name="T83" fmla="*/ 720 h 1084"/>
                <a:gd name="T84" fmla="*/ 2255 w 2295"/>
                <a:gd name="T85" fmla="*/ 646 h 1084"/>
                <a:gd name="T86" fmla="*/ 2276 w 2295"/>
                <a:gd name="T87" fmla="*/ 569 h 1084"/>
                <a:gd name="T88" fmla="*/ 2271 w 2295"/>
                <a:gd name="T89" fmla="*/ 490 h 1084"/>
                <a:gd name="T90" fmla="*/ 2243 w 2295"/>
                <a:gd name="T91" fmla="*/ 414 h 1084"/>
                <a:gd name="T92" fmla="*/ 2190 w 2295"/>
                <a:gd name="T93" fmla="*/ 341 h 1084"/>
                <a:gd name="T94" fmla="*/ 2116 w 2295"/>
                <a:gd name="T95" fmla="*/ 273 h 1084"/>
                <a:gd name="T96" fmla="*/ 1949 w 2295"/>
                <a:gd name="T97" fmla="*/ 174 h 1084"/>
                <a:gd name="T98" fmla="*/ 1689 w 2295"/>
                <a:gd name="T99" fmla="*/ 82 h 1084"/>
                <a:gd name="T100" fmla="*/ 1377 w 2295"/>
                <a:gd name="T101" fmla="*/ 29 h 1084"/>
                <a:gd name="T102" fmla="*/ 1032 w 2295"/>
                <a:gd name="T103" fmla="*/ 21 h 1084"/>
                <a:gd name="T104" fmla="*/ 707 w 2295"/>
                <a:gd name="T105" fmla="*/ 60 h 1084"/>
                <a:gd name="T106" fmla="*/ 427 w 2295"/>
                <a:gd name="T107" fmla="*/ 140 h 1084"/>
                <a:gd name="T108" fmla="*/ 209 w 2295"/>
                <a:gd name="T109" fmla="*/ 252 h 1084"/>
                <a:gd name="T110" fmla="*/ 128 w 2295"/>
                <a:gd name="T111" fmla="*/ 317 h 1084"/>
                <a:gd name="T112" fmla="*/ 68 w 2295"/>
                <a:gd name="T113" fmla="*/ 389 h 1084"/>
                <a:gd name="T114" fmla="*/ 31 w 2295"/>
                <a:gd name="T115" fmla="*/ 464 h 1084"/>
                <a:gd name="T116" fmla="*/ 18 w 2295"/>
                <a:gd name="T117" fmla="*/ 542 h 108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295" h="1084">
                  <a:moveTo>
                    <a:pt x="0" y="543"/>
                  </a:moveTo>
                  <a:lnTo>
                    <a:pt x="2" y="514"/>
                  </a:lnTo>
                  <a:lnTo>
                    <a:pt x="6" y="486"/>
                  </a:lnTo>
                  <a:lnTo>
                    <a:pt x="14" y="459"/>
                  </a:lnTo>
                  <a:lnTo>
                    <a:pt x="24" y="431"/>
                  </a:lnTo>
                  <a:lnTo>
                    <a:pt x="37" y="405"/>
                  </a:lnTo>
                  <a:lnTo>
                    <a:pt x="53" y="379"/>
                  </a:lnTo>
                  <a:lnTo>
                    <a:pt x="71" y="353"/>
                  </a:lnTo>
                  <a:lnTo>
                    <a:pt x="92" y="329"/>
                  </a:lnTo>
                  <a:lnTo>
                    <a:pt x="115" y="305"/>
                  </a:lnTo>
                  <a:lnTo>
                    <a:pt x="140" y="282"/>
                  </a:lnTo>
                  <a:lnTo>
                    <a:pt x="168" y="259"/>
                  </a:lnTo>
                  <a:lnTo>
                    <a:pt x="198" y="237"/>
                  </a:lnTo>
                  <a:lnTo>
                    <a:pt x="265" y="196"/>
                  </a:lnTo>
                  <a:lnTo>
                    <a:pt x="338" y="157"/>
                  </a:lnTo>
                  <a:lnTo>
                    <a:pt x="420" y="123"/>
                  </a:lnTo>
                  <a:lnTo>
                    <a:pt x="508" y="92"/>
                  </a:lnTo>
                  <a:lnTo>
                    <a:pt x="603" y="65"/>
                  </a:lnTo>
                  <a:lnTo>
                    <a:pt x="703" y="42"/>
                  </a:lnTo>
                  <a:lnTo>
                    <a:pt x="807" y="24"/>
                  </a:lnTo>
                  <a:lnTo>
                    <a:pt x="918" y="11"/>
                  </a:lnTo>
                  <a:lnTo>
                    <a:pt x="1031" y="3"/>
                  </a:lnTo>
                  <a:lnTo>
                    <a:pt x="1148" y="0"/>
                  </a:lnTo>
                  <a:lnTo>
                    <a:pt x="1265" y="3"/>
                  </a:lnTo>
                  <a:lnTo>
                    <a:pt x="1378" y="11"/>
                  </a:lnTo>
                  <a:lnTo>
                    <a:pt x="1488" y="24"/>
                  </a:lnTo>
                  <a:lnTo>
                    <a:pt x="1593" y="42"/>
                  </a:lnTo>
                  <a:lnTo>
                    <a:pt x="1693" y="65"/>
                  </a:lnTo>
                  <a:lnTo>
                    <a:pt x="1787" y="92"/>
                  </a:lnTo>
                  <a:lnTo>
                    <a:pt x="1875" y="123"/>
                  </a:lnTo>
                  <a:lnTo>
                    <a:pt x="1956" y="157"/>
                  </a:lnTo>
                  <a:lnTo>
                    <a:pt x="2030" y="195"/>
                  </a:lnTo>
                  <a:lnTo>
                    <a:pt x="2097" y="236"/>
                  </a:lnTo>
                  <a:lnTo>
                    <a:pt x="2127" y="258"/>
                  </a:lnTo>
                  <a:lnTo>
                    <a:pt x="2155" y="281"/>
                  </a:lnTo>
                  <a:lnTo>
                    <a:pt x="2180" y="305"/>
                  </a:lnTo>
                  <a:lnTo>
                    <a:pt x="2204" y="328"/>
                  </a:lnTo>
                  <a:lnTo>
                    <a:pt x="2224" y="353"/>
                  </a:lnTo>
                  <a:lnTo>
                    <a:pt x="2243" y="379"/>
                  </a:lnTo>
                  <a:lnTo>
                    <a:pt x="2258" y="404"/>
                  </a:lnTo>
                  <a:lnTo>
                    <a:pt x="2271" y="431"/>
                  </a:lnTo>
                  <a:lnTo>
                    <a:pt x="2282" y="458"/>
                  </a:lnTo>
                  <a:lnTo>
                    <a:pt x="2289" y="485"/>
                  </a:lnTo>
                  <a:lnTo>
                    <a:pt x="2294" y="514"/>
                  </a:lnTo>
                  <a:lnTo>
                    <a:pt x="2295" y="542"/>
                  </a:lnTo>
                  <a:lnTo>
                    <a:pt x="2294" y="570"/>
                  </a:lnTo>
                  <a:lnTo>
                    <a:pt x="2289" y="598"/>
                  </a:lnTo>
                  <a:lnTo>
                    <a:pt x="2282" y="626"/>
                  </a:lnTo>
                  <a:lnTo>
                    <a:pt x="2272" y="653"/>
                  </a:lnTo>
                  <a:lnTo>
                    <a:pt x="2259" y="679"/>
                  </a:lnTo>
                  <a:lnTo>
                    <a:pt x="2243" y="705"/>
                  </a:lnTo>
                  <a:lnTo>
                    <a:pt x="2225" y="731"/>
                  </a:lnTo>
                  <a:lnTo>
                    <a:pt x="2204" y="755"/>
                  </a:lnTo>
                  <a:lnTo>
                    <a:pt x="2181" y="780"/>
                  </a:lnTo>
                  <a:lnTo>
                    <a:pt x="2155" y="803"/>
                  </a:lnTo>
                  <a:lnTo>
                    <a:pt x="2128" y="825"/>
                  </a:lnTo>
                  <a:lnTo>
                    <a:pt x="2097" y="847"/>
                  </a:lnTo>
                  <a:lnTo>
                    <a:pt x="2031" y="889"/>
                  </a:lnTo>
                  <a:lnTo>
                    <a:pt x="1957" y="927"/>
                  </a:lnTo>
                  <a:lnTo>
                    <a:pt x="1876" y="962"/>
                  </a:lnTo>
                  <a:lnTo>
                    <a:pt x="1787" y="993"/>
                  </a:lnTo>
                  <a:lnTo>
                    <a:pt x="1693" y="1020"/>
                  </a:lnTo>
                  <a:lnTo>
                    <a:pt x="1593" y="1042"/>
                  </a:lnTo>
                  <a:lnTo>
                    <a:pt x="1488" y="1060"/>
                  </a:lnTo>
                  <a:lnTo>
                    <a:pt x="1378" y="1073"/>
                  </a:lnTo>
                  <a:lnTo>
                    <a:pt x="1265" y="1081"/>
                  </a:lnTo>
                  <a:lnTo>
                    <a:pt x="1148" y="1084"/>
                  </a:lnTo>
                  <a:lnTo>
                    <a:pt x="1031" y="1081"/>
                  </a:lnTo>
                  <a:lnTo>
                    <a:pt x="918" y="1073"/>
                  </a:lnTo>
                  <a:lnTo>
                    <a:pt x="809" y="1060"/>
                  </a:lnTo>
                  <a:lnTo>
                    <a:pt x="703" y="1042"/>
                  </a:lnTo>
                  <a:lnTo>
                    <a:pt x="603" y="1020"/>
                  </a:lnTo>
                  <a:lnTo>
                    <a:pt x="509" y="993"/>
                  </a:lnTo>
                  <a:lnTo>
                    <a:pt x="421" y="962"/>
                  </a:lnTo>
                  <a:lnTo>
                    <a:pt x="339" y="928"/>
                  </a:lnTo>
                  <a:lnTo>
                    <a:pt x="265" y="889"/>
                  </a:lnTo>
                  <a:lnTo>
                    <a:pt x="199" y="848"/>
                  </a:lnTo>
                  <a:lnTo>
                    <a:pt x="169" y="826"/>
                  </a:lnTo>
                  <a:lnTo>
                    <a:pt x="141" y="803"/>
                  </a:lnTo>
                  <a:lnTo>
                    <a:pt x="115" y="780"/>
                  </a:lnTo>
                  <a:lnTo>
                    <a:pt x="92" y="756"/>
                  </a:lnTo>
                  <a:lnTo>
                    <a:pt x="72" y="731"/>
                  </a:lnTo>
                  <a:lnTo>
                    <a:pt x="53" y="706"/>
                  </a:lnTo>
                  <a:lnTo>
                    <a:pt x="37" y="680"/>
                  </a:lnTo>
                  <a:lnTo>
                    <a:pt x="24" y="654"/>
                  </a:lnTo>
                  <a:lnTo>
                    <a:pt x="14" y="627"/>
                  </a:lnTo>
                  <a:lnTo>
                    <a:pt x="6" y="599"/>
                  </a:lnTo>
                  <a:lnTo>
                    <a:pt x="2" y="571"/>
                  </a:lnTo>
                  <a:lnTo>
                    <a:pt x="0" y="543"/>
                  </a:lnTo>
                  <a:close/>
                  <a:moveTo>
                    <a:pt x="20" y="568"/>
                  </a:moveTo>
                  <a:lnTo>
                    <a:pt x="24" y="594"/>
                  </a:lnTo>
                  <a:lnTo>
                    <a:pt x="31" y="620"/>
                  </a:lnTo>
                  <a:lnTo>
                    <a:pt x="41" y="646"/>
                  </a:lnTo>
                  <a:lnTo>
                    <a:pt x="53" y="671"/>
                  </a:lnTo>
                  <a:lnTo>
                    <a:pt x="68" y="695"/>
                  </a:lnTo>
                  <a:lnTo>
                    <a:pt x="86" y="719"/>
                  </a:lnTo>
                  <a:lnTo>
                    <a:pt x="105" y="743"/>
                  </a:lnTo>
                  <a:lnTo>
                    <a:pt x="128" y="767"/>
                  </a:lnTo>
                  <a:lnTo>
                    <a:pt x="153" y="789"/>
                  </a:lnTo>
                  <a:lnTo>
                    <a:pt x="180" y="811"/>
                  </a:lnTo>
                  <a:lnTo>
                    <a:pt x="209" y="832"/>
                  </a:lnTo>
                  <a:lnTo>
                    <a:pt x="273" y="873"/>
                  </a:lnTo>
                  <a:lnTo>
                    <a:pt x="346" y="911"/>
                  </a:lnTo>
                  <a:lnTo>
                    <a:pt x="427" y="945"/>
                  </a:lnTo>
                  <a:lnTo>
                    <a:pt x="514" y="975"/>
                  </a:lnTo>
                  <a:lnTo>
                    <a:pt x="607" y="1002"/>
                  </a:lnTo>
                  <a:lnTo>
                    <a:pt x="706" y="1024"/>
                  </a:lnTo>
                  <a:lnTo>
                    <a:pt x="810" y="1042"/>
                  </a:lnTo>
                  <a:lnTo>
                    <a:pt x="919" y="1055"/>
                  </a:lnTo>
                  <a:lnTo>
                    <a:pt x="1031" y="1063"/>
                  </a:lnTo>
                  <a:lnTo>
                    <a:pt x="1148" y="1066"/>
                  </a:lnTo>
                  <a:lnTo>
                    <a:pt x="1264" y="1063"/>
                  </a:lnTo>
                  <a:lnTo>
                    <a:pt x="1376" y="1055"/>
                  </a:lnTo>
                  <a:lnTo>
                    <a:pt x="1485" y="1042"/>
                  </a:lnTo>
                  <a:lnTo>
                    <a:pt x="1589" y="1024"/>
                  </a:lnTo>
                  <a:lnTo>
                    <a:pt x="1688" y="1002"/>
                  </a:lnTo>
                  <a:lnTo>
                    <a:pt x="1782" y="976"/>
                  </a:lnTo>
                  <a:lnTo>
                    <a:pt x="1869" y="945"/>
                  </a:lnTo>
                  <a:lnTo>
                    <a:pt x="1949" y="911"/>
                  </a:lnTo>
                  <a:lnTo>
                    <a:pt x="2022" y="873"/>
                  </a:lnTo>
                  <a:lnTo>
                    <a:pt x="2086" y="833"/>
                  </a:lnTo>
                  <a:lnTo>
                    <a:pt x="2116" y="811"/>
                  </a:lnTo>
                  <a:lnTo>
                    <a:pt x="2143" y="789"/>
                  </a:lnTo>
                  <a:lnTo>
                    <a:pt x="2168" y="767"/>
                  </a:lnTo>
                  <a:lnTo>
                    <a:pt x="2190" y="744"/>
                  </a:lnTo>
                  <a:lnTo>
                    <a:pt x="2210" y="720"/>
                  </a:lnTo>
                  <a:lnTo>
                    <a:pt x="2228" y="696"/>
                  </a:lnTo>
                  <a:lnTo>
                    <a:pt x="2242" y="671"/>
                  </a:lnTo>
                  <a:lnTo>
                    <a:pt x="2255" y="646"/>
                  </a:lnTo>
                  <a:lnTo>
                    <a:pt x="2264" y="621"/>
                  </a:lnTo>
                  <a:lnTo>
                    <a:pt x="2271" y="595"/>
                  </a:lnTo>
                  <a:lnTo>
                    <a:pt x="2276" y="569"/>
                  </a:lnTo>
                  <a:lnTo>
                    <a:pt x="2277" y="543"/>
                  </a:lnTo>
                  <a:lnTo>
                    <a:pt x="2276" y="516"/>
                  </a:lnTo>
                  <a:lnTo>
                    <a:pt x="2271" y="490"/>
                  </a:lnTo>
                  <a:lnTo>
                    <a:pt x="2265" y="464"/>
                  </a:lnTo>
                  <a:lnTo>
                    <a:pt x="2255" y="439"/>
                  </a:lnTo>
                  <a:lnTo>
                    <a:pt x="2243" y="414"/>
                  </a:lnTo>
                  <a:lnTo>
                    <a:pt x="2228" y="389"/>
                  </a:lnTo>
                  <a:lnTo>
                    <a:pt x="2210" y="365"/>
                  </a:lnTo>
                  <a:lnTo>
                    <a:pt x="2190" y="341"/>
                  </a:lnTo>
                  <a:lnTo>
                    <a:pt x="2168" y="318"/>
                  </a:lnTo>
                  <a:lnTo>
                    <a:pt x="2143" y="295"/>
                  </a:lnTo>
                  <a:lnTo>
                    <a:pt x="2116" y="273"/>
                  </a:lnTo>
                  <a:lnTo>
                    <a:pt x="2087" y="252"/>
                  </a:lnTo>
                  <a:lnTo>
                    <a:pt x="2022" y="211"/>
                  </a:lnTo>
                  <a:lnTo>
                    <a:pt x="1949" y="174"/>
                  </a:lnTo>
                  <a:lnTo>
                    <a:pt x="1869" y="140"/>
                  </a:lnTo>
                  <a:lnTo>
                    <a:pt x="1782" y="109"/>
                  </a:lnTo>
                  <a:lnTo>
                    <a:pt x="1689" y="82"/>
                  </a:lnTo>
                  <a:lnTo>
                    <a:pt x="1589" y="60"/>
                  </a:lnTo>
                  <a:lnTo>
                    <a:pt x="1486" y="42"/>
                  </a:lnTo>
                  <a:lnTo>
                    <a:pt x="1377" y="29"/>
                  </a:lnTo>
                  <a:lnTo>
                    <a:pt x="1264" y="21"/>
                  </a:lnTo>
                  <a:lnTo>
                    <a:pt x="1148" y="18"/>
                  </a:lnTo>
                  <a:lnTo>
                    <a:pt x="1032" y="21"/>
                  </a:lnTo>
                  <a:lnTo>
                    <a:pt x="919" y="29"/>
                  </a:lnTo>
                  <a:lnTo>
                    <a:pt x="811" y="42"/>
                  </a:lnTo>
                  <a:lnTo>
                    <a:pt x="707" y="60"/>
                  </a:lnTo>
                  <a:lnTo>
                    <a:pt x="608" y="82"/>
                  </a:lnTo>
                  <a:lnTo>
                    <a:pt x="514" y="109"/>
                  </a:lnTo>
                  <a:lnTo>
                    <a:pt x="427" y="140"/>
                  </a:lnTo>
                  <a:lnTo>
                    <a:pt x="347" y="174"/>
                  </a:lnTo>
                  <a:lnTo>
                    <a:pt x="274" y="211"/>
                  </a:lnTo>
                  <a:lnTo>
                    <a:pt x="209" y="252"/>
                  </a:lnTo>
                  <a:lnTo>
                    <a:pt x="180" y="273"/>
                  </a:lnTo>
                  <a:lnTo>
                    <a:pt x="153" y="295"/>
                  </a:lnTo>
                  <a:lnTo>
                    <a:pt x="128" y="317"/>
                  </a:lnTo>
                  <a:lnTo>
                    <a:pt x="106" y="341"/>
                  </a:lnTo>
                  <a:lnTo>
                    <a:pt x="86" y="364"/>
                  </a:lnTo>
                  <a:lnTo>
                    <a:pt x="68" y="389"/>
                  </a:lnTo>
                  <a:lnTo>
                    <a:pt x="53" y="413"/>
                  </a:lnTo>
                  <a:lnTo>
                    <a:pt x="41" y="438"/>
                  </a:lnTo>
                  <a:lnTo>
                    <a:pt x="31" y="464"/>
                  </a:lnTo>
                  <a:lnTo>
                    <a:pt x="24" y="489"/>
                  </a:lnTo>
                  <a:lnTo>
                    <a:pt x="20" y="515"/>
                  </a:lnTo>
                  <a:lnTo>
                    <a:pt x="18" y="542"/>
                  </a:lnTo>
                  <a:lnTo>
                    <a:pt x="20" y="568"/>
                  </a:lnTo>
                  <a:close/>
                </a:path>
              </a:pathLst>
            </a:custGeom>
            <a:solidFill>
              <a:srgbClr val="FF3300"/>
            </a:solidFill>
            <a:ln w="0" cap="flat">
              <a:solidFill>
                <a:srgbClr val="FF33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auto">
            <a:xfrm>
              <a:off x="2538" y="1007"/>
              <a:ext cx="3101" cy="1986"/>
            </a:xfrm>
            <a:custGeom>
              <a:avLst/>
              <a:gdLst>
                <a:gd name="T0" fmla="*/ 0 w 3101"/>
                <a:gd name="T1" fmla="*/ 993 h 1986"/>
                <a:gd name="T2" fmla="*/ 465 w 3101"/>
                <a:gd name="T3" fmla="*/ 663 h 1986"/>
                <a:gd name="T4" fmla="*/ 465 w 3101"/>
                <a:gd name="T5" fmla="*/ 752 h 1986"/>
                <a:gd name="T6" fmla="*/ 593 w 3101"/>
                <a:gd name="T7" fmla="*/ 752 h 1986"/>
                <a:gd name="T8" fmla="*/ 593 w 3101"/>
                <a:gd name="T9" fmla="*/ 0 h 1986"/>
                <a:gd name="T10" fmla="*/ 3101 w 3101"/>
                <a:gd name="T11" fmla="*/ 0 h 1986"/>
                <a:gd name="T12" fmla="*/ 3101 w 3101"/>
                <a:gd name="T13" fmla="*/ 1986 h 1986"/>
                <a:gd name="T14" fmla="*/ 593 w 3101"/>
                <a:gd name="T15" fmla="*/ 1986 h 1986"/>
                <a:gd name="T16" fmla="*/ 593 w 3101"/>
                <a:gd name="T17" fmla="*/ 1235 h 1986"/>
                <a:gd name="T18" fmla="*/ 465 w 3101"/>
                <a:gd name="T19" fmla="*/ 1235 h 1986"/>
                <a:gd name="T20" fmla="*/ 465 w 3101"/>
                <a:gd name="T21" fmla="*/ 1324 h 1986"/>
                <a:gd name="T22" fmla="*/ 0 w 3101"/>
                <a:gd name="T23" fmla="*/ 993 h 198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101" h="1986">
                  <a:moveTo>
                    <a:pt x="0" y="993"/>
                  </a:moveTo>
                  <a:lnTo>
                    <a:pt x="465" y="663"/>
                  </a:lnTo>
                  <a:lnTo>
                    <a:pt x="465" y="752"/>
                  </a:lnTo>
                  <a:lnTo>
                    <a:pt x="593" y="752"/>
                  </a:lnTo>
                  <a:lnTo>
                    <a:pt x="593" y="0"/>
                  </a:lnTo>
                  <a:lnTo>
                    <a:pt x="3101" y="0"/>
                  </a:lnTo>
                  <a:lnTo>
                    <a:pt x="3101" y="1986"/>
                  </a:lnTo>
                  <a:lnTo>
                    <a:pt x="593" y="1986"/>
                  </a:lnTo>
                  <a:lnTo>
                    <a:pt x="593" y="1235"/>
                  </a:lnTo>
                  <a:lnTo>
                    <a:pt x="465" y="1235"/>
                  </a:lnTo>
                  <a:lnTo>
                    <a:pt x="465" y="1324"/>
                  </a:lnTo>
                  <a:lnTo>
                    <a:pt x="0" y="99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5154" name="Freeform 34"/>
            <p:cNvSpPr>
              <a:spLocks noEditPoints="1"/>
            </p:cNvSpPr>
            <p:nvPr/>
          </p:nvSpPr>
          <p:spPr bwMode="auto">
            <a:xfrm>
              <a:off x="2523" y="998"/>
              <a:ext cx="3125" cy="2004"/>
            </a:xfrm>
            <a:custGeom>
              <a:avLst/>
              <a:gdLst>
                <a:gd name="T0" fmla="*/ 0 w 3125"/>
                <a:gd name="T1" fmla="*/ 1002 h 2004"/>
                <a:gd name="T2" fmla="*/ 489 w 3125"/>
                <a:gd name="T3" fmla="*/ 654 h 2004"/>
                <a:gd name="T4" fmla="*/ 489 w 3125"/>
                <a:gd name="T5" fmla="*/ 761 h 2004"/>
                <a:gd name="T6" fmla="*/ 480 w 3125"/>
                <a:gd name="T7" fmla="*/ 752 h 2004"/>
                <a:gd name="T8" fmla="*/ 608 w 3125"/>
                <a:gd name="T9" fmla="*/ 752 h 2004"/>
                <a:gd name="T10" fmla="*/ 598 w 3125"/>
                <a:gd name="T11" fmla="*/ 761 h 2004"/>
                <a:gd name="T12" fmla="*/ 598 w 3125"/>
                <a:gd name="T13" fmla="*/ 0 h 2004"/>
                <a:gd name="T14" fmla="*/ 3125 w 3125"/>
                <a:gd name="T15" fmla="*/ 0 h 2004"/>
                <a:gd name="T16" fmla="*/ 3125 w 3125"/>
                <a:gd name="T17" fmla="*/ 2004 h 2004"/>
                <a:gd name="T18" fmla="*/ 598 w 3125"/>
                <a:gd name="T19" fmla="*/ 2004 h 2004"/>
                <a:gd name="T20" fmla="*/ 598 w 3125"/>
                <a:gd name="T21" fmla="*/ 1244 h 2004"/>
                <a:gd name="T22" fmla="*/ 608 w 3125"/>
                <a:gd name="T23" fmla="*/ 1253 h 2004"/>
                <a:gd name="T24" fmla="*/ 480 w 3125"/>
                <a:gd name="T25" fmla="*/ 1253 h 2004"/>
                <a:gd name="T26" fmla="*/ 489 w 3125"/>
                <a:gd name="T27" fmla="*/ 1244 h 2004"/>
                <a:gd name="T28" fmla="*/ 489 w 3125"/>
                <a:gd name="T29" fmla="*/ 1350 h 2004"/>
                <a:gd name="T30" fmla="*/ 0 w 3125"/>
                <a:gd name="T31" fmla="*/ 1002 h 2004"/>
                <a:gd name="T32" fmla="*/ 485 w 3125"/>
                <a:gd name="T33" fmla="*/ 1325 h 2004"/>
                <a:gd name="T34" fmla="*/ 471 w 3125"/>
                <a:gd name="T35" fmla="*/ 1333 h 2004"/>
                <a:gd name="T36" fmla="*/ 471 w 3125"/>
                <a:gd name="T37" fmla="*/ 1235 h 2004"/>
                <a:gd name="T38" fmla="*/ 617 w 3125"/>
                <a:gd name="T39" fmla="*/ 1235 h 2004"/>
                <a:gd name="T40" fmla="*/ 617 w 3125"/>
                <a:gd name="T41" fmla="*/ 1995 h 2004"/>
                <a:gd name="T42" fmla="*/ 608 w 3125"/>
                <a:gd name="T43" fmla="*/ 1986 h 2004"/>
                <a:gd name="T44" fmla="*/ 3116 w 3125"/>
                <a:gd name="T45" fmla="*/ 1986 h 2004"/>
                <a:gd name="T46" fmla="*/ 3107 w 3125"/>
                <a:gd name="T47" fmla="*/ 1995 h 2004"/>
                <a:gd name="T48" fmla="*/ 3107 w 3125"/>
                <a:gd name="T49" fmla="*/ 9 h 2004"/>
                <a:gd name="T50" fmla="*/ 3116 w 3125"/>
                <a:gd name="T51" fmla="*/ 18 h 2004"/>
                <a:gd name="T52" fmla="*/ 608 w 3125"/>
                <a:gd name="T53" fmla="*/ 18 h 2004"/>
                <a:gd name="T54" fmla="*/ 617 w 3125"/>
                <a:gd name="T55" fmla="*/ 9 h 2004"/>
                <a:gd name="T56" fmla="*/ 617 w 3125"/>
                <a:gd name="T57" fmla="*/ 770 h 2004"/>
                <a:gd name="T58" fmla="*/ 471 w 3125"/>
                <a:gd name="T59" fmla="*/ 770 h 2004"/>
                <a:gd name="T60" fmla="*/ 471 w 3125"/>
                <a:gd name="T61" fmla="*/ 672 h 2004"/>
                <a:gd name="T62" fmla="*/ 485 w 3125"/>
                <a:gd name="T63" fmla="*/ 680 h 2004"/>
                <a:gd name="T64" fmla="*/ 20 w 3125"/>
                <a:gd name="T65" fmla="*/ 1010 h 2004"/>
                <a:gd name="T66" fmla="*/ 20 w 3125"/>
                <a:gd name="T67" fmla="*/ 995 h 2004"/>
                <a:gd name="T68" fmla="*/ 485 w 3125"/>
                <a:gd name="T69" fmla="*/ 1325 h 200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25" h="2004">
                  <a:moveTo>
                    <a:pt x="0" y="1002"/>
                  </a:moveTo>
                  <a:lnTo>
                    <a:pt x="489" y="654"/>
                  </a:lnTo>
                  <a:lnTo>
                    <a:pt x="489" y="761"/>
                  </a:lnTo>
                  <a:lnTo>
                    <a:pt x="480" y="752"/>
                  </a:lnTo>
                  <a:lnTo>
                    <a:pt x="608" y="752"/>
                  </a:lnTo>
                  <a:lnTo>
                    <a:pt x="598" y="761"/>
                  </a:lnTo>
                  <a:lnTo>
                    <a:pt x="598" y="0"/>
                  </a:lnTo>
                  <a:lnTo>
                    <a:pt x="3125" y="0"/>
                  </a:lnTo>
                  <a:lnTo>
                    <a:pt x="3125" y="2004"/>
                  </a:lnTo>
                  <a:lnTo>
                    <a:pt x="598" y="2004"/>
                  </a:lnTo>
                  <a:lnTo>
                    <a:pt x="598" y="1244"/>
                  </a:lnTo>
                  <a:lnTo>
                    <a:pt x="608" y="1253"/>
                  </a:lnTo>
                  <a:lnTo>
                    <a:pt x="480" y="1253"/>
                  </a:lnTo>
                  <a:lnTo>
                    <a:pt x="489" y="1244"/>
                  </a:lnTo>
                  <a:lnTo>
                    <a:pt x="489" y="1350"/>
                  </a:lnTo>
                  <a:lnTo>
                    <a:pt x="0" y="1002"/>
                  </a:lnTo>
                  <a:close/>
                  <a:moveTo>
                    <a:pt x="485" y="1325"/>
                  </a:moveTo>
                  <a:lnTo>
                    <a:pt x="471" y="1333"/>
                  </a:lnTo>
                  <a:lnTo>
                    <a:pt x="471" y="1235"/>
                  </a:lnTo>
                  <a:lnTo>
                    <a:pt x="617" y="1235"/>
                  </a:lnTo>
                  <a:lnTo>
                    <a:pt x="617" y="1995"/>
                  </a:lnTo>
                  <a:lnTo>
                    <a:pt x="608" y="1986"/>
                  </a:lnTo>
                  <a:lnTo>
                    <a:pt x="3116" y="1986"/>
                  </a:lnTo>
                  <a:lnTo>
                    <a:pt x="3107" y="1995"/>
                  </a:lnTo>
                  <a:lnTo>
                    <a:pt x="3107" y="9"/>
                  </a:lnTo>
                  <a:lnTo>
                    <a:pt x="3116" y="18"/>
                  </a:lnTo>
                  <a:lnTo>
                    <a:pt x="608" y="18"/>
                  </a:lnTo>
                  <a:lnTo>
                    <a:pt x="617" y="9"/>
                  </a:lnTo>
                  <a:lnTo>
                    <a:pt x="617" y="770"/>
                  </a:lnTo>
                  <a:lnTo>
                    <a:pt x="471" y="770"/>
                  </a:lnTo>
                  <a:lnTo>
                    <a:pt x="471" y="672"/>
                  </a:lnTo>
                  <a:lnTo>
                    <a:pt x="485" y="680"/>
                  </a:lnTo>
                  <a:lnTo>
                    <a:pt x="20" y="1010"/>
                  </a:lnTo>
                  <a:lnTo>
                    <a:pt x="20" y="995"/>
                  </a:lnTo>
                  <a:lnTo>
                    <a:pt x="485" y="1325"/>
                  </a:lnTo>
                  <a:close/>
                </a:path>
              </a:pathLst>
            </a:custGeom>
            <a:solidFill>
              <a:srgbClr val="FF3300"/>
            </a:solidFill>
            <a:ln w="0" cap="flat">
              <a:solidFill>
                <a:srgbClr val="FF33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5155" name="Rectangle 35"/>
            <p:cNvSpPr>
              <a:spLocks noChangeArrowheads="1"/>
            </p:cNvSpPr>
            <p:nvPr/>
          </p:nvSpPr>
          <p:spPr bwMode="auto">
            <a:xfrm>
              <a:off x="3261" y="1379"/>
              <a:ext cx="1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200">
                  <a:solidFill>
                    <a:srgbClr val="000000"/>
                  </a:solidFill>
                </a:rPr>
                <a:t>•</a:t>
              </a:r>
              <a:endParaRPr lang="ar-SA" altLang="ar-SA"/>
            </a:p>
          </p:txBody>
        </p:sp>
        <p:sp>
          <p:nvSpPr>
            <p:cNvPr id="5156" name="Rectangle 36"/>
            <p:cNvSpPr>
              <a:spLocks noChangeArrowheads="1"/>
            </p:cNvSpPr>
            <p:nvPr/>
          </p:nvSpPr>
          <p:spPr bwMode="auto">
            <a:xfrm>
              <a:off x="3364" y="1379"/>
              <a:ext cx="209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200">
                  <a:solidFill>
                    <a:srgbClr val="000000"/>
                  </a:solidFill>
                </a:rPr>
                <a:t>Made in almost all tissues</a:t>
              </a:r>
              <a:endParaRPr lang="ar-SA" altLang="ar-SA"/>
            </a:p>
          </p:txBody>
        </p:sp>
        <p:sp>
          <p:nvSpPr>
            <p:cNvPr id="5157" name="Rectangle 37"/>
            <p:cNvSpPr>
              <a:spLocks noChangeArrowheads="1"/>
            </p:cNvSpPr>
            <p:nvPr/>
          </p:nvSpPr>
          <p:spPr bwMode="auto">
            <a:xfrm>
              <a:off x="3261" y="1591"/>
              <a:ext cx="1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200">
                  <a:solidFill>
                    <a:srgbClr val="000000"/>
                  </a:solidFill>
                </a:rPr>
                <a:t>•</a:t>
              </a:r>
              <a:endParaRPr lang="ar-SA" altLang="ar-SA"/>
            </a:p>
          </p:txBody>
        </p:sp>
        <p:sp>
          <p:nvSpPr>
            <p:cNvPr id="5158" name="Rectangle 38"/>
            <p:cNvSpPr>
              <a:spLocks noChangeArrowheads="1"/>
            </p:cNvSpPr>
            <p:nvPr/>
          </p:nvSpPr>
          <p:spPr bwMode="auto">
            <a:xfrm>
              <a:off x="3364" y="1591"/>
              <a:ext cx="121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200">
                  <a:solidFill>
                    <a:srgbClr val="000000"/>
                  </a:solidFill>
                </a:rPr>
                <a:t>Very short half</a:t>
              </a:r>
              <a:endParaRPr lang="ar-SA" altLang="ar-SA"/>
            </a:p>
          </p:txBody>
        </p:sp>
        <p:sp>
          <p:nvSpPr>
            <p:cNvPr id="5159" name="Rectangle 39"/>
            <p:cNvSpPr>
              <a:spLocks noChangeArrowheads="1"/>
            </p:cNvSpPr>
            <p:nvPr/>
          </p:nvSpPr>
          <p:spPr bwMode="auto">
            <a:xfrm>
              <a:off x="4497" y="1591"/>
              <a:ext cx="1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200">
                  <a:solidFill>
                    <a:srgbClr val="000000"/>
                  </a:solidFill>
                </a:rPr>
                <a:t>-</a:t>
              </a:r>
              <a:endParaRPr lang="ar-SA" altLang="ar-SA"/>
            </a:p>
          </p:txBody>
        </p:sp>
        <p:sp>
          <p:nvSpPr>
            <p:cNvPr id="5160" name="Rectangle 40"/>
            <p:cNvSpPr>
              <a:spLocks noChangeArrowheads="1"/>
            </p:cNvSpPr>
            <p:nvPr/>
          </p:nvSpPr>
          <p:spPr bwMode="auto">
            <a:xfrm>
              <a:off x="4557" y="1591"/>
              <a:ext cx="30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200">
                  <a:solidFill>
                    <a:srgbClr val="000000"/>
                  </a:solidFill>
                </a:rPr>
                <a:t>life</a:t>
              </a:r>
              <a:endParaRPr lang="ar-SA" altLang="ar-SA"/>
            </a:p>
          </p:txBody>
        </p:sp>
        <p:sp>
          <p:nvSpPr>
            <p:cNvPr id="5161" name="Rectangle 41"/>
            <p:cNvSpPr>
              <a:spLocks noChangeArrowheads="1"/>
            </p:cNvSpPr>
            <p:nvPr/>
          </p:nvSpPr>
          <p:spPr bwMode="auto">
            <a:xfrm>
              <a:off x="3261" y="1803"/>
              <a:ext cx="1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200">
                  <a:solidFill>
                    <a:srgbClr val="000000"/>
                  </a:solidFill>
                </a:rPr>
                <a:t>•</a:t>
              </a:r>
              <a:endParaRPr lang="ar-SA" altLang="ar-SA"/>
            </a:p>
          </p:txBody>
        </p:sp>
        <p:sp>
          <p:nvSpPr>
            <p:cNvPr id="5162" name="Rectangle 42"/>
            <p:cNvSpPr>
              <a:spLocks noChangeArrowheads="1"/>
            </p:cNvSpPr>
            <p:nvPr/>
          </p:nvSpPr>
          <p:spPr bwMode="auto">
            <a:xfrm>
              <a:off x="3358" y="1803"/>
              <a:ext cx="193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200">
                  <a:solidFill>
                    <a:srgbClr val="000000"/>
                  </a:solidFill>
                </a:rPr>
                <a:t>Act locally on neighbors</a:t>
              </a:r>
              <a:endParaRPr lang="ar-SA" altLang="ar-SA"/>
            </a:p>
          </p:txBody>
        </p:sp>
        <p:sp>
          <p:nvSpPr>
            <p:cNvPr id="5163" name="Rectangle 43"/>
            <p:cNvSpPr>
              <a:spLocks noChangeArrowheads="1"/>
            </p:cNvSpPr>
            <p:nvPr/>
          </p:nvSpPr>
          <p:spPr bwMode="auto">
            <a:xfrm>
              <a:off x="3261" y="2015"/>
              <a:ext cx="1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200">
                  <a:solidFill>
                    <a:srgbClr val="000000"/>
                  </a:solidFill>
                </a:rPr>
                <a:t>•</a:t>
              </a:r>
              <a:endParaRPr lang="ar-SA" altLang="ar-SA"/>
            </a:p>
          </p:txBody>
        </p:sp>
        <p:sp>
          <p:nvSpPr>
            <p:cNvPr id="5164" name="Rectangle 44"/>
            <p:cNvSpPr>
              <a:spLocks noChangeArrowheads="1"/>
            </p:cNvSpPr>
            <p:nvPr/>
          </p:nvSpPr>
          <p:spPr bwMode="auto">
            <a:xfrm>
              <a:off x="3364" y="2015"/>
              <a:ext cx="173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200">
                  <a:solidFill>
                    <a:srgbClr val="000000"/>
                  </a:solidFill>
                </a:rPr>
                <a:t>Not usually stored up</a:t>
              </a:r>
              <a:endParaRPr lang="ar-SA" altLang="ar-SA"/>
            </a:p>
          </p:txBody>
        </p:sp>
        <p:sp>
          <p:nvSpPr>
            <p:cNvPr id="5165" name="Rectangle 45"/>
            <p:cNvSpPr>
              <a:spLocks noChangeArrowheads="1"/>
            </p:cNvSpPr>
            <p:nvPr/>
          </p:nvSpPr>
          <p:spPr bwMode="auto">
            <a:xfrm>
              <a:off x="3261" y="2227"/>
              <a:ext cx="1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200">
                  <a:solidFill>
                    <a:srgbClr val="000000"/>
                  </a:solidFill>
                </a:rPr>
                <a:t>•</a:t>
              </a:r>
              <a:endParaRPr lang="ar-SA" altLang="ar-SA"/>
            </a:p>
          </p:txBody>
        </p:sp>
        <p:sp>
          <p:nvSpPr>
            <p:cNvPr id="5166" name="Rectangle 46"/>
            <p:cNvSpPr>
              <a:spLocks noChangeArrowheads="1"/>
            </p:cNvSpPr>
            <p:nvPr/>
          </p:nvSpPr>
          <p:spPr bwMode="auto">
            <a:xfrm>
              <a:off x="3543" y="2227"/>
              <a:ext cx="9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200">
                  <a:solidFill>
                    <a:srgbClr val="000000"/>
                  </a:solidFill>
                </a:rPr>
                <a:t>0</a:t>
              </a:r>
              <a:endParaRPr lang="ar-SA" altLang="ar-SA"/>
            </a:p>
          </p:txBody>
        </p:sp>
        <p:sp>
          <p:nvSpPr>
            <p:cNvPr id="5167" name="Rectangle 48"/>
            <p:cNvSpPr>
              <a:spLocks noChangeArrowheads="1"/>
            </p:cNvSpPr>
            <p:nvPr/>
          </p:nvSpPr>
          <p:spPr bwMode="auto">
            <a:xfrm>
              <a:off x="3159" y="2227"/>
              <a:ext cx="197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altLang="ar-SA" sz="2200">
                  <a:solidFill>
                    <a:srgbClr val="000000"/>
                  </a:solidFill>
                </a:rPr>
                <a:t>20 </a:t>
              </a:r>
              <a:r>
                <a:rPr lang="ar-SA" altLang="ar-SA" sz="2200">
                  <a:solidFill>
                    <a:srgbClr val="000000"/>
                  </a:solidFill>
                </a:rPr>
                <a:t>carbon backbones</a:t>
              </a:r>
              <a:endParaRPr lang="ar-SA" altLang="ar-SA"/>
            </a:p>
          </p:txBody>
        </p:sp>
        <p:sp>
          <p:nvSpPr>
            <p:cNvPr id="5168" name="Rectangle 49"/>
            <p:cNvSpPr>
              <a:spLocks noChangeArrowheads="1"/>
            </p:cNvSpPr>
            <p:nvPr/>
          </p:nvSpPr>
          <p:spPr bwMode="auto">
            <a:xfrm>
              <a:off x="3261" y="2444"/>
              <a:ext cx="1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200">
                  <a:solidFill>
                    <a:srgbClr val="000000"/>
                  </a:solidFill>
                </a:rPr>
                <a:t>•</a:t>
              </a:r>
              <a:endParaRPr lang="ar-SA" altLang="ar-SA"/>
            </a:p>
          </p:txBody>
        </p:sp>
        <p:sp>
          <p:nvSpPr>
            <p:cNvPr id="5169" name="Rectangle 50"/>
            <p:cNvSpPr>
              <a:spLocks noChangeArrowheads="1"/>
            </p:cNvSpPr>
            <p:nvPr/>
          </p:nvSpPr>
          <p:spPr bwMode="auto">
            <a:xfrm>
              <a:off x="3364" y="2444"/>
              <a:ext cx="224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2200">
                  <a:solidFill>
                    <a:srgbClr val="000000"/>
                  </a:solidFill>
                </a:rPr>
                <a:t>Made from arachidonic acid</a:t>
              </a:r>
              <a:endParaRPr lang="ar-SA" altLang="ar-SA"/>
            </a:p>
          </p:txBody>
        </p:sp>
        <p:pic>
          <p:nvPicPr>
            <p:cNvPr id="5170" name="Picture 5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36" y="3829"/>
              <a:ext cx="485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71" name="Rectangle 52"/>
            <p:cNvSpPr>
              <a:spLocks noChangeArrowheads="1"/>
            </p:cNvSpPr>
            <p:nvPr/>
          </p:nvSpPr>
          <p:spPr bwMode="auto">
            <a:xfrm>
              <a:off x="5076" y="4180"/>
              <a:ext cx="152" cy="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1000">
                  <a:solidFill>
                    <a:srgbClr val="000000"/>
                  </a:solidFill>
                  <a:latin typeface="Arial Narrow" pitchFamily="34" charset="0"/>
                </a:rPr>
                <a:t>E.A.</a:t>
              </a:r>
              <a:endParaRPr lang="ar-SA" altLang="ar-SA"/>
            </a:p>
          </p:txBody>
        </p:sp>
        <p:sp>
          <p:nvSpPr>
            <p:cNvPr id="5172" name="Rectangle 53"/>
            <p:cNvSpPr>
              <a:spLocks noChangeArrowheads="1"/>
            </p:cNvSpPr>
            <p:nvPr/>
          </p:nvSpPr>
          <p:spPr bwMode="auto">
            <a:xfrm>
              <a:off x="5215" y="4180"/>
              <a:ext cx="454" cy="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1000">
                  <a:solidFill>
                    <a:srgbClr val="000000"/>
                  </a:solidFill>
                  <a:latin typeface="Arial Narrow" pitchFamily="34" charset="0"/>
                </a:rPr>
                <a:t>DENNIS 2010 </a:t>
              </a:r>
              <a:endParaRPr lang="ar-SA" altLang="ar-SA"/>
            </a:p>
          </p:txBody>
        </p:sp>
        <p:sp>
          <p:nvSpPr>
            <p:cNvPr id="5173" name="Rectangle 54"/>
            <p:cNvSpPr>
              <a:spLocks noChangeArrowheads="1"/>
            </p:cNvSpPr>
            <p:nvPr/>
          </p:nvSpPr>
          <p:spPr bwMode="auto">
            <a:xfrm>
              <a:off x="5645" y="4174"/>
              <a:ext cx="10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SA" altLang="ar-SA" sz="1100" b="1">
                  <a:solidFill>
                    <a:srgbClr val="000000"/>
                  </a:solidFill>
                </a:rPr>
                <a:t>©</a:t>
              </a:r>
              <a:endParaRPr lang="ar-SA" altLang="ar-SA"/>
            </a:p>
          </p:txBody>
        </p:sp>
      </p:grpSp>
      <p:sp>
        <p:nvSpPr>
          <p:cNvPr id="5142" name="مستطيل مستدير الزوايا 5141"/>
          <p:cNvSpPr/>
          <p:nvPr/>
        </p:nvSpPr>
        <p:spPr>
          <a:xfrm>
            <a:off x="7818438" y="5924550"/>
            <a:ext cx="131603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title"/>
          </p:nvPr>
        </p:nvSpPr>
        <p:spPr>
          <a:xfrm>
            <a:off x="914400" y="341313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ar-SA" b="1" smtClean="0">
                <a:solidFill>
                  <a:schemeClr val="hlink"/>
                </a:solidFill>
                <a:latin typeface="Arial" pitchFamily="34" charset="0"/>
              </a:rPr>
              <a:t>Eicosanoids</a:t>
            </a:r>
          </a:p>
        </p:txBody>
      </p:sp>
      <p:sp>
        <p:nvSpPr>
          <p:cNvPr id="6147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00200"/>
            <a:ext cx="4535487" cy="4781550"/>
          </a:xfrm>
        </p:spPr>
        <p:txBody>
          <a:bodyPr/>
          <a:lstStyle/>
          <a:p>
            <a:pPr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Char char="q"/>
            </a:pPr>
            <a:r>
              <a:rPr lang="en-US" altLang="ar-SA" sz="2400" b="1" u="sng" smtClean="0">
                <a:solidFill>
                  <a:schemeClr val="hlink"/>
                </a:solidFill>
              </a:rPr>
              <a:t>Eicosanoids</a:t>
            </a:r>
            <a:r>
              <a:rPr lang="en-US" altLang="ar-SA" sz="2400" smtClean="0">
                <a:solidFill>
                  <a:schemeClr val="hlink"/>
                </a:solidFill>
              </a:rPr>
              <a:t> </a:t>
            </a:r>
            <a:r>
              <a:rPr lang="en-US" altLang="ar-SA" sz="2400" smtClean="0"/>
              <a:t>are produced from </a:t>
            </a:r>
            <a:r>
              <a:rPr lang="en-US" altLang="ar-SA" sz="2400" smtClean="0">
                <a:solidFill>
                  <a:schemeClr val="hlink"/>
                </a:solidFill>
              </a:rPr>
              <a:t>arachidonic acid</a:t>
            </a:r>
            <a:r>
              <a:rPr lang="en-US" altLang="ar-SA" sz="2400" smtClean="0"/>
              <a:t>, a 20-carbon polyunsaturated fatty acid (5,8,11,14-eicosatetraenoic acid)</a:t>
            </a:r>
          </a:p>
          <a:p>
            <a:pPr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hlink"/>
              </a:buClr>
              <a:buFont typeface="Wingdings" pitchFamily="2" charset="2"/>
              <a:buChar char="q"/>
            </a:pPr>
            <a:r>
              <a:rPr lang="en-US" altLang="ar-SA" sz="2400" smtClean="0"/>
              <a:t>The eicosanoids are considered “autacoids" </a:t>
            </a:r>
          </a:p>
          <a:p>
            <a:pPr lvl="1"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FontTx/>
              <a:buChar char="o"/>
            </a:pPr>
            <a:r>
              <a:rPr lang="en-US" altLang="ar-SA" sz="2400" smtClean="0"/>
              <a:t>They act on cells close to their site of production </a:t>
            </a:r>
          </a:p>
          <a:p>
            <a:pPr lvl="1"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50000"/>
              </a:spcAft>
              <a:buClr>
                <a:srgbClr val="FF0000"/>
              </a:buClr>
              <a:buFontTx/>
              <a:buChar char="o"/>
            </a:pPr>
            <a:r>
              <a:rPr lang="en-US" altLang="ar-SA" sz="2400" smtClean="0"/>
              <a:t>They are rapidly degraded</a:t>
            </a:r>
          </a:p>
          <a:p>
            <a:pPr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50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en-US" altLang="ar-SA" sz="2400" smtClean="0"/>
              <a:t>They have both intercellular signaling, &amp; intracellular signal cascades</a:t>
            </a:r>
          </a:p>
        </p:txBody>
      </p:sp>
      <p:pic>
        <p:nvPicPr>
          <p:cNvPr id="6148" name="Picture 7" descr="SCAN002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/>
          <a:srcRect l="16431" t="4547" r="9232" b="10258"/>
          <a:stretch>
            <a:fillRect/>
          </a:stretch>
        </p:blipFill>
        <p:spPr>
          <a:xfrm>
            <a:off x="5219700" y="2205038"/>
            <a:ext cx="4092575" cy="2879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SA" sz="3800" b="1" smtClean="0">
                <a:solidFill>
                  <a:schemeClr val="hlink"/>
                </a:solidFill>
                <a:latin typeface="Arial" pitchFamily="34" charset="0"/>
              </a:rPr>
              <a:t>The Cyclooxygenase Pathway</a:t>
            </a:r>
            <a:br>
              <a:rPr lang="en-US" altLang="ar-SA" sz="3800" b="1" smtClean="0">
                <a:solidFill>
                  <a:schemeClr val="hlink"/>
                </a:solidFill>
                <a:latin typeface="Arial" pitchFamily="34" charset="0"/>
              </a:rPr>
            </a:br>
            <a:r>
              <a:rPr lang="en-US" altLang="ar-SA" sz="3800" b="1" smtClean="0">
                <a:solidFill>
                  <a:srgbClr val="0000CC"/>
                </a:solidFill>
                <a:latin typeface="Arial" pitchFamily="34" charset="0"/>
              </a:rPr>
              <a:t>Prostanoids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600200"/>
            <a:ext cx="5545137" cy="5257800"/>
          </a:xfrm>
        </p:spPr>
        <p:txBody>
          <a:bodyPr/>
          <a:lstStyle/>
          <a:p>
            <a:pPr algn="l" rtl="0" eaLnBrk="1" hangingPunct="1"/>
            <a:r>
              <a:rPr lang="en-US" altLang="ar-SA" sz="2400" b="1" smtClean="0">
                <a:solidFill>
                  <a:srgbClr val="000099"/>
                </a:solidFill>
              </a:rPr>
              <a:t>Prostaglandin H</a:t>
            </a:r>
            <a:r>
              <a:rPr lang="en-US" altLang="ar-SA" sz="2400" b="1" baseline="-25000" smtClean="0">
                <a:solidFill>
                  <a:srgbClr val="000099"/>
                </a:solidFill>
              </a:rPr>
              <a:t>2</a:t>
            </a:r>
            <a:r>
              <a:rPr lang="en-US" altLang="ar-SA" sz="2400" b="1" smtClean="0">
                <a:solidFill>
                  <a:srgbClr val="000099"/>
                </a:solidFill>
              </a:rPr>
              <a:t> Synthase</a:t>
            </a:r>
            <a:r>
              <a:rPr lang="en-US" altLang="ar-SA" sz="2400" smtClean="0"/>
              <a:t> </a:t>
            </a:r>
            <a:r>
              <a:rPr lang="en-US" altLang="ar-SA" sz="2400" smtClean="0">
                <a:cs typeface="Times New Roman" pitchFamily="18" charset="0"/>
              </a:rPr>
              <a:t>production of </a:t>
            </a:r>
            <a:r>
              <a:rPr lang="en-US" altLang="ar-SA" sz="2400" smtClean="0">
                <a:solidFill>
                  <a:schemeClr val="hlink"/>
                </a:solidFill>
                <a:cs typeface="Times New Roman" pitchFamily="18" charset="0"/>
              </a:rPr>
              <a:t>PGs, PGI</a:t>
            </a:r>
            <a:r>
              <a:rPr lang="en-US" altLang="ar-SA" sz="2400" baseline="-25000" smtClean="0">
                <a:solidFill>
                  <a:schemeClr val="hlink"/>
                </a:solidFill>
                <a:cs typeface="Times New Roman" pitchFamily="18" charset="0"/>
              </a:rPr>
              <a:t>2</a:t>
            </a:r>
            <a:r>
              <a:rPr lang="en-US" altLang="ar-SA" sz="2400" smtClean="0">
                <a:solidFill>
                  <a:schemeClr val="hlink"/>
                </a:solidFill>
                <a:cs typeface="Times New Roman" pitchFamily="18" charset="0"/>
              </a:rPr>
              <a:t> &amp; TXA</a:t>
            </a:r>
            <a:r>
              <a:rPr lang="en-US" altLang="ar-SA" sz="2400" baseline="-25000" smtClean="0">
                <a:solidFill>
                  <a:schemeClr val="hlink"/>
                </a:solidFill>
                <a:cs typeface="Times New Roman" pitchFamily="18" charset="0"/>
              </a:rPr>
              <a:t>2</a:t>
            </a:r>
            <a:endParaRPr lang="en-US" altLang="ar-SA" sz="2400" smtClean="0">
              <a:solidFill>
                <a:schemeClr val="hlink"/>
              </a:solidFill>
              <a:cs typeface="Times New Roman" pitchFamily="18" charset="0"/>
            </a:endParaRPr>
          </a:p>
          <a:p>
            <a:pPr algn="l" rtl="0" eaLnBrk="1" hangingPunct="1"/>
            <a:r>
              <a:rPr lang="en-US" altLang="ar-SA" sz="2400" smtClean="0">
                <a:cs typeface="Times New Roman" pitchFamily="18" charset="0"/>
              </a:rPr>
              <a:t>PGH</a:t>
            </a:r>
            <a:r>
              <a:rPr lang="en-US" altLang="ar-SA" sz="2400" baseline="-25000" smtClean="0">
                <a:cs typeface="Times New Roman" pitchFamily="18" charset="0"/>
              </a:rPr>
              <a:t>2</a:t>
            </a:r>
            <a:r>
              <a:rPr lang="en-US" altLang="ar-SA" sz="2400" smtClean="0">
                <a:cs typeface="Times New Roman" pitchFamily="18" charset="0"/>
              </a:rPr>
              <a:t> synthase &amp; Cyclooxygenase (COX) are used as synonyms </a:t>
            </a:r>
          </a:p>
          <a:p>
            <a:pPr algn="l" rtl="0" eaLnBrk="1" hangingPunct="1"/>
            <a:r>
              <a:rPr lang="en-US" altLang="ar-SA" sz="2400" smtClean="0">
                <a:cs typeface="Times New Roman" pitchFamily="18" charset="0"/>
              </a:rPr>
              <a:t>PG endoperoxides (PGG</a:t>
            </a:r>
            <a:r>
              <a:rPr lang="en-US" altLang="ar-SA" sz="2400" baseline="-25000" smtClean="0">
                <a:cs typeface="Times New Roman" pitchFamily="18" charset="0"/>
              </a:rPr>
              <a:t>2</a:t>
            </a:r>
            <a:r>
              <a:rPr lang="en-US" altLang="ar-SA" sz="2400" smtClean="0">
                <a:cs typeface="Times New Roman" pitchFamily="18" charset="0"/>
              </a:rPr>
              <a:t> &amp; PGH</a:t>
            </a:r>
            <a:r>
              <a:rPr lang="en-US" altLang="ar-SA" sz="2400" baseline="-25000" smtClean="0">
                <a:cs typeface="Times New Roman" pitchFamily="18" charset="0"/>
              </a:rPr>
              <a:t>2</a:t>
            </a:r>
            <a:r>
              <a:rPr lang="en-US" altLang="ar-SA" sz="2400" smtClean="0">
                <a:cs typeface="Times New Roman" pitchFamily="18" charset="0"/>
              </a:rPr>
              <a:t>) are more potent &amp; long-acting than the PGs to which they decompose</a:t>
            </a:r>
          </a:p>
          <a:p>
            <a:pPr algn="l" rtl="0" eaLnBrk="1" hangingPunct="1"/>
            <a:r>
              <a:rPr lang="en-US" altLang="ar-SA" sz="2400" smtClean="0">
                <a:cs typeface="Times New Roman" pitchFamily="18" charset="0"/>
              </a:rPr>
              <a:t>TXA</a:t>
            </a:r>
            <a:r>
              <a:rPr lang="en-US" altLang="ar-SA" sz="2400" baseline="-25000" smtClean="0">
                <a:cs typeface="Times New Roman" pitchFamily="18" charset="0"/>
              </a:rPr>
              <a:t>2</a:t>
            </a:r>
            <a:r>
              <a:rPr lang="en-US" altLang="ar-SA" sz="2400" smtClean="0">
                <a:cs typeface="Times New Roman" pitchFamily="18" charset="0"/>
              </a:rPr>
              <a:t> formed mainly in platelets by TX synthase mediating vasoconstriction &amp; platelet aggregation</a:t>
            </a:r>
          </a:p>
          <a:p>
            <a:pPr algn="l" rtl="0" eaLnBrk="1" hangingPunct="1"/>
            <a:r>
              <a:rPr lang="en-US" altLang="ar-SA" sz="2400" smtClean="0">
                <a:cs typeface="Times New Roman" pitchFamily="18" charset="0"/>
              </a:rPr>
              <a:t>PGI</a:t>
            </a:r>
            <a:r>
              <a:rPr lang="en-US" altLang="ar-SA" sz="2400" baseline="-25000" smtClean="0">
                <a:cs typeface="Times New Roman" pitchFamily="18" charset="0"/>
              </a:rPr>
              <a:t>2</a:t>
            </a:r>
            <a:r>
              <a:rPr lang="en-US" altLang="ar-SA" sz="2400" smtClean="0">
                <a:cs typeface="Times New Roman" pitchFamily="18" charset="0"/>
              </a:rPr>
              <a:t>, formed mainly in endothelium by PGI synthase opposes TXA</a:t>
            </a:r>
            <a:r>
              <a:rPr lang="en-US" altLang="ar-SA" sz="2400" baseline="-25000" smtClean="0">
                <a:cs typeface="Times New Roman" pitchFamily="18" charset="0"/>
              </a:rPr>
              <a:t>2</a:t>
            </a:r>
            <a:r>
              <a:rPr lang="en-US" altLang="ar-SA" sz="2400" smtClean="0">
                <a:cs typeface="Times New Roman" pitchFamily="18" charset="0"/>
              </a:rPr>
              <a:t> </a:t>
            </a:r>
          </a:p>
          <a:p>
            <a:pPr algn="l" rtl="0" eaLnBrk="1" hangingPunct="1"/>
            <a:endParaRPr lang="ar-SA" altLang="ar-SA" sz="2400" smtClean="0">
              <a:cs typeface="Times New Roman" pitchFamily="18" charset="0"/>
            </a:endParaRPr>
          </a:p>
          <a:p>
            <a:pPr algn="l" rtl="0" eaLnBrk="1" hangingPunct="1"/>
            <a:endParaRPr lang="en-US" altLang="ar-SA" sz="2400" smtClean="0">
              <a:cs typeface="Times New Roman" pitchFamily="18" charset="0"/>
            </a:endParaRP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162675" y="1700213"/>
          <a:ext cx="2946400" cy="3816350"/>
        </p:xfrm>
        <a:graphic>
          <a:graphicData uri="http://schemas.openxmlformats.org/presentationml/2006/ole">
            <p:oleObj spid="_x0000_s7172" r:id="rId3" imgW="2514600" imgH="3258312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SA" sz="3800" b="1" smtClean="0">
                <a:solidFill>
                  <a:schemeClr val="hlink"/>
                </a:solidFill>
                <a:latin typeface="Arial" pitchFamily="34" charset="0"/>
              </a:rPr>
              <a:t>The Cyclooxygenase Pathway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604250" cy="5257800"/>
          </a:xfrm>
        </p:spPr>
        <p:txBody>
          <a:bodyPr/>
          <a:lstStyle/>
          <a:p>
            <a:pPr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hlink"/>
              </a:buClr>
              <a:buSzTx/>
              <a:buFont typeface="Wingdings" pitchFamily="2" charset="2"/>
              <a:buChar char="q"/>
            </a:pPr>
            <a:r>
              <a:rPr lang="en-US" altLang="ar-SA" sz="2400" smtClean="0"/>
              <a:t>Two isoforms of COX exists: </a:t>
            </a:r>
            <a:r>
              <a:rPr lang="en-US" altLang="ar-SA" sz="2400" b="1" smtClean="0">
                <a:solidFill>
                  <a:srgbClr val="0000CC"/>
                </a:solidFill>
              </a:rPr>
              <a:t>COX-1 (constitutive form) &amp; COX-2 (inducible form)</a:t>
            </a:r>
          </a:p>
          <a:p>
            <a:pPr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hlink"/>
              </a:buClr>
              <a:buSzTx/>
              <a:buFont typeface="Wingdings" pitchFamily="2" charset="2"/>
              <a:buChar char="q"/>
            </a:pPr>
            <a:r>
              <a:rPr lang="en-US" altLang="ar-SA" smtClean="0">
                <a:solidFill>
                  <a:srgbClr val="0000CC"/>
                </a:solidFill>
              </a:rPr>
              <a:t>COX-1</a:t>
            </a:r>
            <a:r>
              <a:rPr lang="en-US" altLang="ar-SA" smtClean="0"/>
              <a:t> is constitutively expressed at low levels in  many cell types</a:t>
            </a:r>
          </a:p>
          <a:p>
            <a:pPr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40000"/>
              </a:spcAft>
              <a:buClr>
                <a:schemeClr val="hlink"/>
              </a:buClr>
              <a:buSzTx/>
              <a:buFont typeface="Wingdings" pitchFamily="2" charset="2"/>
              <a:buChar char="q"/>
            </a:pPr>
            <a:r>
              <a:rPr lang="en-US" altLang="ar-SA" smtClean="0">
                <a:solidFill>
                  <a:srgbClr val="0000CC"/>
                </a:solidFill>
              </a:rPr>
              <a:t>COX-2</a:t>
            </a:r>
            <a:r>
              <a:rPr lang="en-US" altLang="ar-SA" smtClean="0"/>
              <a:t> is constitutively expressed in kidney &amp; CNS</a:t>
            </a:r>
          </a:p>
          <a:p>
            <a:pPr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  <a:buClr>
                <a:schemeClr val="hlink"/>
              </a:buClr>
              <a:buSzTx/>
              <a:buFont typeface="Wingdings" pitchFamily="2" charset="2"/>
              <a:buChar char="ü"/>
            </a:pPr>
            <a:r>
              <a:rPr lang="en-US" altLang="ar-SA" smtClean="0"/>
              <a:t>COX-2 gene transcription is stimulated by growth factors, cytokines, &amp; endotoxins</a:t>
            </a:r>
          </a:p>
          <a:p>
            <a:pPr algn="l" rtl="0" eaLnBrk="1" hangingPunct="1">
              <a:lnSpc>
                <a:spcPct val="95000"/>
              </a:lnSpc>
              <a:spcBef>
                <a:spcPct val="0"/>
              </a:spcBef>
              <a:spcAft>
                <a:spcPct val="20000"/>
              </a:spcAft>
              <a:buClr>
                <a:schemeClr val="hlink"/>
              </a:buClr>
              <a:buSzTx/>
              <a:buFont typeface="Wingdings" pitchFamily="2" charset="2"/>
              <a:buChar char="q"/>
            </a:pPr>
            <a:r>
              <a:rPr lang="en-US" altLang="ar-SA" smtClean="0"/>
              <a:t>A COX-1 variant, named </a:t>
            </a:r>
            <a:r>
              <a:rPr lang="en-US" altLang="ar-SA" smtClean="0">
                <a:solidFill>
                  <a:srgbClr val="0000CC"/>
                </a:solidFill>
              </a:rPr>
              <a:t>COX-3</a:t>
            </a:r>
            <a:r>
              <a:rPr lang="en-US" altLang="ar-SA" smtClean="0"/>
              <a:t>, plays a significant role in pain sensation in paracetamol-sensitive way</a:t>
            </a:r>
          </a:p>
          <a:p>
            <a:pPr algn="l" rtl="0" eaLnBrk="1" hangingPunct="1"/>
            <a:endParaRPr lang="en-US" altLang="ar-S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0075" y="590550"/>
            <a:ext cx="8201025" cy="5867400"/>
          </a:xfrm>
        </p:spPr>
        <p:txBody>
          <a:bodyPr/>
          <a:lstStyle/>
          <a:p>
            <a:pPr marL="0" indent="0" algn="l" eaLnBrk="1" hangingPunct="1">
              <a:spcBef>
                <a:spcPct val="0"/>
              </a:spcBef>
              <a:spcAft>
                <a:spcPct val="40000"/>
              </a:spcAft>
              <a:buFontTx/>
              <a:buNone/>
            </a:pPr>
            <a:r>
              <a:rPr lang="en-US" altLang="ar-SA" b="1" smtClean="0">
                <a:solidFill>
                  <a:srgbClr val="FF0000"/>
                </a:solidFill>
                <a:cs typeface="Times New Roman" pitchFamily="18" charset="0"/>
              </a:rPr>
              <a:t>Prostaglandin receptors:</a:t>
            </a:r>
            <a:r>
              <a:rPr lang="en-US" altLang="ar-SA" smtClean="0">
                <a:cs typeface="Times New Roman" pitchFamily="18" charset="0"/>
              </a:rPr>
              <a:t> </a:t>
            </a:r>
          </a:p>
          <a:p>
            <a:pPr marL="457200" lvl="1" indent="-342900" algn="l" eaLnBrk="1" hangingPunct="1"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Font typeface="Wingdings" pitchFamily="2" charset="2"/>
              <a:buChar char="w"/>
            </a:pPr>
            <a:endParaRPr lang="en-US" altLang="ar-SA" smtClean="0">
              <a:cs typeface="Times New Roman" pitchFamily="18" charset="0"/>
            </a:endParaRPr>
          </a:p>
          <a:p>
            <a:pPr marL="457200" lvl="1" indent="-342900" algn="l" eaLnBrk="1" hangingPunct="1"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Font typeface="Wingdings" pitchFamily="2" charset="2"/>
              <a:buChar char="w"/>
            </a:pPr>
            <a:r>
              <a:rPr lang="en-US" altLang="ar-SA" smtClean="0">
                <a:cs typeface="Times New Roman" pitchFamily="18" charset="0"/>
              </a:rPr>
              <a:t>Prostaglandins &amp; related compounds are transported out of the cells that synthesize them. </a:t>
            </a:r>
          </a:p>
          <a:p>
            <a:pPr marL="457200" lvl="1" indent="-342900" algn="l" eaLnBrk="1" hangingPunct="1">
              <a:spcBef>
                <a:spcPct val="0"/>
              </a:spcBef>
              <a:spcAft>
                <a:spcPct val="30000"/>
              </a:spcAft>
              <a:buClr>
                <a:srgbClr val="FF0000"/>
              </a:buClr>
              <a:buFont typeface="Wingdings" pitchFamily="2" charset="2"/>
              <a:buChar char="w"/>
            </a:pPr>
            <a:r>
              <a:rPr lang="en-US" altLang="ar-SA" smtClean="0">
                <a:cs typeface="Times New Roman" pitchFamily="18" charset="0"/>
              </a:rPr>
              <a:t>Most affect other cells by interacting with plasma membrane </a:t>
            </a:r>
            <a:r>
              <a:rPr lang="en-US" altLang="ar-SA" b="1" smtClean="0">
                <a:solidFill>
                  <a:srgbClr val="000099"/>
                </a:solidFill>
                <a:cs typeface="Times New Roman" pitchFamily="18" charset="0"/>
              </a:rPr>
              <a:t>G-protein coupled receptors</a:t>
            </a:r>
            <a:r>
              <a:rPr lang="en-US" altLang="ar-SA" smtClean="0">
                <a:cs typeface="Times New Roman" pitchFamily="18" charset="0"/>
              </a:rPr>
              <a:t>. </a:t>
            </a:r>
          </a:p>
          <a:p>
            <a:pPr marL="457200" lvl="1" indent="-342900" algn="l" eaLnBrk="1" hangingPunct="1"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Font typeface="Wingdings" pitchFamily="2" charset="2"/>
              <a:buNone/>
            </a:pPr>
            <a:r>
              <a:rPr lang="en-US" altLang="ar-SA" smtClean="0">
                <a:cs typeface="Times New Roman" pitchFamily="18" charset="0"/>
              </a:rPr>
              <a:t>	Depending on the cell type, the activated G-protein may stimulate or inhibit formation of </a:t>
            </a:r>
            <a:r>
              <a:rPr lang="en-US" altLang="ar-SA" b="1" smtClean="0">
                <a:solidFill>
                  <a:srgbClr val="000099"/>
                </a:solidFill>
                <a:cs typeface="Times New Roman" pitchFamily="18" charset="0"/>
              </a:rPr>
              <a:t>cAMP</a:t>
            </a:r>
            <a:r>
              <a:rPr lang="en-US" altLang="ar-SA" smtClean="0">
                <a:cs typeface="Times New Roman" pitchFamily="18" charset="0"/>
              </a:rPr>
              <a:t>, or may activate a phosphatidylinositol signal pathway leading to intracellular </a:t>
            </a:r>
            <a:r>
              <a:rPr lang="en-US" altLang="ar-SA" b="1" smtClean="0">
                <a:solidFill>
                  <a:srgbClr val="000099"/>
                </a:solidFill>
                <a:cs typeface="Times New Roman" pitchFamily="18" charset="0"/>
              </a:rPr>
              <a:t>Ca</a:t>
            </a:r>
            <a:r>
              <a:rPr lang="en-US" altLang="ar-SA" b="1" baseline="30000" smtClean="0">
                <a:solidFill>
                  <a:srgbClr val="000099"/>
                </a:solidFill>
                <a:cs typeface="Times New Roman" pitchFamily="18" charset="0"/>
              </a:rPr>
              <a:t>++</a:t>
            </a:r>
            <a:r>
              <a:rPr lang="en-US" altLang="ar-SA" smtClean="0">
                <a:cs typeface="Times New Roman" pitchFamily="18" charset="0"/>
              </a:rPr>
              <a:t> release. </a:t>
            </a:r>
          </a:p>
          <a:p>
            <a:pPr marL="457200" lvl="1" indent="-342900" algn="l" eaLnBrk="1" hangingPunct="1"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Font typeface="Wingdings" pitchFamily="2" charset="2"/>
              <a:buChar char="w"/>
            </a:pPr>
            <a:r>
              <a:rPr lang="en-US" altLang="ar-SA" smtClean="0">
                <a:cs typeface="Times New Roman" pitchFamily="18" charset="0"/>
              </a:rPr>
              <a:t>Another prostaglandin receptor, designated </a:t>
            </a:r>
            <a:r>
              <a:rPr lang="en-US" altLang="ar-SA" b="1" smtClean="0">
                <a:solidFill>
                  <a:srgbClr val="000099"/>
                </a:solidFill>
                <a:cs typeface="Times New Roman" pitchFamily="18" charset="0"/>
              </a:rPr>
              <a:t>PPAR</a:t>
            </a:r>
            <a:r>
              <a:rPr lang="en-US" altLang="ar-SA" b="1" smtClean="0">
                <a:solidFill>
                  <a:srgbClr val="000099"/>
                </a:solidFill>
                <a:latin typeface="Symbol" pitchFamily="18" charset="2"/>
                <a:cs typeface="Times New Roman" pitchFamily="18" charset="0"/>
              </a:rPr>
              <a:t>g</a:t>
            </a:r>
            <a:r>
              <a:rPr lang="en-US" altLang="ar-SA" smtClean="0">
                <a:cs typeface="Times New Roman" pitchFamily="18" charset="0"/>
              </a:rPr>
              <a:t>, is related to a family of nuclear receptors with transcription factor activity.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2828925" y="2714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SA" altLang="ar-SA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2057400" y="2600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SA" altLang="ar-SA"/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3143250" y="2628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SA" altLang="ar-SA"/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3367088" y="2514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SA" altLang="ar-SA"/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3314700" y="2886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SA" altLang="ar-SA"/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3252788" y="2767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SA" altLang="ar-SA"/>
          </a:p>
        </p:txBody>
      </p:sp>
      <p:sp>
        <p:nvSpPr>
          <p:cNvPr id="122889" name="Rectangle 9"/>
          <p:cNvSpPr>
            <a:spLocks noChangeArrowheads="1"/>
          </p:cNvSpPr>
          <p:nvPr/>
        </p:nvSpPr>
        <p:spPr bwMode="auto">
          <a:xfrm>
            <a:off x="0" y="0"/>
            <a:ext cx="89646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l">
              <a:lnSpc>
                <a:spcPct val="95000"/>
              </a:lnSpc>
              <a:spcAft>
                <a:spcPct val="30000"/>
              </a:spcAft>
              <a:buClr>
                <a:srgbClr val="FF0000"/>
              </a:buClr>
              <a:defRPr/>
            </a:pPr>
            <a:r>
              <a:rPr lang="en-US" altLang="ar-SA" sz="2800" b="1" u="sng" dirty="0" smtClean="0">
                <a:solidFill>
                  <a:srgbClr val="000099"/>
                </a:solidFill>
                <a:cs typeface="Times New Roman" pitchFamily="18" charset="0"/>
              </a:rPr>
              <a:t>Prostaglandin receptors</a:t>
            </a:r>
            <a:r>
              <a:rPr lang="en-US" altLang="ar-SA" sz="2800" u="sng" dirty="0" smtClean="0">
                <a:cs typeface="Times New Roman" pitchFamily="18" charset="0"/>
              </a:rPr>
              <a:t> </a:t>
            </a:r>
            <a:r>
              <a:rPr lang="en-US" altLang="ar-SA" sz="2800" dirty="0" smtClean="0">
                <a:cs typeface="Times New Roman" pitchFamily="18" charset="0"/>
              </a:rPr>
              <a:t>are specified by the same letter code.  </a:t>
            </a:r>
          </a:p>
          <a:p>
            <a:pPr algn="l">
              <a:lnSpc>
                <a:spcPct val="95000"/>
              </a:lnSpc>
              <a:spcAft>
                <a:spcPct val="30000"/>
              </a:spcAft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altLang="ar-SA" sz="2800" dirty="0" smtClean="0">
                <a:cs typeface="Times New Roman" pitchFamily="18" charset="0"/>
              </a:rPr>
              <a:t>	E.g., receptors for </a:t>
            </a:r>
            <a:r>
              <a:rPr lang="en-US" altLang="ar-SA" sz="2800" b="1" dirty="0" smtClean="0">
                <a:solidFill>
                  <a:srgbClr val="000099"/>
                </a:solidFill>
                <a:cs typeface="Times New Roman" pitchFamily="18" charset="0"/>
              </a:rPr>
              <a:t>E-class</a:t>
            </a:r>
            <a:r>
              <a:rPr lang="en-US" altLang="ar-SA" sz="2800" dirty="0" smtClean="0">
                <a:cs typeface="Times New Roman" pitchFamily="18" charset="0"/>
              </a:rPr>
              <a:t> prostaglandins</a:t>
            </a:r>
            <a:r>
              <a:rPr lang="en-US" altLang="ar-SA" sz="2800" b="1" dirty="0" smtClean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altLang="ar-SA" sz="2800" dirty="0" smtClean="0">
                <a:cs typeface="Times New Roman" pitchFamily="18" charset="0"/>
              </a:rPr>
              <a:t>are </a:t>
            </a:r>
            <a:r>
              <a:rPr lang="en-US" altLang="ar-SA" sz="2800" b="1" dirty="0" smtClean="0">
                <a:solidFill>
                  <a:srgbClr val="000099"/>
                </a:solidFill>
                <a:cs typeface="Times New Roman" pitchFamily="18" charset="0"/>
              </a:rPr>
              <a:t>EP</a:t>
            </a:r>
            <a:r>
              <a:rPr lang="en-US" altLang="ar-SA" sz="2800" dirty="0" smtClean="0">
                <a:cs typeface="Times New Roman" pitchFamily="18" charset="0"/>
              </a:rPr>
              <a:t>.</a:t>
            </a:r>
          </a:p>
          <a:p>
            <a:pPr algn="l">
              <a:lnSpc>
                <a:spcPct val="95000"/>
              </a:lnSpc>
              <a:spcAft>
                <a:spcPct val="55000"/>
              </a:spcAft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altLang="ar-SA" sz="2800" dirty="0" smtClean="0">
                <a:cs typeface="Times New Roman" pitchFamily="18" charset="0"/>
              </a:rPr>
              <a:t>	</a:t>
            </a:r>
            <a:r>
              <a:rPr lang="en-US" altLang="ar-SA" sz="2800" b="1" dirty="0" smtClean="0">
                <a:solidFill>
                  <a:srgbClr val="000099"/>
                </a:solidFill>
                <a:cs typeface="Times New Roman" pitchFamily="18" charset="0"/>
              </a:rPr>
              <a:t>Thromboxane </a:t>
            </a:r>
            <a:r>
              <a:rPr lang="en-US" altLang="ar-SA" sz="2800" dirty="0" smtClean="0">
                <a:cs typeface="Times New Roman" pitchFamily="18" charset="0"/>
              </a:rPr>
              <a:t>receptors are designated </a:t>
            </a:r>
            <a:r>
              <a:rPr lang="en-US" altLang="ar-SA" sz="2800" b="1" dirty="0" smtClean="0">
                <a:solidFill>
                  <a:srgbClr val="000099"/>
                </a:solidFill>
                <a:cs typeface="Times New Roman" pitchFamily="18" charset="0"/>
              </a:rPr>
              <a:t>TP</a:t>
            </a:r>
            <a:r>
              <a:rPr lang="en-US" altLang="ar-SA" sz="2800" dirty="0" smtClean="0">
                <a:cs typeface="Times New Roman" pitchFamily="18" charset="0"/>
              </a:rPr>
              <a:t>.</a:t>
            </a:r>
          </a:p>
          <a:p>
            <a:pPr algn="l">
              <a:lnSpc>
                <a:spcPct val="95000"/>
              </a:lnSpc>
              <a:spcAft>
                <a:spcPct val="30000"/>
              </a:spcAft>
              <a:buClr>
                <a:srgbClr val="FF0000"/>
              </a:buClr>
              <a:buFont typeface="Wingdings" pitchFamily="2" charset="2"/>
              <a:buChar char="w"/>
              <a:defRPr/>
            </a:pPr>
            <a:r>
              <a:rPr lang="en-US" altLang="ar-SA" sz="2800" b="1" dirty="0" smtClean="0">
                <a:solidFill>
                  <a:srgbClr val="000099"/>
                </a:solidFill>
                <a:cs typeface="Times New Roman" pitchFamily="18" charset="0"/>
              </a:rPr>
              <a:t>Multiple receptors</a:t>
            </a:r>
            <a:r>
              <a:rPr lang="en-US" altLang="ar-SA" sz="2800" dirty="0" smtClean="0">
                <a:cs typeface="Times New Roman" pitchFamily="18" charset="0"/>
              </a:rPr>
              <a:t> for a prostaglandin are specified by subscripts (E.g., EP</a:t>
            </a:r>
            <a:r>
              <a:rPr lang="en-US" altLang="ar-SA" sz="2800" baseline="-25000" dirty="0" smtClean="0">
                <a:cs typeface="Times New Roman" pitchFamily="18" charset="0"/>
              </a:rPr>
              <a:t>1</a:t>
            </a:r>
            <a:r>
              <a:rPr lang="en-US" altLang="ar-SA" sz="2800" dirty="0" smtClean="0">
                <a:cs typeface="Times New Roman" pitchFamily="18" charset="0"/>
              </a:rPr>
              <a:t>, EP</a:t>
            </a:r>
            <a:r>
              <a:rPr lang="en-US" altLang="ar-SA" sz="2800" baseline="-25000" dirty="0" smtClean="0">
                <a:cs typeface="Times New Roman" pitchFamily="18" charset="0"/>
              </a:rPr>
              <a:t>2</a:t>
            </a:r>
            <a:r>
              <a:rPr lang="en-US" altLang="ar-SA" sz="2800" dirty="0" smtClean="0">
                <a:cs typeface="Times New Roman" pitchFamily="18" charset="0"/>
              </a:rPr>
              <a:t>, EP</a:t>
            </a:r>
            <a:r>
              <a:rPr lang="en-US" altLang="ar-SA" sz="2800" baseline="-25000" dirty="0" smtClean="0">
                <a:cs typeface="Times New Roman" pitchFamily="18" charset="0"/>
              </a:rPr>
              <a:t>3</a:t>
            </a:r>
            <a:r>
              <a:rPr lang="en-US" altLang="ar-SA" sz="2800" dirty="0" smtClean="0">
                <a:cs typeface="Times New Roman" pitchFamily="18" charset="0"/>
              </a:rPr>
              <a:t>, etc.).</a:t>
            </a:r>
          </a:p>
          <a:p>
            <a:pPr algn="l">
              <a:lnSpc>
                <a:spcPct val="95000"/>
              </a:lnSpc>
              <a:spcAft>
                <a:spcPct val="30000"/>
              </a:spcAft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altLang="ar-SA" sz="2800" dirty="0" smtClean="0">
                <a:cs typeface="Times New Roman" pitchFamily="18" charset="0"/>
              </a:rPr>
              <a:t>	Different receptors for a particular prostaglandin may activate different signal cascades. </a:t>
            </a:r>
          </a:p>
          <a:p>
            <a:pPr algn="l">
              <a:lnSpc>
                <a:spcPct val="95000"/>
              </a:lnSpc>
              <a:spcAft>
                <a:spcPct val="30000"/>
              </a:spcAft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altLang="ar-SA" sz="2800" dirty="0" smtClean="0">
                <a:cs typeface="Times New Roman" pitchFamily="18" charset="0"/>
              </a:rPr>
              <a:t>	</a:t>
            </a:r>
            <a:r>
              <a:rPr lang="en-US" altLang="ar-SA" sz="2800" b="1" dirty="0" smtClean="0">
                <a:solidFill>
                  <a:srgbClr val="000099"/>
                </a:solidFill>
                <a:cs typeface="Times New Roman" pitchFamily="18" charset="0"/>
              </a:rPr>
              <a:t>Effects</a:t>
            </a:r>
            <a:r>
              <a:rPr lang="en-US" altLang="ar-SA" sz="2800" dirty="0" smtClean="0">
                <a:cs typeface="Times New Roman" pitchFamily="18" charset="0"/>
              </a:rPr>
              <a:t> of a particular prostaglandin may </a:t>
            </a:r>
            <a:r>
              <a:rPr lang="en-US" altLang="ar-SA" sz="2800" b="1" dirty="0" smtClean="0">
                <a:solidFill>
                  <a:srgbClr val="000099"/>
                </a:solidFill>
                <a:cs typeface="Times New Roman" pitchFamily="18" charset="0"/>
              </a:rPr>
              <a:t>vary</a:t>
            </a:r>
            <a:r>
              <a:rPr lang="en-US" altLang="ar-SA" sz="2800" dirty="0" smtClean="0">
                <a:cs typeface="Times New Roman" pitchFamily="18" charset="0"/>
              </a:rPr>
              <a:t> in different tissues, depending on which receptors are expressed. </a:t>
            </a:r>
          </a:p>
          <a:p>
            <a:pPr algn="l">
              <a:lnSpc>
                <a:spcPct val="95000"/>
              </a:lnSpc>
              <a:spcAft>
                <a:spcPct val="30000"/>
              </a:spcAft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en-US" altLang="ar-SA" sz="2800" dirty="0" smtClean="0">
                <a:cs typeface="Times New Roman" pitchFamily="18" charset="0"/>
              </a:rPr>
              <a:t>	E.g., in different cells PGE</a:t>
            </a:r>
            <a:r>
              <a:rPr lang="en-US" altLang="ar-SA" sz="2800" baseline="-25000" dirty="0" smtClean="0">
                <a:cs typeface="Times New Roman" pitchFamily="18" charset="0"/>
              </a:rPr>
              <a:t>2</a:t>
            </a:r>
            <a:r>
              <a:rPr lang="en-US" altLang="ar-SA" sz="2800" dirty="0" smtClean="0">
                <a:cs typeface="Times New Roman" pitchFamily="18" charset="0"/>
              </a:rPr>
              <a:t> may activate either stimulatory or inhibitory or G-proteins, leading to either increase or decrease in </a:t>
            </a:r>
            <a:r>
              <a:rPr lang="en-US" altLang="ar-SA" sz="2800" dirty="0" err="1" smtClean="0">
                <a:cs typeface="Times New Roman" pitchFamily="18" charset="0"/>
              </a:rPr>
              <a:t>cAMP</a:t>
            </a:r>
            <a:r>
              <a:rPr lang="en-US" altLang="ar-SA" sz="2800" dirty="0" smtClean="0">
                <a:cs typeface="Times New Roman" pitchFamily="18" charset="0"/>
              </a:rPr>
              <a:t> formation.</a:t>
            </a:r>
          </a:p>
        </p:txBody>
      </p:sp>
      <p:sp>
        <p:nvSpPr>
          <p:cNvPr id="10249" name="Rectangle 10"/>
          <p:cNvSpPr>
            <a:spLocks noChangeArrowheads="1"/>
          </p:cNvSpPr>
          <p:nvPr/>
        </p:nvSpPr>
        <p:spPr bwMode="auto">
          <a:xfrm>
            <a:off x="0" y="2800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ar-SA" alt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SA" b="1" smtClean="0">
                <a:solidFill>
                  <a:srgbClr val="0000CC"/>
                </a:solidFill>
                <a:latin typeface="Arial" pitchFamily="34" charset="0"/>
              </a:rPr>
              <a:t>Prostanoids Receptors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388350" cy="4530725"/>
          </a:xfrm>
        </p:spPr>
        <p:txBody>
          <a:bodyPr/>
          <a:lstStyle/>
          <a:p>
            <a:pPr algn="l" rtl="0" eaLnBrk="1" hangingPunct="1">
              <a:spcBef>
                <a:spcPct val="0"/>
              </a:spcBef>
              <a:spcAft>
                <a:spcPct val="30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en-US" altLang="ar-SA" smtClean="0">
                <a:cs typeface="Times New Roman" pitchFamily="18" charset="0"/>
              </a:rPr>
              <a:t>Prostanoid receptors are AC/PLC </a:t>
            </a:r>
            <a:r>
              <a:rPr lang="en-US" altLang="ar-SA" b="1" smtClean="0">
                <a:solidFill>
                  <a:srgbClr val="000099"/>
                </a:solidFill>
                <a:cs typeface="Times New Roman" pitchFamily="18" charset="0"/>
              </a:rPr>
              <a:t>G-protein coupled Rs</a:t>
            </a:r>
            <a:r>
              <a:rPr lang="en-US" altLang="ar-SA" smtClean="0">
                <a:cs typeface="Times New Roman" pitchFamily="18" charset="0"/>
              </a:rPr>
              <a:t> </a:t>
            </a:r>
          </a:p>
          <a:p>
            <a:pPr algn="l" rtl="0" eaLnBrk="1" hangingPunct="1"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en-US" altLang="ar-SA" smtClean="0">
                <a:cs typeface="Times New Roman" pitchFamily="18" charset="0"/>
              </a:rPr>
              <a:t>Five main classes; </a:t>
            </a:r>
            <a:r>
              <a:rPr lang="en-US" altLang="ar-SA" b="1" smtClean="0">
                <a:solidFill>
                  <a:srgbClr val="990099"/>
                </a:solidFill>
                <a:cs typeface="Times New Roman" pitchFamily="18" charset="0"/>
              </a:rPr>
              <a:t>DP</a:t>
            </a:r>
            <a:r>
              <a:rPr lang="en-US" altLang="ar-SA" smtClean="0">
                <a:cs typeface="Times New Roman" pitchFamily="18" charset="0"/>
              </a:rPr>
              <a:t> (PGD</a:t>
            </a:r>
            <a:r>
              <a:rPr lang="en-US" altLang="ar-SA" baseline="-25000" smtClean="0">
                <a:cs typeface="Times New Roman" pitchFamily="18" charset="0"/>
              </a:rPr>
              <a:t>2</a:t>
            </a:r>
            <a:r>
              <a:rPr lang="en-US" altLang="ar-SA" smtClean="0">
                <a:cs typeface="Times New Roman" pitchFamily="18" charset="0"/>
              </a:rPr>
              <a:t>), </a:t>
            </a:r>
            <a:r>
              <a:rPr lang="en-US" altLang="ar-SA" b="1" smtClean="0">
                <a:solidFill>
                  <a:srgbClr val="990099"/>
                </a:solidFill>
                <a:cs typeface="Times New Roman" pitchFamily="18" charset="0"/>
              </a:rPr>
              <a:t>FP</a:t>
            </a:r>
            <a:r>
              <a:rPr lang="en-US" altLang="ar-SA" smtClean="0">
                <a:cs typeface="Times New Roman" pitchFamily="18" charset="0"/>
              </a:rPr>
              <a:t> (PGF</a:t>
            </a:r>
            <a:r>
              <a:rPr lang="en-US" altLang="ar-SA" baseline="-25000" smtClean="0">
                <a:cs typeface="Times New Roman" pitchFamily="18" charset="0"/>
              </a:rPr>
              <a:t>2</a:t>
            </a:r>
            <a:r>
              <a:rPr lang="el-GR" altLang="ar-SA" baseline="-25000" smtClean="0"/>
              <a:t>α</a:t>
            </a:r>
            <a:r>
              <a:rPr lang="en-US" altLang="ar-SA" smtClean="0">
                <a:cs typeface="Times New Roman" pitchFamily="18" charset="0"/>
              </a:rPr>
              <a:t>),</a:t>
            </a:r>
            <a:r>
              <a:rPr lang="en-US" altLang="ar-SA" b="1" smtClean="0">
                <a:solidFill>
                  <a:srgbClr val="990099"/>
                </a:solidFill>
                <a:cs typeface="Times New Roman" pitchFamily="18" charset="0"/>
              </a:rPr>
              <a:t>IP</a:t>
            </a:r>
            <a:r>
              <a:rPr lang="en-US" altLang="ar-SA" smtClean="0">
                <a:cs typeface="Times New Roman" pitchFamily="18" charset="0"/>
              </a:rPr>
              <a:t> (PGI</a:t>
            </a:r>
            <a:r>
              <a:rPr lang="en-US" altLang="ar-SA" baseline="-25000" smtClean="0">
                <a:cs typeface="Times New Roman" pitchFamily="18" charset="0"/>
              </a:rPr>
              <a:t>2</a:t>
            </a:r>
            <a:r>
              <a:rPr lang="en-US" altLang="ar-SA" smtClean="0">
                <a:cs typeface="Times New Roman" pitchFamily="18" charset="0"/>
              </a:rPr>
              <a:t>),</a:t>
            </a:r>
            <a:r>
              <a:rPr lang="en-US" altLang="ar-SA" b="1" smtClean="0">
                <a:solidFill>
                  <a:srgbClr val="990099"/>
                </a:solidFill>
                <a:cs typeface="Times New Roman" pitchFamily="18" charset="0"/>
              </a:rPr>
              <a:t>TP</a:t>
            </a:r>
            <a:r>
              <a:rPr lang="en-US" altLang="ar-SA" smtClean="0">
                <a:cs typeface="Times New Roman" pitchFamily="18" charset="0"/>
              </a:rPr>
              <a:t> (TXA</a:t>
            </a:r>
            <a:r>
              <a:rPr lang="en-US" altLang="ar-SA" baseline="-25000" smtClean="0">
                <a:cs typeface="Times New Roman" pitchFamily="18" charset="0"/>
              </a:rPr>
              <a:t>2</a:t>
            </a:r>
            <a:r>
              <a:rPr lang="en-US" altLang="ar-SA" smtClean="0">
                <a:cs typeface="Times New Roman" pitchFamily="18" charset="0"/>
              </a:rPr>
              <a:t>),&amp; </a:t>
            </a:r>
            <a:r>
              <a:rPr lang="en-US" altLang="ar-SA" b="1" smtClean="0">
                <a:solidFill>
                  <a:srgbClr val="990099"/>
                </a:solidFill>
                <a:cs typeface="Times New Roman" pitchFamily="18" charset="0"/>
              </a:rPr>
              <a:t>EP</a:t>
            </a:r>
            <a:r>
              <a:rPr lang="en-US" altLang="ar-SA" smtClean="0">
                <a:cs typeface="Times New Roman" pitchFamily="18" charset="0"/>
              </a:rPr>
              <a:t> (PGE</a:t>
            </a:r>
            <a:r>
              <a:rPr lang="en-US" altLang="ar-SA" baseline="-25000" smtClean="0">
                <a:cs typeface="Times New Roman" pitchFamily="18" charset="0"/>
              </a:rPr>
              <a:t>2</a:t>
            </a:r>
            <a:r>
              <a:rPr lang="en-US" altLang="ar-SA" smtClean="0">
                <a:cs typeface="Times New Roman" pitchFamily="18" charset="0"/>
              </a:rPr>
              <a:t>) </a:t>
            </a:r>
            <a:endParaRPr lang="ar-SA" altLang="ar-SA" smtClean="0">
              <a:cs typeface="Times New Roman" pitchFamily="18" charset="0"/>
            </a:endParaRPr>
          </a:p>
          <a:p>
            <a:pPr algn="l" rtl="0" eaLnBrk="1" hangingPunct="1"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en-US" altLang="ar-SA" smtClean="0">
                <a:cs typeface="Times New Roman" pitchFamily="18" charset="0"/>
              </a:rPr>
              <a:t>Eicosanoid synthesis is activated by:</a:t>
            </a:r>
          </a:p>
          <a:p>
            <a:pPr algn="l" rtl="0" eaLnBrk="1" hangingPunct="1"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ar-SA" smtClean="0">
                <a:cs typeface="Times New Roman" pitchFamily="18" charset="0"/>
              </a:rPr>
              <a:t>Pathological stimulus: tissue injury/disease</a:t>
            </a:r>
          </a:p>
          <a:p>
            <a:pPr algn="l" rtl="0" eaLnBrk="1" hangingPunct="1"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ar-SA" smtClean="0">
                <a:cs typeface="Times New Roman" pitchFamily="18" charset="0"/>
              </a:rPr>
              <a:t>Transmitter release like BK, AngII, NE</a:t>
            </a:r>
          </a:p>
          <a:p>
            <a:pPr algn="l" rtl="0" eaLnBrk="1" hangingPunct="1"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Font typeface="Wingdings" pitchFamily="2" charset="2"/>
              <a:buChar char="q"/>
            </a:pPr>
            <a:endParaRPr lang="en-US" altLang="ar-SA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2968</TotalTime>
  <Words>1147</Words>
  <Application>Microsoft Office PowerPoint</Application>
  <PresentationFormat>On-screen Show (4:3)</PresentationFormat>
  <Paragraphs>201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Arial</vt:lpstr>
      <vt:lpstr>Times New Roman</vt:lpstr>
      <vt:lpstr>Wingdings</vt:lpstr>
      <vt:lpstr>Calibri</vt:lpstr>
      <vt:lpstr>Arial Narrow</vt:lpstr>
      <vt:lpstr>Symbol</vt:lpstr>
      <vt:lpstr>Algerian</vt:lpstr>
      <vt:lpstr>Narkisim</vt:lpstr>
      <vt:lpstr>Old English Text MT</vt:lpstr>
      <vt:lpstr>Layers</vt:lpstr>
      <vt:lpstr>Microsoft Word Picture</vt:lpstr>
      <vt:lpstr>Autacoids III EICOSANOIDS  (prostaglandins, thromboxanes, leukotrienes)</vt:lpstr>
      <vt:lpstr>OBJECTIVES</vt:lpstr>
      <vt:lpstr>Slide 3</vt:lpstr>
      <vt:lpstr>Eicosanoids</vt:lpstr>
      <vt:lpstr>The Cyclooxygenase Pathway Prostanoids</vt:lpstr>
      <vt:lpstr>The Cyclooxygenase Pathway</vt:lpstr>
      <vt:lpstr>Slide 7</vt:lpstr>
      <vt:lpstr>Slide 8</vt:lpstr>
      <vt:lpstr>Prostanoids Receptors</vt:lpstr>
      <vt:lpstr>Prostanoids Biologic Effects Cardiovascular System</vt:lpstr>
      <vt:lpstr>Prostanoids Biologic Effects</vt:lpstr>
      <vt:lpstr>Prostanoids Biologic Effects</vt:lpstr>
      <vt:lpstr>The Lipoxygenase Pathway</vt:lpstr>
      <vt:lpstr>Leukotriens (Slow-Reacting Substance of Anaphylaxis, SRS-A)</vt:lpstr>
      <vt:lpstr>The Epoxygenase Pathway</vt:lpstr>
      <vt:lpstr> Prostanoids Therapeutic Uses Uterine Stimulation </vt:lpstr>
      <vt:lpstr> Prostanoids Therapeutic Uses Uterine Stimulation </vt:lpstr>
      <vt:lpstr>Prostanoids Therapeutic Uses GIT</vt:lpstr>
      <vt:lpstr>Prostanoids Therapeutic Uses Platelet Aggregation</vt:lpstr>
      <vt:lpstr>Leukotriens Therapeutic Importance</vt:lpstr>
      <vt:lpstr>Platelet-Activating factor (PAF)</vt:lpstr>
      <vt:lpstr>Slide 22</vt:lpstr>
      <vt:lpstr>Peripheral Effect</vt:lpstr>
      <vt:lpstr>Central Effects</vt:lpstr>
      <vt:lpstr>Central Effects </vt:lpstr>
      <vt:lpstr>Uterotonic Effects</vt:lpstr>
      <vt:lpstr>THANK YOU</vt:lpstr>
    </vt:vector>
  </TitlesOfParts>
  <Company>ksu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khattab</dc:creator>
  <cp:lastModifiedBy>DELL</cp:lastModifiedBy>
  <cp:revision>22</cp:revision>
  <cp:lastPrinted>2015-02-08T18:34:40Z</cp:lastPrinted>
  <dcterms:created xsi:type="dcterms:W3CDTF">2009-01-03T11:22:08Z</dcterms:created>
  <dcterms:modified xsi:type="dcterms:W3CDTF">2015-02-26T06:21:57Z</dcterms:modified>
</cp:coreProperties>
</file>