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6" r:id="rId12"/>
    <p:sldId id="282" r:id="rId13"/>
    <p:sldId id="277" r:id="rId14"/>
    <p:sldId id="278" r:id="rId15"/>
    <p:sldId id="267" r:id="rId16"/>
    <p:sldId id="271" r:id="rId17"/>
    <p:sldId id="273" r:id="rId18"/>
    <p:sldId id="279" r:id="rId19"/>
    <p:sldId id="280" r:id="rId20"/>
    <p:sldId id="28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865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32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893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79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495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58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199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40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586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18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606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8C5164-6580-41C3-93DA-F088CBE744CE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1C8674-A847-4312-9D97-AB693050BA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515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Drugs Used During Pregnancy &amp; Lactation 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8999" y="4999931"/>
            <a:ext cx="3450771" cy="14630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Dr Arif Hashmi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8603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3" y="492998"/>
            <a:ext cx="8422783" cy="5902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7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6055" y="5279448"/>
            <a:ext cx="3788229" cy="1463040"/>
          </a:xfrm>
        </p:spPr>
        <p:txBody>
          <a:bodyPr>
            <a:normAutofit/>
          </a:bodyPr>
          <a:lstStyle/>
          <a:p>
            <a:r>
              <a:rPr lang="en-US" sz="4400" b="1" dirty="0"/>
              <a:t>TERATOGENESIS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44" y="5221392"/>
            <a:ext cx="6890656" cy="1463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Palatino-Roman"/>
              </a:rPr>
              <a:t>A </a:t>
            </a:r>
            <a:r>
              <a:rPr lang="en-US" sz="2400" b="1" i="1" dirty="0">
                <a:latin typeface="Palatino-Italic"/>
              </a:rPr>
              <a:t>teratogen </a:t>
            </a:r>
            <a:r>
              <a:rPr lang="en-US" sz="2400" b="1" dirty="0">
                <a:latin typeface="Palatino-Roman"/>
              </a:rPr>
              <a:t>is a chemical substance that can </a:t>
            </a:r>
            <a:r>
              <a:rPr lang="en-US" sz="2400" b="1" dirty="0" smtClean="0">
                <a:latin typeface="Palatino-Roman"/>
              </a:rPr>
              <a:t>induce a </a:t>
            </a:r>
            <a:r>
              <a:rPr lang="en-US" sz="2400" b="1" dirty="0">
                <a:latin typeface="Palatino-Roman"/>
              </a:rPr>
              <a:t>malformation during development.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614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70" y="145140"/>
            <a:ext cx="12207614" cy="6589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15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of teratology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-Roman"/>
              </a:rPr>
              <a:t> Teratogens </a:t>
            </a:r>
            <a:r>
              <a:rPr lang="en-US" sz="2400" dirty="0">
                <a:latin typeface="Palatino-Roman"/>
              </a:rPr>
              <a:t>act with specificity. A teratogen produces a specific abnormality or constellation of </a:t>
            </a:r>
            <a:r>
              <a:rPr lang="en-US" sz="2400" dirty="0" smtClean="0">
                <a:latin typeface="Palatino-Roman"/>
              </a:rPr>
              <a:t>abnormalities. </a:t>
            </a:r>
            <a:r>
              <a:rPr lang="en-US" sz="2400" dirty="0" err="1" smtClean="0">
                <a:latin typeface="Palatino-Roman"/>
              </a:rPr>
              <a:t>Eg</a:t>
            </a:r>
            <a:r>
              <a:rPr lang="en-US" sz="2400" dirty="0" smtClean="0">
                <a:latin typeface="Palatino-Roman"/>
              </a:rPr>
              <a:t>. </a:t>
            </a:r>
            <a:r>
              <a:rPr lang="en-US" sz="2400" dirty="0">
                <a:latin typeface="Palatino-Roman"/>
              </a:rPr>
              <a:t>thalidomide produces </a:t>
            </a:r>
            <a:r>
              <a:rPr lang="en-US" sz="2400" dirty="0" err="1">
                <a:latin typeface="Palatino-Roman"/>
              </a:rPr>
              <a:t>phocomelia</a:t>
            </a:r>
            <a:r>
              <a:rPr lang="en-US" sz="2400" dirty="0">
                <a:latin typeface="Palatino-Roman"/>
              </a:rPr>
              <a:t>, and </a:t>
            </a:r>
            <a:r>
              <a:rPr lang="en-US" sz="2400" dirty="0" err="1">
                <a:latin typeface="Palatino-Roman"/>
              </a:rPr>
              <a:t>valproic</a:t>
            </a:r>
            <a:r>
              <a:rPr lang="en-US" sz="2400" dirty="0">
                <a:latin typeface="Palatino-Roman"/>
              </a:rPr>
              <a:t> acid produces neural tube defects</a:t>
            </a:r>
            <a:r>
              <a:rPr lang="en-US" sz="2400" dirty="0" smtClean="0">
                <a:latin typeface="Palatino-Roman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-Roman"/>
              </a:rPr>
              <a:t> Teratogens </a:t>
            </a:r>
            <a:r>
              <a:rPr lang="en-US" sz="2400" dirty="0">
                <a:latin typeface="Palatino-Roman"/>
              </a:rPr>
              <a:t>demonstrate </a:t>
            </a:r>
            <a:r>
              <a:rPr lang="en-US" sz="2400" dirty="0" smtClean="0">
                <a:latin typeface="Palatino-Roman"/>
              </a:rPr>
              <a:t>a dose-effect </a:t>
            </a:r>
            <a:r>
              <a:rPr lang="en-US" sz="2400" dirty="0">
                <a:latin typeface="Palatino-Roman"/>
              </a:rPr>
              <a:t>relationship</a:t>
            </a:r>
            <a:r>
              <a:rPr lang="en-US" sz="2400" dirty="0" smtClean="0">
                <a:latin typeface="Palatino-Roman"/>
              </a:rPr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-Roman"/>
              </a:rPr>
              <a:t> </a:t>
            </a:r>
            <a:r>
              <a:rPr lang="en-US" sz="2400" dirty="0" smtClean="0">
                <a:latin typeface="Palatino-Roman"/>
              </a:rPr>
              <a:t>Teratogens </a:t>
            </a:r>
            <a:r>
              <a:rPr lang="en-US" sz="2400" dirty="0">
                <a:latin typeface="Palatino-Roman"/>
              </a:rPr>
              <a:t>must reach </a:t>
            </a:r>
            <a:r>
              <a:rPr lang="en-US" sz="2400" dirty="0" smtClean="0">
                <a:latin typeface="Palatino-Roman"/>
              </a:rPr>
              <a:t>the developing </a:t>
            </a:r>
            <a:r>
              <a:rPr lang="en-US" sz="2400" dirty="0" err="1">
                <a:latin typeface="Palatino-Roman"/>
              </a:rPr>
              <a:t>conceptus</a:t>
            </a:r>
            <a:r>
              <a:rPr lang="en-US" sz="2400" dirty="0">
                <a:latin typeface="Palatino-Roman"/>
              </a:rPr>
              <a:t> in sufficient amounts to </a:t>
            </a:r>
            <a:r>
              <a:rPr lang="en-US" sz="2400" dirty="0" smtClean="0">
                <a:latin typeface="Palatino-Roman"/>
              </a:rPr>
              <a:t>cause their effects.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-Roman"/>
              </a:rPr>
              <a:t> </a:t>
            </a:r>
            <a:r>
              <a:rPr lang="en-US" sz="2400" dirty="0" smtClean="0">
                <a:latin typeface="Palatino-Roman"/>
              </a:rPr>
              <a:t>The </a:t>
            </a:r>
            <a:r>
              <a:rPr lang="en-US" sz="2400" dirty="0">
                <a:latin typeface="Palatino-Roman"/>
              </a:rPr>
              <a:t>effect that a </a:t>
            </a:r>
            <a:r>
              <a:rPr lang="en-US" sz="2400" dirty="0" smtClean="0">
                <a:latin typeface="Palatino-Roman"/>
              </a:rPr>
              <a:t>teratogenic agent </a:t>
            </a:r>
            <a:r>
              <a:rPr lang="en-US" sz="2400" dirty="0">
                <a:latin typeface="Palatino-Roman"/>
              </a:rPr>
              <a:t>has on a developing fetus </a:t>
            </a:r>
            <a:r>
              <a:rPr lang="en-US" sz="2400" dirty="0" smtClean="0">
                <a:latin typeface="Palatino-Roman"/>
              </a:rPr>
              <a:t>depends upon </a:t>
            </a:r>
            <a:r>
              <a:rPr lang="en-US" sz="2400" dirty="0">
                <a:latin typeface="Palatino-Roman"/>
              </a:rPr>
              <a:t>the stage during development when the </a:t>
            </a:r>
            <a:r>
              <a:rPr lang="en-US" sz="2400" dirty="0" smtClean="0">
                <a:latin typeface="Palatino-Roman"/>
              </a:rPr>
              <a:t>fetus is </a:t>
            </a:r>
            <a:r>
              <a:rPr lang="en-US" sz="2400" dirty="0">
                <a:latin typeface="Palatino-Roman"/>
              </a:rPr>
              <a:t>exposed.</a:t>
            </a:r>
            <a:endParaRPr lang="en-US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2370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Mechanisms of </a:t>
            </a:r>
            <a:r>
              <a:rPr lang="en-US" sz="4000" dirty="0" err="1" smtClean="0"/>
              <a:t>Teratogenesis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-Roman"/>
              </a:rPr>
              <a:t> Genetic </a:t>
            </a:r>
            <a:r>
              <a:rPr lang="en-US" sz="2400" dirty="0">
                <a:latin typeface="Palatino-Roman"/>
              </a:rPr>
              <a:t>interference</a:t>
            </a:r>
            <a:r>
              <a:rPr lang="en-US" sz="2400" dirty="0" smtClean="0">
                <a:latin typeface="Palatino-Roman"/>
              </a:rPr>
              <a:t>, gene </a:t>
            </a:r>
            <a:r>
              <a:rPr lang="en-US" sz="2400" dirty="0">
                <a:latin typeface="Palatino-Roman"/>
              </a:rPr>
              <a:t>mutation, chromosomal breakage, </a:t>
            </a:r>
            <a:r>
              <a:rPr lang="en-US" sz="2400" dirty="0" smtClean="0">
                <a:latin typeface="Palatino-Roman"/>
              </a:rPr>
              <a:t>interference with </a:t>
            </a:r>
            <a:r>
              <a:rPr lang="en-US" sz="2400" dirty="0">
                <a:latin typeface="Palatino-Roman"/>
              </a:rPr>
              <a:t>cellular function, enzyme inhibition, </a:t>
            </a:r>
            <a:r>
              <a:rPr lang="en-US" sz="2400" dirty="0" smtClean="0">
                <a:latin typeface="Palatino-Roman"/>
              </a:rPr>
              <a:t>and altered membrane characteristics.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Palatino-Roman"/>
              </a:rPr>
              <a:t> The </a:t>
            </a:r>
            <a:r>
              <a:rPr lang="en-US" sz="2400" dirty="0">
                <a:latin typeface="Palatino-Roman"/>
              </a:rPr>
              <a:t>response </a:t>
            </a:r>
            <a:r>
              <a:rPr lang="en-US" sz="2400" dirty="0" smtClean="0">
                <a:latin typeface="Palatino-Roman"/>
              </a:rPr>
              <a:t>of the </a:t>
            </a:r>
            <a:r>
              <a:rPr lang="en-US" sz="2400" dirty="0">
                <a:latin typeface="Palatino-Roman"/>
              </a:rPr>
              <a:t>developing embryo to these insults is failure </a:t>
            </a:r>
            <a:r>
              <a:rPr lang="en-US" sz="2400" dirty="0" smtClean="0">
                <a:latin typeface="Palatino-Roman"/>
              </a:rPr>
              <a:t>of cell–cell </a:t>
            </a:r>
            <a:r>
              <a:rPr lang="en-US" sz="2400" dirty="0">
                <a:latin typeface="Palatino-Roman"/>
              </a:rPr>
              <a:t>interaction crucial for development, </a:t>
            </a:r>
            <a:r>
              <a:rPr lang="en-US" sz="2400" dirty="0" smtClean="0">
                <a:latin typeface="Palatino-Roman"/>
              </a:rPr>
              <a:t>interference with </a:t>
            </a:r>
            <a:r>
              <a:rPr lang="en-US" sz="2400" dirty="0">
                <a:latin typeface="Palatino-Roman"/>
              </a:rPr>
              <a:t>cell migration, or mechanical </a:t>
            </a:r>
            <a:r>
              <a:rPr lang="en-US" sz="2400" dirty="0" smtClean="0">
                <a:latin typeface="Palatino-Roman"/>
              </a:rPr>
              <a:t>cellular disruption</a:t>
            </a:r>
            <a:r>
              <a:rPr lang="en-US" sz="2400" dirty="0">
                <a:latin typeface="Palatino-Roman"/>
              </a:rPr>
              <a:t>.</a:t>
            </a: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 smtClean="0">
              <a:latin typeface="Palatino-Roman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484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28" y="-1"/>
            <a:ext cx="10863618" cy="6856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51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6" y="0"/>
            <a:ext cx="1078395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1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385" y="-343698"/>
            <a:ext cx="9720072" cy="1499616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85" y="819101"/>
            <a:ext cx="9324558" cy="5948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54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PRESCRIBING IN PREGNANCY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Frutiger-Roman"/>
              </a:rPr>
              <a:t>Prescribing in pregnancy is a balance between the risk </a:t>
            </a:r>
            <a:r>
              <a:rPr lang="en-US" dirty="0" smtClean="0">
                <a:solidFill>
                  <a:srgbClr val="000000"/>
                </a:solidFill>
                <a:latin typeface="Frutiger-Roman"/>
              </a:rPr>
              <a:t>of adverse </a:t>
            </a:r>
            <a:r>
              <a:rPr lang="en-US" dirty="0">
                <a:solidFill>
                  <a:srgbClr val="000000"/>
                </a:solidFill>
                <a:latin typeface="Frutiger-Roman"/>
              </a:rPr>
              <a:t>drug effects on the fetus and the risk of </a:t>
            </a:r>
            <a:r>
              <a:rPr lang="en-US" dirty="0" smtClean="0">
                <a:solidFill>
                  <a:srgbClr val="000000"/>
                </a:solidFill>
                <a:latin typeface="Frutiger-Roman"/>
              </a:rPr>
              <a:t>leaving maternal </a:t>
            </a:r>
            <a:r>
              <a:rPr lang="en-US" dirty="0">
                <a:solidFill>
                  <a:srgbClr val="000000"/>
                </a:solidFill>
                <a:latin typeface="Frutiger-Roman"/>
              </a:rPr>
              <a:t>disease untreated.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2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486229"/>
            <a:ext cx="9832558" cy="617582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 smtClean="0">
                <a:solidFill>
                  <a:srgbClr val="00ABAD"/>
                </a:solidFill>
                <a:latin typeface="Palatino-Roman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minimize prescribing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;</a:t>
            </a:r>
            <a:r>
              <a:rPr lang="en-US" sz="2400" dirty="0" smtClean="0">
                <a:solidFill>
                  <a:srgbClr val="00ABAD"/>
                </a:solidFill>
                <a:latin typeface="Palatino-Roman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use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‘tried and tested’ drugs whenever possible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in preference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to new agents;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>
                <a:solidFill>
                  <a:srgbClr val="00ABAD"/>
                </a:solidFill>
                <a:latin typeface="Palatino-Roman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use the smallest effective dose;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>
                <a:solidFill>
                  <a:srgbClr val="00ABAD"/>
                </a:solidFill>
                <a:latin typeface="Palatino-Roman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remember that the fetus is most sensitive in the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first trimester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>
                <a:solidFill>
                  <a:srgbClr val="00ABAD"/>
                </a:solidFill>
                <a:latin typeface="Palatino-Roman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consider pregnancy in all women of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childbearing potential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>
                <a:solidFill>
                  <a:srgbClr val="00ABAD"/>
                </a:solidFill>
                <a:latin typeface="Palatino-Roman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discuss the potential risks of taking or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withholding therapy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with the patient;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>
                <a:solidFill>
                  <a:srgbClr val="00ABAD"/>
                </a:solidFill>
                <a:latin typeface="Palatino-Roman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seek guidance on the use of drugs in pregnancy in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the British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National Formulary, Drug Information Services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, National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Teratology Information Service (NTIS);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>
                <a:solidFill>
                  <a:srgbClr val="00ABAD"/>
                </a:solidFill>
                <a:latin typeface="Palatino-Roman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warn the patient about the risks of smoking, alcohol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, over-the-counter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drugs and drugs of abuse.</a:t>
            </a:r>
            <a:endParaRPr lang="en-US" sz="2400" dirty="0">
              <a:solidFill>
                <a:prstClr val="black"/>
              </a:solidFill>
              <a:latin typeface="Palatino-Roman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Palatino-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9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a. Discuss </a:t>
            </a:r>
            <a:r>
              <a:rPr lang="en-US" dirty="0"/>
              <a:t>the principles of prescribing drugs during pregnancy, lactation and menstruation. </a:t>
            </a:r>
          </a:p>
          <a:p>
            <a:pPr>
              <a:lnSpc>
                <a:spcPct val="200000"/>
              </a:lnSpc>
            </a:pPr>
            <a:r>
              <a:rPr lang="en-US" dirty="0"/>
              <a:t>b. Discuss the physiological changes occurring in pregnancy that affect the pharmacodynamics and pharmacokinetics in mother. </a:t>
            </a:r>
          </a:p>
          <a:p>
            <a:pPr>
              <a:lnSpc>
                <a:spcPct val="200000"/>
              </a:lnSpc>
            </a:pPr>
            <a:r>
              <a:rPr lang="en-US" dirty="0"/>
              <a:t>c. Define a teratogen and list important teratogenic drugs with their teratogenicity. 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55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6891"/>
                </a:solidFill>
              </a:rPr>
              <a:t>DRUG USE DURING LACTATION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>
                <a:latin typeface="AGaramond-Regular"/>
              </a:rPr>
              <a:t>Most </a:t>
            </a:r>
            <a:r>
              <a:rPr lang="en-US" dirty="0">
                <a:latin typeface="AGaramond-Regular"/>
              </a:rPr>
              <a:t>drugs administered to lactating women are detectable </a:t>
            </a:r>
            <a:r>
              <a:rPr lang="en-US" dirty="0" smtClean="0">
                <a:latin typeface="AGaramond-Regular"/>
              </a:rPr>
              <a:t>in breast </a:t>
            </a:r>
            <a:r>
              <a:rPr lang="en-US" dirty="0">
                <a:latin typeface="AGaramond-Regular"/>
              </a:rPr>
              <a:t>milk. Fortunately, the concentration of drugs achieved </a:t>
            </a:r>
            <a:r>
              <a:rPr lang="en-US" dirty="0" smtClean="0">
                <a:latin typeface="AGaramond-Regular"/>
              </a:rPr>
              <a:t>in breast </a:t>
            </a:r>
            <a:r>
              <a:rPr lang="en-US" dirty="0">
                <a:latin typeface="AGaramond-Regular"/>
              </a:rPr>
              <a:t>milk is usually </a:t>
            </a:r>
            <a:r>
              <a:rPr lang="en-US" dirty="0" smtClean="0">
                <a:latin typeface="AGaramond-Regular"/>
              </a:rPr>
              <a:t>low.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Garamond-Regular"/>
              </a:rPr>
              <a:t> </a:t>
            </a:r>
            <a:r>
              <a:rPr lang="en-US" dirty="0" smtClean="0">
                <a:latin typeface="AGaramond-Regular"/>
              </a:rPr>
              <a:t>Infant </a:t>
            </a:r>
            <a:r>
              <a:rPr lang="en-US" dirty="0">
                <a:latin typeface="AGaramond-Regular"/>
              </a:rPr>
              <a:t>would receive in a day is substantially less </a:t>
            </a:r>
            <a:r>
              <a:rPr lang="en-US" dirty="0" smtClean="0">
                <a:latin typeface="AGaramond-Regular"/>
              </a:rPr>
              <a:t>than what </a:t>
            </a:r>
            <a:r>
              <a:rPr lang="en-US" dirty="0">
                <a:latin typeface="AGaramond-Regular"/>
              </a:rPr>
              <a:t>would be considered a “therapeutic dose</a:t>
            </a:r>
            <a:r>
              <a:rPr lang="en-US" dirty="0" smtClean="0">
                <a:latin typeface="AGaramond-Regular"/>
              </a:rPr>
              <a:t>.”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Garamond-Regular"/>
              </a:rPr>
              <a:t> If </a:t>
            </a:r>
            <a:r>
              <a:rPr lang="en-US" dirty="0">
                <a:latin typeface="AGaramond-Regular"/>
              </a:rPr>
              <a:t>the </a:t>
            </a:r>
            <a:r>
              <a:rPr lang="en-US" dirty="0" smtClean="0">
                <a:latin typeface="AGaramond-Regular"/>
              </a:rPr>
              <a:t>nursing mother </a:t>
            </a:r>
            <a:r>
              <a:rPr lang="en-US" dirty="0">
                <a:latin typeface="AGaramond-Regular"/>
              </a:rPr>
              <a:t>must take medications and the drug is a relatively </a:t>
            </a:r>
            <a:r>
              <a:rPr lang="en-US" dirty="0" smtClean="0">
                <a:latin typeface="AGaramond-Regular"/>
              </a:rPr>
              <a:t>safe one</a:t>
            </a:r>
            <a:r>
              <a:rPr lang="en-US" dirty="0">
                <a:latin typeface="AGaramond-Regular"/>
              </a:rPr>
              <a:t>, she should optimally take it 30–60 minutes after </a:t>
            </a:r>
            <a:r>
              <a:rPr lang="en-US" dirty="0" smtClean="0">
                <a:latin typeface="AGaramond-Regular"/>
              </a:rPr>
              <a:t>nursing and </a:t>
            </a:r>
            <a:r>
              <a:rPr lang="en-US" dirty="0">
                <a:latin typeface="AGaramond-Regular"/>
              </a:rPr>
              <a:t>3–4 hours before the next feeding. </a:t>
            </a:r>
            <a:endParaRPr lang="en-US" dirty="0" smtClean="0">
              <a:latin typeface="AGaramond-Regular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Garamond-Regular"/>
              </a:rPr>
              <a:t> </a:t>
            </a:r>
            <a:r>
              <a:rPr lang="en-US" dirty="0" smtClean="0">
                <a:latin typeface="AGaramond-Regular"/>
              </a:rPr>
              <a:t>Caution: Sedative-Hypnotics, Lithium </a:t>
            </a:r>
            <a:r>
              <a:rPr lang="en-US" dirty="0" err="1" smtClean="0">
                <a:latin typeface="AGaramond-Regular"/>
              </a:rPr>
              <a:t>Tetracyclines</a:t>
            </a:r>
            <a:endParaRPr lang="en-US" dirty="0" smtClean="0">
              <a:latin typeface="AGaramond-Regular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16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56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0106" y="1762645"/>
            <a:ext cx="101914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2000" dirty="0"/>
              <a:t>T</a:t>
            </a:r>
            <a:r>
              <a:rPr lang="en-US" sz="2000" dirty="0" smtClean="0"/>
              <a:t>he need to study drugs during pregnancy relates to the physiologic changes that occur with gestation.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2000" dirty="0" smtClean="0"/>
              <a:t>To accommodate fetal growth and development, and perhaps provide a measure of safety for the woman, pregnancy alters a woman’s underlying physiology.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n-US" sz="2000" dirty="0" smtClean="0"/>
              <a:t>This altered physiology can affect the pharmacokinetics of drugs.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10106" y="425003"/>
            <a:ext cx="1002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Pregnancy – What is different?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3562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98" y="276019"/>
            <a:ext cx="11603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 smtClean="0">
                <a:latin typeface="+mj-lt"/>
              </a:rPr>
              <a:t>PREGNANCY PHYSIOLOGY AND ITS EFFECTS ON PHARMACOKINETICS</a:t>
            </a:r>
            <a:endParaRPr lang="en-US" sz="36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397" y="1476348"/>
            <a:ext cx="113205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0" u="none" strike="noStrike" baseline="0" dirty="0" smtClean="0"/>
              <a:t>Absorption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0" i="0" u="none" strike="noStrike" baseline="0" dirty="0" smtClean="0"/>
              <a:t>Gastrointestinal motility is decreased but there appears to be no major</a:t>
            </a:r>
            <a:r>
              <a:rPr lang="en-US" sz="2800" b="0" i="0" u="none" strike="noStrike" dirty="0" smtClean="0"/>
              <a:t> </a:t>
            </a:r>
            <a:r>
              <a:rPr lang="en-US" sz="2800" b="0" i="0" u="none" strike="noStrike" baseline="0" dirty="0" smtClean="0"/>
              <a:t>affect in drug absorption except that reduced gastric emptying delays the appearance in the plasma of orally administered drugs, especially during labor.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0" i="0" u="none" strike="noStrike" baseline="0" dirty="0" smtClean="0"/>
              <a:t>Absorption from an intramuscular site is likely to be efficient because tissue perfusion is increased due to vasodilatation.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331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005" y="1104188"/>
            <a:ext cx="1081825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0" i="0" u="none" strike="noStrike" baseline="0" dirty="0" smtClean="0"/>
              <a:t>Total body water increases by up to 8 </a:t>
            </a:r>
            <a:r>
              <a:rPr lang="en-US" sz="2800" dirty="0" err="1"/>
              <a:t>L</a:t>
            </a:r>
            <a:r>
              <a:rPr lang="en-US" sz="2800" b="0" i="0" u="none" strike="noStrike" baseline="0" dirty="0" err="1" smtClean="0"/>
              <a:t>itres</a:t>
            </a:r>
            <a:r>
              <a:rPr lang="en-US" sz="2800" b="0" i="0" u="none" strike="noStrike" baseline="0" dirty="0" smtClean="0"/>
              <a:t>, creating a larger space within which water soluble drugs may distribute.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0" i="0" u="none" strike="noStrike" baseline="0" dirty="0" smtClean="0"/>
              <a:t> As a result of h</a:t>
            </a:r>
            <a:r>
              <a:rPr lang="sv-SE" sz="2800" b="0" i="0" u="none" strike="noStrike" baseline="0" dirty="0" smtClean="0"/>
              <a:t>aemodilution, plasma albumin (normal 33-55 g/1) </a:t>
            </a:r>
            <a:r>
              <a:rPr lang="en-US" sz="2800" b="0" i="0" u="none" strike="noStrike" baseline="0" dirty="0" smtClean="0"/>
              <a:t>declines by some 10 g/1. Thus there is scope for increased free concentration of drugs that bind to albumin.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0" i="0" u="none" strike="noStrike" baseline="0" dirty="0" smtClean="0"/>
              <a:t>Unbound drug, is free to distribute,</a:t>
            </a:r>
            <a:r>
              <a:rPr lang="en-US" sz="2800" b="0" i="0" u="none" strike="noStrike" dirty="0" smtClean="0"/>
              <a:t> </a:t>
            </a:r>
            <a:r>
              <a:rPr lang="en-US" sz="2800" b="0" i="0" u="none" strike="noStrike" baseline="0" dirty="0" smtClean="0"/>
              <a:t>metabolized and excreted; e.g. the free (and pharmacologically active) concentration of phenytoin is unaltered, although the total plasma concentration is reduced.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Distribution: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1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823" y="1472667"/>
            <a:ext cx="109212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 smtClean="0"/>
              <a:t>Hepatic metabolism </a:t>
            </a:r>
            <a:r>
              <a:rPr lang="en-US" sz="2800" b="0" i="0" u="none" strike="noStrike" baseline="0" dirty="0" smtClean="0"/>
              <a:t>increases, but not the blood flow to liver.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/>
              <a:t>So, increased clearance of drugs such as phenytoin and theophylline </a:t>
            </a:r>
            <a:r>
              <a:rPr lang="en-US" sz="2800" dirty="0"/>
              <a:t>(</a:t>
            </a:r>
            <a:r>
              <a:rPr lang="en-US" sz="2800" b="0" i="0" u="none" strike="noStrike" baseline="0" dirty="0" smtClean="0"/>
              <a:t>elimination rate depends on liver enzyme activity</a:t>
            </a:r>
            <a:r>
              <a:rPr lang="en-US" sz="2800" dirty="0"/>
              <a:t>)</a:t>
            </a:r>
            <a:r>
              <a:rPr lang="en-US" sz="2800" b="0" i="0" u="none" strike="noStrike" baseline="0" dirty="0" smtClean="0"/>
              <a:t> </a:t>
            </a:r>
            <a:endParaRPr lang="en-US" sz="2800" dirty="0"/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/>
              <a:t>Drugs that are so rapidly metabolized that their elimination rate depends on their delivery to the liver, i.e. on hepatic blood flow, have unaltered clearance, e.g. </a:t>
            </a:r>
            <a:r>
              <a:rPr lang="en-US" sz="2800" b="0" i="0" u="none" strike="noStrike" baseline="0" dirty="0" err="1" smtClean="0"/>
              <a:t>pethidine</a:t>
            </a:r>
            <a:r>
              <a:rPr lang="en-US" sz="2800" b="0" i="0" u="none" strike="noStrike" baseline="0" dirty="0" smtClean="0"/>
              <a:t>.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7387" y="425560"/>
            <a:ext cx="9720072" cy="1499616"/>
          </a:xfrm>
        </p:spPr>
        <p:txBody>
          <a:bodyPr/>
          <a:lstStyle/>
          <a:p>
            <a:r>
              <a:rPr lang="en-US" sz="5400" b="1" dirty="0"/>
              <a:t>metabolism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4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913" y="1867211"/>
            <a:ext cx="10895526" cy="427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/>
              <a:t>Renal plasma flow almost doubles 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/>
              <a:t>So there is</a:t>
            </a:r>
            <a:r>
              <a:rPr lang="en-US" sz="2800" b="0" i="0" u="none" strike="noStrike" dirty="0" smtClean="0"/>
              <a:t> rapid </a:t>
            </a:r>
            <a:r>
              <a:rPr lang="en-US" sz="2800" b="0" i="0" u="none" strike="noStrike" baseline="0" dirty="0" smtClean="0"/>
              <a:t>loss of drugs that are excreted by kidney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/>
              <a:t>e.g. </a:t>
            </a:r>
            <a:r>
              <a:rPr lang="en-US" sz="2800" b="0" i="0" u="none" strike="noStrike" baseline="0" dirty="0" err="1" smtClean="0"/>
              <a:t>amoxycillin</a:t>
            </a:r>
            <a:r>
              <a:rPr lang="en-US" sz="2800" b="0" i="0" u="none" strike="noStrike" baseline="0" dirty="0" smtClean="0"/>
              <a:t>, dose of which should be doubled for systemic infections (but not for urinary tract infections as </a:t>
            </a:r>
            <a:r>
              <a:rPr lang="en-US" sz="2800" b="0" i="0" u="none" strike="noStrike" baseline="0" dirty="0" err="1" smtClean="0"/>
              <a:t>penicillins</a:t>
            </a:r>
            <a:r>
              <a:rPr lang="en-US" sz="2800" b="0" i="0" u="none" strike="noStrike" baseline="0" dirty="0" smtClean="0"/>
              <a:t> are highly concentrated in urine).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869" y="948072"/>
            <a:ext cx="9720072" cy="1499616"/>
          </a:xfrm>
        </p:spPr>
        <p:txBody>
          <a:bodyPr/>
          <a:lstStyle/>
          <a:p>
            <a:r>
              <a:rPr lang="en-US" sz="5400" b="1" dirty="0"/>
              <a:t>Elimination: </a:t>
            </a:r>
            <a:br>
              <a:rPr lang="en-US" sz="5400" b="1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78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871" y="156612"/>
            <a:ext cx="8827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 smtClean="0">
                <a:latin typeface="+mj-lt"/>
              </a:rPr>
              <a:t>PLACENTAL TRANSFER OF DRUGS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713" y="864498"/>
            <a:ext cx="105005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0" i="0" u="none" strike="noStrike" baseline="0" dirty="0" smtClean="0"/>
              <a:t>The placenta is not a perfect barrier to drugs and chemicals administered to mother.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0" i="0" u="none" strike="noStrike" baseline="0" dirty="0" smtClean="0"/>
              <a:t>Thalidomide tragedy, showed that placenta was capable of transferring drugs ingested by mother to fetus, with potential for great harm.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0" i="0" u="none" strike="noStrike" baseline="0" dirty="0" smtClean="0"/>
              <a:t>On other hand, placental transfer of drugs administered to mother has been used to treat fetal arrhythmias, congestive heart failure, &amp; other conditions.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7585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280416"/>
            <a:ext cx="9948672" cy="149961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factors </a:t>
            </a:r>
            <a:r>
              <a:rPr lang="en-US" sz="4400" dirty="0"/>
              <a:t>affecting placental drug </a:t>
            </a:r>
            <a:r>
              <a:rPr lang="en-US" sz="4400" dirty="0" smtClean="0"/>
              <a:t>transfer &amp; </a:t>
            </a:r>
            <a:r>
              <a:rPr lang="en-US" sz="4400" dirty="0" err="1" smtClean="0"/>
              <a:t>FetaL</a:t>
            </a:r>
            <a:r>
              <a:rPr lang="en-US" sz="4400" dirty="0" smtClean="0"/>
              <a:t> tissue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8630" y="1640114"/>
            <a:ext cx="10105572" cy="466924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400" dirty="0"/>
              <a:t>P</a:t>
            </a:r>
            <a:r>
              <a:rPr lang="en-US" sz="2400" dirty="0" smtClean="0"/>
              <a:t>hysicochemical </a:t>
            </a:r>
            <a:r>
              <a:rPr lang="en-US" sz="2400" dirty="0"/>
              <a:t>properties of </a:t>
            </a:r>
            <a:r>
              <a:rPr lang="en-US" sz="2400" dirty="0" smtClean="0"/>
              <a:t>drug </a:t>
            </a:r>
            <a:endParaRPr lang="en-US" sz="2400" dirty="0"/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400" dirty="0" smtClean="0"/>
              <a:t>Rate </a:t>
            </a:r>
            <a:r>
              <a:rPr lang="en-US" sz="2400" dirty="0"/>
              <a:t>at which </a:t>
            </a:r>
            <a:r>
              <a:rPr lang="en-US" sz="2400" dirty="0" smtClean="0"/>
              <a:t>drug </a:t>
            </a:r>
            <a:r>
              <a:rPr lang="en-US" sz="2400" dirty="0"/>
              <a:t>crosses </a:t>
            </a:r>
            <a:r>
              <a:rPr lang="en-US" sz="2400" dirty="0" smtClean="0"/>
              <a:t>placenta &amp; amount </a:t>
            </a:r>
            <a:r>
              <a:rPr lang="en-US" sz="2400" dirty="0"/>
              <a:t>of drug reaching the </a:t>
            </a:r>
            <a:r>
              <a:rPr lang="en-US" sz="2400" dirty="0" smtClean="0"/>
              <a:t>fetus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400" dirty="0" smtClean="0"/>
              <a:t>Duration </a:t>
            </a:r>
            <a:r>
              <a:rPr lang="en-US" sz="2400" dirty="0"/>
              <a:t>of exposure </a:t>
            </a:r>
            <a:r>
              <a:rPr lang="en-US" sz="2400" dirty="0" smtClean="0"/>
              <a:t>to drug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400" dirty="0" smtClean="0"/>
              <a:t>Distribution </a:t>
            </a:r>
            <a:r>
              <a:rPr lang="en-US" sz="2400" dirty="0"/>
              <a:t>characteristics in different fetal </a:t>
            </a:r>
            <a:r>
              <a:rPr lang="en-US" sz="2400" dirty="0" smtClean="0"/>
              <a:t>tissues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400" dirty="0" smtClean="0"/>
              <a:t>Stage </a:t>
            </a:r>
            <a:r>
              <a:rPr lang="en-US" sz="2400" dirty="0"/>
              <a:t>of placental </a:t>
            </a:r>
            <a:r>
              <a:rPr lang="en-US" sz="2400" dirty="0" smtClean="0"/>
              <a:t>&amp; fetal </a:t>
            </a:r>
            <a:r>
              <a:rPr lang="en-US" sz="2400" dirty="0"/>
              <a:t>development at </a:t>
            </a:r>
            <a:r>
              <a:rPr lang="en-US" sz="2400" dirty="0" smtClean="0"/>
              <a:t>time </a:t>
            </a:r>
            <a:r>
              <a:rPr lang="en-US" sz="2400" dirty="0"/>
              <a:t>of exposure to the </a:t>
            </a:r>
            <a:r>
              <a:rPr lang="en-US" sz="2400" dirty="0" smtClean="0"/>
              <a:t>drug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400" dirty="0"/>
              <a:t>E</a:t>
            </a:r>
            <a:r>
              <a:rPr lang="en-US" sz="2400" dirty="0" smtClean="0"/>
              <a:t>ffects </a:t>
            </a:r>
            <a:r>
              <a:rPr lang="en-US" sz="2400" dirty="0"/>
              <a:t>of drugs used in </a:t>
            </a:r>
            <a:r>
              <a:rPr lang="en-US" sz="2400" dirty="0" smtClean="0"/>
              <a:t>combination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19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205</TotalTime>
  <Words>886</Words>
  <Application>Microsoft Office PowerPoint</Application>
  <PresentationFormat>Custom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Integral</vt:lpstr>
      <vt:lpstr> Drugs Used During Pregnancy &amp; Lactation   </vt:lpstr>
      <vt:lpstr>Objectives</vt:lpstr>
      <vt:lpstr>Slide 3</vt:lpstr>
      <vt:lpstr>Slide 4</vt:lpstr>
      <vt:lpstr>Distribution:</vt:lpstr>
      <vt:lpstr>metabolism</vt:lpstr>
      <vt:lpstr>Elimination:  </vt:lpstr>
      <vt:lpstr>Slide 8</vt:lpstr>
      <vt:lpstr>factors affecting placental drug transfer &amp; FetaL tissue</vt:lpstr>
      <vt:lpstr>Slide 10</vt:lpstr>
      <vt:lpstr>TERATOGENESIS </vt:lpstr>
      <vt:lpstr>Slide 12</vt:lpstr>
      <vt:lpstr>Principles of teratology</vt:lpstr>
      <vt:lpstr>Mechanisms of Teratogenesis</vt:lpstr>
      <vt:lpstr>Slide 15</vt:lpstr>
      <vt:lpstr>Slide 16</vt:lpstr>
      <vt:lpstr>examples</vt:lpstr>
      <vt:lpstr>PRESCRIBING IN PREGNANCY </vt:lpstr>
      <vt:lpstr>Slide 19</vt:lpstr>
      <vt:lpstr>DRUG USE DURING LACTATION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Arif Hashmi</dc:creator>
  <cp:lastModifiedBy>DELL</cp:lastModifiedBy>
  <cp:revision>40</cp:revision>
  <dcterms:created xsi:type="dcterms:W3CDTF">2015-01-19T07:03:43Z</dcterms:created>
  <dcterms:modified xsi:type="dcterms:W3CDTF">2015-02-21T08:15:52Z</dcterms:modified>
</cp:coreProperties>
</file>