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3" r:id="rId7"/>
    <p:sldId id="265" r:id="rId8"/>
    <p:sldId id="264" r:id="rId9"/>
    <p:sldId id="269" r:id="rId10"/>
    <p:sldId id="262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Drug Development &amp; regulations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978160"/>
            <a:ext cx="7197726" cy="14054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 Arif </a:t>
            </a:r>
            <a:r>
              <a:rPr lang="en-US" sz="3200" dirty="0" err="1" smtClean="0"/>
              <a:t>hashmi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5183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99" y="0"/>
            <a:ext cx="9834103" cy="6859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67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an orphan drug 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61375"/>
            <a:ext cx="10131425" cy="49583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"Orphan drugs" are medicinal products intended for diagnosis, prevention or treatment of life-threatening or debilitating rare diseases.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They </a:t>
            </a:r>
            <a:r>
              <a:rPr lang="en-US" sz="2800" dirty="0"/>
              <a:t>are "orphans" because the pharmaceutical industry has little interest under normal market conditions in developing and marketing drugs intended for only a small number of patients suffering from very rare conditions.</a:t>
            </a:r>
          </a:p>
        </p:txBody>
      </p:sp>
    </p:spTree>
    <p:extLst>
      <p:ext uri="{BB962C8B-B14F-4D97-AF65-F5344CB8AC3E}">
        <p14:creationId xmlns="" xmlns:p14="http://schemas.microsoft.com/office/powerpoint/2010/main" val="2562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alfresco.advanstar.com/alfresco_images/pharma/2014/08/21/c6af4c3d-3d5e-4143-9152-c885df1dd66f/Table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4" y="123535"/>
            <a:ext cx="11624321" cy="6565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31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1" y="0"/>
            <a:ext cx="10380372" cy="6811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51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23" y="4235860"/>
            <a:ext cx="10131425" cy="14688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 YOU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31783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media.smithsonianmag.com/filer/Alexander-Fleming-penicillin-631.jpg__800x600_q85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15"/>
            <a:ext cx="12160037" cy="5781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2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1" y="158839"/>
            <a:ext cx="10131425" cy="1456267"/>
          </a:xfrm>
        </p:spPr>
        <p:txBody>
          <a:bodyPr/>
          <a:lstStyle/>
          <a:p>
            <a:r>
              <a:rPr lang="en-US" dirty="0" smtClean="0"/>
              <a:t>Drug Development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latin typeface="Book Antiqua" pitchFamily="18" charset="0"/>
              </a:rPr>
              <a:t>Discovery and synthesis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Preclinical development (chemical testing, biological testing, pharmacology, toxicology, safety, etc.)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Clinical development (phases I-III)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Regulatory review, marketing approval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Market launch</a:t>
            </a:r>
          </a:p>
          <a:p>
            <a:endParaRPr lang="en-US" sz="2000" dirty="0">
              <a:latin typeface="Book Antiqua" pitchFamily="18" charset="0"/>
            </a:endParaRPr>
          </a:p>
          <a:p>
            <a:r>
              <a:rPr lang="en-US" sz="2000" dirty="0">
                <a:latin typeface="Book Antiqua" pitchFamily="18" charset="0"/>
              </a:rPr>
              <a:t>Post-marketing development</a:t>
            </a:r>
            <a:endParaRPr lang="en-IN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E0DD-2CE8-4851-8082-4B9A375FFA9F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025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0387"/>
            <a:ext cx="12225227" cy="3794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76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" y="25758"/>
            <a:ext cx="12173424" cy="6816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2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clinical trial?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Any investigation in human subjects intended to discover or verify the clinical</a:t>
            </a:r>
            <a:r>
              <a:rPr lang="en-US" sz="2400" dirty="0" smtClean="0"/>
              <a:t>, pharmacological </a:t>
            </a:r>
            <a:r>
              <a:rPr lang="en-US" sz="2400" dirty="0"/>
              <a:t>and/or other </a:t>
            </a:r>
            <a:r>
              <a:rPr lang="en-US" sz="2400" dirty="0" err="1"/>
              <a:t>pharmacodynamic</a:t>
            </a:r>
            <a:r>
              <a:rPr lang="en-US" sz="2400" dirty="0"/>
              <a:t> effects of an </a:t>
            </a:r>
            <a:r>
              <a:rPr lang="en-US" sz="2400" dirty="0" smtClean="0"/>
              <a:t>investigational product</a:t>
            </a:r>
            <a:r>
              <a:rPr lang="en-US" sz="2400" dirty="0"/>
              <a:t>, and/or to identify any adverse reactions to an investigational product</a:t>
            </a:r>
            <a:r>
              <a:rPr lang="en-US" sz="2400" dirty="0" smtClean="0"/>
              <a:t>, and/or </a:t>
            </a:r>
            <a:r>
              <a:rPr lang="en-US" sz="2400" dirty="0"/>
              <a:t>to study absorption, distribution, metabolism, and excretion of an </a:t>
            </a:r>
            <a:r>
              <a:rPr lang="en-US" sz="2400" dirty="0" smtClean="0"/>
              <a:t>investigational product </a:t>
            </a:r>
            <a:r>
              <a:rPr lang="en-US" sz="2400" dirty="0"/>
              <a:t>with the object of ascertaining its safety and/or </a:t>
            </a:r>
            <a:r>
              <a:rPr lang="en-US" sz="2400" dirty="0" err="1"/>
              <a:t>effi</a:t>
            </a:r>
            <a:r>
              <a:rPr lang="en-US" sz="2400" dirty="0"/>
              <a:t> </a:t>
            </a:r>
            <a:r>
              <a:rPr lang="en-US" sz="2400" dirty="0" err="1"/>
              <a:t>cacy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08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Informed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3231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Subjects are to be informed about the aims, methods, risks, and </a:t>
            </a:r>
            <a:r>
              <a:rPr lang="en-US" sz="2800" dirty="0" smtClean="0"/>
              <a:t>benefits </a:t>
            </a:r>
            <a:r>
              <a:rPr lang="en-US" sz="2800" dirty="0"/>
              <a:t>of </a:t>
            </a:r>
            <a:r>
              <a:rPr lang="en-US" sz="2800" dirty="0" smtClean="0"/>
              <a:t>the trial</a:t>
            </a:r>
            <a:r>
              <a:rPr lang="en-US" sz="2800" dirty="0"/>
              <a:t>. The availability of alternatives should be explained to the subjects. </a:t>
            </a:r>
            <a:r>
              <a:rPr lang="en-US" sz="2800" dirty="0" smtClean="0"/>
              <a:t>Subjects should </a:t>
            </a:r>
            <a:r>
              <a:rPr lang="en-US" sz="2800" dirty="0"/>
              <a:t>not be pressured into enrolling in the trial, but rather should </a:t>
            </a:r>
            <a:r>
              <a:rPr lang="en-US" sz="2800" dirty="0" smtClean="0"/>
              <a:t>voluntarily join </a:t>
            </a:r>
            <a:r>
              <a:rPr lang="en-US" sz="2800" dirty="0"/>
              <a:t>in and should be able to leave the trial at any time without </a:t>
            </a:r>
            <a:r>
              <a:rPr lang="en-US" sz="2800" dirty="0" smtClean="0"/>
              <a:t>duress or </a:t>
            </a:r>
            <a:r>
              <a:rPr lang="en-US" sz="2800" dirty="0"/>
              <a:t>penalty.</a:t>
            </a:r>
          </a:p>
        </p:txBody>
      </p:sp>
    </p:spTree>
    <p:extLst>
      <p:ext uri="{BB962C8B-B14F-4D97-AF65-F5344CB8AC3E}">
        <p14:creationId xmlns="" xmlns:p14="http://schemas.microsoft.com/office/powerpoint/2010/main" val="5278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485"/>
            <a:ext cx="12192000" cy="2541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1234"/>
            <a:ext cx="12192000" cy="2691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50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i.wsj.net/public/resources/images/PJ-BS374_LAB_G_20131230163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207"/>
            <a:ext cx="12213880" cy="3387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93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240</Words>
  <Application>Microsoft Office PowerPoint</Application>
  <PresentationFormat>Custom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Celestial</vt:lpstr>
      <vt:lpstr>Drug Development &amp; regulations</vt:lpstr>
      <vt:lpstr>Slide 2</vt:lpstr>
      <vt:lpstr>Drug Development</vt:lpstr>
      <vt:lpstr>Slide 4</vt:lpstr>
      <vt:lpstr>Slide 5</vt:lpstr>
      <vt:lpstr>What is a clinical trial?</vt:lpstr>
      <vt:lpstr>Informed Consent</vt:lpstr>
      <vt:lpstr>Slide 8</vt:lpstr>
      <vt:lpstr>Slide 9</vt:lpstr>
      <vt:lpstr>Slide 10</vt:lpstr>
      <vt:lpstr>What is an orphan drug ? </vt:lpstr>
      <vt:lpstr>Slide 12</vt:lpstr>
      <vt:lpstr>Slide 13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Arif Hashmi</dc:creator>
  <cp:lastModifiedBy>DELL</cp:lastModifiedBy>
  <cp:revision>19</cp:revision>
  <dcterms:created xsi:type="dcterms:W3CDTF">2015-02-11T15:21:06Z</dcterms:created>
  <dcterms:modified xsi:type="dcterms:W3CDTF">2015-02-21T11:34:59Z</dcterms:modified>
</cp:coreProperties>
</file>