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جدول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7747667"/>
              </p:ext>
            </p:extLst>
          </p:nvPr>
        </p:nvGraphicFramePr>
        <p:xfrm>
          <a:off x="251520" y="0"/>
          <a:ext cx="8229600" cy="2096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229600"/>
              </a:tblGrid>
              <a:tr h="2000885">
                <a:tc>
                  <a:txBody>
                    <a:bodyPr/>
                    <a:lstStyle/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50" dirty="0">
                          <a:effectLst/>
                        </a:rPr>
                        <a:t>مسمى اللجنة  : التنظيم والتطوير الإداري</a:t>
                      </a:r>
                      <a:endParaRPr lang="en-US" sz="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dirty="0">
                          <a:effectLst/>
                        </a:rPr>
                        <a:t>نوع اللجنة</a:t>
                      </a:r>
                      <a:endParaRPr lang="en-US" sz="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dirty="0">
                          <a:effectLst/>
                        </a:rPr>
                        <a:t>دائمة</a:t>
                      </a:r>
                      <a:endParaRPr lang="en-US" sz="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dirty="0">
                          <a:effectLst/>
                        </a:rPr>
                        <a:t>وصف اللجنة</a:t>
                      </a:r>
                      <a:endParaRPr lang="en-US" sz="800" dirty="0">
                        <a:effectLst/>
                      </a:endParaRPr>
                    </a:p>
                    <a:p>
                      <a:pPr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000" dirty="0">
                          <a:effectLst/>
                          <a:sym typeface="Symbol"/>
                        </a:rPr>
                        <a:t></a:t>
                      </a:r>
                      <a:r>
                        <a:rPr lang="en-US" sz="1000" dirty="0">
                          <a:effectLst/>
                        </a:rPr>
                        <a:t> </a:t>
                      </a:r>
                      <a:r>
                        <a:rPr lang="ar-SA" sz="1000" dirty="0">
                          <a:effectLst/>
                        </a:rPr>
                        <a:t>وتتلخص مهمات هذه اللجنة في الآتي:</a:t>
                      </a:r>
                      <a:endParaRPr lang="en-US" sz="8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000" dirty="0">
                          <a:effectLst/>
                        </a:rPr>
                        <a:t>اقتراح الخطط والبرامج التي تساعد على رفع الأداء وتسهيل إجراءاته في جميع محطات العمل في الجامعة.</a:t>
                      </a:r>
                      <a:endParaRPr lang="en-US" sz="8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ar-SA" sz="1000" dirty="0">
                          <a:effectLst/>
                        </a:rPr>
                        <a:t>إجراء دراسة تنظيمية للهيكلة الإدارية بالجامعة، وإداراتها، وكلياتها، </a:t>
                      </a:r>
                      <a:r>
                        <a:rPr lang="ar-SA" sz="1000" dirty="0" err="1">
                          <a:effectLst/>
                        </a:rPr>
                        <a:t>وعماداتها</a:t>
                      </a:r>
                      <a:r>
                        <a:rPr lang="ar-SA" sz="1000" dirty="0">
                          <a:effectLst/>
                        </a:rPr>
                        <a:t>، واقتراح أفضل الحلول بشأنها.</a:t>
                      </a:r>
                      <a:endParaRPr lang="en-US" sz="800" dirty="0"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ar-SA" sz="1000" dirty="0">
                          <a:effectLst/>
                        </a:rPr>
                        <a:t>التعرف على تجارب المؤسسات الأخرى في إجراءاتها الإدارية، وتيسير سير الأعمال فيها.</a:t>
                      </a:r>
                      <a:endParaRPr lang="en-US" sz="800" dirty="0">
                        <a:effectLst/>
                      </a:endParaRPr>
                    </a:p>
                    <a:p>
                      <a:pPr marL="104775" algn="r" rtl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ar-SA" sz="1000" dirty="0">
                          <a:effectLst/>
                        </a:rPr>
                        <a:t> 4</a:t>
                      </a:r>
                      <a:r>
                        <a:rPr lang="en-US" sz="1000" dirty="0">
                          <a:effectLst/>
                        </a:rPr>
                        <a:t>- </a:t>
                      </a:r>
                      <a:r>
                        <a:rPr lang="ar-SA" sz="1000" dirty="0">
                          <a:effectLst/>
                        </a:rPr>
                        <a:t>التنسيق مع (لجنة التعاملات الإلكترونية) فيما يخص الأنظمة والبرامج الإدارية التي ترفع من كفاءة العمل وتسهل إجراءاته. والتنسيق المستمر مع الإدارة العامة للتخطيط وال</a:t>
                      </a:r>
                      <a:endParaRPr lang="en-US" sz="8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9525" marR="9525" marT="9525" marB="9525" anchor="ctr"/>
                </a:tc>
              </a:tr>
            </a:tbl>
          </a:graphicData>
        </a:graphic>
      </p:graphicFrame>
      <p:graphicFrame>
        <p:nvGraphicFramePr>
          <p:cNvPr id="5" name="جدول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915099"/>
              </p:ext>
            </p:extLst>
          </p:nvPr>
        </p:nvGraphicFramePr>
        <p:xfrm>
          <a:off x="323528" y="2517902"/>
          <a:ext cx="7785556" cy="434009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28047"/>
                <a:gridCol w="3857509"/>
              </a:tblGrid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العضو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صفته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مسلم بن محمد الدوسري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رئيساً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محمد ابراهيم العبدالهادي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أميناً مساعداً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مساعد بن صالح الخنيني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خالد بن عبدالله الشافي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نائباً للرئيس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محمد بن صالح العبودي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خالد بن صنات العتيبي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يوسف بن عبدالرحمن الجميلي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سعد محمد سعد الفليح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د.سليمان بن عبدالله السلامة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سعد بن ذعار القحطاني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د. عبدالله سليمان السيد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أ.د. سعيد عبده نافع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عضواً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  <a:tr h="176174"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>
                          <a:effectLst/>
                        </a:rPr>
                        <a:t>أ. محمد بن عبدالعزيز ابانمي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  <a:tc>
                  <a:txBody>
                    <a:bodyPr/>
                    <a:lstStyle/>
                    <a:p>
                      <a:pPr algn="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ar-SA" sz="1200" dirty="0">
                          <a:effectLst/>
                        </a:rPr>
                        <a:t>أميناً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0" marR="0" marT="57150" marB="5715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27784" y="1881118"/>
            <a:ext cx="2880320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altLang="ar-SA" sz="1400" b="1" i="0" u="none" strike="noStrike" cap="none" normalizeH="0" baseline="0" dirty="0" smtClean="0">
              <a:ln>
                <a:noFill/>
              </a:ln>
              <a:solidFill>
                <a:srgbClr val="3C3C3C"/>
              </a:solidFill>
              <a:effectLst/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ar-SA" sz="1400" b="1" i="0" u="none" strike="noStrike" cap="none" normalizeH="0" baseline="0" dirty="0" smtClean="0">
                <a:ln>
                  <a:noFill/>
                </a:ln>
                <a:solidFill>
                  <a:srgbClr val="3C3C3C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الأعضاء</a:t>
            </a:r>
            <a:endParaRPr kumimoji="0" lang="en-US" altLang="ar-S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ar-S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42679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Office PowerPoint</Application>
  <PresentationFormat>عرض على الشاشة (3:4)‏</PresentationFormat>
  <Paragraphs>39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2015-04-09T05:35:15Z</dcterms:created>
  <dcterms:modified xsi:type="dcterms:W3CDTF">2015-04-09T05:36:50Z</dcterms:modified>
</cp:coreProperties>
</file>