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3" r:id="rId5"/>
    <p:sldId id="263" r:id="rId6"/>
    <p:sldId id="262" r:id="rId7"/>
    <p:sldId id="274" r:id="rId8"/>
    <p:sldId id="275" r:id="rId9"/>
    <p:sldId id="276" r:id="rId10"/>
    <p:sldId id="277" r:id="rId11"/>
    <p:sldId id="260" r:id="rId12"/>
    <p:sldId id="278" r:id="rId13"/>
    <p:sldId id="279" r:id="rId14"/>
    <p:sldId id="284" r:id="rId15"/>
    <p:sldId id="259" r:id="rId16"/>
    <p:sldId id="264" r:id="rId17"/>
    <p:sldId id="261" r:id="rId18"/>
    <p:sldId id="265" r:id="rId19"/>
    <p:sldId id="282" r:id="rId20"/>
    <p:sldId id="283" r:id="rId21"/>
    <p:sldId id="280" r:id="rId22"/>
    <p:sldId id="281" r:id="rId23"/>
    <p:sldId id="266" r:id="rId24"/>
    <p:sldId id="267" r:id="rId25"/>
    <p:sldId id="268" r:id="rId26"/>
    <p:sldId id="269" r:id="rId27"/>
    <p:sldId id="270" r:id="rId28"/>
    <p:sldId id="271" r:id="rId29"/>
    <p:sldId id="27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9D243A-1E0B-4095-B948-36AF17BA2185}"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2E27-166C-46CF-AA61-84916662A4B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9D243A-1E0B-4095-B948-36AF17BA2185}"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2E27-166C-46CF-AA61-84916662A4B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9D243A-1E0B-4095-B948-36AF17BA2185}"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2E27-166C-46CF-AA61-84916662A4B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9D243A-1E0B-4095-B948-36AF17BA2185}"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2E27-166C-46CF-AA61-84916662A4B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D243A-1E0B-4095-B948-36AF17BA2185}" type="datetimeFigureOut">
              <a:rPr lang="en-US" smtClean="0"/>
              <a:pPr/>
              <a:t>10/14/2014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2E27-166C-46CF-AA61-84916662A4B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9D243A-1E0B-4095-B948-36AF17BA2185}"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2E27-166C-46CF-AA61-84916662A4B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9D243A-1E0B-4095-B948-36AF17BA2185}" type="datetimeFigureOut">
              <a:rPr lang="en-US" smtClean="0"/>
              <a:pPr/>
              <a:t>10/14/2014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5B2E27-166C-46CF-AA61-84916662A4B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9D243A-1E0B-4095-B948-36AF17BA2185}" type="datetimeFigureOut">
              <a:rPr lang="en-US" smtClean="0"/>
              <a:pPr/>
              <a:t>10/14/2014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5B2E27-166C-46CF-AA61-84916662A4B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D243A-1E0B-4095-B948-36AF17BA2185}" type="datetimeFigureOut">
              <a:rPr lang="en-US" smtClean="0"/>
              <a:pPr/>
              <a:t>10/14/2014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5B2E27-166C-46CF-AA61-84916662A4B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D243A-1E0B-4095-B948-36AF17BA2185}"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2E27-166C-46CF-AA61-84916662A4B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D243A-1E0B-4095-B948-36AF17BA2185}" type="datetimeFigureOut">
              <a:rPr lang="en-US" smtClean="0"/>
              <a:pPr/>
              <a:t>10/14/2014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5B2E27-166C-46CF-AA61-84916662A4B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D243A-1E0B-4095-B948-36AF17BA2185}" type="datetimeFigureOut">
              <a:rPr lang="en-US" smtClean="0"/>
              <a:pPr/>
              <a:t>10/14/2014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B2E27-166C-46CF-AA61-84916662A4B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
            </a:r>
            <a:br>
              <a:rPr lang="en-US" b="1" dirty="0" smtClean="0"/>
            </a:br>
            <a:r>
              <a:rPr lang="en-US" dirty="0" smtClean="0"/>
              <a:t>Lecture 42: Anatomy </a:t>
            </a:r>
            <a:r>
              <a:rPr lang="en-US" dirty="0"/>
              <a:t>of Vessels and Lymphatics of the Thorax</a:t>
            </a:r>
            <a:br>
              <a:rPr lang="en-US" dirty="0"/>
            </a:b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Inferior Vena </a:t>
            </a:r>
            <a:r>
              <a:rPr lang="en-US" b="1" dirty="0" smtClean="0"/>
              <a:t>Cava</a:t>
            </a:r>
            <a:r>
              <a:rPr lang="en-US" dirty="0" smtClean="0"/>
              <a:t>: pierces </a:t>
            </a:r>
            <a:r>
              <a:rPr lang="en-US" dirty="0"/>
              <a:t>the central tendon of </a:t>
            </a:r>
            <a:r>
              <a:rPr lang="en-US" dirty="0" smtClean="0"/>
              <a:t>diaphragm opposite 8</a:t>
            </a:r>
            <a:r>
              <a:rPr lang="en-US" baseline="30000" dirty="0" smtClean="0"/>
              <a:t>th</a:t>
            </a:r>
            <a:r>
              <a:rPr lang="en-US" dirty="0" smtClean="0"/>
              <a:t> thoracic </a:t>
            </a:r>
            <a:r>
              <a:rPr lang="en-US" dirty="0"/>
              <a:t>vertebra and </a:t>
            </a:r>
            <a:r>
              <a:rPr lang="en-US" dirty="0" smtClean="0"/>
              <a:t>almost immediately </a:t>
            </a:r>
            <a:r>
              <a:rPr lang="en-US" dirty="0"/>
              <a:t>enters </a:t>
            </a:r>
            <a:r>
              <a:rPr lang="en-US" dirty="0" smtClean="0"/>
              <a:t>lowest </a:t>
            </a:r>
            <a:r>
              <a:rPr lang="en-US" dirty="0"/>
              <a:t>part of the right </a:t>
            </a:r>
            <a:r>
              <a:rPr lang="en-US" dirty="0" smtClean="0"/>
              <a:t>atrium.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32796" t="15625" r="18595" b="20833"/>
          <a:stretch>
            <a:fillRect/>
          </a:stretch>
        </p:blipFill>
        <p:spPr bwMode="auto">
          <a:xfrm>
            <a:off x="685800" y="609600"/>
            <a:ext cx="7708692" cy="56654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Large arteries of the thorax</a:t>
            </a:r>
            <a:endParaRPr lang="en-US" dirty="0"/>
          </a:p>
        </p:txBody>
      </p:sp>
      <p:sp>
        <p:nvSpPr>
          <p:cNvPr id="3" name="Content Placeholder 2"/>
          <p:cNvSpPr>
            <a:spLocks noGrp="1"/>
          </p:cNvSpPr>
          <p:nvPr>
            <p:ph idx="1"/>
          </p:nvPr>
        </p:nvSpPr>
        <p:spPr>
          <a:xfrm>
            <a:off x="457200" y="1371600"/>
            <a:ext cx="8458200" cy="5257800"/>
          </a:xfrm>
        </p:spPr>
        <p:txBody>
          <a:bodyPr>
            <a:normAutofit lnSpcReduction="10000"/>
          </a:bodyPr>
          <a:lstStyle/>
          <a:p>
            <a:r>
              <a:rPr lang="en-US" b="1" dirty="0" smtClean="0"/>
              <a:t>Aorta:</a:t>
            </a:r>
            <a:r>
              <a:rPr lang="en-US" dirty="0" smtClean="0"/>
              <a:t> Main </a:t>
            </a:r>
            <a:r>
              <a:rPr lang="en-US" dirty="0"/>
              <a:t>arterial </a:t>
            </a:r>
            <a:r>
              <a:rPr lang="en-US" dirty="0" smtClean="0"/>
              <a:t>trunk, </a:t>
            </a:r>
            <a:r>
              <a:rPr lang="en-US" dirty="0"/>
              <a:t>is divided for purposes of </a:t>
            </a:r>
            <a:r>
              <a:rPr lang="en-US" dirty="0" smtClean="0"/>
              <a:t>description into:</a:t>
            </a:r>
          </a:p>
          <a:p>
            <a:pPr lvl="1"/>
            <a:r>
              <a:rPr lang="en-US" dirty="0" smtClean="0"/>
              <a:t>ascending </a:t>
            </a:r>
            <a:r>
              <a:rPr lang="en-US" dirty="0"/>
              <a:t>aorta</a:t>
            </a:r>
            <a:r>
              <a:rPr lang="en-US" dirty="0" smtClean="0"/>
              <a:t>,</a:t>
            </a:r>
          </a:p>
          <a:p>
            <a:pPr lvl="1"/>
            <a:r>
              <a:rPr lang="en-US" dirty="0" smtClean="0"/>
              <a:t>arch </a:t>
            </a:r>
            <a:r>
              <a:rPr lang="en-US" dirty="0"/>
              <a:t>of the aorta</a:t>
            </a:r>
            <a:r>
              <a:rPr lang="en-US" dirty="0" smtClean="0"/>
              <a:t>,</a:t>
            </a:r>
          </a:p>
          <a:p>
            <a:pPr lvl="1"/>
            <a:r>
              <a:rPr lang="en-US" dirty="0" smtClean="0"/>
              <a:t>descending </a:t>
            </a:r>
            <a:r>
              <a:rPr lang="en-US" dirty="0"/>
              <a:t>thoracic </a:t>
            </a:r>
            <a:r>
              <a:rPr lang="en-US" dirty="0" smtClean="0"/>
              <a:t>aorta</a:t>
            </a:r>
          </a:p>
          <a:p>
            <a:pPr lvl="1"/>
            <a:r>
              <a:rPr lang="en-US" dirty="0" smtClean="0"/>
              <a:t>abdominal </a:t>
            </a:r>
            <a:r>
              <a:rPr lang="en-US" dirty="0"/>
              <a:t>aorta</a:t>
            </a:r>
            <a:r>
              <a:rPr lang="en-US" dirty="0" smtClean="0"/>
              <a:t>.</a:t>
            </a:r>
          </a:p>
          <a:p>
            <a:r>
              <a:rPr lang="en-US" b="1" dirty="0" smtClean="0"/>
              <a:t>Ascending aorta: </a:t>
            </a:r>
            <a:r>
              <a:rPr lang="en-US" dirty="0" smtClean="0"/>
              <a:t>Begins </a:t>
            </a:r>
            <a:r>
              <a:rPr lang="en-US" dirty="0"/>
              <a:t>at </a:t>
            </a:r>
            <a:r>
              <a:rPr lang="en-US" dirty="0" smtClean="0"/>
              <a:t>base </a:t>
            </a:r>
            <a:r>
              <a:rPr lang="en-US" dirty="0"/>
              <a:t>of </a:t>
            </a:r>
            <a:r>
              <a:rPr lang="en-US" dirty="0" smtClean="0"/>
              <a:t>left ventricle ,runs </a:t>
            </a:r>
            <a:r>
              <a:rPr lang="en-US" dirty="0"/>
              <a:t>upward and forward to come to lie behind </a:t>
            </a:r>
            <a:r>
              <a:rPr lang="en-US" dirty="0" smtClean="0"/>
              <a:t> right </a:t>
            </a:r>
            <a:r>
              <a:rPr lang="en-US" dirty="0"/>
              <a:t>half of the sternum at </a:t>
            </a:r>
            <a:r>
              <a:rPr lang="en-US" dirty="0" err="1" smtClean="0"/>
              <a:t>sternal</a:t>
            </a:r>
            <a:r>
              <a:rPr lang="en-US" dirty="0" smtClean="0"/>
              <a:t> angle level, where </a:t>
            </a:r>
            <a:r>
              <a:rPr lang="en-US" dirty="0"/>
              <a:t>it becomes continuous with </a:t>
            </a:r>
            <a:r>
              <a:rPr lang="en-US" dirty="0" smtClean="0"/>
              <a:t>arch of aorta.</a:t>
            </a:r>
            <a:endParaRPr lang="en-US" dirty="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endParaRPr lang="en-US" dirty="0"/>
          </a:p>
        </p:txBody>
      </p:sp>
      <p:sp>
        <p:nvSpPr>
          <p:cNvPr id="3" name="Content Placeholder 2"/>
          <p:cNvSpPr>
            <a:spLocks noGrp="1"/>
          </p:cNvSpPr>
          <p:nvPr>
            <p:ph idx="1"/>
          </p:nvPr>
        </p:nvSpPr>
        <p:spPr>
          <a:xfrm>
            <a:off x="457200" y="1371600"/>
            <a:ext cx="8382000" cy="5181600"/>
          </a:xfrm>
        </p:spPr>
        <p:txBody>
          <a:bodyPr>
            <a:normAutofit lnSpcReduction="10000"/>
          </a:bodyPr>
          <a:lstStyle/>
          <a:p>
            <a:r>
              <a:rPr lang="en-US" b="1" dirty="0"/>
              <a:t>Arch of the </a:t>
            </a:r>
            <a:r>
              <a:rPr lang="en-US" b="1" dirty="0" smtClean="0"/>
              <a:t>Aorta:</a:t>
            </a:r>
            <a:r>
              <a:rPr lang="en-US" dirty="0" smtClean="0"/>
              <a:t> A </a:t>
            </a:r>
            <a:r>
              <a:rPr lang="en-US" dirty="0"/>
              <a:t>continuation of the </a:t>
            </a:r>
            <a:r>
              <a:rPr lang="en-US" dirty="0" smtClean="0"/>
              <a:t>ascending aorta, </a:t>
            </a:r>
            <a:r>
              <a:rPr lang="en-US" dirty="0"/>
              <a:t>lies behind </a:t>
            </a:r>
            <a:r>
              <a:rPr lang="en-US" dirty="0" err="1" smtClean="0"/>
              <a:t>manubrium</a:t>
            </a:r>
            <a:r>
              <a:rPr lang="en-US" dirty="0" smtClean="0"/>
              <a:t> </a:t>
            </a:r>
            <a:r>
              <a:rPr lang="en-US" dirty="0" err="1" smtClean="0"/>
              <a:t>sterni</a:t>
            </a:r>
            <a:r>
              <a:rPr lang="en-US" dirty="0" smtClean="0"/>
              <a:t> and becomes continuous with the descending aorta </a:t>
            </a:r>
            <a:r>
              <a:rPr lang="en-US" dirty="0"/>
              <a:t>at </a:t>
            </a:r>
            <a:r>
              <a:rPr lang="en-US" dirty="0" smtClean="0"/>
              <a:t>the level </a:t>
            </a:r>
            <a:r>
              <a:rPr lang="en-US" dirty="0"/>
              <a:t>of </a:t>
            </a:r>
            <a:r>
              <a:rPr lang="en-US" dirty="0" err="1" smtClean="0"/>
              <a:t>sternal</a:t>
            </a:r>
            <a:r>
              <a:rPr lang="en-US" dirty="0" smtClean="0"/>
              <a:t> angle. </a:t>
            </a:r>
          </a:p>
          <a:p>
            <a:r>
              <a:rPr lang="en-PH" dirty="0" smtClean="0"/>
              <a:t>Branches:</a:t>
            </a:r>
          </a:p>
          <a:p>
            <a:pPr lvl="1"/>
            <a:r>
              <a:rPr lang="en-PH" dirty="0" err="1" smtClean="0"/>
              <a:t>Brachiocephalic</a:t>
            </a:r>
            <a:r>
              <a:rPr lang="en-PH" dirty="0" smtClean="0"/>
              <a:t> artery, left and right common carotid arteries.</a:t>
            </a:r>
          </a:p>
          <a:p>
            <a:r>
              <a:rPr lang="en-US" b="1" dirty="0"/>
              <a:t>Descending Thoracic </a:t>
            </a:r>
            <a:r>
              <a:rPr lang="en-US" b="1" dirty="0" smtClean="0"/>
              <a:t>Aorta: </a:t>
            </a:r>
            <a:r>
              <a:rPr lang="en-US" dirty="0" smtClean="0"/>
              <a:t>lies </a:t>
            </a:r>
            <a:r>
              <a:rPr lang="en-US" dirty="0"/>
              <a:t>in the posterior </a:t>
            </a:r>
            <a:r>
              <a:rPr lang="en-US" dirty="0" err="1" smtClean="0"/>
              <a:t>mediastinum</a:t>
            </a:r>
            <a:r>
              <a:rPr lang="en-US" dirty="0" smtClean="0"/>
              <a:t> and </a:t>
            </a:r>
            <a:r>
              <a:rPr lang="en-US" dirty="0"/>
              <a:t>begins as </a:t>
            </a:r>
            <a:r>
              <a:rPr lang="en-US" dirty="0" smtClean="0"/>
              <a:t>continuation </a:t>
            </a:r>
            <a:r>
              <a:rPr lang="en-US" dirty="0"/>
              <a:t>of </a:t>
            </a:r>
            <a:r>
              <a:rPr lang="en-US" dirty="0" smtClean="0"/>
              <a:t> </a:t>
            </a:r>
            <a:r>
              <a:rPr lang="en-US" dirty="0"/>
              <a:t>arch of </a:t>
            </a:r>
            <a:r>
              <a:rPr lang="en-US" dirty="0" smtClean="0"/>
              <a:t>aorta </a:t>
            </a:r>
            <a:r>
              <a:rPr lang="en-US" dirty="0"/>
              <a:t>on the left side of the lower border of the body </a:t>
            </a:r>
            <a:r>
              <a:rPr lang="en-US" dirty="0" smtClean="0"/>
              <a:t>of T4 vertebra.</a:t>
            </a:r>
            <a:endParaRPr lang="en-PH"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PH" dirty="0" smtClean="0"/>
              <a:t>Abdominal aorta</a:t>
            </a:r>
          </a:p>
          <a:p>
            <a:r>
              <a:rPr lang="en-PH" dirty="0" err="1" smtClean="0"/>
              <a:t>Pumonary</a:t>
            </a:r>
            <a:r>
              <a:rPr lang="en-PH" dirty="0" smtClean="0"/>
              <a:t> trunk:</a:t>
            </a:r>
          </a:p>
          <a:p>
            <a:pPr lvl="1"/>
            <a:r>
              <a:rPr lang="en-PH" dirty="0" smtClean="0"/>
              <a:t>Conveys deoxygenated blood from right ventricle of the heart to the lungs.</a:t>
            </a:r>
          </a:p>
          <a:p>
            <a:pPr lvl="1"/>
            <a:r>
              <a:rPr lang="en-PH" dirty="0" smtClean="0"/>
              <a:t>Right and left pulmonary arteries</a:t>
            </a:r>
          </a:p>
          <a:p>
            <a:pPr lvl="1"/>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9868" t="41667" r="12738" b="10417"/>
          <a:stretch>
            <a:fillRect/>
          </a:stretch>
        </p:blipFill>
        <p:spPr bwMode="auto">
          <a:xfrm>
            <a:off x="351183" y="1676400"/>
            <a:ext cx="8603973"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33382" t="9375" r="15081" b="4167"/>
          <a:stretch>
            <a:fillRect/>
          </a:stretch>
        </p:blipFill>
        <p:spPr bwMode="auto">
          <a:xfrm>
            <a:off x="1219200" y="304800"/>
            <a:ext cx="67056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l="32796" t="21875" r="22108" b="11458"/>
          <a:stretch>
            <a:fillRect/>
          </a:stretch>
        </p:blipFill>
        <p:spPr bwMode="auto">
          <a:xfrm>
            <a:off x="1110853" y="381000"/>
            <a:ext cx="7194947" cy="59802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l="28697" t="36458" r="14495" b="6250"/>
          <a:stretch>
            <a:fillRect/>
          </a:stretch>
        </p:blipFill>
        <p:spPr bwMode="auto">
          <a:xfrm>
            <a:off x="529243" y="990600"/>
            <a:ext cx="8332123"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PH" dirty="0" smtClean="0"/>
              <a:t>Lymphatics of thorax</a:t>
            </a:r>
            <a:endParaRPr lang="en-US" dirty="0"/>
          </a:p>
        </p:txBody>
      </p:sp>
      <p:sp>
        <p:nvSpPr>
          <p:cNvPr id="3" name="Content Placeholder 2"/>
          <p:cNvSpPr>
            <a:spLocks noGrp="1"/>
          </p:cNvSpPr>
          <p:nvPr>
            <p:ph idx="1"/>
          </p:nvPr>
        </p:nvSpPr>
        <p:spPr>
          <a:xfrm>
            <a:off x="457200" y="1219200"/>
            <a:ext cx="8229600" cy="5410200"/>
          </a:xfrm>
        </p:spPr>
        <p:txBody>
          <a:bodyPr/>
          <a:lstStyle/>
          <a:p>
            <a:r>
              <a:rPr lang="en-PH" dirty="0" smtClean="0"/>
              <a:t>Thoracic wall:</a:t>
            </a:r>
          </a:p>
          <a:p>
            <a:r>
              <a:rPr lang="en-PH" dirty="0" smtClean="0"/>
              <a:t>Superficial</a:t>
            </a:r>
            <a:r>
              <a:rPr lang="en-PH" dirty="0" smtClean="0"/>
              <a:t>:</a:t>
            </a:r>
          </a:p>
          <a:p>
            <a:pPr lvl="1"/>
            <a:r>
              <a:rPr lang="en-PH" dirty="0" smtClean="0"/>
              <a:t>anterior thoracic wall →anterior axillary nodes</a:t>
            </a:r>
          </a:p>
          <a:p>
            <a:pPr lvl="1"/>
            <a:r>
              <a:rPr lang="en-PH" dirty="0" smtClean="0"/>
              <a:t>Posterior thoracic wall→ posterior nodes</a:t>
            </a:r>
          </a:p>
          <a:p>
            <a:r>
              <a:rPr lang="en-PH" dirty="0" smtClean="0"/>
              <a:t>Deep:</a:t>
            </a:r>
          </a:p>
          <a:p>
            <a:pPr lvl="1"/>
            <a:r>
              <a:rPr lang="en-PH" dirty="0" smtClean="0"/>
              <a:t>Anterior </a:t>
            </a:r>
            <a:r>
              <a:rPr lang="en-PH" dirty="0" err="1" smtClean="0"/>
              <a:t>parts→Internal</a:t>
            </a:r>
            <a:r>
              <a:rPr lang="en-PH" dirty="0" smtClean="0"/>
              <a:t> thoracic nodes→ thoracic duct(left side), bronchomediastinal trunk (right side).</a:t>
            </a:r>
          </a:p>
          <a:p>
            <a:pPr lvl="1"/>
            <a:r>
              <a:rPr lang="en-PH" dirty="0" smtClean="0"/>
              <a:t>Posterior parts→ posterior intercostal nodes → thoracic duct.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Learning Objectives</a:t>
            </a:r>
            <a:endParaRPr lang="en-US" dirty="0"/>
          </a:p>
        </p:txBody>
      </p:sp>
      <p:sp>
        <p:nvSpPr>
          <p:cNvPr id="3" name="Content Placeholder 2"/>
          <p:cNvSpPr>
            <a:spLocks noGrp="1"/>
          </p:cNvSpPr>
          <p:nvPr>
            <p:ph idx="1"/>
          </p:nvPr>
        </p:nvSpPr>
        <p:spPr/>
        <p:txBody>
          <a:bodyPr>
            <a:normAutofit/>
          </a:bodyPr>
          <a:lstStyle/>
          <a:p>
            <a:r>
              <a:rPr lang="en-SG" i="1" dirty="0"/>
              <a:t>By the end of this session, the student should be able to:</a:t>
            </a:r>
            <a:endParaRPr lang="en-US" dirty="0"/>
          </a:p>
          <a:p>
            <a:pPr lvl="1"/>
            <a:r>
              <a:rPr lang="en-US" dirty="0"/>
              <a:t>Describe the anatomy of large veins in the thorax.</a:t>
            </a:r>
          </a:p>
          <a:p>
            <a:pPr lvl="1"/>
            <a:r>
              <a:rPr lang="en-US" dirty="0"/>
              <a:t>Describe the anatomy of large arteries in the thorax.</a:t>
            </a:r>
          </a:p>
          <a:p>
            <a:pPr lvl="1"/>
            <a:r>
              <a:rPr lang="en-US" dirty="0"/>
              <a:t>Describe the anatomy of lymphatic vessels and lymph nodes in the thorax.</a:t>
            </a:r>
          </a:p>
          <a:p>
            <a:pPr lvl="1"/>
            <a:r>
              <a:rPr lang="en-US" dirty="0"/>
              <a:t>Correlate this knowledge to clinical conditions.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endParaRPr lang="en-US" dirty="0"/>
          </a:p>
        </p:txBody>
      </p:sp>
      <p:sp>
        <p:nvSpPr>
          <p:cNvPr id="3" name="Content Placeholder 2"/>
          <p:cNvSpPr>
            <a:spLocks noGrp="1"/>
          </p:cNvSpPr>
          <p:nvPr>
            <p:ph idx="1"/>
          </p:nvPr>
        </p:nvSpPr>
        <p:spPr>
          <a:xfrm>
            <a:off x="457200" y="1295400"/>
            <a:ext cx="8229600" cy="5105400"/>
          </a:xfrm>
        </p:spPr>
        <p:txBody>
          <a:bodyPr>
            <a:normAutofit fontScale="92500"/>
          </a:bodyPr>
          <a:lstStyle/>
          <a:p>
            <a:r>
              <a:rPr lang="en-PH" b="1" dirty="0" smtClean="0"/>
              <a:t>Mediastinum: </a:t>
            </a:r>
            <a:r>
              <a:rPr lang="en-PH" dirty="0" smtClean="0"/>
              <a:t>the scattered lymph nodes in lungs and </a:t>
            </a:r>
            <a:r>
              <a:rPr lang="en-PH" dirty="0" err="1" smtClean="0"/>
              <a:t>mediatinum</a:t>
            </a:r>
            <a:r>
              <a:rPr lang="en-PH" dirty="0" smtClean="0"/>
              <a:t> drain the lymph to bronchomediastinal trunk and thoracic duct. </a:t>
            </a:r>
          </a:p>
          <a:p>
            <a:r>
              <a:rPr lang="en-PH" b="1" dirty="0" smtClean="0"/>
              <a:t>Thoracic duct:</a:t>
            </a:r>
            <a:r>
              <a:rPr lang="en-PH" dirty="0" smtClean="0"/>
              <a:t> </a:t>
            </a:r>
          </a:p>
          <a:p>
            <a:pPr lvl="1"/>
            <a:r>
              <a:rPr lang="en-PH" dirty="0" smtClean="0"/>
              <a:t>Begins as </a:t>
            </a:r>
            <a:r>
              <a:rPr lang="en-PH" dirty="0" err="1" smtClean="0"/>
              <a:t>cisterna</a:t>
            </a:r>
            <a:r>
              <a:rPr lang="en-PH" dirty="0" smtClean="0"/>
              <a:t> </a:t>
            </a:r>
            <a:r>
              <a:rPr lang="en-PH" dirty="0" err="1" smtClean="0"/>
              <a:t>chyli</a:t>
            </a:r>
            <a:r>
              <a:rPr lang="en-PH" dirty="0" smtClean="0"/>
              <a:t> in the abdomen.</a:t>
            </a:r>
          </a:p>
          <a:p>
            <a:pPr lvl="1"/>
            <a:r>
              <a:rPr lang="en-PH" dirty="0" smtClean="0"/>
              <a:t>Ascends through the aortic opening of diaphragm</a:t>
            </a:r>
          </a:p>
          <a:p>
            <a:pPr lvl="1"/>
            <a:r>
              <a:rPr lang="en-PH" dirty="0" smtClean="0"/>
              <a:t>Enters the left </a:t>
            </a:r>
            <a:r>
              <a:rPr lang="en-PH" dirty="0" err="1" smtClean="0"/>
              <a:t>brachiocephalic</a:t>
            </a:r>
            <a:r>
              <a:rPr lang="en-PH" dirty="0" smtClean="0"/>
              <a:t> vein</a:t>
            </a:r>
          </a:p>
          <a:p>
            <a:pPr lvl="1"/>
            <a:r>
              <a:rPr lang="en-PH" dirty="0" smtClean="0"/>
              <a:t>Drains the lymph from whole of the field below the diaphragm, and the left side of the body above while the right side of the body is drained by right lymphatic duct (in right </a:t>
            </a:r>
            <a:r>
              <a:rPr lang="en-PH" dirty="0" err="1" smtClean="0"/>
              <a:t>brachiocephalic</a:t>
            </a:r>
            <a:r>
              <a:rPr lang="en-PH" dirty="0" smtClean="0"/>
              <a:t> vein)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Clinical Correlates</a:t>
            </a:r>
            <a:endParaRPr lang="en-US" dirty="0"/>
          </a:p>
        </p:txBody>
      </p:sp>
      <p:sp>
        <p:nvSpPr>
          <p:cNvPr id="3" name="Content Placeholder 2"/>
          <p:cNvSpPr>
            <a:spLocks noGrp="1"/>
          </p:cNvSpPr>
          <p:nvPr>
            <p:ph idx="1"/>
          </p:nvPr>
        </p:nvSpPr>
        <p:spPr/>
        <p:txBody>
          <a:bodyPr>
            <a:normAutofit/>
          </a:bodyPr>
          <a:lstStyle/>
          <a:p>
            <a:r>
              <a:rPr lang="en-US" b="1" dirty="0" err="1" smtClean="0"/>
              <a:t>Azygos</a:t>
            </a:r>
            <a:r>
              <a:rPr lang="en-US" b="1" dirty="0" smtClean="0"/>
              <a:t> Veins and </a:t>
            </a:r>
            <a:r>
              <a:rPr lang="en-US" b="1" dirty="0" err="1" smtClean="0"/>
              <a:t>Caval</a:t>
            </a:r>
            <a:r>
              <a:rPr lang="en-US" b="1" dirty="0" smtClean="0"/>
              <a:t> Obstruction: </a:t>
            </a:r>
            <a:r>
              <a:rPr lang="en-US" dirty="0" smtClean="0"/>
              <a:t>In obstruction of the superior or inferior </a:t>
            </a:r>
            <a:r>
              <a:rPr lang="en-US" dirty="0" err="1" smtClean="0"/>
              <a:t>venae</a:t>
            </a:r>
            <a:r>
              <a:rPr lang="en-US" dirty="0" smtClean="0"/>
              <a:t> </a:t>
            </a:r>
            <a:r>
              <a:rPr lang="en-US" dirty="0" err="1" smtClean="0"/>
              <a:t>cavae</a:t>
            </a:r>
            <a:r>
              <a:rPr lang="en-US" dirty="0" smtClean="0"/>
              <a:t>, the </a:t>
            </a:r>
            <a:r>
              <a:rPr lang="en-US" dirty="0" err="1" smtClean="0"/>
              <a:t>azygos</a:t>
            </a:r>
            <a:r>
              <a:rPr lang="en-US" dirty="0" smtClean="0"/>
              <a:t> veins provide an alternative pathway for the return of venous blood to the right atrium of the heart. This is possible because these veins and their tributaries connect the superior and inferior </a:t>
            </a:r>
            <a:r>
              <a:rPr lang="en-US" dirty="0" err="1" smtClean="0"/>
              <a:t>venae</a:t>
            </a:r>
            <a:r>
              <a:rPr lang="en-US" dirty="0" smtClean="0"/>
              <a:t> </a:t>
            </a:r>
            <a:r>
              <a:rPr lang="en-US" dirty="0" err="1" smtClean="0"/>
              <a:t>cavae</a:t>
            </a:r>
            <a:r>
              <a:rPr lang="en-US" dirty="0" smtClean="0"/>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PH" dirty="0" smtClean="0"/>
              <a:t>Clinical Correlates-</a:t>
            </a:r>
            <a:r>
              <a:rPr lang="en-PH" dirty="0" err="1" smtClean="0"/>
              <a:t>Contd</a:t>
            </a:r>
            <a:endParaRPr lang="en-US" dirty="0"/>
          </a:p>
        </p:txBody>
      </p:sp>
      <p:sp>
        <p:nvSpPr>
          <p:cNvPr id="3" name="Content Placeholder 2"/>
          <p:cNvSpPr>
            <a:spLocks noGrp="1"/>
          </p:cNvSpPr>
          <p:nvPr>
            <p:ph idx="1"/>
          </p:nvPr>
        </p:nvSpPr>
        <p:spPr>
          <a:xfrm>
            <a:off x="457200" y="1371600"/>
            <a:ext cx="8229600" cy="5105400"/>
          </a:xfrm>
        </p:spPr>
        <p:txBody>
          <a:bodyPr>
            <a:normAutofit fontScale="85000" lnSpcReduction="10000"/>
          </a:bodyPr>
          <a:lstStyle/>
          <a:p>
            <a:r>
              <a:rPr lang="en-US" b="1" dirty="0" smtClean="0"/>
              <a:t>Coarctation of the aorta:</a:t>
            </a:r>
            <a:r>
              <a:rPr lang="en-US" dirty="0" smtClean="0"/>
              <a:t> A congenital narrowing of the aorta just proximal, opposite, or distal to the site of attachment of the ligamentum arteriosum. </a:t>
            </a:r>
          </a:p>
          <a:p>
            <a:r>
              <a:rPr lang="en-US" b="1" dirty="0" smtClean="0"/>
              <a:t>Clinically, the cardinal sign of aortic coarctation is absent or diminished pulses in the femoral arteries of both lower limbs.</a:t>
            </a:r>
            <a:r>
              <a:rPr lang="en-US" dirty="0" smtClean="0"/>
              <a:t> To compensate for the diminished volume of blood reaching the lower part of the body, an enormous collateral circulation develops, with dilatation of the internal thoracic, subclavian, and posterior intercostal arteries. The dilated intercostal arteries erode the lower borders of the ribs, </a:t>
            </a:r>
            <a:r>
              <a:rPr lang="en-US" b="1" dirty="0" smtClean="0"/>
              <a:t>producing characteristic notching,</a:t>
            </a:r>
            <a:r>
              <a:rPr lang="en-US" dirty="0" smtClean="0"/>
              <a:t> which is seen on radiographic examination.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smtClean="0">
                <a:sym typeface="Wingdings"/>
              </a:rPr>
              <a:t>Reference:</a:t>
            </a:r>
            <a:r>
              <a:rPr lang="en-US" dirty="0" smtClean="0">
                <a:sym typeface="Wingdings"/>
              </a:rPr>
              <a:t> </a:t>
            </a:r>
            <a:r>
              <a:rPr lang="en-US" dirty="0" smtClean="0"/>
              <a:t>Clinical </a:t>
            </a:r>
            <a:r>
              <a:rPr lang="en-US" dirty="0"/>
              <a:t>Anatomy by Regions: R.S. Snell, 9</a:t>
            </a:r>
            <a:r>
              <a:rPr lang="en-US" baseline="30000" dirty="0"/>
              <a:t>th</a:t>
            </a:r>
            <a:r>
              <a:rPr lang="en-US" dirty="0"/>
              <a:t> ed., Ch. 3, P. 93-99.</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Large veins of the thorax</a:t>
            </a:r>
            <a:endParaRPr lang="en-US" dirty="0"/>
          </a:p>
        </p:txBody>
      </p:sp>
      <p:sp>
        <p:nvSpPr>
          <p:cNvPr id="3" name="Content Placeholder 2"/>
          <p:cNvSpPr>
            <a:spLocks noGrp="1"/>
          </p:cNvSpPr>
          <p:nvPr>
            <p:ph idx="1"/>
          </p:nvPr>
        </p:nvSpPr>
        <p:spPr/>
        <p:txBody>
          <a:bodyPr>
            <a:normAutofit lnSpcReduction="10000"/>
          </a:bodyPr>
          <a:lstStyle/>
          <a:p>
            <a:r>
              <a:rPr lang="en-US" b="1" dirty="0" smtClean="0"/>
              <a:t>Right </a:t>
            </a:r>
            <a:r>
              <a:rPr lang="en-US" b="1" dirty="0" err="1"/>
              <a:t>brachiocephalic</a:t>
            </a:r>
            <a:r>
              <a:rPr lang="en-US" b="1" dirty="0"/>
              <a:t> vein is formed at the root </a:t>
            </a:r>
            <a:r>
              <a:rPr lang="en-US" b="1" dirty="0" smtClean="0"/>
              <a:t>of </a:t>
            </a:r>
            <a:r>
              <a:rPr lang="en-US" dirty="0" smtClean="0"/>
              <a:t>the </a:t>
            </a:r>
            <a:r>
              <a:rPr lang="en-US" dirty="0"/>
              <a:t>neck by the union of the right subclavian and the </a:t>
            </a:r>
            <a:r>
              <a:rPr lang="en-US" dirty="0" smtClean="0"/>
              <a:t>right internal </a:t>
            </a:r>
            <a:r>
              <a:rPr lang="en-US" dirty="0"/>
              <a:t>jugular </a:t>
            </a:r>
            <a:r>
              <a:rPr lang="en-US" dirty="0" smtClean="0"/>
              <a:t>veins.</a:t>
            </a:r>
          </a:p>
          <a:p>
            <a:r>
              <a:rPr lang="en-US" b="1" dirty="0" smtClean="0"/>
              <a:t>Left </a:t>
            </a:r>
            <a:r>
              <a:rPr lang="en-US" b="1" dirty="0" err="1" smtClean="0"/>
              <a:t>brachiocephalic</a:t>
            </a:r>
            <a:r>
              <a:rPr lang="en-US" b="1" dirty="0" smtClean="0"/>
              <a:t> vein </a:t>
            </a:r>
            <a:r>
              <a:rPr lang="en-US" b="1" dirty="0"/>
              <a:t>has a similar origin </a:t>
            </a:r>
            <a:r>
              <a:rPr lang="en-US" b="1" dirty="0" smtClean="0"/>
              <a:t>. </a:t>
            </a:r>
            <a:r>
              <a:rPr lang="en-US" dirty="0" smtClean="0"/>
              <a:t>It </a:t>
            </a:r>
            <a:r>
              <a:rPr lang="en-US" dirty="0"/>
              <a:t>passes obliquely downward and to the right behind </a:t>
            </a:r>
            <a:r>
              <a:rPr lang="en-US" dirty="0" smtClean="0"/>
              <a:t>the </a:t>
            </a:r>
            <a:r>
              <a:rPr lang="en-US" dirty="0" err="1" smtClean="0"/>
              <a:t>manubrium</a:t>
            </a:r>
            <a:r>
              <a:rPr lang="en-US" dirty="0" smtClean="0"/>
              <a:t> </a:t>
            </a:r>
            <a:r>
              <a:rPr lang="en-US" dirty="0" err="1"/>
              <a:t>sterni</a:t>
            </a:r>
            <a:r>
              <a:rPr lang="en-US" dirty="0"/>
              <a:t> and in front of the large branches of </a:t>
            </a:r>
            <a:r>
              <a:rPr lang="en-US" dirty="0" smtClean="0"/>
              <a:t>the </a:t>
            </a:r>
            <a:r>
              <a:rPr lang="en-US" dirty="0"/>
              <a:t>aortic arch. It joins the right </a:t>
            </a:r>
            <a:r>
              <a:rPr lang="en-US" dirty="0" err="1"/>
              <a:t>brachiocephalic</a:t>
            </a:r>
            <a:r>
              <a:rPr lang="en-US" dirty="0"/>
              <a:t> vein to </a:t>
            </a:r>
            <a:r>
              <a:rPr lang="en-US" dirty="0" smtClean="0"/>
              <a:t>form the </a:t>
            </a:r>
            <a:r>
              <a:rPr lang="en-US" dirty="0"/>
              <a:t>superior vena </a:t>
            </a:r>
            <a:r>
              <a:rPr lang="en-US" dirty="0" smtClean="0"/>
              <a:t>cava.</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l="30454" t="12500" r="16252" b="6250"/>
          <a:stretch>
            <a:fillRect/>
          </a:stretch>
        </p:blipFill>
        <p:spPr bwMode="auto">
          <a:xfrm>
            <a:off x="1028700" y="228600"/>
            <a:ext cx="7378700" cy="6324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l="35725" t="13542" r="20937" b="15625"/>
          <a:stretch>
            <a:fillRect/>
          </a:stretch>
        </p:blipFill>
        <p:spPr bwMode="auto">
          <a:xfrm>
            <a:off x="1255059" y="304799"/>
            <a:ext cx="6669741" cy="612895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a:t>Superior Vena </a:t>
            </a:r>
            <a:r>
              <a:rPr lang="en-US" b="1" dirty="0" smtClean="0"/>
              <a:t>Cava: </a:t>
            </a:r>
            <a:r>
              <a:rPr lang="en-US" dirty="0" smtClean="0"/>
              <a:t>contains </a:t>
            </a:r>
            <a:r>
              <a:rPr lang="en-US" dirty="0"/>
              <a:t>all the venous blood </a:t>
            </a:r>
            <a:r>
              <a:rPr lang="en-US" dirty="0" smtClean="0"/>
              <a:t>from the </a:t>
            </a:r>
            <a:r>
              <a:rPr lang="en-US" dirty="0"/>
              <a:t>head and neck and both upper limbs and is formed </a:t>
            </a:r>
            <a:r>
              <a:rPr lang="en-US" dirty="0" smtClean="0"/>
              <a:t>by the </a:t>
            </a:r>
            <a:r>
              <a:rPr lang="en-US" dirty="0"/>
              <a:t>union of the two </a:t>
            </a:r>
            <a:r>
              <a:rPr lang="en-US" dirty="0" err="1"/>
              <a:t>brachiocephalic</a:t>
            </a:r>
            <a:r>
              <a:rPr lang="en-US" dirty="0"/>
              <a:t> </a:t>
            </a:r>
            <a:r>
              <a:rPr lang="en-US" dirty="0" smtClean="0"/>
              <a:t>veins. </a:t>
            </a:r>
            <a:r>
              <a:rPr lang="en-US" dirty="0"/>
              <a:t>It passes downward to end in the right atrium of </a:t>
            </a:r>
            <a:r>
              <a:rPr lang="en-US" dirty="0" smtClean="0"/>
              <a:t>the heart. </a:t>
            </a:r>
            <a:r>
              <a:rPr lang="en-US" dirty="0"/>
              <a:t>The vena </a:t>
            </a:r>
            <a:r>
              <a:rPr lang="en-US" dirty="0" err="1"/>
              <a:t>azygos</a:t>
            </a:r>
            <a:r>
              <a:rPr lang="en-US" dirty="0"/>
              <a:t> joins the posterior </a:t>
            </a:r>
            <a:r>
              <a:rPr lang="en-US" dirty="0" smtClean="0"/>
              <a:t>aspect </a:t>
            </a:r>
            <a:r>
              <a:rPr lang="en-US" dirty="0"/>
              <a:t>of the superior vena cava just before it enters the </a:t>
            </a:r>
            <a:r>
              <a:rPr lang="en-US" dirty="0" smtClean="0"/>
              <a:t>pericardium.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382000" cy="4525963"/>
          </a:xfrm>
        </p:spPr>
        <p:txBody>
          <a:bodyPr>
            <a:normAutofit/>
          </a:bodyPr>
          <a:lstStyle/>
          <a:p>
            <a:r>
              <a:rPr lang="en-US" b="1" dirty="0" err="1"/>
              <a:t>Azygos</a:t>
            </a:r>
            <a:r>
              <a:rPr lang="en-US" b="1" dirty="0"/>
              <a:t> </a:t>
            </a:r>
            <a:r>
              <a:rPr lang="en-US" b="1" dirty="0" smtClean="0"/>
              <a:t>system of veins:</a:t>
            </a:r>
          </a:p>
          <a:p>
            <a:pPr lvl="1"/>
            <a:r>
              <a:rPr lang="en-US" dirty="0" smtClean="0"/>
              <a:t>Main </a:t>
            </a:r>
            <a:r>
              <a:rPr lang="en-US" dirty="0" err="1" smtClean="0"/>
              <a:t>azygos</a:t>
            </a:r>
            <a:r>
              <a:rPr lang="en-US" dirty="0" smtClean="0"/>
              <a:t> vein</a:t>
            </a:r>
          </a:p>
          <a:p>
            <a:pPr lvl="1"/>
            <a:r>
              <a:rPr lang="en-US" dirty="0" smtClean="0"/>
              <a:t>Inferior </a:t>
            </a:r>
            <a:r>
              <a:rPr lang="en-US" dirty="0" err="1" smtClean="0"/>
              <a:t>hemiazygos</a:t>
            </a:r>
            <a:r>
              <a:rPr lang="en-US" dirty="0" smtClean="0"/>
              <a:t> vein</a:t>
            </a:r>
          </a:p>
          <a:p>
            <a:pPr lvl="1"/>
            <a:r>
              <a:rPr lang="en-US" dirty="0" smtClean="0"/>
              <a:t>Superior </a:t>
            </a:r>
            <a:r>
              <a:rPr lang="en-US" dirty="0" err="1" smtClean="0"/>
              <a:t>hemiazygos</a:t>
            </a:r>
            <a:r>
              <a:rPr lang="en-US" dirty="0" smtClean="0"/>
              <a:t> vein. </a:t>
            </a:r>
          </a:p>
          <a:p>
            <a:r>
              <a:rPr lang="en-US" dirty="0" smtClean="0"/>
              <a:t>Drain </a:t>
            </a:r>
            <a:r>
              <a:rPr lang="en-US" dirty="0"/>
              <a:t>blood from </a:t>
            </a:r>
            <a:r>
              <a:rPr lang="en-US" dirty="0" smtClean="0"/>
              <a:t>posterior </a:t>
            </a:r>
            <a:r>
              <a:rPr lang="en-US" dirty="0"/>
              <a:t>parts of </a:t>
            </a:r>
            <a:r>
              <a:rPr lang="en-US" dirty="0" smtClean="0"/>
              <a:t>intercostal spaces</a:t>
            </a:r>
            <a:r>
              <a:rPr lang="en-US" dirty="0"/>
              <a:t>, </a:t>
            </a:r>
            <a:r>
              <a:rPr lang="en-US" dirty="0" smtClean="0"/>
              <a:t>posterior </a:t>
            </a:r>
            <a:r>
              <a:rPr lang="en-US" dirty="0"/>
              <a:t>abdominal wall, </a:t>
            </a:r>
            <a:r>
              <a:rPr lang="en-US" dirty="0" smtClean="0"/>
              <a:t>pericardium, diaphragm, </a:t>
            </a:r>
            <a:r>
              <a:rPr lang="en-US" dirty="0"/>
              <a:t>bronchi, and the </a:t>
            </a:r>
            <a:r>
              <a:rPr lang="en-US" dirty="0" smtClean="0"/>
              <a:t>esophagus.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endParaRPr lang="en-US" dirty="0"/>
          </a:p>
        </p:txBody>
      </p:sp>
      <p:sp>
        <p:nvSpPr>
          <p:cNvPr id="3" name="Content Placeholder 2"/>
          <p:cNvSpPr>
            <a:spLocks noGrp="1"/>
          </p:cNvSpPr>
          <p:nvPr>
            <p:ph idx="1"/>
          </p:nvPr>
        </p:nvSpPr>
        <p:spPr>
          <a:xfrm>
            <a:off x="457200" y="1143000"/>
            <a:ext cx="8229600" cy="5257800"/>
          </a:xfrm>
        </p:spPr>
        <p:txBody>
          <a:bodyPr>
            <a:normAutofit/>
          </a:bodyPr>
          <a:lstStyle/>
          <a:p>
            <a:r>
              <a:rPr lang="en-US" b="1" dirty="0" err="1"/>
              <a:t>Azygos</a:t>
            </a:r>
            <a:r>
              <a:rPr lang="en-US" b="1" dirty="0"/>
              <a:t> </a:t>
            </a:r>
            <a:r>
              <a:rPr lang="en-US" b="1" dirty="0" smtClean="0"/>
              <a:t>vein: </a:t>
            </a:r>
            <a:r>
              <a:rPr lang="en-US" dirty="0" smtClean="0"/>
              <a:t>Often formed </a:t>
            </a:r>
            <a:r>
              <a:rPr lang="en-US" dirty="0"/>
              <a:t>by </a:t>
            </a:r>
            <a:r>
              <a:rPr lang="en-US" dirty="0" smtClean="0"/>
              <a:t>union </a:t>
            </a:r>
            <a:r>
              <a:rPr lang="en-US" dirty="0"/>
              <a:t>of </a:t>
            </a:r>
            <a:r>
              <a:rPr lang="en-US" dirty="0" smtClean="0"/>
              <a:t>right </a:t>
            </a:r>
            <a:r>
              <a:rPr lang="en-US" dirty="0"/>
              <a:t>ascending lumbar </a:t>
            </a:r>
            <a:r>
              <a:rPr lang="en-US" dirty="0" smtClean="0"/>
              <a:t>vein and right </a:t>
            </a:r>
            <a:r>
              <a:rPr lang="en-US" dirty="0" err="1"/>
              <a:t>subcostal</a:t>
            </a:r>
            <a:r>
              <a:rPr lang="en-US" dirty="0"/>
              <a:t> </a:t>
            </a:r>
            <a:r>
              <a:rPr lang="en-US" dirty="0" smtClean="0"/>
              <a:t>vein and empties </a:t>
            </a:r>
            <a:r>
              <a:rPr lang="en-US" dirty="0"/>
              <a:t>into the posterior surface of the superior </a:t>
            </a:r>
            <a:r>
              <a:rPr lang="en-US" dirty="0" smtClean="0"/>
              <a:t>vena cava.</a:t>
            </a:r>
          </a:p>
          <a:p>
            <a:r>
              <a:rPr lang="en-US" b="1" dirty="0" smtClean="0"/>
              <a:t>Inferior </a:t>
            </a:r>
            <a:r>
              <a:rPr lang="en-US" b="1" dirty="0" err="1"/>
              <a:t>Hemiazygos</a:t>
            </a:r>
            <a:r>
              <a:rPr lang="en-US" b="1" dirty="0"/>
              <a:t> </a:t>
            </a:r>
            <a:r>
              <a:rPr lang="en-US" b="1" dirty="0" smtClean="0"/>
              <a:t>vein: </a:t>
            </a:r>
            <a:r>
              <a:rPr lang="en-US" dirty="0" smtClean="0"/>
              <a:t>Often </a:t>
            </a:r>
            <a:r>
              <a:rPr lang="en-US" dirty="0"/>
              <a:t>formed by </a:t>
            </a:r>
            <a:r>
              <a:rPr lang="en-US" dirty="0" smtClean="0"/>
              <a:t> union of left </a:t>
            </a:r>
            <a:r>
              <a:rPr lang="en-US" dirty="0"/>
              <a:t>ascending lumbar vein and </a:t>
            </a:r>
            <a:r>
              <a:rPr lang="en-US" dirty="0" smtClean="0"/>
              <a:t>left </a:t>
            </a:r>
            <a:r>
              <a:rPr lang="en-US" dirty="0" err="1"/>
              <a:t>subcostal</a:t>
            </a:r>
            <a:r>
              <a:rPr lang="en-US" dirty="0"/>
              <a:t> </a:t>
            </a:r>
            <a:r>
              <a:rPr lang="en-US" dirty="0" smtClean="0"/>
              <a:t>vein and joins </a:t>
            </a:r>
            <a:r>
              <a:rPr lang="en-US" dirty="0" err="1" smtClean="0"/>
              <a:t>azygos</a:t>
            </a:r>
            <a:r>
              <a:rPr lang="en-US" dirty="0" smtClean="0"/>
              <a:t> veins. </a:t>
            </a:r>
          </a:p>
          <a:p>
            <a:r>
              <a:rPr lang="en-US" b="1" dirty="0"/>
              <a:t>Superior </a:t>
            </a:r>
            <a:r>
              <a:rPr lang="en-US" b="1" dirty="0" err="1"/>
              <a:t>Hemiazygos</a:t>
            </a:r>
            <a:r>
              <a:rPr lang="en-US" b="1" dirty="0"/>
              <a:t> </a:t>
            </a:r>
            <a:r>
              <a:rPr lang="en-US" b="1" dirty="0" smtClean="0"/>
              <a:t>vein: </a:t>
            </a:r>
            <a:r>
              <a:rPr lang="en-US" dirty="0" smtClean="0"/>
              <a:t>Formed </a:t>
            </a:r>
            <a:r>
              <a:rPr lang="en-US" dirty="0"/>
              <a:t>by the union of </a:t>
            </a:r>
            <a:r>
              <a:rPr lang="en-US" dirty="0" smtClean="0"/>
              <a:t>4</a:t>
            </a:r>
            <a:r>
              <a:rPr lang="en-US" baseline="30000" dirty="0" smtClean="0"/>
              <a:t>th</a:t>
            </a:r>
            <a:r>
              <a:rPr lang="en-US" dirty="0" smtClean="0"/>
              <a:t>-8</a:t>
            </a:r>
            <a:r>
              <a:rPr lang="en-US" baseline="30000" dirty="0" smtClean="0"/>
              <a:t>th</a:t>
            </a:r>
            <a:r>
              <a:rPr lang="en-US" dirty="0" smtClean="0"/>
              <a:t> intercostal veins, </a:t>
            </a:r>
            <a:r>
              <a:rPr lang="en-US" dirty="0"/>
              <a:t>joins </a:t>
            </a:r>
            <a:r>
              <a:rPr lang="en-US" dirty="0" err="1" smtClean="0"/>
              <a:t>azygos</a:t>
            </a:r>
            <a:r>
              <a:rPr lang="en-US" dirty="0" smtClean="0"/>
              <a:t> vein at </a:t>
            </a:r>
            <a:r>
              <a:rPr lang="en-US" dirty="0"/>
              <a:t>the level of </a:t>
            </a:r>
            <a:r>
              <a:rPr lang="en-US" dirty="0" smtClean="0"/>
              <a:t>7</a:t>
            </a:r>
            <a:r>
              <a:rPr lang="en-US" baseline="30000" dirty="0" smtClean="0"/>
              <a:t>th</a:t>
            </a:r>
            <a:r>
              <a:rPr lang="en-US" dirty="0" smtClean="0"/>
              <a:t> thoracic vertebra.</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TotalTime>
  <Words>819</Words>
  <Application>Microsoft Office PowerPoint</Application>
  <PresentationFormat>On-screen Show (4:3)</PresentationFormat>
  <Paragraphs>55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 Lecture 42: Anatomy of Vessels and Lymphatics of the Thorax </vt:lpstr>
      <vt:lpstr>Learning Objectives</vt:lpstr>
      <vt:lpstr>Slide 3</vt:lpstr>
      <vt:lpstr>Large veins of the thorax</vt:lpstr>
      <vt:lpstr>Slide 5</vt:lpstr>
      <vt:lpstr>Slide 6</vt:lpstr>
      <vt:lpstr>Slide 7</vt:lpstr>
      <vt:lpstr>Slide 8</vt:lpstr>
      <vt:lpstr>Slide 9</vt:lpstr>
      <vt:lpstr>Slide 10</vt:lpstr>
      <vt:lpstr>Slide 11</vt:lpstr>
      <vt:lpstr>Large arteries of the thorax</vt:lpstr>
      <vt:lpstr>Slide 13</vt:lpstr>
      <vt:lpstr>Slide 14</vt:lpstr>
      <vt:lpstr>Slide 15</vt:lpstr>
      <vt:lpstr>Slide 16</vt:lpstr>
      <vt:lpstr>Slide 17</vt:lpstr>
      <vt:lpstr>Slide 18</vt:lpstr>
      <vt:lpstr>Lymphatics of thorax</vt:lpstr>
      <vt:lpstr>Slide 20</vt:lpstr>
      <vt:lpstr>Clinical Correlates</vt:lpstr>
      <vt:lpstr>Clinical Correlates-Contd</vt:lpstr>
      <vt:lpstr>Slide 23</vt:lpstr>
      <vt:lpstr>Slide 24</vt:lpstr>
      <vt:lpstr>Slide 25</vt:lpstr>
      <vt:lpstr>Slide 26</vt:lpstr>
      <vt:lpstr>Slide 27</vt:lpstr>
      <vt:lpstr>Slide 28</vt:lpstr>
      <vt:lpstr>Slide 29</vt:lpstr>
    </vt:vector>
  </TitlesOfParts>
  <Company>CtrlSoft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Lecture 42: Anatomy of Vessels and Lymphatics of the Thorax </dc:title>
  <dc:creator>TOP</dc:creator>
  <cp:lastModifiedBy>TOP</cp:lastModifiedBy>
  <cp:revision>33</cp:revision>
  <dcterms:created xsi:type="dcterms:W3CDTF">2014-10-12T19:49:18Z</dcterms:created>
  <dcterms:modified xsi:type="dcterms:W3CDTF">2014-10-13T22:16:58Z</dcterms:modified>
</cp:coreProperties>
</file>