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70" r:id="rId2"/>
    <p:sldId id="332" r:id="rId3"/>
    <p:sldId id="281" r:id="rId4"/>
    <p:sldId id="310" r:id="rId5"/>
    <p:sldId id="309" r:id="rId6"/>
    <p:sldId id="277" r:id="rId7"/>
    <p:sldId id="276" r:id="rId8"/>
    <p:sldId id="278" r:id="rId9"/>
    <p:sldId id="338" r:id="rId10"/>
    <p:sldId id="256" r:id="rId11"/>
    <p:sldId id="333" r:id="rId12"/>
    <p:sldId id="259" r:id="rId13"/>
    <p:sldId id="287" r:id="rId14"/>
    <p:sldId id="289" r:id="rId15"/>
    <p:sldId id="268" r:id="rId16"/>
    <p:sldId id="265" r:id="rId17"/>
    <p:sldId id="297" r:id="rId18"/>
    <p:sldId id="290" r:id="rId19"/>
    <p:sldId id="305" r:id="rId20"/>
    <p:sldId id="292" r:id="rId21"/>
    <p:sldId id="293" r:id="rId22"/>
    <p:sldId id="337" r:id="rId23"/>
    <p:sldId id="321" r:id="rId24"/>
    <p:sldId id="334" r:id="rId25"/>
    <p:sldId id="307" r:id="rId26"/>
    <p:sldId id="294" r:id="rId27"/>
    <p:sldId id="317" r:id="rId28"/>
    <p:sldId id="295" r:id="rId29"/>
    <p:sldId id="335" r:id="rId30"/>
    <p:sldId id="327" r:id="rId31"/>
    <p:sldId id="313" r:id="rId32"/>
    <p:sldId id="336" r:id="rId33"/>
    <p:sldId id="301" r:id="rId34"/>
    <p:sldId id="306" r:id="rId35"/>
    <p:sldId id="304" r:id="rId36"/>
    <p:sldId id="318" r:id="rId37"/>
    <p:sldId id="319" r:id="rId38"/>
    <p:sldId id="325" r:id="rId39"/>
    <p:sldId id="329" r:id="rId40"/>
    <p:sldId id="320" r:id="rId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3627" autoAdjust="0"/>
  </p:normalViewPr>
  <p:slideViewPr>
    <p:cSldViewPr>
      <p:cViewPr varScale="1">
        <p:scale>
          <a:sx n="62" d="100"/>
          <a:sy n="62" d="100"/>
        </p:scale>
        <p:origin x="-1020"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352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04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04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04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526733C-1738-409F-98B7-F840C334F94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A327F5-0847-4CCA-8AE1-90F0D37E60EB}" type="slidenum">
              <a:rPr lang="en-US"/>
              <a:pPr/>
              <a:t>22</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685800" y="4343400"/>
            <a:ext cx="5486400" cy="4114800"/>
          </a:xfrm>
        </p:spPr>
        <p:txBody>
          <a:bodyPr/>
          <a:lstStyle/>
          <a:p>
            <a:pPr>
              <a:lnSpc>
                <a:spcPct val="90000"/>
              </a:lnSpc>
            </a:pPr>
            <a:r>
              <a:rPr lang="en-GB" sz="900"/>
              <a:t>VLDL synthesised in the liver with apoprotein B100. VLDL receives apoproteins CII and E from HDL. Like chylomicrons, VLDLs </a:t>
            </a:r>
            <a:r>
              <a:rPr lang="en-GB" sz="1000"/>
              <a:t>travels around the circulatory system until they associate with lipoprotein lipase, an enzyme bound to the endothelial surface. This association is mediated through apoprotein CII. The lipoprotein lipase hydrolyses the triacylglycerol to liberate free fatty acids which diffuse into the local tissues. As triacylglycerol is lost, the VLDL shrinks and forms  LDL. The released fatty acids can be reassembled into triacylglycerols for storage as fat or oxidised to produce ATP. The LDL  return apoprotein CII and E to HDL and are taken up by receptor mediated endocytosis by the</a:t>
            </a:r>
            <a:r>
              <a:rPr lang="en-GB" sz="900"/>
              <a:t> extra hepatic tissues (with some being taken back up by the liver). LDL having lost most of their triacylglycerols are rich in cholesterol and cholesterol esters and represent the route by which cholesterol is transported form the liver to the tissues (although all tissues can make cholesterol to some extent).  </a:t>
            </a:r>
          </a:p>
          <a:p>
            <a:pPr>
              <a:lnSpc>
                <a:spcPct val="90000"/>
              </a:lnSpc>
              <a:spcBef>
                <a:spcPct val="0"/>
              </a:spcBef>
              <a:spcAft>
                <a:spcPct val="30000"/>
              </a:spcAft>
            </a:pPr>
            <a:r>
              <a:rPr lang="en-US" sz="900">
                <a:cs typeface="Times New Roman" pitchFamily="18" charset="0"/>
              </a:rPr>
              <a:t>As VLDL particles are transported in the bloodstream, </a:t>
            </a:r>
            <a:r>
              <a:rPr lang="en-US" sz="900" b="1">
                <a:solidFill>
                  <a:srgbClr val="000099"/>
                </a:solidFill>
                <a:cs typeface="Times New Roman" pitchFamily="18" charset="0"/>
              </a:rPr>
              <a:t>Lipoprotein Lipase</a:t>
            </a:r>
            <a:r>
              <a:rPr lang="en-US" sz="900">
                <a:cs typeface="Times New Roman" pitchFamily="18" charset="0"/>
              </a:rPr>
              <a:t> catalyzes triacylglycerols removal by hydrolysis. </a:t>
            </a:r>
          </a:p>
          <a:p>
            <a:pPr>
              <a:lnSpc>
                <a:spcPct val="90000"/>
              </a:lnSpc>
              <a:spcBef>
                <a:spcPct val="0"/>
              </a:spcBef>
              <a:spcAft>
                <a:spcPct val="10000"/>
              </a:spcAft>
            </a:pPr>
            <a:r>
              <a:rPr lang="en-US" sz="900">
                <a:cs typeface="Times New Roman" pitchFamily="18" charset="0"/>
              </a:rPr>
              <a:t>With removal of triacylglycerols and some proteins, the  % weight that is cholesterol esters increases. VLDL are converted to IDL, and eventually to LDL.</a:t>
            </a:r>
          </a:p>
          <a:p>
            <a:pPr>
              <a:lnSpc>
                <a:spcPct val="90000"/>
              </a:lnSpc>
              <a:spcBef>
                <a:spcPct val="0"/>
              </a:spcBef>
              <a:spcAft>
                <a:spcPct val="40000"/>
              </a:spcAft>
            </a:pPr>
            <a:r>
              <a:rPr lang="en-US" sz="900" b="1">
                <a:solidFill>
                  <a:srgbClr val="000080"/>
                </a:solidFill>
                <a:cs typeface="Times New Roman" pitchFamily="18" charset="0"/>
              </a:rPr>
              <a:t>        VLDL </a:t>
            </a:r>
            <a:r>
              <a:rPr lang="en-US" sz="900" b="1">
                <a:solidFill>
                  <a:srgbClr val="FF0000"/>
                </a:solidFill>
                <a:cs typeface="Times New Roman" pitchFamily="18" charset="0"/>
                <a:sym typeface="Wingdings" pitchFamily="2" charset="2"/>
              </a:rPr>
              <a:t></a:t>
            </a:r>
            <a:r>
              <a:rPr lang="en-US" sz="900" b="1">
                <a:solidFill>
                  <a:srgbClr val="000080"/>
                </a:solidFill>
                <a:cs typeface="Times New Roman" pitchFamily="18" charset="0"/>
              </a:rPr>
              <a:t> IDL </a:t>
            </a:r>
            <a:r>
              <a:rPr lang="en-US" sz="900" b="1">
                <a:solidFill>
                  <a:srgbClr val="FF0000"/>
                </a:solidFill>
                <a:cs typeface="Times New Roman" pitchFamily="18" charset="0"/>
                <a:sym typeface="Wingdings" pitchFamily="2" charset="2"/>
              </a:rPr>
              <a:t></a:t>
            </a:r>
            <a:r>
              <a:rPr lang="en-US" sz="900" b="1">
                <a:solidFill>
                  <a:srgbClr val="000080"/>
                </a:solidFill>
                <a:cs typeface="Times New Roman" pitchFamily="18" charset="0"/>
              </a:rPr>
              <a:t> LDL </a:t>
            </a:r>
          </a:p>
          <a:p>
            <a:pPr>
              <a:lnSpc>
                <a:spcPct val="90000"/>
              </a:lnSpc>
              <a:spcBef>
                <a:spcPct val="0"/>
              </a:spcBef>
              <a:spcAft>
                <a:spcPct val="30000"/>
              </a:spcAft>
            </a:pPr>
            <a:r>
              <a:rPr lang="en-US" sz="900">
                <a:cs typeface="Times New Roman" pitchFamily="18" charset="0"/>
              </a:rPr>
              <a:t>The lipid core of LDL is predominantly cholesterol esters. Whereas VLDL contains 5 Apoproteins types (B-100, C-I, C-II, C-III, &amp; E), only one protein, Apoproteins B-100, is associated with the surface monolayer of LDL.</a:t>
            </a:r>
          </a:p>
          <a:p>
            <a:pPr>
              <a:lnSpc>
                <a:spcPct val="90000"/>
              </a:lnSpc>
              <a:spcBef>
                <a:spcPct val="0"/>
              </a:spcBef>
              <a:spcAft>
                <a:spcPct val="30000"/>
              </a:spcAft>
            </a:pPr>
            <a:r>
              <a:rPr lang="en-US" sz="800">
                <a:cs typeface="Times New Roman" pitchFamily="18" charset="0"/>
              </a:rPr>
              <a:t>Cells take up LDL by </a:t>
            </a:r>
            <a:r>
              <a:rPr lang="en-US" sz="800" b="1">
                <a:solidFill>
                  <a:srgbClr val="000099"/>
                </a:solidFill>
                <a:cs typeface="Times New Roman" pitchFamily="18" charset="0"/>
              </a:rPr>
              <a:t>receptor-mediated endocytosis. </a:t>
            </a:r>
            <a:r>
              <a:rPr lang="en-US" sz="900">
                <a:cs typeface="Times New Roman" pitchFamily="18" charset="0"/>
              </a:rPr>
              <a:t>The cholesterol in LDL is then used by cells, e.g., for synthesis of cellular membranes.</a:t>
            </a:r>
          </a:p>
          <a:p>
            <a:pPr>
              <a:lnSpc>
                <a:spcPct val="95000"/>
              </a:lnSpc>
              <a:spcBef>
                <a:spcPct val="0"/>
              </a:spcBef>
              <a:spcAft>
                <a:spcPct val="50000"/>
              </a:spcAft>
            </a:pPr>
            <a:r>
              <a:rPr lang="en-US" sz="900">
                <a:cs typeface="Times New Roman" pitchFamily="18" charset="0"/>
              </a:rPr>
              <a:t>The </a:t>
            </a:r>
            <a:r>
              <a:rPr lang="en-US" sz="900" b="1">
                <a:solidFill>
                  <a:srgbClr val="000099"/>
                </a:solidFill>
                <a:cs typeface="Times New Roman" pitchFamily="18" charset="0"/>
              </a:rPr>
              <a:t>LDL receptor</a:t>
            </a:r>
            <a:r>
              <a:rPr lang="en-US" sz="900">
                <a:cs typeface="Times New Roman" pitchFamily="18" charset="0"/>
              </a:rPr>
              <a:t> was identified by M. Brown &amp; J. Goldstein, who were awarded the Nobel prize. </a:t>
            </a:r>
          </a:p>
          <a:p>
            <a:pPr>
              <a:lnSpc>
                <a:spcPct val="95000"/>
              </a:lnSpc>
              <a:spcBef>
                <a:spcPct val="0"/>
              </a:spcBef>
              <a:spcAft>
                <a:spcPct val="50000"/>
              </a:spcAft>
            </a:pPr>
            <a:r>
              <a:rPr lang="en-US" sz="900"/>
              <a:t>The LDL receptor is a </a:t>
            </a:r>
            <a:r>
              <a:rPr lang="en-US" sz="900" b="1">
                <a:solidFill>
                  <a:srgbClr val="000099"/>
                </a:solidFill>
              </a:rPr>
              <a:t>single-pass</a:t>
            </a:r>
            <a:r>
              <a:rPr lang="en-US" sz="900"/>
              <a:t> transmembrane glycoprotein with a </a:t>
            </a:r>
            <a:r>
              <a:rPr lang="en-US" sz="900" b="1">
                <a:solidFill>
                  <a:srgbClr val="000099"/>
                </a:solidFill>
              </a:rPr>
              <a:t>modular</a:t>
            </a:r>
            <a:r>
              <a:rPr lang="en-US" sz="900"/>
              <a:t> design. </a:t>
            </a:r>
            <a:endParaRPr lang="en-US" sz="900">
              <a:cs typeface="Times New Roman" pitchFamily="18" charset="0"/>
            </a:endParaRPr>
          </a:p>
          <a:p>
            <a:pPr>
              <a:lnSpc>
                <a:spcPct val="90000"/>
              </a:lnSpc>
            </a:pPr>
            <a:r>
              <a:rPr lang="en-GB" sz="900" b="1"/>
              <a:t>Function is to transport endogenously synthesised TAG to the extra hepatic tissues where it can be stored as fat or to muscles where the constituent fatty acids can be used for energy. The cholesterol is delivered to extra hepatic tissues once VLDL has been metabolised to LDL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3192DE4-5F62-4F5A-AE18-98920B08F10A}" type="slidenum">
              <a:rPr lang="en-US"/>
              <a:pPr/>
              <a:t>24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LPL is differentially regulated depending on the tissue.  In the fed state LPL activity in adipocytes to promote storage of TG.  In the fasted/exercised state, LPL activity in the muscle is activated or unchanged. The Km for muscle LPL is lower than that of LPL in adipose.  Therefore substrates have a higher affinity for muscle LPL .  The ensures that muscle LPL is always saturated regardless of TG levels and that cardiac tissues have first preference for circulating TGs.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38CE082-0F87-4894-883D-60FF255767DB}" type="slidenum">
              <a:rPr lang="en-US"/>
              <a:pPr/>
              <a:t>32</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Interrelationship between lipoproteins. PLTP transfers phospholipids (lecithin) from VLDL, IDL and LDL to HDL.LCAT associated with HDL esterifies cholesterol.   CETP transfers CE from HDL to VLDL, IDL and LDL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AFFB25-F339-4EBA-9B00-3D01566E2837}" type="slidenum">
              <a:rPr lang="en-US"/>
              <a:pPr/>
              <a:t>38</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F71B2-2F0B-43E4-ACFE-B95A415F30B5}" type="slidenum">
              <a:rPr lang="en-US"/>
              <a:pPr/>
              <a:t>39</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685800" y="4343400"/>
            <a:ext cx="5486400" cy="4114800"/>
          </a:xfrm>
        </p:spPr>
        <p:txBody>
          <a:bodyPr/>
          <a:lstStyle/>
          <a:p>
            <a:r>
              <a:rPr lang="en-US"/>
              <a:t>Fed state: High adipose LPL. Increased glucose transport into adipocyte.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673B91-DFAB-4207-B4F2-1070BDC8D76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C7A79F-AD6F-4D8B-9B51-6808E400E2C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599005-B1C1-4B99-92BC-5B298761C3B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641C22-658E-4510-9588-FE1BF19A644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D3B78-6C28-4277-A909-58D7707118C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4ABE82-525F-4E64-8552-59734F9DFD5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0C856BD-8CB0-457E-B497-3DE0E8FADD8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A4FABBF-9EC8-47E3-BC91-8719A132D4E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CE65827-13DE-4EA9-BAA6-7DE355DB3A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C6A5564-9ABA-46F2-A910-D3BDEAC0589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093D75-4DF3-4760-B4EB-75057C4E4FD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A2400A3-A2D7-4755-BA61-813B4EE13B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2209800"/>
            <a:ext cx="7772400" cy="1905000"/>
          </a:xfrm>
        </p:spPr>
        <p:txBody>
          <a:bodyPr/>
          <a:lstStyle/>
          <a:p>
            <a:r>
              <a:rPr lang="en-US" b="1" dirty="0"/>
              <a:t>LIPOPROTEIN METABOLISM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638800"/>
            <a:ext cx="6096000" cy="461665"/>
          </a:xfrm>
          <a:prstGeom prst="rect">
            <a:avLst/>
          </a:prstGeom>
          <a:solidFill>
            <a:schemeClr val="bg1"/>
          </a:solidFill>
        </p:spPr>
        <p:txBody>
          <a:bodyPr wrap="square" rtlCol="0">
            <a:spAutoFit/>
          </a:bodyPr>
          <a:lstStyle/>
          <a:p>
            <a:endParaRPr lang="en-IN"/>
          </a:p>
        </p:txBody>
      </p:sp>
      <p:pic>
        <p:nvPicPr>
          <p:cNvPr id="7171" name="Picture 3"/>
          <p:cNvPicPr>
            <a:picLocks noChangeAspect="1" noChangeArrowheads="1"/>
          </p:cNvPicPr>
          <p:nvPr/>
        </p:nvPicPr>
        <p:blipFill>
          <a:blip r:embed="rId2" cstate="print">
            <a:lum bright="-20000" contrast="40000"/>
          </a:blip>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838201"/>
            <a:ext cx="9144000" cy="6370975"/>
          </a:xfrm>
          <a:prstGeom prst="rect">
            <a:avLst/>
          </a:prstGeom>
          <a:noFill/>
          <a:ln w="9525">
            <a:noFill/>
            <a:miter lim="800000"/>
            <a:headEnd/>
            <a:tailEnd/>
          </a:ln>
        </p:spPr>
        <p:txBody>
          <a:bodyPr wrap="square">
            <a:spAutoFit/>
          </a:bodyPr>
          <a:lstStyle/>
          <a:p>
            <a:r>
              <a:rPr lang="en-US" b="1" dirty="0"/>
              <a:t>B48		Chylomicron		    	Carry cholesterol esters</a:t>
            </a:r>
          </a:p>
          <a:p>
            <a:r>
              <a:rPr lang="en-US" b="1" dirty="0"/>
              <a:t>						Lacks  LDL </a:t>
            </a:r>
            <a:r>
              <a:rPr lang="en-US" b="1" dirty="0" err="1"/>
              <a:t>recpt</a:t>
            </a:r>
            <a:endParaRPr lang="en-US" b="1" dirty="0"/>
          </a:p>
          <a:p>
            <a:r>
              <a:rPr lang="en-US" b="1" dirty="0"/>
              <a:t>						binding domain</a:t>
            </a:r>
          </a:p>
          <a:p>
            <a:endParaRPr lang="en-US" b="1" dirty="0"/>
          </a:p>
          <a:p>
            <a:r>
              <a:rPr lang="en-US" b="1" dirty="0"/>
              <a:t>B100		</a:t>
            </a:r>
            <a:r>
              <a:rPr lang="en-US" sz="1800" b="1" dirty="0"/>
              <a:t>VLDL,IDL,LDL</a:t>
            </a:r>
            <a:r>
              <a:rPr lang="en-US" b="1" dirty="0"/>
              <a:t>		     	Binds LDL </a:t>
            </a:r>
            <a:r>
              <a:rPr lang="en-US" b="1" dirty="0" err="1"/>
              <a:t>recpt</a:t>
            </a:r>
            <a:r>
              <a:rPr lang="en-US" b="1" dirty="0"/>
              <a:t>.</a:t>
            </a:r>
          </a:p>
          <a:p>
            <a:endParaRPr lang="en-US" b="1" dirty="0"/>
          </a:p>
          <a:p>
            <a:r>
              <a:rPr lang="en-US" b="1" dirty="0"/>
              <a:t>C-II		</a:t>
            </a:r>
            <a:r>
              <a:rPr lang="en-US" sz="2000" b="1" dirty="0" err="1"/>
              <a:t>Chyl</a:t>
            </a:r>
            <a:r>
              <a:rPr lang="en-US" sz="2000" b="1" dirty="0"/>
              <a:t>. VLDL, IDL, HDL</a:t>
            </a:r>
            <a:r>
              <a:rPr lang="en-US" b="1" dirty="0"/>
              <a:t>	    	Activates LPL</a:t>
            </a:r>
          </a:p>
          <a:p>
            <a:endParaRPr lang="en-US" b="1" dirty="0"/>
          </a:p>
          <a:p>
            <a:r>
              <a:rPr lang="en-US" b="1" dirty="0"/>
              <a:t>C-III		</a:t>
            </a:r>
            <a:r>
              <a:rPr lang="en-US" sz="2000" b="1" dirty="0" err="1"/>
              <a:t>Chyl</a:t>
            </a:r>
            <a:r>
              <a:rPr lang="en-US" sz="2000" b="1" dirty="0"/>
              <a:t>. VLDL, IDL, HDL</a:t>
            </a:r>
            <a:r>
              <a:rPr lang="en-US" b="1" dirty="0"/>
              <a:t>           	 Inhibits LPL</a:t>
            </a:r>
          </a:p>
          <a:p>
            <a:endParaRPr lang="en-US" b="1" dirty="0"/>
          </a:p>
          <a:p>
            <a:r>
              <a:rPr lang="en-US" b="1" dirty="0"/>
              <a:t>E                   	</a:t>
            </a:r>
            <a:r>
              <a:rPr lang="en-US" sz="2000" b="1" dirty="0" err="1"/>
              <a:t>Chyl</a:t>
            </a:r>
            <a:r>
              <a:rPr lang="en-US" sz="2000" b="1" dirty="0"/>
              <a:t>. Remnant, VLDL, IDL    </a:t>
            </a:r>
            <a:r>
              <a:rPr lang="en-US" b="1" dirty="0"/>
              <a:t>	Binds </a:t>
            </a:r>
            <a:r>
              <a:rPr lang="en-US" b="1" dirty="0" smtClean="0"/>
              <a:t>LRP</a:t>
            </a:r>
            <a:endParaRPr lang="en-US" b="1" dirty="0"/>
          </a:p>
          <a:p>
            <a:r>
              <a:rPr lang="en-US" b="1" dirty="0"/>
              <a:t>		</a:t>
            </a:r>
            <a:r>
              <a:rPr lang="en-US" sz="2000" b="1" dirty="0"/>
              <a:t>HDL</a:t>
            </a:r>
            <a:endParaRPr lang="en-US" b="1" dirty="0"/>
          </a:p>
          <a:p>
            <a:endParaRPr lang="en-US" b="1" dirty="0"/>
          </a:p>
          <a:p>
            <a:r>
              <a:rPr lang="en-US" b="1" dirty="0"/>
              <a:t>A-1		HDL/Chylomicron		LCAT activator</a:t>
            </a:r>
          </a:p>
          <a:p>
            <a:r>
              <a:rPr lang="en-US" b="1" dirty="0"/>
              <a:t>						(</a:t>
            </a:r>
            <a:r>
              <a:rPr lang="en-US" b="1" dirty="0" err="1"/>
              <a:t>lecithin:cholesterol</a:t>
            </a:r>
            <a:endParaRPr lang="en-US" b="1" dirty="0"/>
          </a:p>
          <a:p>
            <a:r>
              <a:rPr lang="en-US" b="1" dirty="0"/>
              <a:t>						  </a:t>
            </a:r>
            <a:r>
              <a:rPr lang="en-US" b="1" dirty="0" err="1"/>
              <a:t>acyltransferase</a:t>
            </a:r>
            <a:r>
              <a:rPr lang="en-US" b="1" dirty="0"/>
              <a:t>)	</a:t>
            </a:r>
            <a:r>
              <a:rPr lang="en-US" sz="2400" b="1" dirty="0"/>
              <a:t>	</a:t>
            </a:r>
          </a:p>
        </p:txBody>
      </p:sp>
      <p:sp>
        <p:nvSpPr>
          <p:cNvPr id="12291" name="Text Box 5"/>
          <p:cNvSpPr txBox="1">
            <a:spLocks noChangeArrowheads="1"/>
          </p:cNvSpPr>
          <p:nvPr/>
        </p:nvSpPr>
        <p:spPr bwMode="auto">
          <a:xfrm>
            <a:off x="304800" y="76200"/>
            <a:ext cx="7523163" cy="457200"/>
          </a:xfrm>
          <a:prstGeom prst="rect">
            <a:avLst/>
          </a:prstGeom>
          <a:noFill/>
          <a:ln w="9525">
            <a:noFill/>
            <a:miter lim="800000"/>
            <a:headEnd/>
            <a:tailEnd/>
          </a:ln>
        </p:spPr>
        <p:txBody>
          <a:bodyPr wrap="none">
            <a:spAutoFit/>
          </a:bodyPr>
          <a:lstStyle/>
          <a:p>
            <a:r>
              <a:rPr lang="en-US" sz="2400" b="1" dirty="0"/>
              <a:t>Type               Association		      Function</a:t>
            </a:r>
            <a:r>
              <a:rPr lang="en-US" b="1" dirty="0"/>
              <a:t> </a:t>
            </a:r>
          </a:p>
        </p:txBody>
      </p:sp>
      <p:sp>
        <p:nvSpPr>
          <p:cNvPr id="12292" name="Line 6"/>
          <p:cNvSpPr>
            <a:spLocks noChangeShapeType="1"/>
          </p:cNvSpPr>
          <p:nvPr/>
        </p:nvSpPr>
        <p:spPr bwMode="auto">
          <a:xfrm>
            <a:off x="0" y="685800"/>
            <a:ext cx="9144000" cy="0"/>
          </a:xfrm>
          <a:prstGeom prst="line">
            <a:avLst/>
          </a:prstGeom>
          <a:noFill/>
          <a:ln w="38100">
            <a:solidFill>
              <a:schemeClr val="tx1"/>
            </a:solidFill>
            <a:round/>
            <a:headEnd/>
            <a:tailEnd/>
          </a:ln>
        </p:spPr>
        <p:txBody>
          <a:bodyPr/>
          <a:lstStyle/>
          <a:p>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800" b="1" dirty="0"/>
              <a:t>Lipid metabolism occurs in three </a:t>
            </a:r>
            <a:r>
              <a:rPr lang="en-US" sz="4800" b="1" dirty="0" smtClean="0"/>
              <a:t>major areas</a:t>
            </a:r>
            <a:endParaRPr lang="en-US" sz="4800" b="1" dirty="0"/>
          </a:p>
        </p:txBody>
      </p:sp>
      <p:sp>
        <p:nvSpPr>
          <p:cNvPr id="10243" name="Rectangle 3"/>
          <p:cNvSpPr>
            <a:spLocks noGrp="1" noChangeArrowheads="1"/>
          </p:cNvSpPr>
          <p:nvPr>
            <p:ph type="body" idx="1"/>
          </p:nvPr>
        </p:nvSpPr>
        <p:spPr>
          <a:xfrm>
            <a:off x="533400" y="1981200"/>
            <a:ext cx="7924800" cy="4114800"/>
          </a:xfrm>
        </p:spPr>
        <p:txBody>
          <a:bodyPr/>
          <a:lstStyle/>
          <a:p>
            <a:endParaRPr lang="en-US" sz="3600" dirty="0"/>
          </a:p>
          <a:p>
            <a:pPr>
              <a:lnSpc>
                <a:spcPct val="150000"/>
              </a:lnSpc>
            </a:pPr>
            <a:r>
              <a:rPr lang="en-US" sz="3600" dirty="0"/>
              <a:t>Intestine</a:t>
            </a:r>
          </a:p>
          <a:p>
            <a:pPr>
              <a:lnSpc>
                <a:spcPct val="150000"/>
              </a:lnSpc>
            </a:pPr>
            <a:r>
              <a:rPr lang="en-US" sz="3600" dirty="0"/>
              <a:t>Liver</a:t>
            </a:r>
          </a:p>
          <a:p>
            <a:pPr>
              <a:lnSpc>
                <a:spcPct val="150000"/>
              </a:lnSpc>
            </a:pPr>
            <a:r>
              <a:rPr lang="en-US" sz="3600" dirty="0" err="1"/>
              <a:t>Extrahepatic</a:t>
            </a:r>
            <a:r>
              <a:rPr lang="en-US" sz="3600" dirty="0"/>
              <a:t> </a:t>
            </a:r>
            <a:r>
              <a:rPr lang="en-US" sz="3600" dirty="0" smtClean="0"/>
              <a:t>tissues (Muscle and adipose tissue)</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1828800"/>
          </a:xfrm>
        </p:spPr>
        <p:txBody>
          <a:bodyPr/>
          <a:lstStyle/>
          <a:p>
            <a:r>
              <a:rPr lang="en-US" sz="2800" b="1" dirty="0"/>
              <a:t>Enzymatic hydrolysis of TAG yields fatty acids and </a:t>
            </a:r>
            <a:r>
              <a:rPr lang="en-US" sz="2800" b="1" dirty="0" err="1"/>
              <a:t>diacylglycerol</a:t>
            </a:r>
            <a:r>
              <a:rPr lang="en-US" sz="2800" b="1" dirty="0"/>
              <a:t>, </a:t>
            </a:r>
            <a:r>
              <a:rPr lang="en-US" sz="2800" b="1" dirty="0" err="1" smtClean="0"/>
              <a:t>monoacylglycerol</a:t>
            </a:r>
            <a:r>
              <a:rPr lang="en-US" sz="2800" b="1" dirty="0" smtClean="0"/>
              <a:t> </a:t>
            </a:r>
            <a:r>
              <a:rPr lang="en-US" sz="2800" b="1" dirty="0"/>
              <a:t>and free glycerol </a:t>
            </a:r>
          </a:p>
        </p:txBody>
      </p:sp>
      <p:graphicFrame>
        <p:nvGraphicFramePr>
          <p:cNvPr id="41987" name="Object 3"/>
          <p:cNvGraphicFramePr>
            <a:graphicFrameLocks noChangeAspect="1"/>
          </p:cNvGraphicFramePr>
          <p:nvPr/>
        </p:nvGraphicFramePr>
        <p:xfrm>
          <a:off x="1066800" y="1600200"/>
          <a:ext cx="7391400" cy="5029200"/>
        </p:xfrm>
        <a:graphic>
          <a:graphicData uri="http://schemas.openxmlformats.org/presentationml/2006/ole">
            <p:oleObj spid="_x0000_s41987" name="Slide" r:id="rId3" imgW="4232160" imgH="3174840" progId="PowerPoint.Slide.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990600"/>
          </a:xfrm>
        </p:spPr>
        <p:txBody>
          <a:bodyPr/>
          <a:lstStyle/>
          <a:p>
            <a:r>
              <a:rPr lang="en-US" b="1"/>
              <a:t>Chylomicron assembly</a:t>
            </a:r>
          </a:p>
        </p:txBody>
      </p:sp>
      <p:grpSp>
        <p:nvGrpSpPr>
          <p:cNvPr id="44036" name="Group 4"/>
          <p:cNvGrpSpPr>
            <a:grpSpLocks/>
          </p:cNvGrpSpPr>
          <p:nvPr/>
        </p:nvGrpSpPr>
        <p:grpSpPr bwMode="auto">
          <a:xfrm>
            <a:off x="609600" y="1524000"/>
            <a:ext cx="8491538" cy="5322888"/>
            <a:chOff x="384" y="192"/>
            <a:chExt cx="5174" cy="4038"/>
          </a:xfrm>
        </p:grpSpPr>
        <p:grpSp>
          <p:nvGrpSpPr>
            <p:cNvPr id="44037" name="Group 5"/>
            <p:cNvGrpSpPr>
              <a:grpSpLocks/>
            </p:cNvGrpSpPr>
            <p:nvPr/>
          </p:nvGrpSpPr>
          <p:grpSpPr bwMode="auto">
            <a:xfrm>
              <a:off x="2016" y="192"/>
              <a:ext cx="3072" cy="4036"/>
              <a:chOff x="1680" y="192"/>
              <a:chExt cx="3072" cy="4036"/>
            </a:xfrm>
          </p:grpSpPr>
          <p:grpSp>
            <p:nvGrpSpPr>
              <p:cNvPr id="44038" name="Group 6"/>
              <p:cNvGrpSpPr>
                <a:grpSpLocks/>
              </p:cNvGrpSpPr>
              <p:nvPr/>
            </p:nvGrpSpPr>
            <p:grpSpPr bwMode="auto">
              <a:xfrm>
                <a:off x="1680" y="768"/>
                <a:ext cx="3072" cy="2998"/>
                <a:chOff x="720" y="768"/>
                <a:chExt cx="2208" cy="2998"/>
              </a:xfrm>
            </p:grpSpPr>
            <p:sp>
              <p:nvSpPr>
                <p:cNvPr id="44039" name="AutoShape 7"/>
                <p:cNvSpPr>
                  <a:spLocks noChangeArrowheads="1"/>
                </p:cNvSpPr>
                <p:nvPr/>
              </p:nvSpPr>
              <p:spPr bwMode="auto">
                <a:xfrm>
                  <a:off x="720" y="1200"/>
                  <a:ext cx="2208" cy="2566"/>
                </a:xfrm>
                <a:prstGeom prst="roundRect">
                  <a:avLst>
                    <a:gd name="adj" fmla="val 16667"/>
                  </a:avLst>
                </a:prstGeom>
                <a:noFill/>
                <a:ln w="15875">
                  <a:solidFill>
                    <a:schemeClr val="tx1"/>
                  </a:solidFill>
                  <a:round/>
                  <a:headEnd/>
                  <a:tailEnd/>
                </a:ln>
                <a:effectLst/>
              </p:spPr>
              <p:txBody>
                <a:bodyPr wrap="none" anchor="ctr"/>
                <a:lstStyle/>
                <a:p>
                  <a:endParaRPr lang="en-IN"/>
                </a:p>
              </p:txBody>
            </p:sp>
            <p:sp>
              <p:nvSpPr>
                <p:cNvPr id="44040" name="Rectangle 8"/>
                <p:cNvSpPr>
                  <a:spLocks noChangeArrowheads="1"/>
                </p:cNvSpPr>
                <p:nvPr/>
              </p:nvSpPr>
              <p:spPr bwMode="auto">
                <a:xfrm>
                  <a:off x="960" y="1200"/>
                  <a:ext cx="1920" cy="96"/>
                </a:xfrm>
                <a:prstGeom prst="rect">
                  <a:avLst/>
                </a:prstGeom>
                <a:solidFill>
                  <a:schemeClr val="bg1"/>
                </a:solidFill>
                <a:ln w="15875">
                  <a:noFill/>
                  <a:miter lim="800000"/>
                  <a:headEnd/>
                  <a:tailEnd/>
                </a:ln>
                <a:effectLst/>
              </p:spPr>
              <p:txBody>
                <a:bodyPr wrap="none" anchor="ctr"/>
                <a:lstStyle/>
                <a:p>
                  <a:endParaRPr lang="en-IN"/>
                </a:p>
              </p:txBody>
            </p:sp>
            <p:sp>
              <p:nvSpPr>
                <p:cNvPr id="44041" name="Freeform 9"/>
                <p:cNvSpPr>
                  <a:spLocks/>
                </p:cNvSpPr>
                <p:nvPr/>
              </p:nvSpPr>
              <p:spPr bwMode="auto">
                <a:xfrm rot="186892">
                  <a:off x="928" y="768"/>
                  <a:ext cx="1904" cy="534"/>
                </a:xfrm>
                <a:custGeom>
                  <a:avLst/>
                  <a:gdLst/>
                  <a:ahLst/>
                  <a:cxnLst>
                    <a:cxn ang="0">
                      <a:pos x="0" y="246"/>
                    </a:cxn>
                    <a:cxn ang="0">
                      <a:pos x="53" y="213"/>
                    </a:cxn>
                    <a:cxn ang="0">
                      <a:pos x="55" y="98"/>
                    </a:cxn>
                    <a:cxn ang="0">
                      <a:pos x="77" y="90"/>
                    </a:cxn>
                    <a:cxn ang="0">
                      <a:pos x="79" y="196"/>
                    </a:cxn>
                    <a:cxn ang="0">
                      <a:pos x="113" y="194"/>
                    </a:cxn>
                    <a:cxn ang="0">
                      <a:pos x="108" y="81"/>
                    </a:cxn>
                    <a:cxn ang="0">
                      <a:pos x="130" y="71"/>
                    </a:cxn>
                    <a:cxn ang="0">
                      <a:pos x="134" y="191"/>
                    </a:cxn>
                    <a:cxn ang="0">
                      <a:pos x="173" y="194"/>
                    </a:cxn>
                    <a:cxn ang="0">
                      <a:pos x="173" y="57"/>
                    </a:cxn>
                    <a:cxn ang="0">
                      <a:pos x="206" y="62"/>
                    </a:cxn>
                    <a:cxn ang="0">
                      <a:pos x="194" y="196"/>
                    </a:cxn>
                    <a:cxn ang="0">
                      <a:pos x="235" y="198"/>
                    </a:cxn>
                    <a:cxn ang="0">
                      <a:pos x="238" y="50"/>
                    </a:cxn>
                    <a:cxn ang="0">
                      <a:pos x="264" y="47"/>
                    </a:cxn>
                    <a:cxn ang="0">
                      <a:pos x="254" y="198"/>
                    </a:cxn>
                    <a:cxn ang="0">
                      <a:pos x="293" y="196"/>
                    </a:cxn>
                    <a:cxn ang="0">
                      <a:pos x="298" y="35"/>
                    </a:cxn>
                    <a:cxn ang="0">
                      <a:pos x="331" y="35"/>
                    </a:cxn>
                    <a:cxn ang="0">
                      <a:pos x="322" y="201"/>
                    </a:cxn>
                    <a:cxn ang="0">
                      <a:pos x="350" y="191"/>
                    </a:cxn>
                    <a:cxn ang="0">
                      <a:pos x="362" y="57"/>
                    </a:cxn>
                    <a:cxn ang="0">
                      <a:pos x="382" y="33"/>
                    </a:cxn>
                    <a:cxn ang="0">
                      <a:pos x="389" y="184"/>
                    </a:cxn>
                    <a:cxn ang="0">
                      <a:pos x="420" y="201"/>
                    </a:cxn>
                    <a:cxn ang="0">
                      <a:pos x="427" y="28"/>
                    </a:cxn>
                    <a:cxn ang="0">
                      <a:pos x="456" y="40"/>
                    </a:cxn>
                    <a:cxn ang="0">
                      <a:pos x="451" y="198"/>
                    </a:cxn>
                    <a:cxn ang="0">
                      <a:pos x="490" y="191"/>
                    </a:cxn>
                    <a:cxn ang="0">
                      <a:pos x="494" y="26"/>
                    </a:cxn>
                    <a:cxn ang="0">
                      <a:pos x="526" y="35"/>
                    </a:cxn>
                    <a:cxn ang="0">
                      <a:pos x="518" y="196"/>
                    </a:cxn>
                    <a:cxn ang="0">
                      <a:pos x="554" y="201"/>
                    </a:cxn>
                    <a:cxn ang="0">
                      <a:pos x="557" y="38"/>
                    </a:cxn>
                    <a:cxn ang="0">
                      <a:pos x="593" y="40"/>
                    </a:cxn>
                    <a:cxn ang="0">
                      <a:pos x="590" y="203"/>
                    </a:cxn>
                    <a:cxn ang="0">
                      <a:pos x="631" y="196"/>
                    </a:cxn>
                    <a:cxn ang="0">
                      <a:pos x="629" y="95"/>
                    </a:cxn>
                    <a:cxn ang="0">
                      <a:pos x="634" y="14"/>
                    </a:cxn>
                    <a:cxn ang="0">
                      <a:pos x="662" y="40"/>
                    </a:cxn>
                    <a:cxn ang="0">
                      <a:pos x="660" y="198"/>
                    </a:cxn>
                    <a:cxn ang="0">
                      <a:pos x="691" y="203"/>
                    </a:cxn>
                    <a:cxn ang="0">
                      <a:pos x="691" y="52"/>
                    </a:cxn>
                    <a:cxn ang="0">
                      <a:pos x="710" y="9"/>
                    </a:cxn>
                    <a:cxn ang="0">
                      <a:pos x="732" y="62"/>
                    </a:cxn>
                    <a:cxn ang="0">
                      <a:pos x="720" y="150"/>
                    </a:cxn>
                    <a:cxn ang="0">
                      <a:pos x="720" y="201"/>
                    </a:cxn>
                    <a:cxn ang="0">
                      <a:pos x="739" y="215"/>
                    </a:cxn>
                  </a:cxnLst>
                  <a:rect l="0" t="0" r="r" b="b"/>
                  <a:pathLst>
                    <a:path w="739" h="246">
                      <a:moveTo>
                        <a:pt x="0" y="246"/>
                      </a:moveTo>
                      <a:cubicBezTo>
                        <a:pt x="22" y="242"/>
                        <a:pt x="44" y="238"/>
                        <a:pt x="53" y="213"/>
                      </a:cubicBezTo>
                      <a:cubicBezTo>
                        <a:pt x="62" y="188"/>
                        <a:pt x="51" y="118"/>
                        <a:pt x="55" y="98"/>
                      </a:cubicBezTo>
                      <a:cubicBezTo>
                        <a:pt x="59" y="78"/>
                        <a:pt x="73" y="74"/>
                        <a:pt x="77" y="90"/>
                      </a:cubicBezTo>
                      <a:cubicBezTo>
                        <a:pt x="81" y="106"/>
                        <a:pt x="73" y="179"/>
                        <a:pt x="79" y="196"/>
                      </a:cubicBezTo>
                      <a:cubicBezTo>
                        <a:pt x="85" y="213"/>
                        <a:pt x="108" y="213"/>
                        <a:pt x="113" y="194"/>
                      </a:cubicBezTo>
                      <a:cubicBezTo>
                        <a:pt x="118" y="175"/>
                        <a:pt x="105" y="101"/>
                        <a:pt x="108" y="81"/>
                      </a:cubicBezTo>
                      <a:cubicBezTo>
                        <a:pt x="111" y="61"/>
                        <a:pt x="126" y="53"/>
                        <a:pt x="130" y="71"/>
                      </a:cubicBezTo>
                      <a:cubicBezTo>
                        <a:pt x="134" y="89"/>
                        <a:pt x="127" y="171"/>
                        <a:pt x="134" y="191"/>
                      </a:cubicBezTo>
                      <a:cubicBezTo>
                        <a:pt x="141" y="211"/>
                        <a:pt x="167" y="216"/>
                        <a:pt x="173" y="194"/>
                      </a:cubicBezTo>
                      <a:cubicBezTo>
                        <a:pt x="179" y="172"/>
                        <a:pt x="168" y="79"/>
                        <a:pt x="173" y="57"/>
                      </a:cubicBezTo>
                      <a:cubicBezTo>
                        <a:pt x="178" y="35"/>
                        <a:pt x="203" y="39"/>
                        <a:pt x="206" y="62"/>
                      </a:cubicBezTo>
                      <a:cubicBezTo>
                        <a:pt x="209" y="85"/>
                        <a:pt x="189" y="173"/>
                        <a:pt x="194" y="196"/>
                      </a:cubicBezTo>
                      <a:cubicBezTo>
                        <a:pt x="199" y="219"/>
                        <a:pt x="228" y="222"/>
                        <a:pt x="235" y="198"/>
                      </a:cubicBezTo>
                      <a:cubicBezTo>
                        <a:pt x="242" y="174"/>
                        <a:pt x="233" y="75"/>
                        <a:pt x="238" y="50"/>
                      </a:cubicBezTo>
                      <a:cubicBezTo>
                        <a:pt x="243" y="25"/>
                        <a:pt x="261" y="22"/>
                        <a:pt x="264" y="47"/>
                      </a:cubicBezTo>
                      <a:cubicBezTo>
                        <a:pt x="267" y="72"/>
                        <a:pt x="249" y="173"/>
                        <a:pt x="254" y="198"/>
                      </a:cubicBezTo>
                      <a:cubicBezTo>
                        <a:pt x="259" y="223"/>
                        <a:pt x="286" y="223"/>
                        <a:pt x="293" y="196"/>
                      </a:cubicBezTo>
                      <a:cubicBezTo>
                        <a:pt x="300" y="169"/>
                        <a:pt x="292" y="62"/>
                        <a:pt x="298" y="35"/>
                      </a:cubicBezTo>
                      <a:cubicBezTo>
                        <a:pt x="304" y="8"/>
                        <a:pt x="327" y="7"/>
                        <a:pt x="331" y="35"/>
                      </a:cubicBezTo>
                      <a:cubicBezTo>
                        <a:pt x="335" y="63"/>
                        <a:pt x="319" y="175"/>
                        <a:pt x="322" y="201"/>
                      </a:cubicBezTo>
                      <a:cubicBezTo>
                        <a:pt x="325" y="227"/>
                        <a:pt x="343" y="215"/>
                        <a:pt x="350" y="191"/>
                      </a:cubicBezTo>
                      <a:cubicBezTo>
                        <a:pt x="357" y="167"/>
                        <a:pt x="357" y="83"/>
                        <a:pt x="362" y="57"/>
                      </a:cubicBezTo>
                      <a:cubicBezTo>
                        <a:pt x="367" y="31"/>
                        <a:pt x="378" y="12"/>
                        <a:pt x="382" y="33"/>
                      </a:cubicBezTo>
                      <a:cubicBezTo>
                        <a:pt x="386" y="54"/>
                        <a:pt x="383" y="156"/>
                        <a:pt x="389" y="184"/>
                      </a:cubicBezTo>
                      <a:cubicBezTo>
                        <a:pt x="395" y="212"/>
                        <a:pt x="414" y="227"/>
                        <a:pt x="420" y="201"/>
                      </a:cubicBezTo>
                      <a:cubicBezTo>
                        <a:pt x="426" y="175"/>
                        <a:pt x="421" y="55"/>
                        <a:pt x="427" y="28"/>
                      </a:cubicBezTo>
                      <a:cubicBezTo>
                        <a:pt x="433" y="1"/>
                        <a:pt x="452" y="12"/>
                        <a:pt x="456" y="40"/>
                      </a:cubicBezTo>
                      <a:cubicBezTo>
                        <a:pt x="460" y="68"/>
                        <a:pt x="445" y="173"/>
                        <a:pt x="451" y="198"/>
                      </a:cubicBezTo>
                      <a:cubicBezTo>
                        <a:pt x="457" y="223"/>
                        <a:pt x="483" y="220"/>
                        <a:pt x="490" y="191"/>
                      </a:cubicBezTo>
                      <a:cubicBezTo>
                        <a:pt x="497" y="162"/>
                        <a:pt x="488" y="52"/>
                        <a:pt x="494" y="26"/>
                      </a:cubicBezTo>
                      <a:cubicBezTo>
                        <a:pt x="500" y="0"/>
                        <a:pt x="522" y="7"/>
                        <a:pt x="526" y="35"/>
                      </a:cubicBezTo>
                      <a:cubicBezTo>
                        <a:pt x="530" y="63"/>
                        <a:pt x="513" y="168"/>
                        <a:pt x="518" y="196"/>
                      </a:cubicBezTo>
                      <a:cubicBezTo>
                        <a:pt x="523" y="224"/>
                        <a:pt x="548" y="227"/>
                        <a:pt x="554" y="201"/>
                      </a:cubicBezTo>
                      <a:cubicBezTo>
                        <a:pt x="560" y="175"/>
                        <a:pt x="551" y="65"/>
                        <a:pt x="557" y="38"/>
                      </a:cubicBezTo>
                      <a:cubicBezTo>
                        <a:pt x="563" y="11"/>
                        <a:pt x="588" y="13"/>
                        <a:pt x="593" y="40"/>
                      </a:cubicBezTo>
                      <a:cubicBezTo>
                        <a:pt x="598" y="67"/>
                        <a:pt x="584" y="177"/>
                        <a:pt x="590" y="203"/>
                      </a:cubicBezTo>
                      <a:cubicBezTo>
                        <a:pt x="596" y="229"/>
                        <a:pt x="625" y="214"/>
                        <a:pt x="631" y="196"/>
                      </a:cubicBezTo>
                      <a:cubicBezTo>
                        <a:pt x="637" y="178"/>
                        <a:pt x="628" y="125"/>
                        <a:pt x="629" y="95"/>
                      </a:cubicBezTo>
                      <a:cubicBezTo>
                        <a:pt x="630" y="65"/>
                        <a:pt x="629" y="23"/>
                        <a:pt x="634" y="14"/>
                      </a:cubicBezTo>
                      <a:cubicBezTo>
                        <a:pt x="639" y="5"/>
                        <a:pt x="658" y="9"/>
                        <a:pt x="662" y="40"/>
                      </a:cubicBezTo>
                      <a:cubicBezTo>
                        <a:pt x="666" y="71"/>
                        <a:pt x="655" y="171"/>
                        <a:pt x="660" y="198"/>
                      </a:cubicBezTo>
                      <a:cubicBezTo>
                        <a:pt x="665" y="225"/>
                        <a:pt x="686" y="227"/>
                        <a:pt x="691" y="203"/>
                      </a:cubicBezTo>
                      <a:cubicBezTo>
                        <a:pt x="696" y="179"/>
                        <a:pt x="688" y="84"/>
                        <a:pt x="691" y="52"/>
                      </a:cubicBezTo>
                      <a:cubicBezTo>
                        <a:pt x="694" y="20"/>
                        <a:pt x="703" y="7"/>
                        <a:pt x="710" y="9"/>
                      </a:cubicBezTo>
                      <a:cubicBezTo>
                        <a:pt x="717" y="11"/>
                        <a:pt x="730" y="39"/>
                        <a:pt x="732" y="62"/>
                      </a:cubicBezTo>
                      <a:cubicBezTo>
                        <a:pt x="734" y="85"/>
                        <a:pt x="722" y="127"/>
                        <a:pt x="720" y="150"/>
                      </a:cubicBezTo>
                      <a:cubicBezTo>
                        <a:pt x="718" y="173"/>
                        <a:pt x="717" y="190"/>
                        <a:pt x="720" y="201"/>
                      </a:cubicBezTo>
                      <a:cubicBezTo>
                        <a:pt x="723" y="212"/>
                        <a:pt x="730" y="205"/>
                        <a:pt x="739" y="215"/>
                      </a:cubicBezTo>
                    </a:path>
                  </a:pathLst>
                </a:custGeom>
                <a:solidFill>
                  <a:schemeClr val="bg1"/>
                </a:solidFill>
                <a:ln w="15875" cap="flat" cmpd="sng">
                  <a:solidFill>
                    <a:schemeClr val="tx1"/>
                  </a:solidFill>
                  <a:prstDash val="solid"/>
                  <a:round/>
                  <a:headEnd type="none" w="med" len="med"/>
                  <a:tailEnd type="none" w="med" len="med"/>
                </a:ln>
                <a:effectLst/>
              </p:spPr>
              <p:txBody>
                <a:bodyPr/>
                <a:lstStyle/>
                <a:p>
                  <a:endParaRPr lang="en-IN"/>
                </a:p>
              </p:txBody>
            </p:sp>
          </p:grpSp>
          <p:grpSp>
            <p:nvGrpSpPr>
              <p:cNvPr id="44042" name="Group 10"/>
              <p:cNvGrpSpPr>
                <a:grpSpLocks/>
              </p:cNvGrpSpPr>
              <p:nvPr/>
            </p:nvGrpSpPr>
            <p:grpSpPr bwMode="auto">
              <a:xfrm>
                <a:off x="2014" y="192"/>
                <a:ext cx="2425" cy="4036"/>
                <a:chOff x="1823" y="192"/>
                <a:chExt cx="2425" cy="4036"/>
              </a:xfrm>
            </p:grpSpPr>
            <p:sp>
              <p:nvSpPr>
                <p:cNvPr id="44043" name="Line 11"/>
                <p:cNvSpPr>
                  <a:spLocks noChangeShapeType="1"/>
                </p:cNvSpPr>
                <p:nvPr/>
              </p:nvSpPr>
              <p:spPr bwMode="auto">
                <a:xfrm flipH="1">
                  <a:off x="2736" y="192"/>
                  <a:ext cx="0" cy="1248"/>
                </a:xfrm>
                <a:prstGeom prst="line">
                  <a:avLst/>
                </a:prstGeom>
                <a:noFill/>
                <a:ln w="101600">
                  <a:solidFill>
                    <a:schemeClr val="bg1"/>
                  </a:solidFill>
                  <a:round/>
                  <a:headEnd/>
                  <a:tailEnd type="triangle" w="med" len="med"/>
                </a:ln>
                <a:effectLst/>
              </p:spPr>
              <p:txBody>
                <a:bodyPr/>
                <a:lstStyle/>
                <a:p>
                  <a:endParaRPr lang="en-IN"/>
                </a:p>
              </p:txBody>
            </p:sp>
            <p:sp>
              <p:nvSpPr>
                <p:cNvPr id="44044" name="Line 12"/>
                <p:cNvSpPr>
                  <a:spLocks noChangeShapeType="1"/>
                </p:cNvSpPr>
                <p:nvPr/>
              </p:nvSpPr>
              <p:spPr bwMode="auto">
                <a:xfrm flipH="1">
                  <a:off x="2739" y="522"/>
                  <a:ext cx="7" cy="886"/>
                </a:xfrm>
                <a:prstGeom prst="line">
                  <a:avLst/>
                </a:prstGeom>
                <a:noFill/>
                <a:ln w="25400">
                  <a:solidFill>
                    <a:schemeClr val="tx1"/>
                  </a:solidFill>
                  <a:round/>
                  <a:headEnd/>
                  <a:tailEnd type="triangle" w="med" len="med"/>
                </a:ln>
                <a:effectLst/>
              </p:spPr>
              <p:txBody>
                <a:bodyPr/>
                <a:lstStyle/>
                <a:p>
                  <a:endParaRPr lang="en-IN"/>
                </a:p>
              </p:txBody>
            </p:sp>
            <p:sp>
              <p:nvSpPr>
                <p:cNvPr id="44045" name="Text Box 13"/>
                <p:cNvSpPr txBox="1">
                  <a:spLocks noChangeArrowheads="1"/>
                </p:cNvSpPr>
                <p:nvPr/>
              </p:nvSpPr>
              <p:spPr bwMode="auto">
                <a:xfrm>
                  <a:off x="2062" y="208"/>
                  <a:ext cx="1422" cy="301"/>
                </a:xfrm>
                <a:prstGeom prst="rect">
                  <a:avLst/>
                </a:prstGeom>
                <a:noFill/>
                <a:ln w="15875">
                  <a:noFill/>
                  <a:miter lim="800000"/>
                  <a:headEnd/>
                  <a:tailEnd/>
                </a:ln>
                <a:effectLst/>
              </p:spPr>
              <p:txBody>
                <a:bodyPr wrap="none">
                  <a:spAutoFit/>
                </a:bodyPr>
                <a:lstStyle/>
                <a:p>
                  <a:r>
                    <a:rPr lang="en-US" sz="2000" b="1"/>
                    <a:t>Fatty acids, 2-MAG</a:t>
                  </a:r>
                </a:p>
              </p:txBody>
            </p:sp>
            <p:sp>
              <p:nvSpPr>
                <p:cNvPr id="44046" name="Text Box 14"/>
                <p:cNvSpPr txBox="1">
                  <a:spLocks noChangeArrowheads="1"/>
                </p:cNvSpPr>
                <p:nvPr/>
              </p:nvSpPr>
              <p:spPr bwMode="auto">
                <a:xfrm>
                  <a:off x="2062" y="1471"/>
                  <a:ext cx="1422" cy="301"/>
                </a:xfrm>
                <a:prstGeom prst="rect">
                  <a:avLst/>
                </a:prstGeom>
                <a:noFill/>
                <a:ln w="15875">
                  <a:noFill/>
                  <a:miter lim="800000"/>
                  <a:headEnd/>
                  <a:tailEnd/>
                </a:ln>
                <a:effectLst/>
              </p:spPr>
              <p:txBody>
                <a:bodyPr wrap="none">
                  <a:spAutoFit/>
                </a:bodyPr>
                <a:lstStyle/>
                <a:p>
                  <a:r>
                    <a:rPr lang="en-US" sz="2000" b="1"/>
                    <a:t>Fatty acids, 2-MAG</a:t>
                  </a:r>
                </a:p>
              </p:txBody>
            </p:sp>
            <p:sp>
              <p:nvSpPr>
                <p:cNvPr id="44047" name="Line 15"/>
                <p:cNvSpPr>
                  <a:spLocks noChangeShapeType="1"/>
                </p:cNvSpPr>
                <p:nvPr/>
              </p:nvSpPr>
              <p:spPr bwMode="auto">
                <a:xfrm>
                  <a:off x="2739" y="1786"/>
                  <a:ext cx="0" cy="576"/>
                </a:xfrm>
                <a:prstGeom prst="line">
                  <a:avLst/>
                </a:prstGeom>
                <a:noFill/>
                <a:ln w="25400">
                  <a:solidFill>
                    <a:schemeClr val="tx1"/>
                  </a:solidFill>
                  <a:round/>
                  <a:headEnd/>
                  <a:tailEnd type="triangle" w="med" len="med"/>
                </a:ln>
                <a:effectLst/>
              </p:spPr>
              <p:txBody>
                <a:bodyPr/>
                <a:lstStyle/>
                <a:p>
                  <a:endParaRPr lang="en-IN"/>
                </a:p>
              </p:txBody>
            </p:sp>
            <p:sp>
              <p:nvSpPr>
                <p:cNvPr id="44048" name="Arc 16"/>
                <p:cNvSpPr>
                  <a:spLocks/>
                </p:cNvSpPr>
                <p:nvPr/>
              </p:nvSpPr>
              <p:spPr bwMode="auto">
                <a:xfrm>
                  <a:off x="2256" y="1872"/>
                  <a:ext cx="480" cy="288"/>
                </a:xfrm>
                <a:custGeom>
                  <a:avLst/>
                  <a:gdLst>
                    <a:gd name="G0" fmla="+- 0 0 0"/>
                    <a:gd name="G1" fmla="+- 21600 0 0"/>
                    <a:gd name="G2" fmla="+- 21600 0 0"/>
                    <a:gd name="T0" fmla="*/ 0 w 21600"/>
                    <a:gd name="T1" fmla="*/ 0 h 43177"/>
                    <a:gd name="T2" fmla="*/ 1000 w 21600"/>
                    <a:gd name="T3" fmla="*/ 43177 h 43177"/>
                    <a:gd name="T4" fmla="*/ 0 w 21600"/>
                    <a:gd name="T5" fmla="*/ 21600 h 43177"/>
                  </a:gdLst>
                  <a:ahLst/>
                  <a:cxnLst>
                    <a:cxn ang="0">
                      <a:pos x="T0" y="T1"/>
                    </a:cxn>
                    <a:cxn ang="0">
                      <a:pos x="T2" y="T3"/>
                    </a:cxn>
                    <a:cxn ang="0">
                      <a:pos x="T4" y="T5"/>
                    </a:cxn>
                  </a:cxnLst>
                  <a:rect l="0" t="0" r="r" b="b"/>
                  <a:pathLst>
                    <a:path w="21600" h="43177" fill="none" extrusionOk="0">
                      <a:moveTo>
                        <a:pt x="-1" y="0"/>
                      </a:moveTo>
                      <a:cubicBezTo>
                        <a:pt x="11929" y="0"/>
                        <a:pt x="21600" y="9670"/>
                        <a:pt x="21600" y="21600"/>
                      </a:cubicBezTo>
                      <a:cubicBezTo>
                        <a:pt x="21600" y="33140"/>
                        <a:pt x="12528" y="42642"/>
                        <a:pt x="999" y="43176"/>
                      </a:cubicBezTo>
                    </a:path>
                    <a:path w="21600" h="43177" stroke="0" extrusionOk="0">
                      <a:moveTo>
                        <a:pt x="-1" y="0"/>
                      </a:moveTo>
                      <a:cubicBezTo>
                        <a:pt x="11929" y="0"/>
                        <a:pt x="21600" y="9670"/>
                        <a:pt x="21600" y="21600"/>
                      </a:cubicBezTo>
                      <a:cubicBezTo>
                        <a:pt x="21600" y="33140"/>
                        <a:pt x="12528" y="42642"/>
                        <a:pt x="999" y="43176"/>
                      </a:cubicBezTo>
                      <a:lnTo>
                        <a:pt x="0" y="21600"/>
                      </a:lnTo>
                      <a:close/>
                    </a:path>
                  </a:pathLst>
                </a:custGeom>
                <a:noFill/>
                <a:ln w="25400">
                  <a:solidFill>
                    <a:schemeClr val="tx1"/>
                  </a:solidFill>
                  <a:round/>
                  <a:headEnd/>
                  <a:tailEnd type="triangle" w="med" len="med"/>
                </a:ln>
                <a:effectLst/>
              </p:spPr>
              <p:txBody>
                <a:bodyPr wrap="none" anchor="ctr"/>
                <a:lstStyle/>
                <a:p>
                  <a:endParaRPr lang="en-IN"/>
                </a:p>
              </p:txBody>
            </p:sp>
            <p:sp>
              <p:nvSpPr>
                <p:cNvPr id="44049" name="Text Box 17"/>
                <p:cNvSpPr txBox="1">
                  <a:spLocks noChangeArrowheads="1"/>
                </p:cNvSpPr>
                <p:nvPr/>
              </p:nvSpPr>
              <p:spPr bwMode="auto">
                <a:xfrm>
                  <a:off x="1825" y="1736"/>
                  <a:ext cx="423" cy="301"/>
                </a:xfrm>
                <a:prstGeom prst="rect">
                  <a:avLst/>
                </a:prstGeom>
                <a:noFill/>
                <a:ln w="15875">
                  <a:noFill/>
                  <a:miter lim="800000"/>
                  <a:headEnd/>
                  <a:tailEnd/>
                </a:ln>
                <a:effectLst/>
              </p:spPr>
              <p:txBody>
                <a:bodyPr wrap="none">
                  <a:spAutoFit/>
                </a:bodyPr>
                <a:lstStyle/>
                <a:p>
                  <a:r>
                    <a:rPr lang="en-US" sz="2000" b="1"/>
                    <a:t>ATP</a:t>
                  </a:r>
                </a:p>
              </p:txBody>
            </p:sp>
            <p:sp>
              <p:nvSpPr>
                <p:cNvPr id="44050" name="Text Box 18"/>
                <p:cNvSpPr txBox="1">
                  <a:spLocks noChangeArrowheads="1"/>
                </p:cNvSpPr>
                <p:nvPr/>
              </p:nvSpPr>
              <p:spPr bwMode="auto">
                <a:xfrm>
                  <a:off x="1823" y="2047"/>
                  <a:ext cx="431" cy="301"/>
                </a:xfrm>
                <a:prstGeom prst="rect">
                  <a:avLst/>
                </a:prstGeom>
                <a:noFill/>
                <a:ln w="15875">
                  <a:noFill/>
                  <a:miter lim="800000"/>
                  <a:headEnd/>
                  <a:tailEnd/>
                </a:ln>
                <a:effectLst/>
              </p:spPr>
              <p:txBody>
                <a:bodyPr wrap="none">
                  <a:spAutoFit/>
                </a:bodyPr>
                <a:lstStyle/>
                <a:p>
                  <a:r>
                    <a:rPr lang="en-US" sz="2000" b="1"/>
                    <a:t>ADP</a:t>
                  </a:r>
                </a:p>
              </p:txBody>
            </p:sp>
            <p:sp>
              <p:nvSpPr>
                <p:cNvPr id="44051" name="Text Box 19"/>
                <p:cNvSpPr txBox="1">
                  <a:spLocks noChangeArrowheads="1"/>
                </p:cNvSpPr>
                <p:nvPr/>
              </p:nvSpPr>
              <p:spPr bwMode="auto">
                <a:xfrm>
                  <a:off x="2116" y="2457"/>
                  <a:ext cx="1116" cy="301"/>
                </a:xfrm>
                <a:prstGeom prst="rect">
                  <a:avLst/>
                </a:prstGeom>
                <a:noFill/>
                <a:ln w="15875">
                  <a:noFill/>
                  <a:miter lim="800000"/>
                  <a:headEnd/>
                  <a:tailEnd/>
                </a:ln>
                <a:effectLst/>
              </p:spPr>
              <p:txBody>
                <a:bodyPr wrap="none">
                  <a:spAutoFit/>
                </a:bodyPr>
                <a:lstStyle/>
                <a:p>
                  <a:r>
                    <a:rPr lang="en-US" sz="2000" b="1"/>
                    <a:t>Triacylglycerol</a:t>
                  </a:r>
                </a:p>
              </p:txBody>
            </p:sp>
            <p:sp>
              <p:nvSpPr>
                <p:cNvPr id="44052" name="Line 20"/>
                <p:cNvSpPr>
                  <a:spLocks noChangeShapeType="1"/>
                </p:cNvSpPr>
                <p:nvPr/>
              </p:nvSpPr>
              <p:spPr bwMode="auto">
                <a:xfrm>
                  <a:off x="2746" y="2762"/>
                  <a:ext cx="0" cy="576"/>
                </a:xfrm>
                <a:prstGeom prst="line">
                  <a:avLst/>
                </a:prstGeom>
                <a:noFill/>
                <a:ln w="25400">
                  <a:solidFill>
                    <a:schemeClr val="tx1"/>
                  </a:solidFill>
                  <a:round/>
                  <a:headEnd/>
                  <a:tailEnd type="triangle" w="med" len="med"/>
                </a:ln>
                <a:effectLst/>
              </p:spPr>
              <p:txBody>
                <a:bodyPr/>
                <a:lstStyle/>
                <a:p>
                  <a:endParaRPr lang="en-IN"/>
                </a:p>
              </p:txBody>
            </p:sp>
            <p:sp>
              <p:nvSpPr>
                <p:cNvPr id="44053" name="Arc 21"/>
                <p:cNvSpPr>
                  <a:spLocks/>
                </p:cNvSpPr>
                <p:nvPr/>
              </p:nvSpPr>
              <p:spPr bwMode="auto">
                <a:xfrm flipH="1">
                  <a:off x="2736" y="2880"/>
                  <a:ext cx="336" cy="4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a:effectLst/>
              </p:spPr>
              <p:txBody>
                <a:bodyPr wrap="none" anchor="ctr"/>
                <a:lstStyle/>
                <a:p>
                  <a:endParaRPr lang="en-IN"/>
                </a:p>
              </p:txBody>
            </p:sp>
            <p:sp>
              <p:nvSpPr>
                <p:cNvPr id="44054" name="Text Box 22"/>
                <p:cNvSpPr txBox="1">
                  <a:spLocks noChangeArrowheads="1"/>
                </p:cNvSpPr>
                <p:nvPr/>
              </p:nvSpPr>
              <p:spPr bwMode="auto">
                <a:xfrm>
                  <a:off x="3070" y="2767"/>
                  <a:ext cx="1178" cy="301"/>
                </a:xfrm>
                <a:prstGeom prst="rect">
                  <a:avLst/>
                </a:prstGeom>
                <a:solidFill>
                  <a:schemeClr val="bg1"/>
                </a:solidFill>
                <a:ln w="15875">
                  <a:noFill/>
                  <a:miter lim="800000"/>
                  <a:headEnd/>
                  <a:tailEnd/>
                </a:ln>
                <a:effectLst/>
              </p:spPr>
              <p:txBody>
                <a:bodyPr wrap="none">
                  <a:spAutoFit/>
                </a:bodyPr>
                <a:lstStyle/>
                <a:p>
                  <a:r>
                    <a:rPr lang="en-US" sz="2000" b="1"/>
                    <a:t>Apolipoproteins</a:t>
                  </a:r>
                </a:p>
              </p:txBody>
            </p:sp>
            <p:sp>
              <p:nvSpPr>
                <p:cNvPr id="44055" name="Text Box 23"/>
                <p:cNvSpPr txBox="1">
                  <a:spLocks noChangeArrowheads="1"/>
                </p:cNvSpPr>
                <p:nvPr/>
              </p:nvSpPr>
              <p:spPr bwMode="auto">
                <a:xfrm>
                  <a:off x="2256" y="3311"/>
                  <a:ext cx="1040" cy="301"/>
                </a:xfrm>
                <a:prstGeom prst="rect">
                  <a:avLst/>
                </a:prstGeom>
                <a:noFill/>
                <a:ln w="15875">
                  <a:noFill/>
                  <a:miter lim="800000"/>
                  <a:headEnd/>
                  <a:tailEnd/>
                </a:ln>
                <a:effectLst/>
              </p:spPr>
              <p:txBody>
                <a:bodyPr wrap="none">
                  <a:spAutoFit/>
                </a:bodyPr>
                <a:lstStyle/>
                <a:p>
                  <a:r>
                    <a:rPr lang="en-US" sz="2000" b="1"/>
                    <a:t>Chylomicrons</a:t>
                  </a:r>
                </a:p>
              </p:txBody>
            </p:sp>
            <p:sp>
              <p:nvSpPr>
                <p:cNvPr id="44056" name="Text Box 24"/>
                <p:cNvSpPr txBox="1">
                  <a:spLocks noChangeArrowheads="1"/>
                </p:cNvSpPr>
                <p:nvPr/>
              </p:nvSpPr>
              <p:spPr bwMode="auto">
                <a:xfrm>
                  <a:off x="2256" y="3926"/>
                  <a:ext cx="1040" cy="302"/>
                </a:xfrm>
                <a:prstGeom prst="rect">
                  <a:avLst/>
                </a:prstGeom>
                <a:noFill/>
                <a:ln w="15875">
                  <a:noFill/>
                  <a:miter lim="800000"/>
                  <a:headEnd/>
                  <a:tailEnd/>
                </a:ln>
                <a:effectLst/>
              </p:spPr>
              <p:txBody>
                <a:bodyPr wrap="none">
                  <a:spAutoFit/>
                </a:bodyPr>
                <a:lstStyle/>
                <a:p>
                  <a:r>
                    <a:rPr lang="en-US" sz="2000" b="1"/>
                    <a:t>Chylomicrons</a:t>
                  </a:r>
                </a:p>
              </p:txBody>
            </p:sp>
            <p:sp>
              <p:nvSpPr>
                <p:cNvPr id="44057" name="Oval 25"/>
                <p:cNvSpPr>
                  <a:spLocks noChangeArrowheads="1"/>
                </p:cNvSpPr>
                <p:nvPr/>
              </p:nvSpPr>
              <p:spPr bwMode="auto">
                <a:xfrm>
                  <a:off x="2688" y="3744"/>
                  <a:ext cx="96" cy="48"/>
                </a:xfrm>
                <a:prstGeom prst="ellipse">
                  <a:avLst/>
                </a:prstGeom>
                <a:solidFill>
                  <a:schemeClr val="bg1"/>
                </a:solidFill>
                <a:ln w="15875">
                  <a:noFill/>
                  <a:round/>
                  <a:headEnd/>
                  <a:tailEnd/>
                </a:ln>
                <a:effectLst/>
              </p:spPr>
              <p:txBody>
                <a:bodyPr wrap="none" anchor="ctr"/>
                <a:lstStyle/>
                <a:p>
                  <a:endParaRPr lang="en-IN"/>
                </a:p>
              </p:txBody>
            </p:sp>
            <p:sp>
              <p:nvSpPr>
                <p:cNvPr id="44058" name="Line 26"/>
                <p:cNvSpPr>
                  <a:spLocks noChangeShapeType="1"/>
                </p:cNvSpPr>
                <p:nvPr/>
              </p:nvSpPr>
              <p:spPr bwMode="auto">
                <a:xfrm flipH="1">
                  <a:off x="2736" y="3616"/>
                  <a:ext cx="10" cy="320"/>
                </a:xfrm>
                <a:prstGeom prst="line">
                  <a:avLst/>
                </a:prstGeom>
                <a:noFill/>
                <a:ln w="25400">
                  <a:solidFill>
                    <a:schemeClr val="tx1"/>
                  </a:solidFill>
                  <a:round/>
                  <a:headEnd/>
                  <a:tailEnd type="triangle" w="med" len="med"/>
                </a:ln>
                <a:effectLst/>
              </p:spPr>
              <p:txBody>
                <a:bodyPr/>
                <a:lstStyle/>
                <a:p>
                  <a:endParaRPr lang="en-IN"/>
                </a:p>
              </p:txBody>
            </p:sp>
          </p:grpSp>
        </p:grpSp>
        <p:sp>
          <p:nvSpPr>
            <p:cNvPr id="44059" name="Text Box 27"/>
            <p:cNvSpPr txBox="1">
              <a:spLocks noChangeArrowheads="1"/>
            </p:cNvSpPr>
            <p:nvPr/>
          </p:nvSpPr>
          <p:spPr bwMode="auto">
            <a:xfrm>
              <a:off x="4760" y="192"/>
              <a:ext cx="516" cy="301"/>
            </a:xfrm>
            <a:prstGeom prst="rect">
              <a:avLst/>
            </a:prstGeom>
            <a:solidFill>
              <a:schemeClr val="bg1"/>
            </a:solidFill>
            <a:ln w="15875">
              <a:noFill/>
              <a:miter lim="800000"/>
              <a:headEnd/>
              <a:tailEnd/>
            </a:ln>
            <a:effectLst/>
          </p:spPr>
          <p:txBody>
            <a:bodyPr wrap="none">
              <a:spAutoFit/>
            </a:bodyPr>
            <a:lstStyle/>
            <a:p>
              <a:r>
                <a:rPr lang="en-US" sz="2000" b="1" i="1"/>
                <a:t>lumen</a:t>
              </a:r>
            </a:p>
          </p:txBody>
        </p:sp>
        <p:sp>
          <p:nvSpPr>
            <p:cNvPr id="44060" name="Text Box 28"/>
            <p:cNvSpPr txBox="1">
              <a:spLocks noChangeArrowheads="1"/>
            </p:cNvSpPr>
            <p:nvPr/>
          </p:nvSpPr>
          <p:spPr bwMode="auto">
            <a:xfrm>
              <a:off x="4760" y="2143"/>
              <a:ext cx="789" cy="532"/>
            </a:xfrm>
            <a:prstGeom prst="rect">
              <a:avLst/>
            </a:prstGeom>
            <a:solidFill>
              <a:schemeClr val="bg1"/>
            </a:solidFill>
            <a:ln w="15875">
              <a:noFill/>
              <a:miter lim="800000"/>
              <a:headEnd/>
              <a:tailEnd/>
            </a:ln>
            <a:effectLst/>
          </p:spPr>
          <p:txBody>
            <a:bodyPr wrap="none">
              <a:spAutoFit/>
            </a:bodyPr>
            <a:lstStyle/>
            <a:p>
              <a:r>
                <a:rPr lang="en-US" sz="2000" b="1" i="1"/>
                <a:t>intestinal </a:t>
              </a:r>
            </a:p>
            <a:p>
              <a:r>
                <a:rPr lang="en-US" sz="2000" b="1" i="1"/>
                <a:t>epithelium</a:t>
              </a:r>
            </a:p>
          </p:txBody>
        </p:sp>
        <p:sp>
          <p:nvSpPr>
            <p:cNvPr id="44061" name="Text Box 29"/>
            <p:cNvSpPr txBox="1">
              <a:spLocks noChangeArrowheads="1"/>
            </p:cNvSpPr>
            <p:nvPr/>
          </p:nvSpPr>
          <p:spPr bwMode="auto">
            <a:xfrm>
              <a:off x="4760" y="3929"/>
              <a:ext cx="798" cy="301"/>
            </a:xfrm>
            <a:prstGeom prst="rect">
              <a:avLst/>
            </a:prstGeom>
            <a:solidFill>
              <a:schemeClr val="bg1"/>
            </a:solidFill>
            <a:ln w="15875">
              <a:noFill/>
              <a:miter lim="800000"/>
              <a:headEnd/>
              <a:tailEnd/>
            </a:ln>
            <a:effectLst/>
          </p:spPr>
          <p:txBody>
            <a:bodyPr wrap="none">
              <a:spAutoFit/>
            </a:bodyPr>
            <a:lstStyle/>
            <a:p>
              <a:r>
                <a:rPr lang="en-US" sz="2000" b="1" i="1" u="sng"/>
                <a:t>lymphatics</a:t>
              </a:r>
            </a:p>
          </p:txBody>
        </p:sp>
        <p:sp>
          <p:nvSpPr>
            <p:cNvPr id="44062" name="Oval 30" descr="Wave"/>
            <p:cNvSpPr>
              <a:spLocks noChangeArrowheads="1"/>
            </p:cNvSpPr>
            <p:nvPr/>
          </p:nvSpPr>
          <p:spPr bwMode="auto">
            <a:xfrm>
              <a:off x="432" y="2486"/>
              <a:ext cx="1056" cy="1104"/>
            </a:xfrm>
            <a:prstGeom prst="ellipse">
              <a:avLst/>
            </a:prstGeom>
            <a:pattFill prst="wave">
              <a:fgClr>
                <a:srgbClr val="FF0000"/>
              </a:fgClr>
              <a:bgClr>
                <a:schemeClr val="bg1"/>
              </a:bgClr>
            </a:pattFill>
            <a:ln w="127000">
              <a:solidFill>
                <a:schemeClr val="bg2"/>
              </a:solidFill>
              <a:prstDash val="dashDot"/>
              <a:round/>
              <a:headEnd/>
              <a:tailEnd/>
            </a:ln>
            <a:effectLst/>
          </p:spPr>
          <p:txBody>
            <a:bodyPr wrap="none" anchor="ctr"/>
            <a:lstStyle/>
            <a:p>
              <a:endParaRPr lang="en-IN"/>
            </a:p>
          </p:txBody>
        </p:sp>
        <p:sp>
          <p:nvSpPr>
            <p:cNvPr id="44063" name="Line 31"/>
            <p:cNvSpPr>
              <a:spLocks noChangeShapeType="1"/>
            </p:cNvSpPr>
            <p:nvPr/>
          </p:nvSpPr>
          <p:spPr bwMode="auto">
            <a:xfrm flipV="1">
              <a:off x="768" y="2054"/>
              <a:ext cx="0" cy="432"/>
            </a:xfrm>
            <a:prstGeom prst="line">
              <a:avLst/>
            </a:prstGeom>
            <a:noFill/>
            <a:ln w="25400">
              <a:solidFill>
                <a:schemeClr val="tx1"/>
              </a:solidFill>
              <a:round/>
              <a:headEnd/>
              <a:tailEnd/>
            </a:ln>
            <a:effectLst/>
          </p:spPr>
          <p:txBody>
            <a:bodyPr/>
            <a:lstStyle/>
            <a:p>
              <a:endParaRPr lang="en-IN"/>
            </a:p>
          </p:txBody>
        </p:sp>
        <p:sp>
          <p:nvSpPr>
            <p:cNvPr id="44064" name="Text Box 32"/>
            <p:cNvSpPr txBox="1">
              <a:spLocks noChangeArrowheads="1"/>
            </p:cNvSpPr>
            <p:nvPr/>
          </p:nvSpPr>
          <p:spPr bwMode="auto">
            <a:xfrm>
              <a:off x="384" y="1813"/>
              <a:ext cx="602" cy="301"/>
            </a:xfrm>
            <a:prstGeom prst="rect">
              <a:avLst/>
            </a:prstGeom>
            <a:noFill/>
            <a:ln w="15875">
              <a:noFill/>
              <a:miter lim="800000"/>
              <a:headEnd/>
              <a:tailEnd/>
            </a:ln>
            <a:effectLst/>
          </p:spPr>
          <p:txBody>
            <a:bodyPr wrap="none">
              <a:spAutoFit/>
            </a:bodyPr>
            <a:lstStyle/>
            <a:p>
              <a:r>
                <a:rPr lang="en-US" sz="2000" b="1"/>
                <a:t>Protein</a:t>
              </a:r>
            </a:p>
          </p:txBody>
        </p:sp>
        <p:sp>
          <p:nvSpPr>
            <p:cNvPr id="44065" name="Line 33"/>
            <p:cNvSpPr>
              <a:spLocks noChangeShapeType="1"/>
            </p:cNvSpPr>
            <p:nvPr/>
          </p:nvSpPr>
          <p:spPr bwMode="auto">
            <a:xfrm>
              <a:off x="768" y="3446"/>
              <a:ext cx="0" cy="480"/>
            </a:xfrm>
            <a:prstGeom prst="line">
              <a:avLst/>
            </a:prstGeom>
            <a:noFill/>
            <a:ln w="25400">
              <a:solidFill>
                <a:schemeClr val="tx1"/>
              </a:solidFill>
              <a:round/>
              <a:headEnd/>
              <a:tailEnd/>
            </a:ln>
            <a:effectLst/>
          </p:spPr>
          <p:txBody>
            <a:bodyPr/>
            <a:lstStyle/>
            <a:p>
              <a:endParaRPr lang="en-IN"/>
            </a:p>
          </p:txBody>
        </p:sp>
        <p:sp>
          <p:nvSpPr>
            <p:cNvPr id="44066" name="Rectangle 34"/>
            <p:cNvSpPr>
              <a:spLocks noChangeArrowheads="1"/>
            </p:cNvSpPr>
            <p:nvPr/>
          </p:nvSpPr>
          <p:spPr bwMode="auto">
            <a:xfrm>
              <a:off x="384" y="3926"/>
              <a:ext cx="1116" cy="301"/>
            </a:xfrm>
            <a:prstGeom prst="rect">
              <a:avLst/>
            </a:prstGeom>
            <a:noFill/>
            <a:ln w="15875">
              <a:noFill/>
              <a:miter lim="800000"/>
              <a:headEnd/>
              <a:tailEnd/>
            </a:ln>
            <a:effectLst/>
          </p:spPr>
          <p:txBody>
            <a:bodyPr wrap="none">
              <a:spAutoFit/>
            </a:bodyPr>
            <a:lstStyle/>
            <a:p>
              <a:r>
                <a:rPr lang="en-US" sz="2000" b="1"/>
                <a:t>Triacylglycerol</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a:t>Chylomicron assembly</a:t>
            </a:r>
          </a:p>
        </p:txBody>
      </p:sp>
      <p:sp>
        <p:nvSpPr>
          <p:cNvPr id="19459" name="Rectangle 3"/>
          <p:cNvSpPr>
            <a:spLocks noGrp="1" noChangeArrowheads="1"/>
          </p:cNvSpPr>
          <p:nvPr>
            <p:ph type="body" idx="1"/>
          </p:nvPr>
        </p:nvSpPr>
        <p:spPr/>
        <p:txBody>
          <a:bodyPr/>
          <a:lstStyle/>
          <a:p>
            <a:pPr>
              <a:spcBef>
                <a:spcPct val="0"/>
              </a:spcBef>
              <a:buFontTx/>
              <a:buNone/>
            </a:pPr>
            <a:endParaRPr lang="en-US"/>
          </a:p>
          <a:p>
            <a:pPr>
              <a:spcBef>
                <a:spcPct val="0"/>
              </a:spcBef>
              <a:buFontTx/>
              <a:buNone/>
            </a:pPr>
            <a:r>
              <a:rPr lang="en-US"/>
              <a:t>Assembled in enterocyte Golgi/ER</a:t>
            </a:r>
          </a:p>
          <a:p>
            <a:pPr>
              <a:spcBef>
                <a:spcPct val="0"/>
              </a:spcBef>
              <a:buFontTx/>
              <a:buNone/>
            </a:pPr>
            <a:endParaRPr lang="en-US"/>
          </a:p>
          <a:p>
            <a:pPr>
              <a:spcBef>
                <a:spcPct val="0"/>
              </a:spcBef>
              <a:buFontTx/>
              <a:buNone/>
            </a:pPr>
            <a:r>
              <a:rPr lang="en-US"/>
              <a:t>Apolipoprotein (Apo) B organizes assembly</a:t>
            </a:r>
          </a:p>
          <a:p>
            <a:pPr>
              <a:spcBef>
                <a:spcPct val="0"/>
              </a:spcBef>
              <a:buFontTx/>
              <a:buNone/>
            </a:pPr>
            <a:r>
              <a:rPr lang="en-US" sz="4000"/>
              <a:t>             </a:t>
            </a:r>
            <a:r>
              <a:rPr lang="en-US"/>
              <a:t>B48</a:t>
            </a:r>
          </a:p>
          <a:p>
            <a:pPr>
              <a:spcBef>
                <a:spcPct val="0"/>
              </a:spcBef>
              <a:buFontTx/>
              <a:buNone/>
            </a:pPr>
            <a:r>
              <a:rPr lang="en-US"/>
              <a:t>Requires</a:t>
            </a:r>
          </a:p>
          <a:p>
            <a:pPr>
              <a:spcBef>
                <a:spcPct val="0"/>
              </a:spcBef>
              <a:buFontTx/>
              <a:buNone/>
            </a:pPr>
            <a:r>
              <a:rPr lang="en-US"/>
              <a:t>             Phospholipids for surface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914400"/>
          </a:xfrm>
        </p:spPr>
        <p:txBody>
          <a:bodyPr/>
          <a:lstStyle/>
          <a:p>
            <a:r>
              <a:rPr lang="en-US" sz="3600" b="1">
                <a:solidFill>
                  <a:schemeClr val="tx1"/>
                </a:solidFill>
                <a:latin typeface="Arial" charset="0"/>
              </a:rPr>
              <a:t>Chylomicron Assembly</a:t>
            </a:r>
          </a:p>
        </p:txBody>
      </p:sp>
      <p:sp>
        <p:nvSpPr>
          <p:cNvPr id="16387" name="Rectangle 3"/>
          <p:cNvSpPr>
            <a:spLocks noGrp="1" noChangeArrowheads="1"/>
          </p:cNvSpPr>
          <p:nvPr>
            <p:ph type="body" idx="1"/>
          </p:nvPr>
        </p:nvSpPr>
        <p:spPr>
          <a:xfrm>
            <a:off x="685800" y="1295400"/>
            <a:ext cx="8458200" cy="5181600"/>
          </a:xfrm>
        </p:spPr>
        <p:txBody>
          <a:bodyPr/>
          <a:lstStyle/>
          <a:p>
            <a:pPr>
              <a:spcBef>
                <a:spcPct val="0"/>
              </a:spcBef>
              <a:buFontTx/>
              <a:buNone/>
            </a:pPr>
            <a:endParaRPr lang="en-US" sz="4000"/>
          </a:p>
          <a:p>
            <a:pPr>
              <a:spcBef>
                <a:spcPct val="0"/>
              </a:spcBef>
              <a:buFontTx/>
              <a:buNone/>
            </a:pPr>
            <a:r>
              <a:rPr lang="en-US"/>
              <a:t>2 forms of apo B </a:t>
            </a:r>
          </a:p>
          <a:p>
            <a:pPr lvl="1">
              <a:spcBef>
                <a:spcPct val="0"/>
              </a:spcBef>
              <a:buFontTx/>
              <a:buChar char="-"/>
            </a:pPr>
            <a:r>
              <a:rPr lang="en-US" sz="3200"/>
              <a:t>B100, large- liver</a:t>
            </a:r>
          </a:p>
          <a:p>
            <a:pPr lvl="1">
              <a:spcBef>
                <a:spcPct val="0"/>
              </a:spcBef>
              <a:buFontTx/>
              <a:buChar char="-"/>
            </a:pPr>
            <a:r>
              <a:rPr lang="en-US" sz="3200"/>
              <a:t>B48, smaller – intestine</a:t>
            </a:r>
          </a:p>
          <a:p>
            <a:pPr lvl="1">
              <a:spcBef>
                <a:spcPct val="0"/>
              </a:spcBef>
              <a:buFontTx/>
              <a:buNone/>
            </a:pPr>
            <a:endParaRPr lang="en-US" sz="3200"/>
          </a:p>
          <a:p>
            <a:pPr>
              <a:spcBef>
                <a:spcPct val="0"/>
              </a:spcBef>
              <a:buFontTx/>
              <a:buNone/>
            </a:pPr>
            <a:r>
              <a:rPr lang="en-US"/>
              <a:t>Picks up apo A,C and  E in plasma</a:t>
            </a:r>
          </a:p>
          <a:p>
            <a:pPr>
              <a:spcBef>
                <a:spcPct val="0"/>
              </a:spcBef>
              <a:buFontTx/>
              <a:buNone/>
            </a:pPr>
            <a:endParaRPr lang="en-US"/>
          </a:p>
          <a:p>
            <a:pPr>
              <a:spcBef>
                <a:spcPct val="0"/>
              </a:spcBef>
              <a:buFontTx/>
              <a:buNone/>
            </a:pPr>
            <a:r>
              <a:rPr lang="en-US"/>
              <a:t>TG composition closely resembles dietary intake</a:t>
            </a:r>
          </a:p>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152400"/>
            <a:ext cx="8458200" cy="838200"/>
          </a:xfrm>
        </p:spPr>
        <p:txBody>
          <a:bodyPr/>
          <a:lstStyle/>
          <a:p>
            <a:pPr algn="r"/>
            <a:r>
              <a:rPr lang="en-US" sz="2800"/>
              <a:t>Chylomicrons are released from the intestine into the </a:t>
            </a:r>
            <a:r>
              <a:rPr lang="en-US" sz="2800" i="1"/>
              <a:t>lymphatics, </a:t>
            </a:r>
            <a:r>
              <a:rPr lang="en-US" sz="2800"/>
              <a:t>bypassing the liver</a:t>
            </a:r>
          </a:p>
        </p:txBody>
      </p:sp>
      <p:grpSp>
        <p:nvGrpSpPr>
          <p:cNvPr id="57347" name="Group 3"/>
          <p:cNvGrpSpPr>
            <a:grpSpLocks/>
          </p:cNvGrpSpPr>
          <p:nvPr/>
        </p:nvGrpSpPr>
        <p:grpSpPr bwMode="auto">
          <a:xfrm>
            <a:off x="296863" y="914400"/>
            <a:ext cx="7613650" cy="5851525"/>
            <a:chOff x="187" y="576"/>
            <a:chExt cx="4796" cy="3686"/>
          </a:xfrm>
        </p:grpSpPr>
        <p:grpSp>
          <p:nvGrpSpPr>
            <p:cNvPr id="57348" name="Group 4"/>
            <p:cNvGrpSpPr>
              <a:grpSpLocks/>
            </p:cNvGrpSpPr>
            <p:nvPr/>
          </p:nvGrpSpPr>
          <p:grpSpPr bwMode="auto">
            <a:xfrm>
              <a:off x="187" y="624"/>
              <a:ext cx="4796" cy="3509"/>
              <a:chOff x="187" y="624"/>
              <a:chExt cx="4796" cy="3509"/>
            </a:xfrm>
          </p:grpSpPr>
          <p:sp>
            <p:nvSpPr>
              <p:cNvPr id="57349" name="AutoShape 5"/>
              <p:cNvSpPr>
                <a:spLocks noChangeAspect="1" noChangeArrowheads="1"/>
              </p:cNvSpPr>
              <p:nvPr/>
            </p:nvSpPr>
            <p:spPr bwMode="auto">
              <a:xfrm>
                <a:off x="1960" y="1625"/>
                <a:ext cx="548" cy="513"/>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w="63500">
                <a:solidFill>
                  <a:srgbClr val="CC3300"/>
                </a:solidFill>
                <a:miter lim="800000"/>
                <a:headEnd/>
                <a:tailEnd/>
              </a:ln>
              <a:effectLst/>
            </p:spPr>
            <p:txBody>
              <a:bodyPr wrap="none" anchor="ctr"/>
              <a:lstStyle/>
              <a:p>
                <a:endParaRPr lang="en-IN"/>
              </a:p>
            </p:txBody>
          </p:sp>
          <p:grpSp>
            <p:nvGrpSpPr>
              <p:cNvPr id="57350" name="Group 6"/>
              <p:cNvGrpSpPr>
                <a:grpSpLocks noChangeAspect="1"/>
              </p:cNvGrpSpPr>
              <p:nvPr/>
            </p:nvGrpSpPr>
            <p:grpSpPr bwMode="auto">
              <a:xfrm>
                <a:off x="1733" y="624"/>
                <a:ext cx="887" cy="766"/>
                <a:chOff x="1920" y="800"/>
                <a:chExt cx="936" cy="808"/>
              </a:xfrm>
            </p:grpSpPr>
            <p:sp>
              <p:nvSpPr>
                <p:cNvPr id="57351" name="Freeform 7"/>
                <p:cNvSpPr>
                  <a:spLocks noChangeAspect="1"/>
                </p:cNvSpPr>
                <p:nvPr/>
              </p:nvSpPr>
              <p:spPr bwMode="auto">
                <a:xfrm>
                  <a:off x="1920" y="848"/>
                  <a:ext cx="448" cy="736"/>
                </a:xfrm>
                <a:custGeom>
                  <a:avLst/>
                  <a:gdLst/>
                  <a:ahLst/>
                  <a:cxnLst>
                    <a:cxn ang="0">
                      <a:pos x="384" y="16"/>
                    </a:cxn>
                    <a:cxn ang="0">
                      <a:pos x="144" y="160"/>
                    </a:cxn>
                    <a:cxn ang="0">
                      <a:pos x="48" y="448"/>
                    </a:cxn>
                    <a:cxn ang="0">
                      <a:pos x="48" y="688"/>
                    </a:cxn>
                    <a:cxn ang="0">
                      <a:pos x="336" y="688"/>
                    </a:cxn>
                    <a:cxn ang="0">
                      <a:pos x="432" y="400"/>
                    </a:cxn>
                    <a:cxn ang="0">
                      <a:pos x="432" y="64"/>
                    </a:cxn>
                    <a:cxn ang="0">
                      <a:pos x="384" y="16"/>
                    </a:cxn>
                  </a:cxnLst>
                  <a:rect l="0" t="0" r="r" b="b"/>
                  <a:pathLst>
                    <a:path w="448" h="736">
                      <a:moveTo>
                        <a:pt x="384" y="16"/>
                      </a:moveTo>
                      <a:cubicBezTo>
                        <a:pt x="336" y="32"/>
                        <a:pt x="200" y="88"/>
                        <a:pt x="144" y="160"/>
                      </a:cubicBezTo>
                      <a:cubicBezTo>
                        <a:pt x="88" y="232"/>
                        <a:pt x="64" y="360"/>
                        <a:pt x="48" y="448"/>
                      </a:cubicBezTo>
                      <a:cubicBezTo>
                        <a:pt x="32" y="536"/>
                        <a:pt x="0" y="648"/>
                        <a:pt x="48" y="688"/>
                      </a:cubicBezTo>
                      <a:cubicBezTo>
                        <a:pt x="96" y="728"/>
                        <a:pt x="272" y="736"/>
                        <a:pt x="336" y="688"/>
                      </a:cubicBezTo>
                      <a:cubicBezTo>
                        <a:pt x="400" y="640"/>
                        <a:pt x="416" y="504"/>
                        <a:pt x="432" y="400"/>
                      </a:cubicBezTo>
                      <a:cubicBezTo>
                        <a:pt x="448" y="296"/>
                        <a:pt x="440" y="128"/>
                        <a:pt x="432" y="64"/>
                      </a:cubicBezTo>
                      <a:cubicBezTo>
                        <a:pt x="424" y="0"/>
                        <a:pt x="432" y="0"/>
                        <a:pt x="384" y="16"/>
                      </a:cubicBezTo>
                      <a:close/>
                    </a:path>
                  </a:pathLst>
                </a:custGeom>
                <a:noFill/>
                <a:ln w="63500" cap="flat" cmpd="sng">
                  <a:solidFill>
                    <a:srgbClr val="CC6600"/>
                  </a:solidFill>
                  <a:prstDash val="solid"/>
                  <a:round/>
                  <a:headEnd type="none" w="med" len="med"/>
                  <a:tailEnd type="none" w="med" len="med"/>
                </a:ln>
                <a:effectLst/>
              </p:spPr>
              <p:txBody>
                <a:bodyPr/>
                <a:lstStyle/>
                <a:p>
                  <a:endParaRPr lang="en-IN"/>
                </a:p>
              </p:txBody>
            </p:sp>
            <p:sp>
              <p:nvSpPr>
                <p:cNvPr id="57352" name="Freeform 8"/>
                <p:cNvSpPr>
                  <a:spLocks noChangeAspect="1"/>
                </p:cNvSpPr>
                <p:nvPr/>
              </p:nvSpPr>
              <p:spPr bwMode="auto">
                <a:xfrm>
                  <a:off x="2424" y="800"/>
                  <a:ext cx="432" cy="808"/>
                </a:xfrm>
                <a:custGeom>
                  <a:avLst/>
                  <a:gdLst/>
                  <a:ahLst/>
                  <a:cxnLst>
                    <a:cxn ang="0">
                      <a:pos x="24" y="64"/>
                    </a:cxn>
                    <a:cxn ang="0">
                      <a:pos x="72" y="64"/>
                    </a:cxn>
                    <a:cxn ang="0">
                      <a:pos x="312" y="208"/>
                    </a:cxn>
                    <a:cxn ang="0">
                      <a:pos x="408" y="496"/>
                    </a:cxn>
                    <a:cxn ang="0">
                      <a:pos x="408" y="736"/>
                    </a:cxn>
                    <a:cxn ang="0">
                      <a:pos x="264" y="784"/>
                    </a:cxn>
                    <a:cxn ang="0">
                      <a:pos x="168" y="592"/>
                    </a:cxn>
                    <a:cxn ang="0">
                      <a:pos x="24" y="448"/>
                    </a:cxn>
                    <a:cxn ang="0">
                      <a:pos x="24" y="64"/>
                    </a:cxn>
                  </a:cxnLst>
                  <a:rect l="0" t="0" r="r" b="b"/>
                  <a:pathLst>
                    <a:path w="432" h="808">
                      <a:moveTo>
                        <a:pt x="24" y="64"/>
                      </a:moveTo>
                      <a:cubicBezTo>
                        <a:pt x="32" y="0"/>
                        <a:pt x="24" y="40"/>
                        <a:pt x="72" y="64"/>
                      </a:cubicBezTo>
                      <a:cubicBezTo>
                        <a:pt x="120" y="88"/>
                        <a:pt x="256" y="136"/>
                        <a:pt x="312" y="208"/>
                      </a:cubicBezTo>
                      <a:cubicBezTo>
                        <a:pt x="368" y="280"/>
                        <a:pt x="392" y="408"/>
                        <a:pt x="408" y="496"/>
                      </a:cubicBezTo>
                      <a:cubicBezTo>
                        <a:pt x="424" y="584"/>
                        <a:pt x="432" y="688"/>
                        <a:pt x="408" y="736"/>
                      </a:cubicBezTo>
                      <a:cubicBezTo>
                        <a:pt x="384" y="784"/>
                        <a:pt x="304" y="808"/>
                        <a:pt x="264" y="784"/>
                      </a:cubicBezTo>
                      <a:cubicBezTo>
                        <a:pt x="224" y="760"/>
                        <a:pt x="208" y="648"/>
                        <a:pt x="168" y="592"/>
                      </a:cubicBezTo>
                      <a:cubicBezTo>
                        <a:pt x="128" y="536"/>
                        <a:pt x="48" y="536"/>
                        <a:pt x="24" y="448"/>
                      </a:cubicBezTo>
                      <a:cubicBezTo>
                        <a:pt x="0" y="360"/>
                        <a:pt x="16" y="128"/>
                        <a:pt x="24" y="64"/>
                      </a:cubicBezTo>
                      <a:close/>
                    </a:path>
                  </a:pathLst>
                </a:custGeom>
                <a:noFill/>
                <a:ln w="63500" cap="flat" cmpd="sng">
                  <a:solidFill>
                    <a:srgbClr val="CC6600"/>
                  </a:solidFill>
                  <a:prstDash val="solid"/>
                  <a:round/>
                  <a:headEnd type="none" w="med" len="med"/>
                  <a:tailEnd type="none" w="med" len="med"/>
                </a:ln>
                <a:effectLst/>
              </p:spPr>
              <p:txBody>
                <a:bodyPr/>
                <a:lstStyle/>
                <a:p>
                  <a:endParaRPr lang="en-IN"/>
                </a:p>
              </p:txBody>
            </p:sp>
          </p:grpSp>
          <p:pic>
            <p:nvPicPr>
              <p:cNvPr id="57353" name="Picture 9" descr="bowel_cropped"/>
              <p:cNvPicPr>
                <a:picLocks noChangeAspect="1" noChangeArrowheads="1"/>
              </p:cNvPicPr>
              <p:nvPr/>
            </p:nvPicPr>
            <p:blipFill>
              <a:blip r:embed="rId2" cstate="print"/>
              <a:srcRect/>
              <a:stretch>
                <a:fillRect/>
              </a:stretch>
            </p:blipFill>
            <p:spPr bwMode="auto">
              <a:xfrm>
                <a:off x="2825" y="2263"/>
                <a:ext cx="895" cy="1430"/>
              </a:xfrm>
              <a:prstGeom prst="rect">
                <a:avLst/>
              </a:prstGeom>
              <a:noFill/>
            </p:spPr>
          </p:pic>
          <p:grpSp>
            <p:nvGrpSpPr>
              <p:cNvPr id="57354" name="Group 10"/>
              <p:cNvGrpSpPr>
                <a:grpSpLocks/>
              </p:cNvGrpSpPr>
              <p:nvPr/>
            </p:nvGrpSpPr>
            <p:grpSpPr bwMode="auto">
              <a:xfrm>
                <a:off x="192" y="1043"/>
                <a:ext cx="4277" cy="3085"/>
                <a:chOff x="283" y="1144"/>
                <a:chExt cx="4277" cy="3085"/>
              </a:xfrm>
            </p:grpSpPr>
            <p:sp>
              <p:nvSpPr>
                <p:cNvPr id="57355" name="Arc 11"/>
                <p:cNvSpPr>
                  <a:spLocks noChangeAspect="1"/>
                </p:cNvSpPr>
                <p:nvPr/>
              </p:nvSpPr>
              <p:spPr bwMode="auto">
                <a:xfrm flipH="1" flipV="1">
                  <a:off x="1386" y="3168"/>
                  <a:ext cx="1733" cy="513"/>
                </a:xfrm>
                <a:custGeom>
                  <a:avLst/>
                  <a:gdLst>
                    <a:gd name="G0" fmla="+- 20308 0 0"/>
                    <a:gd name="G1" fmla="+- 21600 0 0"/>
                    <a:gd name="G2" fmla="+- 21600 0 0"/>
                    <a:gd name="T0" fmla="*/ 0 w 41908"/>
                    <a:gd name="T1" fmla="*/ 14241 h 21600"/>
                    <a:gd name="T2" fmla="*/ 41908 w 41908"/>
                    <a:gd name="T3" fmla="*/ 21600 h 21600"/>
                    <a:gd name="T4" fmla="*/ 20308 w 41908"/>
                    <a:gd name="T5" fmla="*/ 21600 h 21600"/>
                  </a:gdLst>
                  <a:ahLst/>
                  <a:cxnLst>
                    <a:cxn ang="0">
                      <a:pos x="T0" y="T1"/>
                    </a:cxn>
                    <a:cxn ang="0">
                      <a:pos x="T2" y="T3"/>
                    </a:cxn>
                    <a:cxn ang="0">
                      <a:pos x="T4" y="T5"/>
                    </a:cxn>
                  </a:cxnLst>
                  <a:rect l="0" t="0" r="r" b="b"/>
                  <a:pathLst>
                    <a:path w="41908" h="21600" fill="none" extrusionOk="0">
                      <a:moveTo>
                        <a:pt x="0" y="14241"/>
                      </a:moveTo>
                      <a:cubicBezTo>
                        <a:pt x="3097" y="5693"/>
                        <a:pt x="11216" y="-1"/>
                        <a:pt x="20308" y="0"/>
                      </a:cubicBezTo>
                      <a:cubicBezTo>
                        <a:pt x="32237" y="0"/>
                        <a:pt x="41908" y="9670"/>
                        <a:pt x="41908" y="21600"/>
                      </a:cubicBezTo>
                    </a:path>
                    <a:path w="41908" h="21600" stroke="0" extrusionOk="0">
                      <a:moveTo>
                        <a:pt x="0" y="14241"/>
                      </a:moveTo>
                      <a:cubicBezTo>
                        <a:pt x="3097" y="5693"/>
                        <a:pt x="11216" y="-1"/>
                        <a:pt x="20308" y="0"/>
                      </a:cubicBezTo>
                      <a:cubicBezTo>
                        <a:pt x="32237" y="0"/>
                        <a:pt x="41908" y="9670"/>
                        <a:pt x="41908" y="21600"/>
                      </a:cubicBezTo>
                      <a:lnTo>
                        <a:pt x="20308" y="21600"/>
                      </a:lnTo>
                      <a:close/>
                    </a:path>
                  </a:pathLst>
                </a:custGeom>
                <a:noFill/>
                <a:ln w="101600">
                  <a:solidFill>
                    <a:schemeClr val="bg1"/>
                  </a:solidFill>
                  <a:round/>
                  <a:headEnd/>
                  <a:tailEnd type="stealth" w="med" len="med"/>
                </a:ln>
                <a:effectLst/>
              </p:spPr>
              <p:txBody>
                <a:bodyPr wrap="none" anchor="ctr"/>
                <a:lstStyle/>
                <a:p>
                  <a:endParaRPr lang="en-IN"/>
                </a:p>
              </p:txBody>
            </p:sp>
            <p:sp>
              <p:nvSpPr>
                <p:cNvPr id="57356" name="Arc 12"/>
                <p:cNvSpPr>
                  <a:spLocks noChangeAspect="1"/>
                </p:cNvSpPr>
                <p:nvPr/>
              </p:nvSpPr>
              <p:spPr bwMode="auto">
                <a:xfrm rot="-5400000">
                  <a:off x="1317" y="2146"/>
                  <a:ext cx="892" cy="679"/>
                </a:xfrm>
                <a:custGeom>
                  <a:avLst/>
                  <a:gdLst>
                    <a:gd name="G0" fmla="+- 0 0 0"/>
                    <a:gd name="G1" fmla="+- 21600 0 0"/>
                    <a:gd name="G2" fmla="+- 21600 0 0"/>
                    <a:gd name="T0" fmla="*/ 0 w 21116"/>
                    <a:gd name="T1" fmla="*/ 0 h 21600"/>
                    <a:gd name="T2" fmla="*/ 21116 w 21116"/>
                    <a:gd name="T3" fmla="*/ 17052 h 21600"/>
                    <a:gd name="T4" fmla="*/ 0 w 21116"/>
                    <a:gd name="T5" fmla="*/ 21600 h 21600"/>
                  </a:gdLst>
                  <a:ahLst/>
                  <a:cxnLst>
                    <a:cxn ang="0">
                      <a:pos x="T0" y="T1"/>
                    </a:cxn>
                    <a:cxn ang="0">
                      <a:pos x="T2" y="T3"/>
                    </a:cxn>
                    <a:cxn ang="0">
                      <a:pos x="T4" y="T5"/>
                    </a:cxn>
                  </a:cxnLst>
                  <a:rect l="0" t="0" r="r" b="b"/>
                  <a:pathLst>
                    <a:path w="21116" h="21600" fill="none" extrusionOk="0">
                      <a:moveTo>
                        <a:pt x="-1" y="0"/>
                      </a:moveTo>
                      <a:cubicBezTo>
                        <a:pt x="10176" y="0"/>
                        <a:pt x="18973" y="7103"/>
                        <a:pt x="21115" y="17052"/>
                      </a:cubicBezTo>
                    </a:path>
                    <a:path w="21116" h="21600" stroke="0" extrusionOk="0">
                      <a:moveTo>
                        <a:pt x="-1" y="0"/>
                      </a:moveTo>
                      <a:cubicBezTo>
                        <a:pt x="10176" y="0"/>
                        <a:pt x="18973" y="7103"/>
                        <a:pt x="21115" y="17052"/>
                      </a:cubicBezTo>
                      <a:lnTo>
                        <a:pt x="0" y="21600"/>
                      </a:lnTo>
                      <a:close/>
                    </a:path>
                  </a:pathLst>
                </a:custGeom>
                <a:noFill/>
                <a:ln w="101600">
                  <a:solidFill>
                    <a:schemeClr val="bg1"/>
                  </a:solidFill>
                  <a:round/>
                  <a:headEnd/>
                  <a:tailEnd/>
                </a:ln>
                <a:effectLst/>
              </p:spPr>
              <p:txBody>
                <a:bodyPr wrap="none" anchor="ctr"/>
                <a:lstStyle/>
                <a:p>
                  <a:endParaRPr lang="en-IN"/>
                </a:p>
              </p:txBody>
            </p:sp>
            <p:sp>
              <p:nvSpPr>
                <p:cNvPr id="57357" name="Arc 13"/>
                <p:cNvSpPr>
                  <a:spLocks noChangeAspect="1"/>
                </p:cNvSpPr>
                <p:nvPr/>
              </p:nvSpPr>
              <p:spPr bwMode="auto">
                <a:xfrm>
                  <a:off x="2421" y="2068"/>
                  <a:ext cx="773" cy="66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01600">
                  <a:solidFill>
                    <a:schemeClr val="bg1"/>
                  </a:solidFill>
                  <a:round/>
                  <a:headEnd/>
                  <a:tailEnd type="stealth" w="med" len="med"/>
                </a:ln>
                <a:effectLst/>
              </p:spPr>
              <p:txBody>
                <a:bodyPr wrap="none" anchor="ctr"/>
                <a:lstStyle/>
                <a:p>
                  <a:endParaRPr lang="en-IN"/>
                </a:p>
              </p:txBody>
            </p:sp>
            <p:sp>
              <p:nvSpPr>
                <p:cNvPr id="57358" name="Arc 14"/>
                <p:cNvSpPr>
                  <a:spLocks noChangeAspect="1"/>
                </p:cNvSpPr>
                <p:nvPr/>
              </p:nvSpPr>
              <p:spPr bwMode="auto">
                <a:xfrm rot="-10800000">
                  <a:off x="1647" y="1144"/>
                  <a:ext cx="541" cy="760"/>
                </a:xfrm>
                <a:custGeom>
                  <a:avLst/>
                  <a:gdLst>
                    <a:gd name="G0" fmla="+- 0 0 0"/>
                    <a:gd name="G1" fmla="+- 21600 0 0"/>
                    <a:gd name="G2" fmla="+- 21600 0 0"/>
                    <a:gd name="T0" fmla="*/ 0 w 21600"/>
                    <a:gd name="T1" fmla="*/ 0 h 42357"/>
                    <a:gd name="T2" fmla="*/ 5977 w 21600"/>
                    <a:gd name="T3" fmla="*/ 42357 h 42357"/>
                    <a:gd name="T4" fmla="*/ 0 w 21600"/>
                    <a:gd name="T5" fmla="*/ 21600 h 42357"/>
                  </a:gdLst>
                  <a:ahLst/>
                  <a:cxnLst>
                    <a:cxn ang="0">
                      <a:pos x="T0" y="T1"/>
                    </a:cxn>
                    <a:cxn ang="0">
                      <a:pos x="T2" y="T3"/>
                    </a:cxn>
                    <a:cxn ang="0">
                      <a:pos x="T4" y="T5"/>
                    </a:cxn>
                  </a:cxnLst>
                  <a:rect l="0" t="0" r="r" b="b"/>
                  <a:pathLst>
                    <a:path w="21600" h="42357" fill="none" extrusionOk="0">
                      <a:moveTo>
                        <a:pt x="-1" y="0"/>
                      </a:moveTo>
                      <a:cubicBezTo>
                        <a:pt x="11929" y="0"/>
                        <a:pt x="21600" y="9670"/>
                        <a:pt x="21600" y="21600"/>
                      </a:cubicBezTo>
                      <a:cubicBezTo>
                        <a:pt x="21600" y="31227"/>
                        <a:pt x="15228" y="39692"/>
                        <a:pt x="5976" y="42356"/>
                      </a:cubicBezTo>
                    </a:path>
                    <a:path w="21600" h="42357" stroke="0" extrusionOk="0">
                      <a:moveTo>
                        <a:pt x="-1" y="0"/>
                      </a:moveTo>
                      <a:cubicBezTo>
                        <a:pt x="11929" y="0"/>
                        <a:pt x="21600" y="9670"/>
                        <a:pt x="21600" y="21600"/>
                      </a:cubicBezTo>
                      <a:cubicBezTo>
                        <a:pt x="21600" y="31227"/>
                        <a:pt x="15228" y="39692"/>
                        <a:pt x="5976" y="42356"/>
                      </a:cubicBezTo>
                      <a:lnTo>
                        <a:pt x="0" y="21600"/>
                      </a:lnTo>
                      <a:close/>
                    </a:path>
                  </a:pathLst>
                </a:custGeom>
                <a:noFill/>
                <a:ln w="101600">
                  <a:solidFill>
                    <a:schemeClr val="bg1"/>
                  </a:solidFill>
                  <a:round/>
                  <a:headEnd/>
                  <a:tailEnd type="stealth" w="med" len="med"/>
                </a:ln>
                <a:effectLst/>
              </p:spPr>
              <p:txBody>
                <a:bodyPr wrap="none" anchor="ctr"/>
                <a:lstStyle/>
                <a:p>
                  <a:endParaRPr lang="en-IN"/>
                </a:p>
              </p:txBody>
            </p:sp>
            <p:sp>
              <p:nvSpPr>
                <p:cNvPr id="57359" name="Arc 15"/>
                <p:cNvSpPr>
                  <a:spLocks noChangeAspect="1"/>
                </p:cNvSpPr>
                <p:nvPr/>
              </p:nvSpPr>
              <p:spPr bwMode="auto">
                <a:xfrm>
                  <a:off x="2375" y="1146"/>
                  <a:ext cx="592" cy="744"/>
                </a:xfrm>
                <a:custGeom>
                  <a:avLst/>
                  <a:gdLst>
                    <a:gd name="G0" fmla="+- 0 0 0"/>
                    <a:gd name="G1" fmla="+- 20718 0 0"/>
                    <a:gd name="G2" fmla="+- 21600 0 0"/>
                    <a:gd name="T0" fmla="*/ 6110 w 21600"/>
                    <a:gd name="T1" fmla="*/ 0 h 41475"/>
                    <a:gd name="T2" fmla="*/ 5977 w 21600"/>
                    <a:gd name="T3" fmla="*/ 41475 h 41475"/>
                    <a:gd name="T4" fmla="*/ 0 w 21600"/>
                    <a:gd name="T5" fmla="*/ 20718 h 41475"/>
                  </a:gdLst>
                  <a:ahLst/>
                  <a:cxnLst>
                    <a:cxn ang="0">
                      <a:pos x="T0" y="T1"/>
                    </a:cxn>
                    <a:cxn ang="0">
                      <a:pos x="T2" y="T3"/>
                    </a:cxn>
                    <a:cxn ang="0">
                      <a:pos x="T4" y="T5"/>
                    </a:cxn>
                  </a:cxnLst>
                  <a:rect l="0" t="0" r="r" b="b"/>
                  <a:pathLst>
                    <a:path w="21600" h="41475" fill="none" extrusionOk="0">
                      <a:moveTo>
                        <a:pt x="6109" y="0"/>
                      </a:moveTo>
                      <a:cubicBezTo>
                        <a:pt x="15294" y="2708"/>
                        <a:pt x="21600" y="11141"/>
                        <a:pt x="21600" y="20718"/>
                      </a:cubicBezTo>
                      <a:cubicBezTo>
                        <a:pt x="21600" y="30345"/>
                        <a:pt x="15228" y="38810"/>
                        <a:pt x="5976" y="41474"/>
                      </a:cubicBezTo>
                    </a:path>
                    <a:path w="21600" h="41475" stroke="0" extrusionOk="0">
                      <a:moveTo>
                        <a:pt x="6109" y="0"/>
                      </a:moveTo>
                      <a:cubicBezTo>
                        <a:pt x="15294" y="2708"/>
                        <a:pt x="21600" y="11141"/>
                        <a:pt x="21600" y="20718"/>
                      </a:cubicBezTo>
                      <a:cubicBezTo>
                        <a:pt x="21600" y="30345"/>
                        <a:pt x="15228" y="38810"/>
                        <a:pt x="5976" y="41474"/>
                      </a:cubicBezTo>
                      <a:lnTo>
                        <a:pt x="0" y="20718"/>
                      </a:lnTo>
                      <a:close/>
                    </a:path>
                  </a:pathLst>
                </a:custGeom>
                <a:noFill/>
                <a:ln w="101600">
                  <a:solidFill>
                    <a:schemeClr val="bg1"/>
                  </a:solidFill>
                  <a:round/>
                  <a:headEnd/>
                  <a:tailEnd type="stealth" w="med" len="med"/>
                </a:ln>
                <a:effectLst/>
              </p:spPr>
              <p:txBody>
                <a:bodyPr wrap="none" anchor="ctr"/>
                <a:lstStyle/>
                <a:p>
                  <a:endParaRPr lang="en-IN"/>
                </a:p>
              </p:txBody>
            </p:sp>
            <p:sp>
              <p:nvSpPr>
                <p:cNvPr id="57360" name="Arc 16"/>
                <p:cNvSpPr>
                  <a:spLocks noChangeAspect="1"/>
                </p:cNvSpPr>
                <p:nvPr/>
              </p:nvSpPr>
              <p:spPr bwMode="auto">
                <a:xfrm>
                  <a:off x="283" y="2041"/>
                  <a:ext cx="2140" cy="2188"/>
                </a:xfrm>
                <a:custGeom>
                  <a:avLst/>
                  <a:gdLst>
                    <a:gd name="G0" fmla="+- 21600 0 0"/>
                    <a:gd name="G1" fmla="+- 21468 0 0"/>
                    <a:gd name="G2" fmla="+- 21600 0 0"/>
                    <a:gd name="T0" fmla="*/ 20478 w 21600"/>
                    <a:gd name="T1" fmla="*/ 43039 h 43039"/>
                    <a:gd name="T2" fmla="*/ 19213 w 21600"/>
                    <a:gd name="T3" fmla="*/ 0 h 43039"/>
                    <a:gd name="T4" fmla="*/ 21600 w 21600"/>
                    <a:gd name="T5" fmla="*/ 21468 h 43039"/>
                  </a:gdLst>
                  <a:ahLst/>
                  <a:cxnLst>
                    <a:cxn ang="0">
                      <a:pos x="T0" y="T1"/>
                    </a:cxn>
                    <a:cxn ang="0">
                      <a:pos x="T2" y="T3"/>
                    </a:cxn>
                    <a:cxn ang="0">
                      <a:pos x="T4" y="T5"/>
                    </a:cxn>
                  </a:cxnLst>
                  <a:rect l="0" t="0" r="r" b="b"/>
                  <a:pathLst>
                    <a:path w="21600" h="43039" fill="none" extrusionOk="0">
                      <a:moveTo>
                        <a:pt x="20478" y="43038"/>
                      </a:moveTo>
                      <a:cubicBezTo>
                        <a:pt x="9000" y="42441"/>
                        <a:pt x="0" y="32961"/>
                        <a:pt x="0" y="21468"/>
                      </a:cubicBezTo>
                      <a:cubicBezTo>
                        <a:pt x="-1" y="10462"/>
                        <a:pt x="8274" y="1216"/>
                        <a:pt x="19213" y="0"/>
                      </a:cubicBezTo>
                    </a:path>
                    <a:path w="21600" h="43039" stroke="0" extrusionOk="0">
                      <a:moveTo>
                        <a:pt x="20478" y="43038"/>
                      </a:moveTo>
                      <a:cubicBezTo>
                        <a:pt x="9000" y="42441"/>
                        <a:pt x="0" y="32961"/>
                        <a:pt x="0" y="21468"/>
                      </a:cubicBezTo>
                      <a:cubicBezTo>
                        <a:pt x="-1" y="10462"/>
                        <a:pt x="8274" y="1216"/>
                        <a:pt x="19213" y="0"/>
                      </a:cubicBezTo>
                      <a:lnTo>
                        <a:pt x="21600" y="21468"/>
                      </a:lnTo>
                      <a:close/>
                    </a:path>
                  </a:pathLst>
                </a:custGeom>
                <a:noFill/>
                <a:ln w="101600">
                  <a:solidFill>
                    <a:schemeClr val="bg1"/>
                  </a:solidFill>
                  <a:round/>
                  <a:headEnd/>
                  <a:tailEnd type="stealth" w="med" len="med"/>
                </a:ln>
                <a:effectLst/>
              </p:spPr>
              <p:txBody>
                <a:bodyPr wrap="none" anchor="ctr"/>
                <a:lstStyle/>
                <a:p>
                  <a:endParaRPr lang="en-IN"/>
                </a:p>
              </p:txBody>
            </p:sp>
            <p:sp>
              <p:nvSpPr>
                <p:cNvPr id="57361" name="Arc 17"/>
                <p:cNvSpPr>
                  <a:spLocks noChangeAspect="1"/>
                </p:cNvSpPr>
                <p:nvPr/>
              </p:nvSpPr>
              <p:spPr bwMode="auto">
                <a:xfrm>
                  <a:off x="2420" y="2087"/>
                  <a:ext cx="2140" cy="2141"/>
                </a:xfrm>
                <a:custGeom>
                  <a:avLst/>
                  <a:gdLst>
                    <a:gd name="G0" fmla="+- 0 0 0"/>
                    <a:gd name="G1" fmla="+- 21588 0 0"/>
                    <a:gd name="G2" fmla="+- 21600 0 0"/>
                    <a:gd name="T0" fmla="*/ 734 w 21600"/>
                    <a:gd name="T1" fmla="*/ 0 h 43179"/>
                    <a:gd name="T2" fmla="*/ 635 w 21600"/>
                    <a:gd name="T3" fmla="*/ 43179 h 43179"/>
                    <a:gd name="T4" fmla="*/ 0 w 21600"/>
                    <a:gd name="T5" fmla="*/ 21588 h 43179"/>
                  </a:gdLst>
                  <a:ahLst/>
                  <a:cxnLst>
                    <a:cxn ang="0">
                      <a:pos x="T0" y="T1"/>
                    </a:cxn>
                    <a:cxn ang="0">
                      <a:pos x="T2" y="T3"/>
                    </a:cxn>
                    <a:cxn ang="0">
                      <a:pos x="T4" y="T5"/>
                    </a:cxn>
                  </a:cxnLst>
                  <a:rect l="0" t="0" r="r" b="b"/>
                  <a:pathLst>
                    <a:path w="21600" h="43179" fill="none" extrusionOk="0">
                      <a:moveTo>
                        <a:pt x="733" y="0"/>
                      </a:moveTo>
                      <a:cubicBezTo>
                        <a:pt x="12370" y="396"/>
                        <a:pt x="21600" y="9944"/>
                        <a:pt x="21600" y="21588"/>
                      </a:cubicBezTo>
                      <a:cubicBezTo>
                        <a:pt x="21600" y="33270"/>
                        <a:pt x="12312" y="42835"/>
                        <a:pt x="634" y="43178"/>
                      </a:cubicBezTo>
                    </a:path>
                    <a:path w="21600" h="43179" stroke="0" extrusionOk="0">
                      <a:moveTo>
                        <a:pt x="733" y="0"/>
                      </a:moveTo>
                      <a:cubicBezTo>
                        <a:pt x="12370" y="396"/>
                        <a:pt x="21600" y="9944"/>
                        <a:pt x="21600" y="21588"/>
                      </a:cubicBezTo>
                      <a:cubicBezTo>
                        <a:pt x="21600" y="33270"/>
                        <a:pt x="12312" y="42835"/>
                        <a:pt x="634" y="43178"/>
                      </a:cubicBezTo>
                      <a:lnTo>
                        <a:pt x="0" y="21588"/>
                      </a:lnTo>
                      <a:close/>
                    </a:path>
                  </a:pathLst>
                </a:custGeom>
                <a:noFill/>
                <a:ln w="101600">
                  <a:solidFill>
                    <a:schemeClr val="bg1"/>
                  </a:solidFill>
                  <a:round/>
                  <a:headEnd/>
                  <a:tailEnd type="stealth" w="med" len="med"/>
                </a:ln>
                <a:effectLst/>
              </p:spPr>
              <p:txBody>
                <a:bodyPr wrap="none" anchor="ctr"/>
                <a:lstStyle/>
                <a:p>
                  <a:endParaRPr lang="en-IN"/>
                </a:p>
              </p:txBody>
            </p:sp>
          </p:grpSp>
          <p:sp>
            <p:nvSpPr>
              <p:cNvPr id="57362" name="Freeform 18"/>
              <p:cNvSpPr>
                <a:spLocks noChangeAspect="1"/>
              </p:cNvSpPr>
              <p:nvPr/>
            </p:nvSpPr>
            <p:spPr bwMode="auto">
              <a:xfrm>
                <a:off x="1017" y="2696"/>
                <a:ext cx="837" cy="706"/>
              </a:xfrm>
              <a:custGeom>
                <a:avLst/>
                <a:gdLst/>
                <a:ahLst/>
                <a:cxnLst>
                  <a:cxn ang="0">
                    <a:pos x="39" y="734"/>
                  </a:cxn>
                  <a:cxn ang="0">
                    <a:pos x="75" y="736"/>
                  </a:cxn>
                  <a:cxn ang="0">
                    <a:pos x="154" y="686"/>
                  </a:cxn>
                  <a:cxn ang="0">
                    <a:pos x="226" y="624"/>
                  </a:cxn>
                  <a:cxn ang="0">
                    <a:pos x="296" y="525"/>
                  </a:cxn>
                  <a:cxn ang="0">
                    <a:pos x="425" y="439"/>
                  </a:cxn>
                  <a:cxn ang="0">
                    <a:pos x="581" y="362"/>
                  </a:cxn>
                  <a:cxn ang="0">
                    <a:pos x="742" y="230"/>
                  </a:cxn>
                  <a:cxn ang="0">
                    <a:pos x="845" y="112"/>
                  </a:cxn>
                  <a:cxn ang="0">
                    <a:pos x="862" y="36"/>
                  </a:cxn>
                  <a:cxn ang="0">
                    <a:pos x="824" y="4"/>
                  </a:cxn>
                  <a:cxn ang="0">
                    <a:pos x="711" y="12"/>
                  </a:cxn>
                  <a:cxn ang="0">
                    <a:pos x="574" y="40"/>
                  </a:cxn>
                  <a:cxn ang="0">
                    <a:pos x="493" y="45"/>
                  </a:cxn>
                  <a:cxn ang="0">
                    <a:pos x="430" y="28"/>
                  </a:cxn>
                  <a:cxn ang="0">
                    <a:pos x="305" y="12"/>
                  </a:cxn>
                  <a:cxn ang="0">
                    <a:pos x="221" y="12"/>
                  </a:cxn>
                  <a:cxn ang="0">
                    <a:pos x="159" y="36"/>
                  </a:cxn>
                  <a:cxn ang="0">
                    <a:pos x="82" y="100"/>
                  </a:cxn>
                  <a:cxn ang="0">
                    <a:pos x="22" y="223"/>
                  </a:cxn>
                  <a:cxn ang="0">
                    <a:pos x="3" y="362"/>
                  </a:cxn>
                  <a:cxn ang="0">
                    <a:pos x="3" y="501"/>
                  </a:cxn>
                  <a:cxn ang="0">
                    <a:pos x="22" y="571"/>
                  </a:cxn>
                  <a:cxn ang="0">
                    <a:pos x="34" y="660"/>
                  </a:cxn>
                  <a:cxn ang="0">
                    <a:pos x="39" y="734"/>
                  </a:cxn>
                </a:cxnLst>
                <a:rect l="0" t="0" r="r" b="b"/>
                <a:pathLst>
                  <a:path w="865" h="747">
                    <a:moveTo>
                      <a:pt x="39" y="734"/>
                    </a:moveTo>
                    <a:cubicBezTo>
                      <a:pt x="46" y="747"/>
                      <a:pt x="56" y="744"/>
                      <a:pt x="75" y="736"/>
                    </a:cubicBezTo>
                    <a:cubicBezTo>
                      <a:pt x="94" y="728"/>
                      <a:pt x="129" y="705"/>
                      <a:pt x="154" y="686"/>
                    </a:cubicBezTo>
                    <a:cubicBezTo>
                      <a:pt x="179" y="667"/>
                      <a:pt x="202" y="651"/>
                      <a:pt x="226" y="624"/>
                    </a:cubicBezTo>
                    <a:cubicBezTo>
                      <a:pt x="250" y="597"/>
                      <a:pt x="263" y="556"/>
                      <a:pt x="296" y="525"/>
                    </a:cubicBezTo>
                    <a:cubicBezTo>
                      <a:pt x="329" y="494"/>
                      <a:pt x="377" y="466"/>
                      <a:pt x="425" y="439"/>
                    </a:cubicBezTo>
                    <a:cubicBezTo>
                      <a:pt x="473" y="412"/>
                      <a:pt x="528" y="397"/>
                      <a:pt x="581" y="362"/>
                    </a:cubicBezTo>
                    <a:cubicBezTo>
                      <a:pt x="634" y="327"/>
                      <a:pt x="698" y="272"/>
                      <a:pt x="742" y="230"/>
                    </a:cubicBezTo>
                    <a:cubicBezTo>
                      <a:pt x="786" y="188"/>
                      <a:pt x="825" y="144"/>
                      <a:pt x="845" y="112"/>
                    </a:cubicBezTo>
                    <a:cubicBezTo>
                      <a:pt x="865" y="80"/>
                      <a:pt x="865" y="54"/>
                      <a:pt x="862" y="36"/>
                    </a:cubicBezTo>
                    <a:cubicBezTo>
                      <a:pt x="859" y="18"/>
                      <a:pt x="849" y="8"/>
                      <a:pt x="824" y="4"/>
                    </a:cubicBezTo>
                    <a:cubicBezTo>
                      <a:pt x="799" y="0"/>
                      <a:pt x="753" y="6"/>
                      <a:pt x="711" y="12"/>
                    </a:cubicBezTo>
                    <a:cubicBezTo>
                      <a:pt x="669" y="18"/>
                      <a:pt x="610" y="34"/>
                      <a:pt x="574" y="40"/>
                    </a:cubicBezTo>
                    <a:cubicBezTo>
                      <a:pt x="538" y="46"/>
                      <a:pt x="517" y="47"/>
                      <a:pt x="493" y="45"/>
                    </a:cubicBezTo>
                    <a:cubicBezTo>
                      <a:pt x="469" y="43"/>
                      <a:pt x="461" y="33"/>
                      <a:pt x="430" y="28"/>
                    </a:cubicBezTo>
                    <a:cubicBezTo>
                      <a:pt x="399" y="23"/>
                      <a:pt x="340" y="15"/>
                      <a:pt x="305" y="12"/>
                    </a:cubicBezTo>
                    <a:cubicBezTo>
                      <a:pt x="270" y="9"/>
                      <a:pt x="245" y="8"/>
                      <a:pt x="221" y="12"/>
                    </a:cubicBezTo>
                    <a:cubicBezTo>
                      <a:pt x="197" y="16"/>
                      <a:pt x="182" y="21"/>
                      <a:pt x="159" y="36"/>
                    </a:cubicBezTo>
                    <a:cubicBezTo>
                      <a:pt x="136" y="51"/>
                      <a:pt x="105" y="69"/>
                      <a:pt x="82" y="100"/>
                    </a:cubicBezTo>
                    <a:cubicBezTo>
                      <a:pt x="59" y="131"/>
                      <a:pt x="35" y="179"/>
                      <a:pt x="22" y="223"/>
                    </a:cubicBezTo>
                    <a:cubicBezTo>
                      <a:pt x="9" y="267"/>
                      <a:pt x="6" y="316"/>
                      <a:pt x="3" y="362"/>
                    </a:cubicBezTo>
                    <a:cubicBezTo>
                      <a:pt x="0" y="408"/>
                      <a:pt x="0" y="466"/>
                      <a:pt x="3" y="501"/>
                    </a:cubicBezTo>
                    <a:cubicBezTo>
                      <a:pt x="6" y="536"/>
                      <a:pt x="17" y="545"/>
                      <a:pt x="22" y="571"/>
                    </a:cubicBezTo>
                    <a:cubicBezTo>
                      <a:pt x="27" y="597"/>
                      <a:pt x="31" y="632"/>
                      <a:pt x="34" y="660"/>
                    </a:cubicBezTo>
                    <a:cubicBezTo>
                      <a:pt x="37" y="688"/>
                      <a:pt x="32" y="721"/>
                      <a:pt x="39" y="734"/>
                    </a:cubicBezTo>
                    <a:close/>
                  </a:path>
                </a:pathLst>
              </a:custGeom>
              <a:noFill/>
              <a:ln w="63500">
                <a:solidFill>
                  <a:srgbClr val="CC0000"/>
                </a:solidFill>
                <a:round/>
                <a:headEnd/>
                <a:tailEnd/>
              </a:ln>
              <a:effectLst/>
            </p:spPr>
            <p:txBody>
              <a:bodyPr/>
              <a:lstStyle/>
              <a:p>
                <a:endParaRPr lang="en-IN"/>
              </a:p>
            </p:txBody>
          </p:sp>
          <p:sp>
            <p:nvSpPr>
              <p:cNvPr id="57363" name="Arc 19"/>
              <p:cNvSpPr>
                <a:spLocks noChangeAspect="1"/>
              </p:cNvSpPr>
              <p:nvPr/>
            </p:nvSpPr>
            <p:spPr bwMode="auto">
              <a:xfrm>
                <a:off x="2325" y="1972"/>
                <a:ext cx="773" cy="66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headEnd/>
                <a:tailEnd type="stealth" w="med" len="med"/>
              </a:ln>
              <a:effectLst/>
            </p:spPr>
            <p:txBody>
              <a:bodyPr wrap="none" anchor="ctr"/>
              <a:lstStyle/>
              <a:p>
                <a:endParaRPr lang="en-IN"/>
              </a:p>
            </p:txBody>
          </p:sp>
          <p:sp>
            <p:nvSpPr>
              <p:cNvPr id="57364" name="Arc 20"/>
              <p:cNvSpPr>
                <a:spLocks noChangeAspect="1"/>
              </p:cNvSpPr>
              <p:nvPr/>
            </p:nvSpPr>
            <p:spPr bwMode="auto">
              <a:xfrm rot="-10800000">
                <a:off x="1551" y="1048"/>
                <a:ext cx="541" cy="760"/>
              </a:xfrm>
              <a:custGeom>
                <a:avLst/>
                <a:gdLst>
                  <a:gd name="G0" fmla="+- 0 0 0"/>
                  <a:gd name="G1" fmla="+- 21600 0 0"/>
                  <a:gd name="G2" fmla="+- 21600 0 0"/>
                  <a:gd name="T0" fmla="*/ 0 w 21600"/>
                  <a:gd name="T1" fmla="*/ 0 h 42357"/>
                  <a:gd name="T2" fmla="*/ 5977 w 21600"/>
                  <a:gd name="T3" fmla="*/ 42357 h 42357"/>
                  <a:gd name="T4" fmla="*/ 0 w 21600"/>
                  <a:gd name="T5" fmla="*/ 21600 h 42357"/>
                </a:gdLst>
                <a:ahLst/>
                <a:cxnLst>
                  <a:cxn ang="0">
                    <a:pos x="T0" y="T1"/>
                  </a:cxn>
                  <a:cxn ang="0">
                    <a:pos x="T2" y="T3"/>
                  </a:cxn>
                  <a:cxn ang="0">
                    <a:pos x="T4" y="T5"/>
                  </a:cxn>
                </a:cxnLst>
                <a:rect l="0" t="0" r="r" b="b"/>
                <a:pathLst>
                  <a:path w="21600" h="42357" fill="none" extrusionOk="0">
                    <a:moveTo>
                      <a:pt x="-1" y="0"/>
                    </a:moveTo>
                    <a:cubicBezTo>
                      <a:pt x="11929" y="0"/>
                      <a:pt x="21600" y="9670"/>
                      <a:pt x="21600" y="21600"/>
                    </a:cubicBezTo>
                    <a:cubicBezTo>
                      <a:pt x="21600" y="31227"/>
                      <a:pt x="15228" y="39692"/>
                      <a:pt x="5976" y="42356"/>
                    </a:cubicBezTo>
                  </a:path>
                  <a:path w="21600" h="42357" stroke="0" extrusionOk="0">
                    <a:moveTo>
                      <a:pt x="-1" y="0"/>
                    </a:moveTo>
                    <a:cubicBezTo>
                      <a:pt x="11929" y="0"/>
                      <a:pt x="21600" y="9670"/>
                      <a:pt x="21600" y="21600"/>
                    </a:cubicBezTo>
                    <a:cubicBezTo>
                      <a:pt x="21600" y="31227"/>
                      <a:pt x="15228" y="39692"/>
                      <a:pt x="5976" y="42356"/>
                    </a:cubicBezTo>
                    <a:lnTo>
                      <a:pt x="0" y="21600"/>
                    </a:lnTo>
                    <a:close/>
                  </a:path>
                </a:pathLst>
              </a:custGeom>
              <a:noFill/>
              <a:ln w="38100">
                <a:solidFill>
                  <a:srgbClr val="0000FF"/>
                </a:solidFill>
                <a:round/>
                <a:headEnd/>
                <a:tailEnd type="stealth" w="med" len="med"/>
              </a:ln>
              <a:effectLst/>
            </p:spPr>
            <p:txBody>
              <a:bodyPr wrap="none" anchor="ctr"/>
              <a:lstStyle/>
              <a:p>
                <a:endParaRPr lang="en-IN"/>
              </a:p>
            </p:txBody>
          </p:sp>
          <p:sp>
            <p:nvSpPr>
              <p:cNvPr id="57365" name="Arc 21"/>
              <p:cNvSpPr>
                <a:spLocks noChangeAspect="1"/>
              </p:cNvSpPr>
              <p:nvPr/>
            </p:nvSpPr>
            <p:spPr bwMode="auto">
              <a:xfrm>
                <a:off x="2279" y="1050"/>
                <a:ext cx="592" cy="744"/>
              </a:xfrm>
              <a:custGeom>
                <a:avLst/>
                <a:gdLst>
                  <a:gd name="G0" fmla="+- 0 0 0"/>
                  <a:gd name="G1" fmla="+- 20718 0 0"/>
                  <a:gd name="G2" fmla="+- 21600 0 0"/>
                  <a:gd name="T0" fmla="*/ 6110 w 21600"/>
                  <a:gd name="T1" fmla="*/ 0 h 41475"/>
                  <a:gd name="T2" fmla="*/ 5977 w 21600"/>
                  <a:gd name="T3" fmla="*/ 41475 h 41475"/>
                  <a:gd name="T4" fmla="*/ 0 w 21600"/>
                  <a:gd name="T5" fmla="*/ 20718 h 41475"/>
                </a:gdLst>
                <a:ahLst/>
                <a:cxnLst>
                  <a:cxn ang="0">
                    <a:pos x="T0" y="T1"/>
                  </a:cxn>
                  <a:cxn ang="0">
                    <a:pos x="T2" y="T3"/>
                  </a:cxn>
                  <a:cxn ang="0">
                    <a:pos x="T4" y="T5"/>
                  </a:cxn>
                </a:cxnLst>
                <a:rect l="0" t="0" r="r" b="b"/>
                <a:pathLst>
                  <a:path w="21600" h="41475" fill="none" extrusionOk="0">
                    <a:moveTo>
                      <a:pt x="6109" y="0"/>
                    </a:moveTo>
                    <a:cubicBezTo>
                      <a:pt x="15294" y="2708"/>
                      <a:pt x="21600" y="11141"/>
                      <a:pt x="21600" y="20718"/>
                    </a:cubicBezTo>
                    <a:cubicBezTo>
                      <a:pt x="21600" y="30345"/>
                      <a:pt x="15228" y="38810"/>
                      <a:pt x="5976" y="41474"/>
                    </a:cubicBezTo>
                  </a:path>
                  <a:path w="21600" h="41475" stroke="0" extrusionOk="0">
                    <a:moveTo>
                      <a:pt x="6109" y="0"/>
                    </a:moveTo>
                    <a:cubicBezTo>
                      <a:pt x="15294" y="2708"/>
                      <a:pt x="21600" y="11141"/>
                      <a:pt x="21600" y="20718"/>
                    </a:cubicBezTo>
                    <a:cubicBezTo>
                      <a:pt x="21600" y="30345"/>
                      <a:pt x="15228" y="38810"/>
                      <a:pt x="5976" y="41474"/>
                    </a:cubicBezTo>
                    <a:lnTo>
                      <a:pt x="0" y="20718"/>
                    </a:lnTo>
                    <a:close/>
                  </a:path>
                </a:pathLst>
              </a:custGeom>
              <a:noFill/>
              <a:ln w="38100">
                <a:solidFill>
                  <a:srgbClr val="FF0000"/>
                </a:solidFill>
                <a:round/>
                <a:headEnd/>
                <a:tailEnd type="stealth" w="med" len="med"/>
              </a:ln>
              <a:effectLst/>
            </p:spPr>
            <p:txBody>
              <a:bodyPr wrap="none" anchor="ctr"/>
              <a:lstStyle/>
              <a:p>
                <a:endParaRPr lang="en-IN"/>
              </a:p>
            </p:txBody>
          </p:sp>
          <p:sp>
            <p:nvSpPr>
              <p:cNvPr id="57366" name="Arc 22"/>
              <p:cNvSpPr>
                <a:spLocks noChangeAspect="1"/>
              </p:cNvSpPr>
              <p:nvPr/>
            </p:nvSpPr>
            <p:spPr bwMode="auto">
              <a:xfrm>
                <a:off x="2324" y="1991"/>
                <a:ext cx="2140" cy="2141"/>
              </a:xfrm>
              <a:custGeom>
                <a:avLst/>
                <a:gdLst>
                  <a:gd name="G0" fmla="+- 0 0 0"/>
                  <a:gd name="G1" fmla="+- 21588 0 0"/>
                  <a:gd name="G2" fmla="+- 21600 0 0"/>
                  <a:gd name="T0" fmla="*/ 734 w 21600"/>
                  <a:gd name="T1" fmla="*/ 0 h 43179"/>
                  <a:gd name="T2" fmla="*/ 635 w 21600"/>
                  <a:gd name="T3" fmla="*/ 43179 h 43179"/>
                  <a:gd name="T4" fmla="*/ 0 w 21600"/>
                  <a:gd name="T5" fmla="*/ 21588 h 43179"/>
                </a:gdLst>
                <a:ahLst/>
                <a:cxnLst>
                  <a:cxn ang="0">
                    <a:pos x="T0" y="T1"/>
                  </a:cxn>
                  <a:cxn ang="0">
                    <a:pos x="T2" y="T3"/>
                  </a:cxn>
                  <a:cxn ang="0">
                    <a:pos x="T4" y="T5"/>
                  </a:cxn>
                </a:cxnLst>
                <a:rect l="0" t="0" r="r" b="b"/>
                <a:pathLst>
                  <a:path w="21600" h="43179" fill="none" extrusionOk="0">
                    <a:moveTo>
                      <a:pt x="733" y="0"/>
                    </a:moveTo>
                    <a:cubicBezTo>
                      <a:pt x="12370" y="396"/>
                      <a:pt x="21600" y="9944"/>
                      <a:pt x="21600" y="21588"/>
                    </a:cubicBezTo>
                    <a:cubicBezTo>
                      <a:pt x="21600" y="33270"/>
                      <a:pt x="12312" y="42835"/>
                      <a:pt x="634" y="43178"/>
                    </a:cubicBezTo>
                  </a:path>
                  <a:path w="21600" h="43179" stroke="0" extrusionOk="0">
                    <a:moveTo>
                      <a:pt x="733" y="0"/>
                    </a:moveTo>
                    <a:cubicBezTo>
                      <a:pt x="12370" y="396"/>
                      <a:pt x="21600" y="9944"/>
                      <a:pt x="21600" y="21588"/>
                    </a:cubicBezTo>
                    <a:cubicBezTo>
                      <a:pt x="21600" y="33270"/>
                      <a:pt x="12312" y="42835"/>
                      <a:pt x="634" y="43178"/>
                    </a:cubicBezTo>
                    <a:lnTo>
                      <a:pt x="0" y="21588"/>
                    </a:lnTo>
                    <a:close/>
                  </a:path>
                </a:pathLst>
              </a:custGeom>
              <a:noFill/>
              <a:ln w="38100">
                <a:solidFill>
                  <a:srgbClr val="FF0000"/>
                </a:solidFill>
                <a:round/>
                <a:headEnd/>
                <a:tailEnd type="stealth" w="med" len="med"/>
              </a:ln>
              <a:effectLst/>
            </p:spPr>
            <p:txBody>
              <a:bodyPr wrap="none" anchor="ctr"/>
              <a:lstStyle/>
              <a:p>
                <a:endParaRPr lang="en-IN"/>
              </a:p>
            </p:txBody>
          </p:sp>
          <p:sp>
            <p:nvSpPr>
              <p:cNvPr id="57367" name="Freeform 23"/>
              <p:cNvSpPr>
                <a:spLocks/>
              </p:cNvSpPr>
              <p:nvPr/>
            </p:nvSpPr>
            <p:spPr bwMode="auto">
              <a:xfrm>
                <a:off x="1920" y="2016"/>
                <a:ext cx="864" cy="1296"/>
              </a:xfrm>
              <a:custGeom>
                <a:avLst/>
                <a:gdLst/>
                <a:ahLst/>
                <a:cxnLst>
                  <a:cxn ang="0">
                    <a:pos x="864" y="1296"/>
                  </a:cxn>
                  <a:cxn ang="0">
                    <a:pos x="528" y="1008"/>
                  </a:cxn>
                  <a:cxn ang="0">
                    <a:pos x="384" y="480"/>
                  </a:cxn>
                  <a:cxn ang="0">
                    <a:pos x="96" y="240"/>
                  </a:cxn>
                  <a:cxn ang="0">
                    <a:pos x="0" y="0"/>
                  </a:cxn>
                </a:cxnLst>
                <a:rect l="0" t="0" r="r" b="b"/>
                <a:pathLst>
                  <a:path w="864" h="1296">
                    <a:moveTo>
                      <a:pt x="864" y="1296"/>
                    </a:moveTo>
                    <a:cubicBezTo>
                      <a:pt x="736" y="1220"/>
                      <a:pt x="608" y="1144"/>
                      <a:pt x="528" y="1008"/>
                    </a:cubicBezTo>
                    <a:cubicBezTo>
                      <a:pt x="448" y="872"/>
                      <a:pt x="456" y="608"/>
                      <a:pt x="384" y="480"/>
                    </a:cubicBezTo>
                    <a:cubicBezTo>
                      <a:pt x="312" y="352"/>
                      <a:pt x="160" y="320"/>
                      <a:pt x="96" y="240"/>
                    </a:cubicBezTo>
                    <a:cubicBezTo>
                      <a:pt x="32" y="160"/>
                      <a:pt x="8" y="40"/>
                      <a:pt x="0" y="0"/>
                    </a:cubicBezTo>
                  </a:path>
                </a:pathLst>
              </a:custGeom>
              <a:noFill/>
              <a:ln w="101600" cap="flat" cmpd="sng">
                <a:solidFill>
                  <a:srgbClr val="FFCC00"/>
                </a:solidFill>
                <a:prstDash val="solid"/>
                <a:round/>
                <a:headEnd type="none" w="med" len="med"/>
                <a:tailEnd type="triangle" w="med" len="med"/>
              </a:ln>
              <a:effectLst/>
            </p:spPr>
            <p:txBody>
              <a:bodyPr/>
              <a:lstStyle/>
              <a:p>
                <a:endParaRPr lang="en-IN"/>
              </a:p>
            </p:txBody>
          </p:sp>
          <p:sp>
            <p:nvSpPr>
              <p:cNvPr id="57368" name="Line 24"/>
              <p:cNvSpPr>
                <a:spLocks noChangeShapeType="1"/>
              </p:cNvSpPr>
              <p:nvPr/>
            </p:nvSpPr>
            <p:spPr bwMode="auto">
              <a:xfrm flipV="1">
                <a:off x="2256" y="1776"/>
                <a:ext cx="1392" cy="672"/>
              </a:xfrm>
              <a:prstGeom prst="line">
                <a:avLst/>
              </a:prstGeom>
              <a:noFill/>
              <a:ln w="63500">
                <a:solidFill>
                  <a:schemeClr val="bg1"/>
                </a:solidFill>
                <a:round/>
                <a:headEnd/>
                <a:tailEnd/>
              </a:ln>
              <a:effectLst/>
            </p:spPr>
            <p:txBody>
              <a:bodyPr/>
              <a:lstStyle/>
              <a:p>
                <a:endParaRPr lang="en-IN"/>
              </a:p>
            </p:txBody>
          </p:sp>
          <p:sp>
            <p:nvSpPr>
              <p:cNvPr id="57369" name="Line 25"/>
              <p:cNvSpPr>
                <a:spLocks noChangeShapeType="1"/>
              </p:cNvSpPr>
              <p:nvPr/>
            </p:nvSpPr>
            <p:spPr bwMode="auto">
              <a:xfrm flipV="1">
                <a:off x="2256" y="1776"/>
                <a:ext cx="1392" cy="672"/>
              </a:xfrm>
              <a:prstGeom prst="line">
                <a:avLst/>
              </a:prstGeom>
              <a:noFill/>
              <a:ln w="15875">
                <a:solidFill>
                  <a:schemeClr val="tx1"/>
                </a:solidFill>
                <a:round/>
                <a:headEnd/>
                <a:tailEnd/>
              </a:ln>
              <a:effectLst/>
            </p:spPr>
            <p:txBody>
              <a:bodyPr/>
              <a:lstStyle/>
              <a:p>
                <a:endParaRPr lang="en-IN"/>
              </a:p>
            </p:txBody>
          </p:sp>
          <p:sp>
            <p:nvSpPr>
              <p:cNvPr id="57370" name="Text Box 26"/>
              <p:cNvSpPr txBox="1">
                <a:spLocks noChangeArrowheads="1"/>
              </p:cNvSpPr>
              <p:nvPr/>
            </p:nvSpPr>
            <p:spPr bwMode="auto">
              <a:xfrm>
                <a:off x="3744" y="1392"/>
                <a:ext cx="1239" cy="518"/>
              </a:xfrm>
              <a:prstGeom prst="rect">
                <a:avLst/>
              </a:prstGeom>
              <a:noFill/>
              <a:ln w="15875">
                <a:noFill/>
                <a:miter lim="800000"/>
                <a:headEnd/>
                <a:tailEnd/>
              </a:ln>
              <a:effectLst/>
            </p:spPr>
            <p:txBody>
              <a:bodyPr wrap="none">
                <a:spAutoFit/>
              </a:bodyPr>
              <a:lstStyle/>
              <a:p>
                <a:r>
                  <a:rPr lang="en-US"/>
                  <a:t>Lymphatics </a:t>
                </a:r>
              </a:p>
              <a:p>
                <a:r>
                  <a:rPr lang="en-US"/>
                  <a:t>(thoracic duct)</a:t>
                </a:r>
              </a:p>
            </p:txBody>
          </p:sp>
          <p:sp>
            <p:nvSpPr>
              <p:cNvPr id="57371" name="Oval 27"/>
              <p:cNvSpPr>
                <a:spLocks noChangeArrowheads="1"/>
              </p:cNvSpPr>
              <p:nvPr/>
            </p:nvSpPr>
            <p:spPr bwMode="auto">
              <a:xfrm>
                <a:off x="1248" y="3120"/>
                <a:ext cx="144" cy="144"/>
              </a:xfrm>
              <a:prstGeom prst="ellipse">
                <a:avLst/>
              </a:prstGeom>
              <a:solidFill>
                <a:schemeClr val="bg1"/>
              </a:solidFill>
              <a:ln w="15875">
                <a:noFill/>
                <a:round/>
                <a:headEnd/>
                <a:tailEnd/>
              </a:ln>
              <a:effectLst/>
            </p:spPr>
            <p:txBody>
              <a:bodyPr wrap="none" anchor="ctr"/>
              <a:lstStyle/>
              <a:p>
                <a:endParaRPr lang="en-IN"/>
              </a:p>
            </p:txBody>
          </p:sp>
          <p:sp>
            <p:nvSpPr>
              <p:cNvPr id="57372" name="Arc 28"/>
              <p:cNvSpPr>
                <a:spLocks noChangeAspect="1"/>
              </p:cNvSpPr>
              <p:nvPr/>
            </p:nvSpPr>
            <p:spPr bwMode="auto">
              <a:xfrm flipH="1" flipV="1">
                <a:off x="1290" y="3072"/>
                <a:ext cx="1733" cy="513"/>
              </a:xfrm>
              <a:custGeom>
                <a:avLst/>
                <a:gdLst>
                  <a:gd name="G0" fmla="+- 20308 0 0"/>
                  <a:gd name="G1" fmla="+- 21600 0 0"/>
                  <a:gd name="G2" fmla="+- 21600 0 0"/>
                  <a:gd name="T0" fmla="*/ 0 w 41908"/>
                  <a:gd name="T1" fmla="*/ 14241 h 21600"/>
                  <a:gd name="T2" fmla="*/ 41908 w 41908"/>
                  <a:gd name="T3" fmla="*/ 21600 h 21600"/>
                  <a:gd name="T4" fmla="*/ 20308 w 41908"/>
                  <a:gd name="T5" fmla="*/ 21600 h 21600"/>
                </a:gdLst>
                <a:ahLst/>
                <a:cxnLst>
                  <a:cxn ang="0">
                    <a:pos x="T0" y="T1"/>
                  </a:cxn>
                  <a:cxn ang="0">
                    <a:pos x="T2" y="T3"/>
                  </a:cxn>
                  <a:cxn ang="0">
                    <a:pos x="T4" y="T5"/>
                  </a:cxn>
                </a:cxnLst>
                <a:rect l="0" t="0" r="r" b="b"/>
                <a:pathLst>
                  <a:path w="41908" h="21600" fill="none" extrusionOk="0">
                    <a:moveTo>
                      <a:pt x="0" y="14241"/>
                    </a:moveTo>
                    <a:cubicBezTo>
                      <a:pt x="3097" y="5693"/>
                      <a:pt x="11216" y="-1"/>
                      <a:pt x="20308" y="0"/>
                    </a:cubicBezTo>
                    <a:cubicBezTo>
                      <a:pt x="32237" y="0"/>
                      <a:pt x="41908" y="9670"/>
                      <a:pt x="41908" y="21600"/>
                    </a:cubicBezTo>
                  </a:path>
                  <a:path w="41908" h="21600" stroke="0" extrusionOk="0">
                    <a:moveTo>
                      <a:pt x="0" y="14241"/>
                    </a:moveTo>
                    <a:cubicBezTo>
                      <a:pt x="3097" y="5693"/>
                      <a:pt x="11216" y="-1"/>
                      <a:pt x="20308" y="0"/>
                    </a:cubicBezTo>
                    <a:cubicBezTo>
                      <a:pt x="32237" y="0"/>
                      <a:pt x="41908" y="9670"/>
                      <a:pt x="41908" y="21600"/>
                    </a:cubicBezTo>
                    <a:lnTo>
                      <a:pt x="20308" y="21600"/>
                    </a:lnTo>
                    <a:close/>
                  </a:path>
                </a:pathLst>
              </a:custGeom>
              <a:noFill/>
              <a:ln w="38100">
                <a:solidFill>
                  <a:srgbClr val="CC0099"/>
                </a:solidFill>
                <a:round/>
                <a:headEnd/>
                <a:tailEnd type="stealth" w="med" len="med"/>
              </a:ln>
              <a:effectLst/>
            </p:spPr>
            <p:txBody>
              <a:bodyPr wrap="none" anchor="ctr"/>
              <a:lstStyle/>
              <a:p>
                <a:endParaRPr lang="en-IN"/>
              </a:p>
            </p:txBody>
          </p:sp>
          <p:sp>
            <p:nvSpPr>
              <p:cNvPr id="57373" name="Arc 29"/>
              <p:cNvSpPr>
                <a:spLocks noChangeAspect="1"/>
              </p:cNvSpPr>
              <p:nvPr/>
            </p:nvSpPr>
            <p:spPr bwMode="auto">
              <a:xfrm rot="-5400000">
                <a:off x="1231" y="2046"/>
                <a:ext cx="892" cy="679"/>
              </a:xfrm>
              <a:custGeom>
                <a:avLst/>
                <a:gdLst>
                  <a:gd name="G0" fmla="+- 0 0 0"/>
                  <a:gd name="G1" fmla="+- 21600 0 0"/>
                  <a:gd name="G2" fmla="+- 21600 0 0"/>
                  <a:gd name="T0" fmla="*/ 0 w 21116"/>
                  <a:gd name="T1" fmla="*/ 0 h 21600"/>
                  <a:gd name="T2" fmla="*/ 21116 w 21116"/>
                  <a:gd name="T3" fmla="*/ 17052 h 21600"/>
                  <a:gd name="T4" fmla="*/ 0 w 21116"/>
                  <a:gd name="T5" fmla="*/ 21600 h 21600"/>
                </a:gdLst>
                <a:ahLst/>
                <a:cxnLst>
                  <a:cxn ang="0">
                    <a:pos x="T0" y="T1"/>
                  </a:cxn>
                  <a:cxn ang="0">
                    <a:pos x="T2" y="T3"/>
                  </a:cxn>
                  <a:cxn ang="0">
                    <a:pos x="T4" y="T5"/>
                  </a:cxn>
                </a:cxnLst>
                <a:rect l="0" t="0" r="r" b="b"/>
                <a:pathLst>
                  <a:path w="21116" h="21600" fill="none" extrusionOk="0">
                    <a:moveTo>
                      <a:pt x="-1" y="0"/>
                    </a:moveTo>
                    <a:cubicBezTo>
                      <a:pt x="10176" y="0"/>
                      <a:pt x="18973" y="7103"/>
                      <a:pt x="21115" y="17052"/>
                    </a:cubicBezTo>
                  </a:path>
                  <a:path w="21116" h="21600" stroke="0" extrusionOk="0">
                    <a:moveTo>
                      <a:pt x="-1" y="0"/>
                    </a:moveTo>
                    <a:cubicBezTo>
                      <a:pt x="10176" y="0"/>
                      <a:pt x="18973" y="7103"/>
                      <a:pt x="21115" y="17052"/>
                    </a:cubicBezTo>
                    <a:lnTo>
                      <a:pt x="0" y="21600"/>
                    </a:lnTo>
                    <a:close/>
                  </a:path>
                </a:pathLst>
              </a:custGeom>
              <a:noFill/>
              <a:ln w="101600">
                <a:solidFill>
                  <a:schemeClr val="bg1"/>
                </a:solidFill>
                <a:round/>
                <a:headEnd/>
                <a:tailEnd/>
              </a:ln>
              <a:effectLst/>
            </p:spPr>
            <p:txBody>
              <a:bodyPr wrap="none" anchor="ctr"/>
              <a:lstStyle/>
              <a:p>
                <a:endParaRPr lang="en-IN"/>
              </a:p>
            </p:txBody>
          </p:sp>
          <p:sp>
            <p:nvSpPr>
              <p:cNvPr id="57374" name="Arc 30"/>
              <p:cNvSpPr>
                <a:spLocks noChangeAspect="1"/>
              </p:cNvSpPr>
              <p:nvPr/>
            </p:nvSpPr>
            <p:spPr bwMode="auto">
              <a:xfrm rot="-5400000">
                <a:off x="1221" y="2050"/>
                <a:ext cx="892" cy="679"/>
              </a:xfrm>
              <a:custGeom>
                <a:avLst/>
                <a:gdLst>
                  <a:gd name="G0" fmla="+- 0 0 0"/>
                  <a:gd name="G1" fmla="+- 21600 0 0"/>
                  <a:gd name="G2" fmla="+- 21600 0 0"/>
                  <a:gd name="T0" fmla="*/ 0 w 21116"/>
                  <a:gd name="T1" fmla="*/ 0 h 21600"/>
                  <a:gd name="T2" fmla="*/ 21116 w 21116"/>
                  <a:gd name="T3" fmla="*/ 17052 h 21600"/>
                  <a:gd name="T4" fmla="*/ 0 w 21116"/>
                  <a:gd name="T5" fmla="*/ 21600 h 21600"/>
                </a:gdLst>
                <a:ahLst/>
                <a:cxnLst>
                  <a:cxn ang="0">
                    <a:pos x="T0" y="T1"/>
                  </a:cxn>
                  <a:cxn ang="0">
                    <a:pos x="T2" y="T3"/>
                  </a:cxn>
                  <a:cxn ang="0">
                    <a:pos x="T4" y="T5"/>
                  </a:cxn>
                </a:cxnLst>
                <a:rect l="0" t="0" r="r" b="b"/>
                <a:pathLst>
                  <a:path w="21116" h="21600" fill="none" extrusionOk="0">
                    <a:moveTo>
                      <a:pt x="-1" y="0"/>
                    </a:moveTo>
                    <a:cubicBezTo>
                      <a:pt x="10176" y="0"/>
                      <a:pt x="18973" y="7103"/>
                      <a:pt x="21115" y="17052"/>
                    </a:cubicBezTo>
                  </a:path>
                  <a:path w="21116" h="21600" stroke="0" extrusionOk="0">
                    <a:moveTo>
                      <a:pt x="-1" y="0"/>
                    </a:moveTo>
                    <a:cubicBezTo>
                      <a:pt x="10176" y="0"/>
                      <a:pt x="18973" y="7103"/>
                      <a:pt x="21115" y="17052"/>
                    </a:cubicBezTo>
                    <a:lnTo>
                      <a:pt x="0" y="21600"/>
                    </a:lnTo>
                    <a:close/>
                  </a:path>
                </a:pathLst>
              </a:custGeom>
              <a:noFill/>
              <a:ln w="38100">
                <a:solidFill>
                  <a:srgbClr val="0000FF"/>
                </a:solidFill>
                <a:round/>
                <a:headEnd/>
                <a:tailEnd/>
              </a:ln>
              <a:effectLst/>
            </p:spPr>
            <p:txBody>
              <a:bodyPr wrap="none" anchor="ctr"/>
              <a:lstStyle/>
              <a:p>
                <a:endParaRPr lang="en-IN"/>
              </a:p>
            </p:txBody>
          </p:sp>
          <p:sp>
            <p:nvSpPr>
              <p:cNvPr id="57375" name="Arc 31"/>
              <p:cNvSpPr>
                <a:spLocks noChangeAspect="1"/>
              </p:cNvSpPr>
              <p:nvPr/>
            </p:nvSpPr>
            <p:spPr bwMode="auto">
              <a:xfrm>
                <a:off x="187" y="1945"/>
                <a:ext cx="2140" cy="2188"/>
              </a:xfrm>
              <a:custGeom>
                <a:avLst/>
                <a:gdLst>
                  <a:gd name="G0" fmla="+- 21600 0 0"/>
                  <a:gd name="G1" fmla="+- 21468 0 0"/>
                  <a:gd name="G2" fmla="+- 21600 0 0"/>
                  <a:gd name="T0" fmla="*/ 20478 w 21600"/>
                  <a:gd name="T1" fmla="*/ 43039 h 43039"/>
                  <a:gd name="T2" fmla="*/ 19213 w 21600"/>
                  <a:gd name="T3" fmla="*/ 0 h 43039"/>
                  <a:gd name="T4" fmla="*/ 21600 w 21600"/>
                  <a:gd name="T5" fmla="*/ 21468 h 43039"/>
                </a:gdLst>
                <a:ahLst/>
                <a:cxnLst>
                  <a:cxn ang="0">
                    <a:pos x="T0" y="T1"/>
                  </a:cxn>
                  <a:cxn ang="0">
                    <a:pos x="T2" y="T3"/>
                  </a:cxn>
                  <a:cxn ang="0">
                    <a:pos x="T4" y="T5"/>
                  </a:cxn>
                </a:cxnLst>
                <a:rect l="0" t="0" r="r" b="b"/>
                <a:pathLst>
                  <a:path w="21600" h="43039" fill="none" extrusionOk="0">
                    <a:moveTo>
                      <a:pt x="20478" y="43038"/>
                    </a:moveTo>
                    <a:cubicBezTo>
                      <a:pt x="9000" y="42441"/>
                      <a:pt x="0" y="32961"/>
                      <a:pt x="0" y="21468"/>
                    </a:cubicBezTo>
                    <a:cubicBezTo>
                      <a:pt x="-1" y="10462"/>
                      <a:pt x="8274" y="1216"/>
                      <a:pt x="19213" y="0"/>
                    </a:cubicBezTo>
                  </a:path>
                  <a:path w="21600" h="43039" stroke="0" extrusionOk="0">
                    <a:moveTo>
                      <a:pt x="20478" y="43038"/>
                    </a:moveTo>
                    <a:cubicBezTo>
                      <a:pt x="9000" y="42441"/>
                      <a:pt x="0" y="32961"/>
                      <a:pt x="0" y="21468"/>
                    </a:cubicBezTo>
                    <a:cubicBezTo>
                      <a:pt x="-1" y="10462"/>
                      <a:pt x="8274" y="1216"/>
                      <a:pt x="19213" y="0"/>
                    </a:cubicBezTo>
                    <a:lnTo>
                      <a:pt x="21600" y="21468"/>
                    </a:lnTo>
                    <a:close/>
                  </a:path>
                </a:pathLst>
              </a:custGeom>
              <a:noFill/>
              <a:ln w="38100">
                <a:solidFill>
                  <a:srgbClr val="0000FF"/>
                </a:solidFill>
                <a:round/>
                <a:headEnd/>
                <a:tailEnd type="stealth" w="med" len="med"/>
              </a:ln>
              <a:effectLst/>
            </p:spPr>
            <p:txBody>
              <a:bodyPr wrap="none" anchor="ctr"/>
              <a:lstStyle/>
              <a:p>
                <a:endParaRPr lang="en-IN"/>
              </a:p>
            </p:txBody>
          </p:sp>
        </p:grpSp>
        <p:sp>
          <p:nvSpPr>
            <p:cNvPr id="57376" name="Text Box 32"/>
            <p:cNvSpPr txBox="1">
              <a:spLocks noChangeAspect="1" noChangeArrowheads="1"/>
            </p:cNvSpPr>
            <p:nvPr/>
          </p:nvSpPr>
          <p:spPr bwMode="auto">
            <a:xfrm>
              <a:off x="576" y="2784"/>
              <a:ext cx="531" cy="288"/>
            </a:xfrm>
            <a:prstGeom prst="rect">
              <a:avLst/>
            </a:prstGeom>
            <a:solidFill>
              <a:schemeClr val="bg1"/>
            </a:solidFill>
            <a:ln w="9525">
              <a:noFill/>
              <a:miter lim="800000"/>
              <a:headEnd/>
              <a:tailEnd/>
            </a:ln>
            <a:effectLst/>
          </p:spPr>
          <p:txBody>
            <a:bodyPr wrap="none">
              <a:spAutoFit/>
            </a:bodyPr>
            <a:lstStyle/>
            <a:p>
              <a:r>
                <a:rPr lang="en-US"/>
                <a:t>Liver</a:t>
              </a:r>
              <a:endParaRPr lang="en-CA"/>
            </a:p>
          </p:txBody>
        </p:sp>
        <p:sp>
          <p:nvSpPr>
            <p:cNvPr id="57377" name="Text Box 33"/>
            <p:cNvSpPr txBox="1">
              <a:spLocks noChangeAspect="1" noChangeArrowheads="1"/>
            </p:cNvSpPr>
            <p:nvPr/>
          </p:nvSpPr>
          <p:spPr bwMode="auto">
            <a:xfrm>
              <a:off x="1584" y="3360"/>
              <a:ext cx="952" cy="288"/>
            </a:xfrm>
            <a:prstGeom prst="rect">
              <a:avLst/>
            </a:prstGeom>
            <a:solidFill>
              <a:schemeClr val="bg1"/>
            </a:solidFill>
            <a:ln w="9525">
              <a:noFill/>
              <a:miter lim="800000"/>
              <a:headEnd/>
              <a:tailEnd/>
            </a:ln>
            <a:effectLst/>
          </p:spPr>
          <p:txBody>
            <a:bodyPr wrap="none">
              <a:spAutoFit/>
            </a:bodyPr>
            <a:lstStyle/>
            <a:p>
              <a:r>
                <a:rPr lang="en-US"/>
                <a:t>Portal vein</a:t>
              </a:r>
              <a:endParaRPr lang="en-CA"/>
            </a:p>
          </p:txBody>
        </p:sp>
        <p:sp>
          <p:nvSpPr>
            <p:cNvPr id="57378" name="Text Box 34"/>
            <p:cNvSpPr txBox="1">
              <a:spLocks noChangeArrowheads="1"/>
            </p:cNvSpPr>
            <p:nvPr/>
          </p:nvSpPr>
          <p:spPr bwMode="auto">
            <a:xfrm>
              <a:off x="1440" y="576"/>
              <a:ext cx="596" cy="288"/>
            </a:xfrm>
            <a:prstGeom prst="rect">
              <a:avLst/>
            </a:prstGeom>
            <a:solidFill>
              <a:schemeClr val="bg1"/>
            </a:solidFill>
            <a:ln w="15875">
              <a:noFill/>
              <a:miter lim="800000"/>
              <a:headEnd/>
              <a:tailEnd/>
            </a:ln>
            <a:effectLst/>
          </p:spPr>
          <p:txBody>
            <a:bodyPr wrap="none">
              <a:spAutoFit/>
            </a:bodyPr>
            <a:lstStyle/>
            <a:p>
              <a:r>
                <a:rPr lang="en-US"/>
                <a:t>Lungs</a:t>
              </a:r>
            </a:p>
          </p:txBody>
        </p:sp>
        <p:sp>
          <p:nvSpPr>
            <p:cNvPr id="57379" name="Text Box 35"/>
            <p:cNvSpPr txBox="1">
              <a:spLocks noChangeAspect="1" noChangeArrowheads="1"/>
            </p:cNvSpPr>
            <p:nvPr/>
          </p:nvSpPr>
          <p:spPr bwMode="auto">
            <a:xfrm>
              <a:off x="1955" y="3744"/>
              <a:ext cx="973" cy="518"/>
            </a:xfrm>
            <a:prstGeom prst="rect">
              <a:avLst/>
            </a:prstGeom>
            <a:solidFill>
              <a:schemeClr val="bg1"/>
            </a:solidFill>
            <a:ln w="15875">
              <a:noFill/>
              <a:miter lim="800000"/>
              <a:headEnd/>
              <a:tailEnd/>
            </a:ln>
            <a:effectLst/>
          </p:spPr>
          <p:txBody>
            <a:bodyPr>
              <a:spAutoFit/>
            </a:bodyPr>
            <a:lstStyle/>
            <a:p>
              <a:r>
                <a:rPr lang="en-US"/>
                <a:t>Systemic circulation</a:t>
              </a:r>
              <a:endParaRPr lang="en-CA"/>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543050" y="274638"/>
            <a:ext cx="6305550" cy="585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b="1"/>
              <a:t>Questions</a:t>
            </a:r>
          </a:p>
        </p:txBody>
      </p:sp>
      <p:sp>
        <p:nvSpPr>
          <p:cNvPr id="69635" name="Rectangle 3"/>
          <p:cNvSpPr>
            <a:spLocks noGrp="1" noChangeArrowheads="1"/>
          </p:cNvSpPr>
          <p:nvPr>
            <p:ph type="body" idx="1"/>
          </p:nvPr>
        </p:nvSpPr>
        <p:spPr/>
        <p:txBody>
          <a:bodyPr/>
          <a:lstStyle/>
          <a:p>
            <a:pPr>
              <a:buFontTx/>
              <a:buNone/>
            </a:pPr>
            <a:r>
              <a:rPr lang="en-US"/>
              <a:t>What are the lipids carried by CM?</a:t>
            </a:r>
          </a:p>
          <a:p>
            <a:pPr>
              <a:buFontTx/>
              <a:buNone/>
            </a:pPr>
            <a:r>
              <a:rPr lang="en-US"/>
              <a:t>Where is CM formed?</a:t>
            </a:r>
          </a:p>
          <a:p>
            <a:pPr>
              <a:buFontTx/>
              <a:buNone/>
            </a:pPr>
            <a:r>
              <a:rPr lang="en-US"/>
              <a:t>What is the source for lipids in CM?</a:t>
            </a:r>
          </a:p>
          <a:p>
            <a:pPr>
              <a:buFontTx/>
              <a:buNone/>
            </a:pPr>
            <a:r>
              <a:rPr lang="en-US"/>
              <a:t>How does the CM release FFA?</a:t>
            </a:r>
          </a:p>
          <a:p>
            <a:pPr>
              <a:buFontTx/>
              <a:buNone/>
            </a:pPr>
            <a:r>
              <a:rPr lang="en-US"/>
              <a:t>What is the fate of the FFA and Glycerol?</a:t>
            </a:r>
          </a:p>
          <a:p>
            <a:pPr>
              <a:buFontTx/>
              <a:buNone/>
            </a:pPr>
            <a:r>
              <a:rPr lang="en-US"/>
              <a:t>Where is the LPL found?</a:t>
            </a:r>
          </a:p>
          <a:p>
            <a:pPr>
              <a:buFontTx/>
              <a:buNone/>
            </a:pPr>
            <a:r>
              <a:rPr lang="en-US"/>
              <a:t>What are the components of Remnant CM?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IN" dirty="0"/>
          </a:p>
        </p:txBody>
      </p:sp>
      <p:sp>
        <p:nvSpPr>
          <p:cNvPr id="3" name="Content Placeholder 2"/>
          <p:cNvSpPr>
            <a:spLocks noGrp="1"/>
          </p:cNvSpPr>
          <p:nvPr>
            <p:ph idx="1"/>
          </p:nvPr>
        </p:nvSpPr>
        <p:spPr/>
        <p:txBody>
          <a:bodyPr/>
          <a:lstStyle/>
          <a:p>
            <a:r>
              <a:rPr lang="en-US" dirty="0" smtClean="0"/>
              <a:t>What are lipids?</a:t>
            </a:r>
          </a:p>
          <a:p>
            <a:endParaRPr lang="en-US" dirty="0" smtClean="0"/>
          </a:p>
          <a:p>
            <a:r>
              <a:rPr lang="en-US" dirty="0" smtClean="0"/>
              <a:t>If so, how are these water insoluble molecules transported from one tissue to other through an aqueous environment?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nvGraphicFramePr>
        <p:xfrm>
          <a:off x="762000" y="914400"/>
          <a:ext cx="7620000" cy="5562600"/>
        </p:xfrm>
        <a:graphic>
          <a:graphicData uri="http://schemas.openxmlformats.org/presentationml/2006/ole">
            <p:oleObj spid="_x0000_s47106" name="Slide" r:id="rId3" imgW="3899811" imgH="2924385" progId="PowerPoint.Slide.8">
              <p:embed/>
            </p:oleObj>
          </a:graphicData>
        </a:graphic>
      </p:graphicFrame>
      <p:sp>
        <p:nvSpPr>
          <p:cNvPr id="47107" name="Rectangle 3"/>
          <p:cNvSpPr>
            <a:spLocks noGrp="1" noChangeArrowheads="1"/>
          </p:cNvSpPr>
          <p:nvPr>
            <p:ph type="title"/>
          </p:nvPr>
        </p:nvSpPr>
        <p:spPr>
          <a:xfrm>
            <a:off x="685800" y="304800"/>
            <a:ext cx="7772400" cy="533400"/>
          </a:xfrm>
        </p:spPr>
        <p:txBody>
          <a:bodyPr/>
          <a:lstStyle/>
          <a:p>
            <a:r>
              <a:rPr lang="en-US"/>
              <a:t>VLDL Assembly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0"/>
            <a:ext cx="7772400" cy="685800"/>
          </a:xfrm>
        </p:spPr>
        <p:txBody>
          <a:bodyPr/>
          <a:lstStyle/>
          <a:p>
            <a:r>
              <a:rPr lang="en-US" sz="4000" b="1"/>
              <a:t>Endogenous Lipid Transport</a:t>
            </a:r>
          </a:p>
        </p:txBody>
      </p:sp>
      <p:graphicFrame>
        <p:nvGraphicFramePr>
          <p:cNvPr id="49156" name="Object 4"/>
          <p:cNvGraphicFramePr>
            <a:graphicFrameLocks noChangeAspect="1"/>
          </p:cNvGraphicFramePr>
          <p:nvPr>
            <p:ph type="body" idx="1"/>
          </p:nvPr>
        </p:nvGraphicFramePr>
        <p:xfrm>
          <a:off x="0" y="762000"/>
          <a:ext cx="9144000" cy="5791200"/>
        </p:xfrm>
        <a:graphic>
          <a:graphicData uri="http://schemas.openxmlformats.org/presentationml/2006/ole">
            <p:oleObj spid="_x0000_s49156" name="Slide" r:id="rId3" imgW="4554360" imgH="3416400" progId="PowerPoint.Slide.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Oval 2"/>
          <p:cNvSpPr>
            <a:spLocks noChangeAspect="1" noChangeArrowheads="1"/>
          </p:cNvSpPr>
          <p:nvPr/>
        </p:nvSpPr>
        <p:spPr bwMode="auto">
          <a:xfrm>
            <a:off x="5440363" y="2624138"/>
            <a:ext cx="492125" cy="449262"/>
          </a:xfrm>
          <a:prstGeom prst="ellipse">
            <a:avLst/>
          </a:prstGeom>
          <a:solidFill>
            <a:schemeClr val="accent1"/>
          </a:solidFill>
          <a:ln w="9525">
            <a:solidFill>
              <a:schemeClr val="tx1"/>
            </a:solidFill>
            <a:round/>
            <a:headEnd/>
            <a:tailEnd/>
          </a:ln>
          <a:effectLst/>
        </p:spPr>
        <p:txBody>
          <a:bodyPr wrap="none" anchor="ctr"/>
          <a:lstStyle/>
          <a:p>
            <a:pPr algn="ctr"/>
            <a:r>
              <a:rPr lang="en-GB" sz="1200" b="1">
                <a:latin typeface="Arial" charset="0"/>
              </a:rPr>
              <a:t>LDL</a:t>
            </a:r>
          </a:p>
        </p:txBody>
      </p:sp>
      <p:grpSp>
        <p:nvGrpSpPr>
          <p:cNvPr id="2" name="Group 3"/>
          <p:cNvGrpSpPr>
            <a:grpSpLocks/>
          </p:cNvGrpSpPr>
          <p:nvPr/>
        </p:nvGrpSpPr>
        <p:grpSpPr bwMode="auto">
          <a:xfrm>
            <a:off x="5149850" y="914400"/>
            <a:ext cx="3994150" cy="4359275"/>
            <a:chOff x="3564" y="1005"/>
            <a:chExt cx="2516" cy="2746"/>
          </a:xfrm>
        </p:grpSpPr>
        <p:sp>
          <p:nvSpPr>
            <p:cNvPr id="119812" name="Freeform 4"/>
            <p:cNvSpPr>
              <a:spLocks/>
            </p:cNvSpPr>
            <p:nvPr/>
          </p:nvSpPr>
          <p:spPr bwMode="auto">
            <a:xfrm>
              <a:off x="3564" y="1278"/>
              <a:ext cx="1846" cy="1618"/>
            </a:xfrm>
            <a:custGeom>
              <a:avLst/>
              <a:gdLst/>
              <a:ahLst/>
              <a:cxnLst>
                <a:cxn ang="0">
                  <a:pos x="0" y="0"/>
                </a:cxn>
                <a:cxn ang="0">
                  <a:pos x="384" y="430"/>
                </a:cxn>
                <a:cxn ang="0">
                  <a:pos x="850" y="649"/>
                </a:cxn>
                <a:cxn ang="0">
                  <a:pos x="1060" y="942"/>
                </a:cxn>
                <a:cxn ang="0">
                  <a:pos x="1280" y="1207"/>
                </a:cxn>
                <a:cxn ang="0">
                  <a:pos x="1682" y="1372"/>
                </a:cxn>
                <a:cxn ang="0">
                  <a:pos x="1846" y="1618"/>
                </a:cxn>
              </a:cxnLst>
              <a:rect l="0" t="0" r="r" b="b"/>
              <a:pathLst>
                <a:path w="1846" h="1618">
                  <a:moveTo>
                    <a:pt x="0" y="0"/>
                  </a:moveTo>
                  <a:cubicBezTo>
                    <a:pt x="121" y="161"/>
                    <a:pt x="242" y="322"/>
                    <a:pt x="384" y="430"/>
                  </a:cubicBezTo>
                  <a:cubicBezTo>
                    <a:pt x="526" y="538"/>
                    <a:pt x="737" y="564"/>
                    <a:pt x="850" y="649"/>
                  </a:cubicBezTo>
                  <a:cubicBezTo>
                    <a:pt x="963" y="734"/>
                    <a:pt x="988" y="849"/>
                    <a:pt x="1060" y="942"/>
                  </a:cubicBezTo>
                  <a:cubicBezTo>
                    <a:pt x="1132" y="1035"/>
                    <a:pt x="1176" y="1135"/>
                    <a:pt x="1280" y="1207"/>
                  </a:cubicBezTo>
                  <a:cubicBezTo>
                    <a:pt x="1384" y="1279"/>
                    <a:pt x="1588" y="1304"/>
                    <a:pt x="1682" y="1372"/>
                  </a:cubicBezTo>
                  <a:cubicBezTo>
                    <a:pt x="1776" y="1440"/>
                    <a:pt x="1819" y="1577"/>
                    <a:pt x="1846" y="1618"/>
                  </a:cubicBezTo>
                </a:path>
              </a:pathLst>
            </a:custGeom>
            <a:noFill/>
            <a:ln w="76200" cmpd="sng">
              <a:solidFill>
                <a:schemeClr val="tx1"/>
              </a:solidFill>
              <a:round/>
              <a:headEnd/>
              <a:tailEnd/>
            </a:ln>
            <a:effectLst/>
          </p:spPr>
          <p:txBody>
            <a:bodyPr/>
            <a:lstStyle/>
            <a:p>
              <a:endParaRPr lang="en-IN"/>
            </a:p>
          </p:txBody>
        </p:sp>
        <p:sp>
          <p:nvSpPr>
            <p:cNvPr id="119813" name="Oval 5"/>
            <p:cNvSpPr>
              <a:spLocks noChangeArrowheads="1"/>
            </p:cNvSpPr>
            <p:nvPr/>
          </p:nvSpPr>
          <p:spPr bwMode="auto">
            <a:xfrm>
              <a:off x="3728" y="1260"/>
              <a:ext cx="403" cy="293"/>
            </a:xfrm>
            <a:prstGeom prst="ellipse">
              <a:avLst/>
            </a:prstGeom>
            <a:solidFill>
              <a:srgbClr val="FF5050"/>
            </a:solidFill>
            <a:ln w="9525">
              <a:solidFill>
                <a:schemeClr val="tx1"/>
              </a:solidFill>
              <a:round/>
              <a:headEnd/>
              <a:tailEnd/>
            </a:ln>
            <a:effectLst/>
          </p:spPr>
          <p:txBody>
            <a:bodyPr wrap="none" anchor="ctr"/>
            <a:lstStyle/>
            <a:p>
              <a:endParaRPr lang="en-IN"/>
            </a:p>
          </p:txBody>
        </p:sp>
        <p:sp>
          <p:nvSpPr>
            <p:cNvPr id="119814" name="Oval 6"/>
            <p:cNvSpPr>
              <a:spLocks noChangeArrowheads="1"/>
            </p:cNvSpPr>
            <p:nvPr/>
          </p:nvSpPr>
          <p:spPr bwMode="auto">
            <a:xfrm>
              <a:off x="3800" y="1315"/>
              <a:ext cx="175" cy="128"/>
            </a:xfrm>
            <a:prstGeom prst="ellipse">
              <a:avLst/>
            </a:prstGeom>
            <a:solidFill>
              <a:schemeClr val="tx1"/>
            </a:solidFill>
            <a:ln w="9525">
              <a:solidFill>
                <a:schemeClr val="tx1"/>
              </a:solidFill>
              <a:round/>
              <a:headEnd/>
              <a:tailEnd/>
            </a:ln>
            <a:effectLst/>
          </p:spPr>
          <p:txBody>
            <a:bodyPr wrap="none" anchor="ctr"/>
            <a:lstStyle/>
            <a:p>
              <a:endParaRPr lang="en-IN"/>
            </a:p>
          </p:txBody>
        </p:sp>
        <p:sp>
          <p:nvSpPr>
            <p:cNvPr id="119815" name="Oval 7"/>
            <p:cNvSpPr>
              <a:spLocks noChangeArrowheads="1"/>
            </p:cNvSpPr>
            <p:nvPr/>
          </p:nvSpPr>
          <p:spPr bwMode="auto">
            <a:xfrm>
              <a:off x="4030" y="1470"/>
              <a:ext cx="403" cy="293"/>
            </a:xfrm>
            <a:prstGeom prst="ellipse">
              <a:avLst/>
            </a:prstGeom>
            <a:solidFill>
              <a:srgbClr val="FF5050"/>
            </a:solidFill>
            <a:ln w="9525">
              <a:solidFill>
                <a:schemeClr val="tx1"/>
              </a:solidFill>
              <a:round/>
              <a:headEnd/>
              <a:tailEnd/>
            </a:ln>
            <a:effectLst/>
          </p:spPr>
          <p:txBody>
            <a:bodyPr wrap="none" anchor="ctr"/>
            <a:lstStyle/>
            <a:p>
              <a:endParaRPr lang="en-IN"/>
            </a:p>
          </p:txBody>
        </p:sp>
        <p:sp>
          <p:nvSpPr>
            <p:cNvPr id="119816" name="Oval 8"/>
            <p:cNvSpPr>
              <a:spLocks noChangeArrowheads="1"/>
            </p:cNvSpPr>
            <p:nvPr/>
          </p:nvSpPr>
          <p:spPr bwMode="auto">
            <a:xfrm>
              <a:off x="4102" y="1525"/>
              <a:ext cx="175" cy="128"/>
            </a:xfrm>
            <a:prstGeom prst="ellipse">
              <a:avLst/>
            </a:prstGeom>
            <a:solidFill>
              <a:schemeClr val="tx1"/>
            </a:solidFill>
            <a:ln w="9525">
              <a:solidFill>
                <a:schemeClr val="tx1"/>
              </a:solidFill>
              <a:round/>
              <a:headEnd/>
              <a:tailEnd/>
            </a:ln>
            <a:effectLst/>
          </p:spPr>
          <p:txBody>
            <a:bodyPr wrap="none" anchor="ctr"/>
            <a:lstStyle/>
            <a:p>
              <a:endParaRPr lang="en-IN"/>
            </a:p>
          </p:txBody>
        </p:sp>
        <p:sp>
          <p:nvSpPr>
            <p:cNvPr id="119817" name="Oval 9"/>
            <p:cNvSpPr>
              <a:spLocks noChangeArrowheads="1"/>
            </p:cNvSpPr>
            <p:nvPr/>
          </p:nvSpPr>
          <p:spPr bwMode="auto">
            <a:xfrm rot="8073566">
              <a:off x="4304" y="1553"/>
              <a:ext cx="403" cy="293"/>
            </a:xfrm>
            <a:prstGeom prst="ellipse">
              <a:avLst/>
            </a:prstGeom>
            <a:solidFill>
              <a:srgbClr val="FF5050"/>
            </a:solidFill>
            <a:ln w="9525">
              <a:solidFill>
                <a:schemeClr val="tx1"/>
              </a:solidFill>
              <a:round/>
              <a:headEnd/>
              <a:tailEnd/>
            </a:ln>
            <a:effectLst/>
          </p:spPr>
          <p:txBody>
            <a:bodyPr wrap="none" anchor="ctr"/>
            <a:lstStyle/>
            <a:p>
              <a:endParaRPr lang="en-IN"/>
            </a:p>
          </p:txBody>
        </p:sp>
        <p:sp>
          <p:nvSpPr>
            <p:cNvPr id="119818" name="Oval 10"/>
            <p:cNvSpPr>
              <a:spLocks noChangeArrowheads="1"/>
            </p:cNvSpPr>
            <p:nvPr/>
          </p:nvSpPr>
          <p:spPr bwMode="auto">
            <a:xfrm rot="8077329">
              <a:off x="4376" y="1608"/>
              <a:ext cx="175" cy="128"/>
            </a:xfrm>
            <a:prstGeom prst="ellipse">
              <a:avLst/>
            </a:prstGeom>
            <a:solidFill>
              <a:schemeClr val="tx1"/>
            </a:solidFill>
            <a:ln w="9525">
              <a:solidFill>
                <a:schemeClr val="tx1"/>
              </a:solidFill>
              <a:round/>
              <a:headEnd/>
              <a:tailEnd/>
            </a:ln>
            <a:effectLst/>
          </p:spPr>
          <p:txBody>
            <a:bodyPr wrap="none" anchor="ctr"/>
            <a:lstStyle/>
            <a:p>
              <a:endParaRPr lang="en-IN"/>
            </a:p>
          </p:txBody>
        </p:sp>
        <p:grpSp>
          <p:nvGrpSpPr>
            <p:cNvPr id="3" name="Group 11"/>
            <p:cNvGrpSpPr>
              <a:grpSpLocks/>
            </p:cNvGrpSpPr>
            <p:nvPr/>
          </p:nvGrpSpPr>
          <p:grpSpPr bwMode="auto">
            <a:xfrm>
              <a:off x="4168" y="1078"/>
              <a:ext cx="293" cy="403"/>
              <a:chOff x="4526" y="1591"/>
              <a:chExt cx="293" cy="403"/>
            </a:xfrm>
          </p:grpSpPr>
          <p:sp>
            <p:nvSpPr>
              <p:cNvPr id="119820" name="Oval 12"/>
              <p:cNvSpPr>
                <a:spLocks noChangeArrowheads="1"/>
              </p:cNvSpPr>
              <p:nvPr/>
            </p:nvSpPr>
            <p:spPr bwMode="auto">
              <a:xfrm rot="8073566">
                <a:off x="4471" y="1646"/>
                <a:ext cx="403" cy="293"/>
              </a:xfrm>
              <a:prstGeom prst="ellipse">
                <a:avLst/>
              </a:prstGeom>
              <a:solidFill>
                <a:srgbClr val="FF5050"/>
              </a:solidFill>
              <a:ln w="9525">
                <a:solidFill>
                  <a:schemeClr val="tx1"/>
                </a:solidFill>
                <a:round/>
                <a:headEnd/>
                <a:tailEnd/>
              </a:ln>
              <a:effectLst/>
            </p:spPr>
            <p:txBody>
              <a:bodyPr wrap="none" anchor="ctr"/>
              <a:lstStyle/>
              <a:p>
                <a:endParaRPr lang="en-IN"/>
              </a:p>
            </p:txBody>
          </p:sp>
          <p:sp>
            <p:nvSpPr>
              <p:cNvPr id="119821" name="Oval 13"/>
              <p:cNvSpPr>
                <a:spLocks noChangeArrowheads="1"/>
              </p:cNvSpPr>
              <p:nvPr/>
            </p:nvSpPr>
            <p:spPr bwMode="auto">
              <a:xfrm rot="8077329">
                <a:off x="4543" y="1701"/>
                <a:ext cx="175" cy="128"/>
              </a:xfrm>
              <a:prstGeom prst="ellipse">
                <a:avLst/>
              </a:prstGeom>
              <a:solidFill>
                <a:schemeClr val="tx1"/>
              </a:solidFill>
              <a:ln w="9525">
                <a:solidFill>
                  <a:schemeClr val="tx1"/>
                </a:solidFill>
                <a:round/>
                <a:headEnd/>
                <a:tailEnd/>
              </a:ln>
              <a:effectLst/>
            </p:spPr>
            <p:txBody>
              <a:bodyPr wrap="none" anchor="ctr"/>
              <a:lstStyle/>
              <a:p>
                <a:endParaRPr lang="en-IN"/>
              </a:p>
            </p:txBody>
          </p:sp>
        </p:grpSp>
        <p:sp>
          <p:nvSpPr>
            <p:cNvPr id="119822" name="Oval 14"/>
            <p:cNvSpPr>
              <a:spLocks noChangeArrowheads="1"/>
            </p:cNvSpPr>
            <p:nvPr/>
          </p:nvSpPr>
          <p:spPr bwMode="auto">
            <a:xfrm rot="12122745">
              <a:off x="4487" y="1772"/>
              <a:ext cx="403" cy="293"/>
            </a:xfrm>
            <a:prstGeom prst="ellipse">
              <a:avLst/>
            </a:prstGeom>
            <a:solidFill>
              <a:srgbClr val="FF5050"/>
            </a:solidFill>
            <a:ln w="9525">
              <a:solidFill>
                <a:schemeClr val="tx1"/>
              </a:solidFill>
              <a:round/>
              <a:headEnd/>
              <a:tailEnd/>
            </a:ln>
            <a:effectLst/>
          </p:spPr>
          <p:txBody>
            <a:bodyPr wrap="none" anchor="ctr"/>
            <a:lstStyle/>
            <a:p>
              <a:endParaRPr lang="en-IN"/>
            </a:p>
          </p:txBody>
        </p:sp>
        <p:sp>
          <p:nvSpPr>
            <p:cNvPr id="119823" name="Oval 15"/>
            <p:cNvSpPr>
              <a:spLocks noChangeArrowheads="1"/>
            </p:cNvSpPr>
            <p:nvPr/>
          </p:nvSpPr>
          <p:spPr bwMode="auto">
            <a:xfrm rot="12131551">
              <a:off x="4559" y="1827"/>
              <a:ext cx="175" cy="128"/>
            </a:xfrm>
            <a:prstGeom prst="ellipse">
              <a:avLst/>
            </a:prstGeom>
            <a:solidFill>
              <a:schemeClr val="tx1"/>
            </a:solidFill>
            <a:ln w="9525">
              <a:solidFill>
                <a:schemeClr val="tx1"/>
              </a:solidFill>
              <a:round/>
              <a:headEnd/>
              <a:tailEnd/>
            </a:ln>
            <a:effectLst/>
          </p:spPr>
          <p:txBody>
            <a:bodyPr wrap="none" anchor="ctr"/>
            <a:lstStyle/>
            <a:p>
              <a:endParaRPr lang="en-IN"/>
            </a:p>
          </p:txBody>
        </p:sp>
        <p:sp>
          <p:nvSpPr>
            <p:cNvPr id="119824" name="Oval 16"/>
            <p:cNvSpPr>
              <a:spLocks noChangeArrowheads="1"/>
            </p:cNvSpPr>
            <p:nvPr/>
          </p:nvSpPr>
          <p:spPr bwMode="auto">
            <a:xfrm rot="12122745">
              <a:off x="4789" y="1982"/>
              <a:ext cx="403" cy="293"/>
            </a:xfrm>
            <a:prstGeom prst="ellipse">
              <a:avLst/>
            </a:prstGeom>
            <a:solidFill>
              <a:srgbClr val="FF5050"/>
            </a:solidFill>
            <a:ln w="9525">
              <a:solidFill>
                <a:schemeClr val="tx1"/>
              </a:solidFill>
              <a:round/>
              <a:headEnd/>
              <a:tailEnd/>
            </a:ln>
            <a:effectLst/>
          </p:spPr>
          <p:txBody>
            <a:bodyPr wrap="none" anchor="ctr"/>
            <a:lstStyle/>
            <a:p>
              <a:endParaRPr lang="en-IN"/>
            </a:p>
          </p:txBody>
        </p:sp>
        <p:sp>
          <p:nvSpPr>
            <p:cNvPr id="119825" name="Oval 17"/>
            <p:cNvSpPr>
              <a:spLocks noChangeArrowheads="1"/>
            </p:cNvSpPr>
            <p:nvPr/>
          </p:nvSpPr>
          <p:spPr bwMode="auto">
            <a:xfrm rot="12131551">
              <a:off x="4861" y="2037"/>
              <a:ext cx="175" cy="128"/>
            </a:xfrm>
            <a:prstGeom prst="ellipse">
              <a:avLst/>
            </a:prstGeom>
            <a:solidFill>
              <a:schemeClr val="tx1"/>
            </a:solidFill>
            <a:ln w="9525">
              <a:solidFill>
                <a:schemeClr val="tx1"/>
              </a:solidFill>
              <a:round/>
              <a:headEnd/>
              <a:tailEnd/>
            </a:ln>
            <a:effectLst/>
          </p:spPr>
          <p:txBody>
            <a:bodyPr wrap="none" anchor="ctr"/>
            <a:lstStyle/>
            <a:p>
              <a:endParaRPr lang="en-IN"/>
            </a:p>
          </p:txBody>
        </p:sp>
        <p:sp>
          <p:nvSpPr>
            <p:cNvPr id="119826" name="Oval 18"/>
            <p:cNvSpPr>
              <a:spLocks noChangeArrowheads="1"/>
            </p:cNvSpPr>
            <p:nvPr/>
          </p:nvSpPr>
          <p:spPr bwMode="auto">
            <a:xfrm rot="20179711">
              <a:off x="5063" y="2065"/>
              <a:ext cx="403" cy="293"/>
            </a:xfrm>
            <a:prstGeom prst="ellipse">
              <a:avLst/>
            </a:prstGeom>
            <a:solidFill>
              <a:srgbClr val="FF5050"/>
            </a:solidFill>
            <a:ln w="9525">
              <a:solidFill>
                <a:schemeClr val="tx1"/>
              </a:solidFill>
              <a:round/>
              <a:headEnd/>
              <a:tailEnd/>
            </a:ln>
            <a:effectLst/>
          </p:spPr>
          <p:txBody>
            <a:bodyPr wrap="none" anchor="ctr"/>
            <a:lstStyle/>
            <a:p>
              <a:endParaRPr lang="en-IN"/>
            </a:p>
          </p:txBody>
        </p:sp>
        <p:sp>
          <p:nvSpPr>
            <p:cNvPr id="119827" name="Oval 19"/>
            <p:cNvSpPr>
              <a:spLocks noChangeArrowheads="1"/>
            </p:cNvSpPr>
            <p:nvPr/>
          </p:nvSpPr>
          <p:spPr bwMode="auto">
            <a:xfrm rot="20207311">
              <a:off x="5135" y="2120"/>
              <a:ext cx="175" cy="128"/>
            </a:xfrm>
            <a:prstGeom prst="ellipse">
              <a:avLst/>
            </a:prstGeom>
            <a:solidFill>
              <a:schemeClr val="tx1"/>
            </a:solidFill>
            <a:ln w="9525">
              <a:solidFill>
                <a:schemeClr val="tx1"/>
              </a:solidFill>
              <a:round/>
              <a:headEnd/>
              <a:tailEnd/>
            </a:ln>
            <a:effectLst/>
          </p:spPr>
          <p:txBody>
            <a:bodyPr wrap="none" anchor="ctr"/>
            <a:lstStyle/>
            <a:p>
              <a:endParaRPr lang="en-IN"/>
            </a:p>
          </p:txBody>
        </p:sp>
        <p:grpSp>
          <p:nvGrpSpPr>
            <p:cNvPr id="4" name="Group 20"/>
            <p:cNvGrpSpPr>
              <a:grpSpLocks/>
            </p:cNvGrpSpPr>
            <p:nvPr/>
          </p:nvGrpSpPr>
          <p:grpSpPr bwMode="auto">
            <a:xfrm rot="12106145">
              <a:off x="4927" y="1590"/>
              <a:ext cx="293" cy="403"/>
              <a:chOff x="4526" y="1591"/>
              <a:chExt cx="293" cy="403"/>
            </a:xfrm>
          </p:grpSpPr>
          <p:sp>
            <p:nvSpPr>
              <p:cNvPr id="119829" name="Oval 21"/>
              <p:cNvSpPr>
                <a:spLocks noChangeArrowheads="1"/>
              </p:cNvSpPr>
              <p:nvPr/>
            </p:nvSpPr>
            <p:spPr bwMode="auto">
              <a:xfrm rot="8073566">
                <a:off x="4471" y="1646"/>
                <a:ext cx="403" cy="293"/>
              </a:xfrm>
              <a:prstGeom prst="ellipse">
                <a:avLst/>
              </a:prstGeom>
              <a:solidFill>
                <a:srgbClr val="FF5050"/>
              </a:solidFill>
              <a:ln w="9525">
                <a:solidFill>
                  <a:schemeClr val="tx1"/>
                </a:solidFill>
                <a:round/>
                <a:headEnd/>
                <a:tailEnd/>
              </a:ln>
              <a:effectLst/>
            </p:spPr>
            <p:txBody>
              <a:bodyPr wrap="none" anchor="ctr"/>
              <a:lstStyle/>
              <a:p>
                <a:endParaRPr lang="en-IN"/>
              </a:p>
            </p:txBody>
          </p:sp>
          <p:sp>
            <p:nvSpPr>
              <p:cNvPr id="119830" name="Oval 22"/>
              <p:cNvSpPr>
                <a:spLocks noChangeArrowheads="1"/>
              </p:cNvSpPr>
              <p:nvPr/>
            </p:nvSpPr>
            <p:spPr bwMode="auto">
              <a:xfrm rot="8077329">
                <a:off x="4543" y="1701"/>
                <a:ext cx="175" cy="128"/>
              </a:xfrm>
              <a:prstGeom prst="ellipse">
                <a:avLst/>
              </a:prstGeom>
              <a:solidFill>
                <a:schemeClr val="tx1"/>
              </a:solidFill>
              <a:ln w="9525">
                <a:solidFill>
                  <a:schemeClr val="tx1"/>
                </a:solidFill>
                <a:round/>
                <a:headEnd/>
                <a:tailEnd/>
              </a:ln>
              <a:effectLst/>
            </p:spPr>
            <p:txBody>
              <a:bodyPr wrap="none" anchor="ctr"/>
              <a:lstStyle/>
              <a:p>
                <a:endParaRPr lang="en-IN"/>
              </a:p>
            </p:txBody>
          </p:sp>
        </p:grpSp>
        <p:grpSp>
          <p:nvGrpSpPr>
            <p:cNvPr id="5" name="Group 23"/>
            <p:cNvGrpSpPr>
              <a:grpSpLocks/>
            </p:cNvGrpSpPr>
            <p:nvPr/>
          </p:nvGrpSpPr>
          <p:grpSpPr bwMode="auto">
            <a:xfrm rot="12106145">
              <a:off x="4873" y="2111"/>
              <a:ext cx="293" cy="403"/>
              <a:chOff x="4526" y="1591"/>
              <a:chExt cx="293" cy="403"/>
            </a:xfrm>
          </p:grpSpPr>
          <p:sp>
            <p:nvSpPr>
              <p:cNvPr id="119832" name="Oval 24"/>
              <p:cNvSpPr>
                <a:spLocks noChangeArrowheads="1"/>
              </p:cNvSpPr>
              <p:nvPr/>
            </p:nvSpPr>
            <p:spPr bwMode="auto">
              <a:xfrm rot="8073566">
                <a:off x="4471" y="1646"/>
                <a:ext cx="403" cy="293"/>
              </a:xfrm>
              <a:prstGeom prst="ellipse">
                <a:avLst/>
              </a:prstGeom>
              <a:solidFill>
                <a:srgbClr val="FF5050"/>
              </a:solidFill>
              <a:ln w="9525">
                <a:solidFill>
                  <a:schemeClr val="tx1"/>
                </a:solidFill>
                <a:round/>
                <a:headEnd/>
                <a:tailEnd/>
              </a:ln>
              <a:effectLst/>
            </p:spPr>
            <p:txBody>
              <a:bodyPr wrap="none" anchor="ctr"/>
              <a:lstStyle/>
              <a:p>
                <a:endParaRPr lang="en-IN"/>
              </a:p>
            </p:txBody>
          </p:sp>
          <p:sp>
            <p:nvSpPr>
              <p:cNvPr id="119833" name="Oval 25"/>
              <p:cNvSpPr>
                <a:spLocks noChangeArrowheads="1"/>
              </p:cNvSpPr>
              <p:nvPr/>
            </p:nvSpPr>
            <p:spPr bwMode="auto">
              <a:xfrm rot="8077329">
                <a:off x="4543" y="1701"/>
                <a:ext cx="175" cy="128"/>
              </a:xfrm>
              <a:prstGeom prst="ellipse">
                <a:avLst/>
              </a:prstGeom>
              <a:solidFill>
                <a:schemeClr val="tx1"/>
              </a:solidFill>
              <a:ln w="9525">
                <a:solidFill>
                  <a:schemeClr val="tx1"/>
                </a:solidFill>
                <a:round/>
                <a:headEnd/>
                <a:tailEnd/>
              </a:ln>
              <a:effectLst/>
            </p:spPr>
            <p:txBody>
              <a:bodyPr wrap="none" anchor="ctr"/>
              <a:lstStyle/>
              <a:p>
                <a:endParaRPr lang="en-IN"/>
              </a:p>
            </p:txBody>
          </p:sp>
        </p:grpSp>
        <p:grpSp>
          <p:nvGrpSpPr>
            <p:cNvPr id="6" name="Group 26"/>
            <p:cNvGrpSpPr>
              <a:grpSpLocks/>
            </p:cNvGrpSpPr>
            <p:nvPr/>
          </p:nvGrpSpPr>
          <p:grpSpPr bwMode="auto">
            <a:xfrm rot="12106145">
              <a:off x="4689" y="1288"/>
              <a:ext cx="293" cy="403"/>
              <a:chOff x="4526" y="1591"/>
              <a:chExt cx="293" cy="403"/>
            </a:xfrm>
          </p:grpSpPr>
          <p:sp>
            <p:nvSpPr>
              <p:cNvPr id="119835" name="Oval 27"/>
              <p:cNvSpPr>
                <a:spLocks noChangeArrowheads="1"/>
              </p:cNvSpPr>
              <p:nvPr/>
            </p:nvSpPr>
            <p:spPr bwMode="auto">
              <a:xfrm rot="8073566">
                <a:off x="4471" y="1646"/>
                <a:ext cx="403" cy="293"/>
              </a:xfrm>
              <a:prstGeom prst="ellipse">
                <a:avLst/>
              </a:prstGeom>
              <a:solidFill>
                <a:srgbClr val="FF5050"/>
              </a:solidFill>
              <a:ln w="9525">
                <a:solidFill>
                  <a:schemeClr val="tx1"/>
                </a:solidFill>
                <a:round/>
                <a:headEnd/>
                <a:tailEnd/>
              </a:ln>
              <a:effectLst/>
            </p:spPr>
            <p:txBody>
              <a:bodyPr wrap="none" anchor="ctr"/>
              <a:lstStyle/>
              <a:p>
                <a:endParaRPr lang="en-IN"/>
              </a:p>
            </p:txBody>
          </p:sp>
          <p:sp>
            <p:nvSpPr>
              <p:cNvPr id="119836" name="Oval 28"/>
              <p:cNvSpPr>
                <a:spLocks noChangeArrowheads="1"/>
              </p:cNvSpPr>
              <p:nvPr/>
            </p:nvSpPr>
            <p:spPr bwMode="auto">
              <a:xfrm rot="8077329">
                <a:off x="4543" y="1701"/>
                <a:ext cx="175" cy="128"/>
              </a:xfrm>
              <a:prstGeom prst="ellipse">
                <a:avLst/>
              </a:prstGeom>
              <a:solidFill>
                <a:schemeClr val="tx1"/>
              </a:solidFill>
              <a:ln w="9525">
                <a:solidFill>
                  <a:schemeClr val="tx1"/>
                </a:solidFill>
                <a:round/>
                <a:headEnd/>
                <a:tailEnd/>
              </a:ln>
              <a:effectLst/>
            </p:spPr>
            <p:txBody>
              <a:bodyPr wrap="none" anchor="ctr"/>
              <a:lstStyle/>
              <a:p>
                <a:endParaRPr lang="en-IN"/>
              </a:p>
            </p:txBody>
          </p:sp>
        </p:grpSp>
        <p:grpSp>
          <p:nvGrpSpPr>
            <p:cNvPr id="7" name="Group 29"/>
            <p:cNvGrpSpPr>
              <a:grpSpLocks/>
            </p:cNvGrpSpPr>
            <p:nvPr/>
          </p:nvGrpSpPr>
          <p:grpSpPr bwMode="auto">
            <a:xfrm rot="9158586">
              <a:off x="5165" y="1672"/>
              <a:ext cx="293" cy="403"/>
              <a:chOff x="4526" y="1591"/>
              <a:chExt cx="293" cy="403"/>
            </a:xfrm>
          </p:grpSpPr>
          <p:sp>
            <p:nvSpPr>
              <p:cNvPr id="119838" name="Oval 30"/>
              <p:cNvSpPr>
                <a:spLocks noChangeArrowheads="1"/>
              </p:cNvSpPr>
              <p:nvPr/>
            </p:nvSpPr>
            <p:spPr bwMode="auto">
              <a:xfrm rot="8073566">
                <a:off x="4471" y="1646"/>
                <a:ext cx="403" cy="293"/>
              </a:xfrm>
              <a:prstGeom prst="ellipse">
                <a:avLst/>
              </a:prstGeom>
              <a:solidFill>
                <a:srgbClr val="FF5050"/>
              </a:solidFill>
              <a:ln w="9525">
                <a:solidFill>
                  <a:schemeClr val="tx1"/>
                </a:solidFill>
                <a:round/>
                <a:headEnd/>
                <a:tailEnd/>
              </a:ln>
              <a:effectLst/>
            </p:spPr>
            <p:txBody>
              <a:bodyPr wrap="none" anchor="ctr"/>
              <a:lstStyle/>
              <a:p>
                <a:endParaRPr lang="en-IN"/>
              </a:p>
            </p:txBody>
          </p:sp>
          <p:sp>
            <p:nvSpPr>
              <p:cNvPr id="119839" name="Oval 31"/>
              <p:cNvSpPr>
                <a:spLocks noChangeArrowheads="1"/>
              </p:cNvSpPr>
              <p:nvPr/>
            </p:nvSpPr>
            <p:spPr bwMode="auto">
              <a:xfrm rot="8077329">
                <a:off x="4543" y="1701"/>
                <a:ext cx="175" cy="128"/>
              </a:xfrm>
              <a:prstGeom prst="ellipse">
                <a:avLst/>
              </a:prstGeom>
              <a:solidFill>
                <a:schemeClr val="tx1"/>
              </a:solidFill>
              <a:ln w="9525">
                <a:solidFill>
                  <a:schemeClr val="tx1"/>
                </a:solidFill>
                <a:round/>
                <a:headEnd/>
                <a:tailEnd/>
              </a:ln>
              <a:effectLst/>
            </p:spPr>
            <p:txBody>
              <a:bodyPr wrap="none" anchor="ctr"/>
              <a:lstStyle/>
              <a:p>
                <a:endParaRPr lang="en-IN"/>
              </a:p>
            </p:txBody>
          </p:sp>
        </p:grpSp>
        <p:grpSp>
          <p:nvGrpSpPr>
            <p:cNvPr id="8" name="Group 32"/>
            <p:cNvGrpSpPr>
              <a:grpSpLocks/>
            </p:cNvGrpSpPr>
            <p:nvPr/>
          </p:nvGrpSpPr>
          <p:grpSpPr bwMode="auto">
            <a:xfrm rot="9158586">
              <a:off x="5074" y="1215"/>
              <a:ext cx="293" cy="403"/>
              <a:chOff x="4526" y="1591"/>
              <a:chExt cx="293" cy="403"/>
            </a:xfrm>
          </p:grpSpPr>
          <p:sp>
            <p:nvSpPr>
              <p:cNvPr id="119841" name="Oval 33"/>
              <p:cNvSpPr>
                <a:spLocks noChangeArrowheads="1"/>
              </p:cNvSpPr>
              <p:nvPr/>
            </p:nvSpPr>
            <p:spPr bwMode="auto">
              <a:xfrm rot="8073566">
                <a:off x="4471" y="1646"/>
                <a:ext cx="403" cy="293"/>
              </a:xfrm>
              <a:prstGeom prst="ellipse">
                <a:avLst/>
              </a:prstGeom>
              <a:solidFill>
                <a:srgbClr val="FF5050"/>
              </a:solidFill>
              <a:ln w="9525">
                <a:solidFill>
                  <a:schemeClr val="tx1"/>
                </a:solidFill>
                <a:round/>
                <a:headEnd/>
                <a:tailEnd/>
              </a:ln>
              <a:effectLst/>
            </p:spPr>
            <p:txBody>
              <a:bodyPr wrap="none" anchor="ctr"/>
              <a:lstStyle/>
              <a:p>
                <a:endParaRPr lang="en-IN"/>
              </a:p>
            </p:txBody>
          </p:sp>
          <p:sp>
            <p:nvSpPr>
              <p:cNvPr id="119842" name="Oval 34"/>
              <p:cNvSpPr>
                <a:spLocks noChangeArrowheads="1"/>
              </p:cNvSpPr>
              <p:nvPr/>
            </p:nvSpPr>
            <p:spPr bwMode="auto">
              <a:xfrm rot="8077329">
                <a:off x="4543" y="1701"/>
                <a:ext cx="175" cy="128"/>
              </a:xfrm>
              <a:prstGeom prst="ellipse">
                <a:avLst/>
              </a:prstGeom>
              <a:solidFill>
                <a:schemeClr val="tx1"/>
              </a:solidFill>
              <a:ln w="9525">
                <a:solidFill>
                  <a:schemeClr val="tx1"/>
                </a:solidFill>
                <a:round/>
                <a:headEnd/>
                <a:tailEnd/>
              </a:ln>
              <a:effectLst/>
            </p:spPr>
            <p:txBody>
              <a:bodyPr wrap="none" anchor="ctr"/>
              <a:lstStyle/>
              <a:p>
                <a:endParaRPr lang="en-IN"/>
              </a:p>
            </p:txBody>
          </p:sp>
        </p:grpSp>
        <p:grpSp>
          <p:nvGrpSpPr>
            <p:cNvPr id="9" name="Group 35"/>
            <p:cNvGrpSpPr>
              <a:grpSpLocks/>
            </p:cNvGrpSpPr>
            <p:nvPr/>
          </p:nvGrpSpPr>
          <p:grpSpPr bwMode="auto">
            <a:xfrm rot="12106145">
              <a:off x="4534" y="1078"/>
              <a:ext cx="293" cy="403"/>
              <a:chOff x="4526" y="1591"/>
              <a:chExt cx="293" cy="403"/>
            </a:xfrm>
          </p:grpSpPr>
          <p:sp>
            <p:nvSpPr>
              <p:cNvPr id="119844" name="Oval 36"/>
              <p:cNvSpPr>
                <a:spLocks noChangeArrowheads="1"/>
              </p:cNvSpPr>
              <p:nvPr/>
            </p:nvSpPr>
            <p:spPr bwMode="auto">
              <a:xfrm rot="8073566">
                <a:off x="4471" y="1646"/>
                <a:ext cx="403" cy="293"/>
              </a:xfrm>
              <a:prstGeom prst="ellipse">
                <a:avLst/>
              </a:prstGeom>
              <a:solidFill>
                <a:srgbClr val="FF5050"/>
              </a:solidFill>
              <a:ln w="9525">
                <a:solidFill>
                  <a:schemeClr val="tx1"/>
                </a:solidFill>
                <a:round/>
                <a:headEnd/>
                <a:tailEnd/>
              </a:ln>
              <a:effectLst/>
            </p:spPr>
            <p:txBody>
              <a:bodyPr wrap="none" anchor="ctr"/>
              <a:lstStyle/>
              <a:p>
                <a:endParaRPr lang="en-IN"/>
              </a:p>
            </p:txBody>
          </p:sp>
          <p:sp>
            <p:nvSpPr>
              <p:cNvPr id="119845" name="Oval 37"/>
              <p:cNvSpPr>
                <a:spLocks noChangeArrowheads="1"/>
              </p:cNvSpPr>
              <p:nvPr/>
            </p:nvSpPr>
            <p:spPr bwMode="auto">
              <a:xfrm rot="8077329">
                <a:off x="4543" y="1701"/>
                <a:ext cx="175" cy="128"/>
              </a:xfrm>
              <a:prstGeom prst="ellipse">
                <a:avLst/>
              </a:prstGeom>
              <a:solidFill>
                <a:schemeClr val="tx1"/>
              </a:solidFill>
              <a:ln w="9525">
                <a:solidFill>
                  <a:schemeClr val="tx1"/>
                </a:solidFill>
                <a:round/>
                <a:headEnd/>
                <a:tailEnd/>
              </a:ln>
              <a:effectLst/>
            </p:spPr>
            <p:txBody>
              <a:bodyPr wrap="none" anchor="ctr"/>
              <a:lstStyle/>
              <a:p>
                <a:endParaRPr lang="en-IN"/>
              </a:p>
            </p:txBody>
          </p:sp>
        </p:grpSp>
        <p:grpSp>
          <p:nvGrpSpPr>
            <p:cNvPr id="10" name="Group 38"/>
            <p:cNvGrpSpPr>
              <a:grpSpLocks/>
            </p:cNvGrpSpPr>
            <p:nvPr/>
          </p:nvGrpSpPr>
          <p:grpSpPr bwMode="auto">
            <a:xfrm rot="9158586">
              <a:off x="4919" y="1005"/>
              <a:ext cx="293" cy="403"/>
              <a:chOff x="4526" y="1591"/>
              <a:chExt cx="293" cy="403"/>
            </a:xfrm>
          </p:grpSpPr>
          <p:sp>
            <p:nvSpPr>
              <p:cNvPr id="119847" name="Oval 39"/>
              <p:cNvSpPr>
                <a:spLocks noChangeArrowheads="1"/>
              </p:cNvSpPr>
              <p:nvPr/>
            </p:nvSpPr>
            <p:spPr bwMode="auto">
              <a:xfrm rot="8073566">
                <a:off x="4471" y="1646"/>
                <a:ext cx="403" cy="293"/>
              </a:xfrm>
              <a:prstGeom prst="ellipse">
                <a:avLst/>
              </a:prstGeom>
              <a:solidFill>
                <a:srgbClr val="FF5050"/>
              </a:solidFill>
              <a:ln w="9525">
                <a:solidFill>
                  <a:schemeClr val="tx1"/>
                </a:solidFill>
                <a:round/>
                <a:headEnd/>
                <a:tailEnd/>
              </a:ln>
              <a:effectLst/>
            </p:spPr>
            <p:txBody>
              <a:bodyPr wrap="none" anchor="ctr"/>
              <a:lstStyle/>
              <a:p>
                <a:endParaRPr lang="en-IN"/>
              </a:p>
            </p:txBody>
          </p:sp>
          <p:sp>
            <p:nvSpPr>
              <p:cNvPr id="119848" name="Oval 40"/>
              <p:cNvSpPr>
                <a:spLocks noChangeArrowheads="1"/>
              </p:cNvSpPr>
              <p:nvPr/>
            </p:nvSpPr>
            <p:spPr bwMode="auto">
              <a:xfrm rot="8077329">
                <a:off x="4543" y="1701"/>
                <a:ext cx="175" cy="128"/>
              </a:xfrm>
              <a:prstGeom prst="ellipse">
                <a:avLst/>
              </a:prstGeom>
              <a:solidFill>
                <a:schemeClr val="tx1"/>
              </a:solidFill>
              <a:ln w="9525">
                <a:solidFill>
                  <a:schemeClr val="tx1"/>
                </a:solidFill>
                <a:round/>
                <a:headEnd/>
                <a:tailEnd/>
              </a:ln>
              <a:effectLst/>
            </p:spPr>
            <p:txBody>
              <a:bodyPr wrap="none" anchor="ctr"/>
              <a:lstStyle/>
              <a:p>
                <a:endParaRPr lang="en-IN"/>
              </a:p>
            </p:txBody>
          </p:sp>
        </p:grpSp>
        <p:sp>
          <p:nvSpPr>
            <p:cNvPr id="119849" name="Oval 41"/>
            <p:cNvSpPr>
              <a:spLocks noChangeArrowheads="1"/>
            </p:cNvSpPr>
            <p:nvPr/>
          </p:nvSpPr>
          <p:spPr bwMode="auto">
            <a:xfrm rot="20179711">
              <a:off x="5164" y="2321"/>
              <a:ext cx="403" cy="293"/>
            </a:xfrm>
            <a:prstGeom prst="ellipse">
              <a:avLst/>
            </a:prstGeom>
            <a:solidFill>
              <a:srgbClr val="FF5050"/>
            </a:solidFill>
            <a:ln w="9525">
              <a:solidFill>
                <a:schemeClr val="tx1"/>
              </a:solidFill>
              <a:round/>
              <a:headEnd/>
              <a:tailEnd/>
            </a:ln>
            <a:effectLst/>
          </p:spPr>
          <p:txBody>
            <a:bodyPr wrap="none" anchor="ctr"/>
            <a:lstStyle/>
            <a:p>
              <a:endParaRPr lang="en-IN"/>
            </a:p>
          </p:txBody>
        </p:sp>
        <p:grpSp>
          <p:nvGrpSpPr>
            <p:cNvPr id="11" name="Group 42"/>
            <p:cNvGrpSpPr>
              <a:grpSpLocks/>
            </p:cNvGrpSpPr>
            <p:nvPr/>
          </p:nvGrpSpPr>
          <p:grpSpPr bwMode="auto">
            <a:xfrm rot="9158586">
              <a:off x="5256" y="2303"/>
              <a:ext cx="293" cy="403"/>
              <a:chOff x="4526" y="1591"/>
              <a:chExt cx="293" cy="403"/>
            </a:xfrm>
          </p:grpSpPr>
          <p:sp>
            <p:nvSpPr>
              <p:cNvPr id="119851" name="Oval 43"/>
              <p:cNvSpPr>
                <a:spLocks noChangeArrowheads="1"/>
              </p:cNvSpPr>
              <p:nvPr/>
            </p:nvSpPr>
            <p:spPr bwMode="auto">
              <a:xfrm rot="8073566">
                <a:off x="4471" y="1646"/>
                <a:ext cx="403" cy="293"/>
              </a:xfrm>
              <a:prstGeom prst="ellipse">
                <a:avLst/>
              </a:prstGeom>
              <a:solidFill>
                <a:srgbClr val="FF5050"/>
              </a:solidFill>
              <a:ln w="9525">
                <a:solidFill>
                  <a:schemeClr val="tx1"/>
                </a:solidFill>
                <a:round/>
                <a:headEnd/>
                <a:tailEnd/>
              </a:ln>
              <a:effectLst/>
            </p:spPr>
            <p:txBody>
              <a:bodyPr wrap="none" anchor="ctr"/>
              <a:lstStyle/>
              <a:p>
                <a:endParaRPr lang="en-IN"/>
              </a:p>
            </p:txBody>
          </p:sp>
          <p:sp>
            <p:nvSpPr>
              <p:cNvPr id="119852" name="Oval 44"/>
              <p:cNvSpPr>
                <a:spLocks noChangeArrowheads="1"/>
              </p:cNvSpPr>
              <p:nvPr/>
            </p:nvSpPr>
            <p:spPr bwMode="auto">
              <a:xfrm rot="8077329">
                <a:off x="4543" y="1701"/>
                <a:ext cx="175" cy="128"/>
              </a:xfrm>
              <a:prstGeom prst="ellipse">
                <a:avLst/>
              </a:prstGeom>
              <a:solidFill>
                <a:schemeClr val="tx1"/>
              </a:solidFill>
              <a:ln w="9525">
                <a:solidFill>
                  <a:schemeClr val="tx1"/>
                </a:solidFill>
                <a:round/>
                <a:headEnd/>
                <a:tailEnd/>
              </a:ln>
              <a:effectLst/>
            </p:spPr>
            <p:txBody>
              <a:bodyPr wrap="none" anchor="ctr"/>
              <a:lstStyle/>
              <a:p>
                <a:endParaRPr lang="en-IN"/>
              </a:p>
            </p:txBody>
          </p:sp>
        </p:grpSp>
        <p:grpSp>
          <p:nvGrpSpPr>
            <p:cNvPr id="12" name="Group 45"/>
            <p:cNvGrpSpPr>
              <a:grpSpLocks/>
            </p:cNvGrpSpPr>
            <p:nvPr/>
          </p:nvGrpSpPr>
          <p:grpSpPr bwMode="auto">
            <a:xfrm rot="9158586">
              <a:off x="5384" y="1910"/>
              <a:ext cx="293" cy="403"/>
              <a:chOff x="4526" y="1591"/>
              <a:chExt cx="293" cy="403"/>
            </a:xfrm>
          </p:grpSpPr>
          <p:sp>
            <p:nvSpPr>
              <p:cNvPr id="119854" name="Oval 46"/>
              <p:cNvSpPr>
                <a:spLocks noChangeArrowheads="1"/>
              </p:cNvSpPr>
              <p:nvPr/>
            </p:nvSpPr>
            <p:spPr bwMode="auto">
              <a:xfrm rot="8073566">
                <a:off x="4471" y="1646"/>
                <a:ext cx="403" cy="293"/>
              </a:xfrm>
              <a:prstGeom prst="ellipse">
                <a:avLst/>
              </a:prstGeom>
              <a:solidFill>
                <a:srgbClr val="FF5050"/>
              </a:solidFill>
              <a:ln w="9525">
                <a:solidFill>
                  <a:schemeClr val="tx1"/>
                </a:solidFill>
                <a:round/>
                <a:headEnd/>
                <a:tailEnd/>
              </a:ln>
              <a:effectLst/>
            </p:spPr>
            <p:txBody>
              <a:bodyPr wrap="none" anchor="ctr"/>
              <a:lstStyle/>
              <a:p>
                <a:endParaRPr lang="en-IN"/>
              </a:p>
            </p:txBody>
          </p:sp>
          <p:sp>
            <p:nvSpPr>
              <p:cNvPr id="119855" name="Oval 47"/>
              <p:cNvSpPr>
                <a:spLocks noChangeArrowheads="1"/>
              </p:cNvSpPr>
              <p:nvPr/>
            </p:nvSpPr>
            <p:spPr bwMode="auto">
              <a:xfrm rot="8077329">
                <a:off x="4543" y="1701"/>
                <a:ext cx="175" cy="128"/>
              </a:xfrm>
              <a:prstGeom prst="ellipse">
                <a:avLst/>
              </a:prstGeom>
              <a:solidFill>
                <a:schemeClr val="tx1"/>
              </a:solidFill>
              <a:ln w="9525">
                <a:solidFill>
                  <a:schemeClr val="tx1"/>
                </a:solidFill>
                <a:round/>
                <a:headEnd/>
                <a:tailEnd/>
              </a:ln>
              <a:effectLst/>
            </p:spPr>
            <p:txBody>
              <a:bodyPr wrap="none" anchor="ctr"/>
              <a:lstStyle/>
              <a:p>
                <a:endParaRPr lang="en-IN"/>
              </a:p>
            </p:txBody>
          </p:sp>
        </p:grpSp>
        <p:sp>
          <p:nvSpPr>
            <p:cNvPr id="119856" name="Oval 48"/>
            <p:cNvSpPr>
              <a:spLocks noChangeArrowheads="1"/>
            </p:cNvSpPr>
            <p:nvPr/>
          </p:nvSpPr>
          <p:spPr bwMode="auto">
            <a:xfrm>
              <a:off x="3830" y="1883"/>
              <a:ext cx="713" cy="576"/>
            </a:xfrm>
            <a:prstGeom prst="ellipse">
              <a:avLst/>
            </a:prstGeom>
            <a:solidFill>
              <a:schemeClr val="accent2"/>
            </a:solidFill>
            <a:ln w="9525">
              <a:solidFill>
                <a:schemeClr val="tx1"/>
              </a:solidFill>
              <a:round/>
              <a:headEnd/>
              <a:tailEnd/>
            </a:ln>
            <a:effectLst/>
          </p:spPr>
          <p:txBody>
            <a:bodyPr wrap="none" anchor="ctr"/>
            <a:lstStyle/>
            <a:p>
              <a:pPr algn="ctr"/>
              <a:r>
                <a:rPr lang="en-GB" sz="1400" b="1">
                  <a:solidFill>
                    <a:schemeClr val="bg1"/>
                  </a:solidFill>
                  <a:latin typeface="Arial" charset="0"/>
                </a:rPr>
                <a:t>Lipoprotein</a:t>
              </a:r>
            </a:p>
            <a:p>
              <a:pPr algn="ctr"/>
              <a:r>
                <a:rPr lang="en-GB" sz="1400" b="1">
                  <a:solidFill>
                    <a:schemeClr val="bg1"/>
                  </a:solidFill>
                  <a:latin typeface="Arial" charset="0"/>
                </a:rPr>
                <a:t>lipase</a:t>
              </a:r>
            </a:p>
          </p:txBody>
        </p:sp>
        <p:sp>
          <p:nvSpPr>
            <p:cNvPr id="119857" name="Text Box 49"/>
            <p:cNvSpPr txBox="1">
              <a:spLocks noChangeArrowheads="1"/>
            </p:cNvSpPr>
            <p:nvPr/>
          </p:nvSpPr>
          <p:spPr bwMode="auto">
            <a:xfrm>
              <a:off x="4671" y="3366"/>
              <a:ext cx="1409" cy="385"/>
            </a:xfrm>
            <a:prstGeom prst="rect">
              <a:avLst/>
            </a:prstGeom>
            <a:noFill/>
            <a:ln w="9525">
              <a:noFill/>
              <a:miter lim="800000"/>
              <a:headEnd/>
              <a:tailEnd/>
            </a:ln>
            <a:effectLst/>
          </p:spPr>
          <p:txBody>
            <a:bodyPr wrap="none">
              <a:spAutoFit/>
            </a:bodyPr>
            <a:lstStyle/>
            <a:p>
              <a:r>
                <a:rPr lang="en-GB" sz="1600" b="1">
                  <a:latin typeface="Arial" charset="0"/>
                </a:rPr>
                <a:t>Capillary wall</a:t>
              </a:r>
            </a:p>
            <a:p>
              <a:r>
                <a:rPr lang="en-GB" sz="1600" b="1">
                  <a:latin typeface="Arial" charset="0"/>
                </a:rPr>
                <a:t>(endothelial surface)</a:t>
              </a:r>
              <a:r>
                <a:rPr lang="en-GB" sz="1800" b="1">
                  <a:latin typeface="Arial" charset="0"/>
                </a:rPr>
                <a:t> </a:t>
              </a:r>
            </a:p>
          </p:txBody>
        </p:sp>
        <p:sp>
          <p:nvSpPr>
            <p:cNvPr id="119858" name="Rectangle 50"/>
            <p:cNvSpPr>
              <a:spLocks noChangeArrowheads="1"/>
            </p:cNvSpPr>
            <p:nvPr/>
          </p:nvSpPr>
          <p:spPr bwMode="auto">
            <a:xfrm>
              <a:off x="4562" y="1454"/>
              <a:ext cx="787" cy="238"/>
            </a:xfrm>
            <a:prstGeom prst="rect">
              <a:avLst/>
            </a:prstGeom>
            <a:solidFill>
              <a:schemeClr val="bg1"/>
            </a:solidFill>
            <a:ln w="9525">
              <a:solidFill>
                <a:schemeClr val="tx1"/>
              </a:solidFill>
              <a:miter lim="800000"/>
              <a:headEnd/>
              <a:tailEnd/>
            </a:ln>
            <a:effectLst/>
          </p:spPr>
          <p:txBody>
            <a:bodyPr wrap="none" anchor="ctr"/>
            <a:lstStyle/>
            <a:p>
              <a:pPr algn="ctr"/>
              <a:r>
                <a:rPr lang="en-GB" sz="1800" b="1">
                  <a:latin typeface="Arial" charset="0"/>
                </a:rPr>
                <a:t>Tissues</a:t>
              </a:r>
            </a:p>
          </p:txBody>
        </p:sp>
        <p:sp>
          <p:nvSpPr>
            <p:cNvPr id="119859" name="Line 51"/>
            <p:cNvSpPr>
              <a:spLocks noChangeShapeType="1"/>
            </p:cNvSpPr>
            <p:nvPr/>
          </p:nvSpPr>
          <p:spPr bwMode="auto">
            <a:xfrm flipV="1">
              <a:off x="4928" y="2578"/>
              <a:ext cx="91" cy="759"/>
            </a:xfrm>
            <a:prstGeom prst="line">
              <a:avLst/>
            </a:prstGeom>
            <a:noFill/>
            <a:ln w="22225">
              <a:solidFill>
                <a:schemeClr val="tx1"/>
              </a:solidFill>
              <a:round/>
              <a:headEnd/>
              <a:tailEnd type="triangle" w="med" len="med"/>
            </a:ln>
            <a:effectLst/>
          </p:spPr>
          <p:txBody>
            <a:bodyPr/>
            <a:lstStyle/>
            <a:p>
              <a:endParaRPr lang="en-IN"/>
            </a:p>
          </p:txBody>
        </p:sp>
      </p:grpSp>
      <p:grpSp>
        <p:nvGrpSpPr>
          <p:cNvPr id="13" name="Group 52"/>
          <p:cNvGrpSpPr>
            <a:grpSpLocks/>
          </p:cNvGrpSpPr>
          <p:nvPr/>
        </p:nvGrpSpPr>
        <p:grpSpPr bwMode="auto">
          <a:xfrm>
            <a:off x="4813300" y="2365375"/>
            <a:ext cx="676275" cy="542925"/>
            <a:chOff x="3446" y="2300"/>
            <a:chExt cx="426" cy="342"/>
          </a:xfrm>
        </p:grpSpPr>
        <p:sp>
          <p:nvSpPr>
            <p:cNvPr id="119861" name="Oval 53"/>
            <p:cNvSpPr>
              <a:spLocks noChangeArrowheads="1"/>
            </p:cNvSpPr>
            <p:nvPr/>
          </p:nvSpPr>
          <p:spPr bwMode="auto">
            <a:xfrm>
              <a:off x="3489" y="2588"/>
              <a:ext cx="45" cy="54"/>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9862" name="Oval 54"/>
            <p:cNvSpPr>
              <a:spLocks noChangeArrowheads="1"/>
            </p:cNvSpPr>
            <p:nvPr/>
          </p:nvSpPr>
          <p:spPr bwMode="auto">
            <a:xfrm>
              <a:off x="3573" y="2548"/>
              <a:ext cx="45" cy="54"/>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9863" name="Oval 55"/>
            <p:cNvSpPr>
              <a:spLocks noChangeArrowheads="1"/>
            </p:cNvSpPr>
            <p:nvPr/>
          </p:nvSpPr>
          <p:spPr bwMode="auto">
            <a:xfrm>
              <a:off x="3601" y="2415"/>
              <a:ext cx="45" cy="54"/>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9864" name="Oval 56"/>
            <p:cNvSpPr>
              <a:spLocks noChangeArrowheads="1"/>
            </p:cNvSpPr>
            <p:nvPr/>
          </p:nvSpPr>
          <p:spPr bwMode="auto">
            <a:xfrm>
              <a:off x="3667" y="2441"/>
              <a:ext cx="45" cy="54"/>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9865" name="Oval 57"/>
            <p:cNvSpPr>
              <a:spLocks noChangeArrowheads="1"/>
            </p:cNvSpPr>
            <p:nvPr/>
          </p:nvSpPr>
          <p:spPr bwMode="auto">
            <a:xfrm>
              <a:off x="3472" y="2472"/>
              <a:ext cx="45" cy="54"/>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9866" name="Oval 58"/>
            <p:cNvSpPr>
              <a:spLocks noChangeArrowheads="1"/>
            </p:cNvSpPr>
            <p:nvPr/>
          </p:nvSpPr>
          <p:spPr bwMode="auto">
            <a:xfrm>
              <a:off x="3691" y="2507"/>
              <a:ext cx="45" cy="54"/>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9867" name="Oval 59"/>
            <p:cNvSpPr>
              <a:spLocks noChangeArrowheads="1"/>
            </p:cNvSpPr>
            <p:nvPr/>
          </p:nvSpPr>
          <p:spPr bwMode="auto">
            <a:xfrm>
              <a:off x="3691" y="2300"/>
              <a:ext cx="45" cy="54"/>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9868" name="Oval 60"/>
            <p:cNvSpPr>
              <a:spLocks noChangeArrowheads="1"/>
            </p:cNvSpPr>
            <p:nvPr/>
          </p:nvSpPr>
          <p:spPr bwMode="auto">
            <a:xfrm>
              <a:off x="3827" y="2436"/>
              <a:ext cx="45" cy="54"/>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9869" name="Oval 61"/>
            <p:cNvSpPr>
              <a:spLocks noChangeArrowheads="1"/>
            </p:cNvSpPr>
            <p:nvPr/>
          </p:nvSpPr>
          <p:spPr bwMode="auto">
            <a:xfrm>
              <a:off x="3530" y="2484"/>
              <a:ext cx="45" cy="54"/>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9870" name="Oval 62"/>
            <p:cNvSpPr>
              <a:spLocks noChangeArrowheads="1"/>
            </p:cNvSpPr>
            <p:nvPr/>
          </p:nvSpPr>
          <p:spPr bwMode="auto">
            <a:xfrm>
              <a:off x="3641" y="2556"/>
              <a:ext cx="45" cy="54"/>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9871" name="Oval 63"/>
            <p:cNvSpPr>
              <a:spLocks noChangeArrowheads="1"/>
            </p:cNvSpPr>
            <p:nvPr/>
          </p:nvSpPr>
          <p:spPr bwMode="auto">
            <a:xfrm>
              <a:off x="3796" y="2571"/>
              <a:ext cx="45" cy="54"/>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9872" name="Oval 64"/>
            <p:cNvSpPr>
              <a:spLocks noChangeArrowheads="1"/>
            </p:cNvSpPr>
            <p:nvPr/>
          </p:nvSpPr>
          <p:spPr bwMode="auto">
            <a:xfrm>
              <a:off x="3522" y="2365"/>
              <a:ext cx="45" cy="54"/>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9873" name="Oval 65"/>
            <p:cNvSpPr>
              <a:spLocks noChangeArrowheads="1"/>
            </p:cNvSpPr>
            <p:nvPr/>
          </p:nvSpPr>
          <p:spPr bwMode="auto">
            <a:xfrm>
              <a:off x="3598" y="2497"/>
              <a:ext cx="45" cy="54"/>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9874" name="Oval 66"/>
            <p:cNvSpPr>
              <a:spLocks noChangeArrowheads="1"/>
            </p:cNvSpPr>
            <p:nvPr/>
          </p:nvSpPr>
          <p:spPr bwMode="auto">
            <a:xfrm>
              <a:off x="3446" y="2413"/>
              <a:ext cx="45" cy="54"/>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9875" name="Oval 67"/>
            <p:cNvSpPr>
              <a:spLocks noChangeArrowheads="1"/>
            </p:cNvSpPr>
            <p:nvPr/>
          </p:nvSpPr>
          <p:spPr bwMode="auto">
            <a:xfrm>
              <a:off x="3600" y="2346"/>
              <a:ext cx="45" cy="54"/>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9876" name="Oval 68"/>
            <p:cNvSpPr>
              <a:spLocks noChangeArrowheads="1"/>
            </p:cNvSpPr>
            <p:nvPr/>
          </p:nvSpPr>
          <p:spPr bwMode="auto">
            <a:xfrm>
              <a:off x="3766" y="2345"/>
              <a:ext cx="45" cy="54"/>
            </a:xfrm>
            <a:prstGeom prst="ellipse">
              <a:avLst/>
            </a:prstGeom>
            <a:solidFill>
              <a:schemeClr val="accent1"/>
            </a:solidFill>
            <a:ln w="9525">
              <a:solidFill>
                <a:schemeClr val="tx1"/>
              </a:solidFill>
              <a:round/>
              <a:headEnd/>
              <a:tailEnd/>
            </a:ln>
            <a:effectLst/>
          </p:spPr>
          <p:txBody>
            <a:bodyPr wrap="none" anchor="ctr"/>
            <a:lstStyle/>
            <a:p>
              <a:endParaRPr lang="en-IN"/>
            </a:p>
          </p:txBody>
        </p:sp>
      </p:grpSp>
      <p:sp>
        <p:nvSpPr>
          <p:cNvPr id="119877" name="Rectangle 69"/>
          <p:cNvSpPr>
            <a:spLocks noGrp="1" noChangeArrowheads="1"/>
          </p:cNvSpPr>
          <p:nvPr>
            <p:ph type="title"/>
          </p:nvPr>
        </p:nvSpPr>
        <p:spPr>
          <a:xfrm>
            <a:off x="762000" y="457200"/>
            <a:ext cx="7467600" cy="457200"/>
          </a:xfrm>
          <a:noFill/>
          <a:ln/>
        </p:spPr>
        <p:txBody>
          <a:bodyPr/>
          <a:lstStyle/>
          <a:p>
            <a:pPr algn="l"/>
            <a:r>
              <a:rPr lang="en-GB" sz="2800" b="1">
                <a:latin typeface="Comic Sans MS" pitchFamily="66" charset="0"/>
              </a:rPr>
              <a:t>This animation shows how VLDL are metabolised once they enter the circulation from the liver</a:t>
            </a:r>
          </a:p>
        </p:txBody>
      </p:sp>
      <p:grpSp>
        <p:nvGrpSpPr>
          <p:cNvPr id="14" name="Group 70"/>
          <p:cNvGrpSpPr>
            <a:grpSpLocks/>
          </p:cNvGrpSpPr>
          <p:nvPr/>
        </p:nvGrpSpPr>
        <p:grpSpPr bwMode="auto">
          <a:xfrm>
            <a:off x="766763" y="1703388"/>
            <a:ext cx="985837" cy="1277937"/>
            <a:chOff x="483" y="1083"/>
            <a:chExt cx="621" cy="805"/>
          </a:xfrm>
        </p:grpSpPr>
        <p:sp>
          <p:nvSpPr>
            <p:cNvPr id="119879" name="Oval 71"/>
            <p:cNvSpPr>
              <a:spLocks noChangeArrowheads="1"/>
            </p:cNvSpPr>
            <p:nvPr/>
          </p:nvSpPr>
          <p:spPr bwMode="auto">
            <a:xfrm>
              <a:off x="483" y="1321"/>
              <a:ext cx="621" cy="567"/>
            </a:xfrm>
            <a:prstGeom prst="ellipse">
              <a:avLst/>
            </a:prstGeom>
            <a:solidFill>
              <a:schemeClr val="accent1"/>
            </a:solidFill>
            <a:ln w="9525">
              <a:solidFill>
                <a:schemeClr val="tx1"/>
              </a:solidFill>
              <a:round/>
              <a:headEnd/>
              <a:tailEnd/>
            </a:ln>
            <a:effectLst/>
          </p:spPr>
          <p:txBody>
            <a:bodyPr wrap="none" anchor="ctr"/>
            <a:lstStyle/>
            <a:p>
              <a:pPr algn="ctr"/>
              <a:r>
                <a:rPr lang="en-GB" sz="1800" b="1">
                  <a:latin typeface="Arial" charset="0"/>
                </a:rPr>
                <a:t>VLDL</a:t>
              </a:r>
            </a:p>
          </p:txBody>
        </p:sp>
        <p:sp>
          <p:nvSpPr>
            <p:cNvPr id="119880" name="Oval 72"/>
            <p:cNvSpPr>
              <a:spLocks noChangeArrowheads="1"/>
            </p:cNvSpPr>
            <p:nvPr/>
          </p:nvSpPr>
          <p:spPr bwMode="auto">
            <a:xfrm>
              <a:off x="529" y="1083"/>
              <a:ext cx="302" cy="274"/>
            </a:xfrm>
            <a:prstGeom prst="ellipse">
              <a:avLst/>
            </a:prstGeom>
            <a:solidFill>
              <a:schemeClr val="folHlink"/>
            </a:solidFill>
            <a:ln w="9525">
              <a:solidFill>
                <a:schemeClr val="tx2"/>
              </a:solidFill>
              <a:round/>
              <a:headEnd/>
              <a:tailEnd/>
            </a:ln>
            <a:effectLst/>
          </p:spPr>
          <p:txBody>
            <a:bodyPr wrap="none" anchor="ctr"/>
            <a:lstStyle/>
            <a:p>
              <a:pPr algn="ctr"/>
              <a:r>
                <a:rPr lang="en-GB" sz="1400" b="1">
                  <a:latin typeface="Arial" charset="0"/>
                </a:rPr>
                <a:t>B100</a:t>
              </a:r>
            </a:p>
          </p:txBody>
        </p:sp>
      </p:grpSp>
      <p:sp>
        <p:nvSpPr>
          <p:cNvPr id="119881" name="Oval 73"/>
          <p:cNvSpPr>
            <a:spLocks noChangeArrowheads="1"/>
          </p:cNvSpPr>
          <p:nvPr/>
        </p:nvSpPr>
        <p:spPr bwMode="auto">
          <a:xfrm>
            <a:off x="741363" y="7208838"/>
            <a:ext cx="1074737" cy="493712"/>
          </a:xfrm>
          <a:prstGeom prst="ellipse">
            <a:avLst/>
          </a:prstGeom>
          <a:solidFill>
            <a:schemeClr val="bg2"/>
          </a:solidFill>
          <a:ln w="9525">
            <a:solidFill>
              <a:schemeClr val="tx1"/>
            </a:solidFill>
            <a:round/>
            <a:headEnd/>
            <a:tailEnd/>
          </a:ln>
          <a:effectLst/>
        </p:spPr>
        <p:txBody>
          <a:bodyPr wrap="none" anchor="ctr"/>
          <a:lstStyle/>
          <a:p>
            <a:pPr algn="ctr"/>
            <a:r>
              <a:rPr lang="en-GB" sz="1800" b="1">
                <a:latin typeface="Arial" charset="0"/>
              </a:rPr>
              <a:t>HDL</a:t>
            </a:r>
          </a:p>
        </p:txBody>
      </p:sp>
      <p:sp>
        <p:nvSpPr>
          <p:cNvPr id="119882" name="Oval 74"/>
          <p:cNvSpPr>
            <a:spLocks noChangeArrowheads="1"/>
          </p:cNvSpPr>
          <p:nvPr/>
        </p:nvSpPr>
        <p:spPr bwMode="auto">
          <a:xfrm>
            <a:off x="1422400" y="6875463"/>
            <a:ext cx="479425" cy="434975"/>
          </a:xfrm>
          <a:prstGeom prst="ellipse">
            <a:avLst/>
          </a:prstGeom>
          <a:solidFill>
            <a:srgbClr val="FDB0A1"/>
          </a:solidFill>
          <a:ln w="9525">
            <a:solidFill>
              <a:schemeClr val="tx2"/>
            </a:solidFill>
            <a:round/>
            <a:headEnd/>
            <a:tailEnd/>
          </a:ln>
          <a:effectLst/>
        </p:spPr>
        <p:txBody>
          <a:bodyPr wrap="none" anchor="ctr"/>
          <a:lstStyle/>
          <a:p>
            <a:pPr algn="ctr"/>
            <a:r>
              <a:rPr lang="en-GB" sz="1800" b="1">
                <a:latin typeface="Arial" charset="0"/>
              </a:rPr>
              <a:t>CII</a:t>
            </a:r>
          </a:p>
        </p:txBody>
      </p:sp>
      <p:sp>
        <p:nvSpPr>
          <p:cNvPr id="119883" name="Oval 75"/>
          <p:cNvSpPr>
            <a:spLocks noChangeArrowheads="1"/>
          </p:cNvSpPr>
          <p:nvPr/>
        </p:nvSpPr>
        <p:spPr bwMode="auto">
          <a:xfrm>
            <a:off x="657225" y="6858000"/>
            <a:ext cx="479425" cy="434975"/>
          </a:xfrm>
          <a:prstGeom prst="ellipse">
            <a:avLst/>
          </a:prstGeom>
          <a:solidFill>
            <a:srgbClr val="FDB0A1"/>
          </a:solidFill>
          <a:ln w="9525">
            <a:solidFill>
              <a:schemeClr val="tx2"/>
            </a:solidFill>
            <a:round/>
            <a:headEnd/>
            <a:tailEnd/>
          </a:ln>
          <a:effectLst/>
        </p:spPr>
        <p:txBody>
          <a:bodyPr wrap="none" anchor="ctr"/>
          <a:lstStyle/>
          <a:p>
            <a:pPr algn="ctr"/>
            <a:r>
              <a:rPr lang="en-GB" sz="1800" b="1">
                <a:latin typeface="Arial" charset="0"/>
              </a:rPr>
              <a:t>E</a:t>
            </a:r>
          </a:p>
        </p:txBody>
      </p:sp>
      <p:pic>
        <p:nvPicPr>
          <p:cNvPr id="119884" name="Picture 76"/>
          <p:cNvPicPr>
            <a:picLocks noGrp="1" noChangeAspect="1" noChangeArrowheads="1"/>
          </p:cNvPicPr>
          <p:nvPr>
            <p:ph idx="1"/>
          </p:nvPr>
        </p:nvPicPr>
        <p:blipFill>
          <a:blip r:embed="rId3" cstate="print"/>
          <a:srcRect/>
          <a:stretch>
            <a:fillRect/>
          </a:stretch>
        </p:blipFill>
        <p:spPr>
          <a:xfrm>
            <a:off x="762000" y="1600200"/>
            <a:ext cx="2185988" cy="1508125"/>
          </a:xfrm>
          <a:noFill/>
          <a:ln/>
        </p:spPr>
      </p:pic>
      <p:sp>
        <p:nvSpPr>
          <p:cNvPr id="119885" name="Oval 77"/>
          <p:cNvSpPr>
            <a:spLocks noChangeArrowheads="1"/>
          </p:cNvSpPr>
          <p:nvPr/>
        </p:nvSpPr>
        <p:spPr bwMode="auto">
          <a:xfrm>
            <a:off x="5205413" y="2809875"/>
            <a:ext cx="479425" cy="434975"/>
          </a:xfrm>
          <a:prstGeom prst="ellipse">
            <a:avLst/>
          </a:prstGeom>
          <a:solidFill>
            <a:srgbClr val="FDB0A1"/>
          </a:solidFill>
          <a:ln w="9525">
            <a:solidFill>
              <a:schemeClr val="tx2"/>
            </a:solidFill>
            <a:round/>
            <a:headEnd/>
            <a:tailEnd/>
          </a:ln>
          <a:effectLst/>
        </p:spPr>
        <p:txBody>
          <a:bodyPr wrap="none" anchor="ctr"/>
          <a:lstStyle/>
          <a:p>
            <a:pPr algn="ctr"/>
            <a:r>
              <a:rPr lang="en-GB" sz="1800" b="1">
                <a:latin typeface="Arial" charset="0"/>
              </a:rPr>
              <a:t>CII</a:t>
            </a:r>
          </a:p>
        </p:txBody>
      </p:sp>
      <p:sp>
        <p:nvSpPr>
          <p:cNvPr id="119886" name="Oval 78"/>
          <p:cNvSpPr>
            <a:spLocks noChangeArrowheads="1"/>
          </p:cNvSpPr>
          <p:nvPr/>
        </p:nvSpPr>
        <p:spPr bwMode="auto">
          <a:xfrm>
            <a:off x="4541838" y="2792413"/>
            <a:ext cx="479425" cy="434975"/>
          </a:xfrm>
          <a:prstGeom prst="ellipse">
            <a:avLst/>
          </a:prstGeom>
          <a:solidFill>
            <a:srgbClr val="FDB0A1"/>
          </a:solidFill>
          <a:ln w="9525">
            <a:solidFill>
              <a:schemeClr val="tx2"/>
            </a:solidFill>
            <a:round/>
            <a:headEnd/>
            <a:tailEnd/>
          </a:ln>
          <a:effectLst/>
        </p:spPr>
        <p:txBody>
          <a:bodyPr wrap="none" anchor="ctr"/>
          <a:lstStyle/>
          <a:p>
            <a:pPr algn="ctr"/>
            <a:r>
              <a:rPr lang="en-GB" sz="1800" b="1">
                <a:latin typeface="Arial" charset="0"/>
              </a:rPr>
              <a:t>E</a:t>
            </a:r>
          </a:p>
        </p:txBody>
      </p:sp>
      <p:sp>
        <p:nvSpPr>
          <p:cNvPr id="119887" name="Oval 79"/>
          <p:cNvSpPr>
            <a:spLocks noChangeArrowheads="1"/>
          </p:cNvSpPr>
          <p:nvPr/>
        </p:nvSpPr>
        <p:spPr bwMode="auto">
          <a:xfrm>
            <a:off x="4706938" y="2143125"/>
            <a:ext cx="479425" cy="434975"/>
          </a:xfrm>
          <a:prstGeom prst="ellipse">
            <a:avLst/>
          </a:prstGeom>
          <a:solidFill>
            <a:schemeClr val="folHlink"/>
          </a:solidFill>
          <a:ln w="9525">
            <a:solidFill>
              <a:schemeClr val="tx2"/>
            </a:solidFill>
            <a:round/>
            <a:headEnd/>
            <a:tailEnd/>
          </a:ln>
          <a:effectLst/>
        </p:spPr>
        <p:txBody>
          <a:bodyPr wrap="none" anchor="ctr"/>
          <a:lstStyle/>
          <a:p>
            <a:pPr algn="ctr"/>
            <a:r>
              <a:rPr lang="en-GB" sz="1400" b="1">
                <a:latin typeface="Arial" charset="0"/>
              </a:rPr>
              <a:t>B100</a:t>
            </a:r>
          </a:p>
        </p:txBody>
      </p:sp>
      <p:sp>
        <p:nvSpPr>
          <p:cNvPr id="119888" name="Line 80"/>
          <p:cNvSpPr>
            <a:spLocks noChangeShapeType="1"/>
          </p:cNvSpPr>
          <p:nvPr/>
        </p:nvSpPr>
        <p:spPr bwMode="auto">
          <a:xfrm flipH="1" flipV="1">
            <a:off x="1519238" y="2773363"/>
            <a:ext cx="871537" cy="1193800"/>
          </a:xfrm>
          <a:prstGeom prst="line">
            <a:avLst/>
          </a:prstGeom>
          <a:noFill/>
          <a:ln w="57150">
            <a:solidFill>
              <a:schemeClr val="tx1"/>
            </a:solidFill>
            <a:round/>
            <a:headEnd/>
            <a:tailEnd type="triangle" w="med" len="med"/>
          </a:ln>
          <a:effectLst/>
        </p:spPr>
        <p:txBody>
          <a:bodyPr/>
          <a:lstStyle/>
          <a:p>
            <a:endParaRPr lang="en-IN"/>
          </a:p>
        </p:txBody>
      </p:sp>
      <p:sp>
        <p:nvSpPr>
          <p:cNvPr id="119889" name="Text Box 81"/>
          <p:cNvSpPr txBox="1">
            <a:spLocks noChangeArrowheads="1"/>
          </p:cNvSpPr>
          <p:nvPr/>
        </p:nvSpPr>
        <p:spPr bwMode="auto">
          <a:xfrm>
            <a:off x="1990725" y="2870200"/>
            <a:ext cx="2749550" cy="641350"/>
          </a:xfrm>
          <a:prstGeom prst="rect">
            <a:avLst/>
          </a:prstGeom>
          <a:noFill/>
          <a:ln w="9525">
            <a:noFill/>
            <a:miter lim="800000"/>
            <a:headEnd/>
            <a:tailEnd/>
          </a:ln>
          <a:effectLst/>
        </p:spPr>
        <p:txBody>
          <a:bodyPr wrap="none">
            <a:spAutoFit/>
          </a:bodyPr>
          <a:lstStyle/>
          <a:p>
            <a:r>
              <a:rPr lang="en-GB" sz="1800" b="1">
                <a:latin typeface="Arial" charset="0"/>
              </a:rPr>
              <a:t>Some LDL taken up</a:t>
            </a:r>
          </a:p>
          <a:p>
            <a:r>
              <a:rPr lang="en-GB" sz="1800" b="1">
                <a:latin typeface="Arial" charset="0"/>
              </a:rPr>
              <a:t>by liver (LDL receptors)</a:t>
            </a:r>
            <a:endParaRPr lang="en-GB" sz="1600" b="1">
              <a:latin typeface="Arial" charset="0"/>
            </a:endParaRPr>
          </a:p>
        </p:txBody>
      </p:sp>
      <p:sp>
        <p:nvSpPr>
          <p:cNvPr id="119890" name="Line 82"/>
          <p:cNvSpPr>
            <a:spLocks noChangeShapeType="1"/>
          </p:cNvSpPr>
          <p:nvPr/>
        </p:nvSpPr>
        <p:spPr bwMode="auto">
          <a:xfrm flipH="1" flipV="1">
            <a:off x="3052763" y="4713288"/>
            <a:ext cx="871537" cy="1193800"/>
          </a:xfrm>
          <a:prstGeom prst="line">
            <a:avLst/>
          </a:prstGeom>
          <a:noFill/>
          <a:ln w="57150">
            <a:solidFill>
              <a:schemeClr val="tx1"/>
            </a:solidFill>
            <a:round/>
            <a:headEnd type="triangle" w="med" len="med"/>
            <a:tailEnd/>
          </a:ln>
          <a:effectLst/>
        </p:spPr>
        <p:txBody>
          <a:bodyPr/>
          <a:lstStyle/>
          <a:p>
            <a:endParaRPr lang="en-IN"/>
          </a:p>
        </p:txBody>
      </p:sp>
      <p:sp>
        <p:nvSpPr>
          <p:cNvPr id="119891" name="Text Box 83"/>
          <p:cNvSpPr txBox="1">
            <a:spLocks noChangeArrowheads="1"/>
          </p:cNvSpPr>
          <p:nvPr/>
        </p:nvSpPr>
        <p:spPr bwMode="auto">
          <a:xfrm>
            <a:off x="3565525" y="5208588"/>
            <a:ext cx="4200525" cy="1311275"/>
          </a:xfrm>
          <a:prstGeom prst="rect">
            <a:avLst/>
          </a:prstGeom>
          <a:noFill/>
          <a:ln w="9525">
            <a:noFill/>
            <a:miter lim="800000"/>
            <a:headEnd/>
            <a:tailEnd/>
          </a:ln>
          <a:effectLst/>
        </p:spPr>
        <p:txBody>
          <a:bodyPr wrap="none">
            <a:spAutoFit/>
          </a:bodyPr>
          <a:lstStyle/>
          <a:p>
            <a:pPr algn="ctr"/>
            <a:r>
              <a:rPr lang="en-GB" sz="2000" b="1">
                <a:latin typeface="Arial" charset="0"/>
              </a:rPr>
              <a:t>Some LDL taken up by</a:t>
            </a:r>
          </a:p>
          <a:p>
            <a:pPr algn="ctr"/>
            <a:r>
              <a:rPr lang="en-GB" sz="2000" b="1">
                <a:latin typeface="Arial" charset="0"/>
              </a:rPr>
              <a:t>other tissues (LDL receptors).</a:t>
            </a:r>
          </a:p>
          <a:p>
            <a:pPr algn="ctr"/>
            <a:r>
              <a:rPr lang="en-GB" sz="2000" b="1">
                <a:solidFill>
                  <a:srgbClr val="FF0000"/>
                </a:solidFill>
                <a:latin typeface="Arial" charset="0"/>
              </a:rPr>
              <a:t>LDL delivers cholesterol and </a:t>
            </a:r>
          </a:p>
          <a:p>
            <a:pPr algn="ctr"/>
            <a:r>
              <a:rPr lang="en-GB" sz="2000" b="1">
                <a:solidFill>
                  <a:srgbClr val="FF0000"/>
                </a:solidFill>
                <a:latin typeface="Arial" charset="0"/>
              </a:rPr>
              <a:t>TAG to the extra hepatic tissues. </a:t>
            </a:r>
          </a:p>
        </p:txBody>
      </p:sp>
      <p:sp>
        <p:nvSpPr>
          <p:cNvPr id="119892" name="Text Box 84"/>
          <p:cNvSpPr txBox="1">
            <a:spLocks noChangeArrowheads="1"/>
          </p:cNvSpPr>
          <p:nvPr/>
        </p:nvSpPr>
        <p:spPr bwMode="auto">
          <a:xfrm>
            <a:off x="4572000" y="3352800"/>
            <a:ext cx="2701925" cy="1465263"/>
          </a:xfrm>
          <a:prstGeom prst="rect">
            <a:avLst/>
          </a:prstGeom>
          <a:noFill/>
          <a:ln w="9525">
            <a:noFill/>
            <a:miter lim="800000"/>
            <a:headEnd/>
            <a:tailEnd/>
          </a:ln>
          <a:effectLst/>
        </p:spPr>
        <p:txBody>
          <a:bodyPr>
            <a:spAutoFit/>
          </a:bodyPr>
          <a:lstStyle/>
          <a:p>
            <a:pPr>
              <a:spcBef>
                <a:spcPct val="50000"/>
              </a:spcBef>
            </a:pPr>
            <a:r>
              <a:rPr lang="en-GB" sz="1800" b="1">
                <a:latin typeface="Arial" charset="0"/>
              </a:rPr>
              <a:t>Having lost TAG to tissues LDL contains a large proportion of cholesterol/cholesterol esters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19884"/>
                                        </p:tgtEl>
                                      </p:cBhvr>
                                    </p:animEffect>
                                    <p:set>
                                      <p:cBhvr>
                                        <p:cTn id="7" dur="1" fill="hold">
                                          <p:stCondLst>
                                            <p:cond delay="499"/>
                                          </p:stCondLst>
                                        </p:cTn>
                                        <p:tgtEl>
                                          <p:spTgt spid="119884"/>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0" nodeType="clickEffect">
                                  <p:stCondLst>
                                    <p:cond delay="0"/>
                                  </p:stCondLst>
                                  <p:childTnLst>
                                    <p:animMotion origin="layout" path="M -0.00556 0.00139 C -0.01007 -0.04143 -0.0191 -0.08356 -0.02049 -0.12685 C -0.02136 -0.15393 -0.02726 -0.18379 -0.01858 -0.20833 C -0.01424 -0.22037 0.00121 -0.21319 0.01111 -0.21574 C 0.02118 -0.22592 0.02187 -0.22824 0.02396 -0.24537 C 0.02343 -0.26342 0.02413 -0.28171 0.02222 -0.29977 C 0.02066 -0.31412 0.01475 -0.31458 0.0092 -0.32453 C 0.00347 -0.33472 -0.00139 -0.34768 -0.00556 -0.35902 C 0.00642 -0.39189 -0.01198 -0.34537 0.00555 -0.37639 C 0.00746 -0.37986 0.00798 -0.38449 0.0092 -0.38865 C 0.00764 -0.40092 0.00955 -0.40602 3.05556E-6 -0.40602 " pathEditMode="relative" rAng="0" ptsTypes="ffffffffffA">
                                      <p:cBhvr>
                                        <p:cTn id="15" dur="2000" fill="hold"/>
                                        <p:tgtEl>
                                          <p:spTgt spid="119881"/>
                                        </p:tgtEl>
                                        <p:attrNameLst>
                                          <p:attrName>ppt_x</p:attrName>
                                          <p:attrName>ppt_y</p:attrName>
                                        </p:attrNameLst>
                                      </p:cBhvr>
                                      <p:rCtr x="4" y="-204"/>
                                    </p:animMotion>
                                  </p:childTnLst>
                                </p:cTn>
                              </p:par>
                              <p:par>
                                <p:cTn id="16" presetID="0" presetClass="path" presetSubtype="0" accel="50000" decel="50000" fill="hold" grpId="0" nodeType="withEffect">
                                  <p:stCondLst>
                                    <p:cond delay="0"/>
                                  </p:stCondLst>
                                  <p:childTnLst>
                                    <p:animMotion origin="layout" path="M -0.00555 0.00139 C -0.01007 -0.04144 -0.0191 -0.08357 -0.02049 -0.12685 C -0.02135 -0.15394 -0.02726 -0.1838 -0.01858 -0.20833 C -0.01424 -0.22037 0.00122 -0.2132 0.01111 -0.21574 C 0.02118 -0.22593 0.02188 -0.22824 0.02396 -0.24537 C 0.02344 -0.26343 0.02413 -0.28171 0.02222 -0.29977 C 0.02066 -0.31412 0.01476 -0.31458 0.0092 -0.32454 C 0.00347 -0.33472 -0.00139 -0.34769 -0.00555 -0.35903 C 0.00642 -0.3919 -0.01198 -0.34537 0.00556 -0.37639 C 0.00747 -0.37986 0.00799 -0.38449 0.0092 -0.38866 C 0.00764 -0.40093 0.00955 -0.40602 -8.33333E-7 -0.40602 " pathEditMode="relative" rAng="0" ptsTypes="ffffffffffA">
                                      <p:cBhvr>
                                        <p:cTn id="17" dur="2000" fill="hold"/>
                                        <p:tgtEl>
                                          <p:spTgt spid="119882"/>
                                        </p:tgtEl>
                                        <p:attrNameLst>
                                          <p:attrName>ppt_x</p:attrName>
                                          <p:attrName>ppt_y</p:attrName>
                                        </p:attrNameLst>
                                      </p:cBhvr>
                                      <p:rCtr x="4" y="-204"/>
                                    </p:animMotion>
                                  </p:childTnLst>
                                </p:cTn>
                              </p:par>
                              <p:par>
                                <p:cTn id="18" presetID="0" presetClass="path" presetSubtype="0" accel="50000" decel="50000" fill="hold" grpId="0" nodeType="withEffect">
                                  <p:stCondLst>
                                    <p:cond delay="0"/>
                                  </p:stCondLst>
                                  <p:childTnLst>
                                    <p:animMotion origin="layout" path="M -0.00556 0.00139 C -0.01007 -0.04143 -0.0191 -0.08356 -0.02049 -0.12685 C -0.02135 -0.15393 -0.02726 -0.18379 -0.01858 -0.20833 C -0.01424 -0.22037 0.00122 -0.21319 0.01111 -0.21574 C 0.02118 -0.22592 0.02188 -0.22824 0.02396 -0.24537 C 0.02344 -0.26342 0.02413 -0.28171 0.02222 -0.29977 C 0.02066 -0.31412 0.01476 -0.31458 0.0092 -0.32453 C 0.00347 -0.33472 -0.00139 -0.34768 -0.00556 -0.35902 C 0.00642 -0.3919 -0.01198 -0.34537 0.00556 -0.37639 C 0.00747 -0.37986 0.00799 -0.38449 0.0092 -0.38865 C 0.00764 -0.40092 0.00955 -0.40602 -2.77778E-7 -0.40602 " pathEditMode="relative" rAng="0" ptsTypes="ffffffffffA">
                                      <p:cBhvr>
                                        <p:cTn id="19" dur="2000" fill="hold"/>
                                        <p:tgtEl>
                                          <p:spTgt spid="119883"/>
                                        </p:tgtEl>
                                        <p:attrNameLst>
                                          <p:attrName>ppt_x</p:attrName>
                                          <p:attrName>ppt_y</p:attrName>
                                        </p:attrNameLst>
                                      </p:cBhvr>
                                      <p:rCtr x="4" y="-204"/>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1" nodeType="clickEffect">
                                  <p:stCondLst>
                                    <p:cond delay="0"/>
                                  </p:stCondLst>
                                  <p:childTnLst>
                                    <p:animMotion origin="layout" path="M -2.77778E-7 -0.40602 C -0.00486 -0.41481 -0.0026 -0.4081 -0.00521 -0.42268 C -0.00677 -0.43009 -0.00972 -0.44583 -0.00972 -0.44537 C -0.00937 -0.45 -0.00903 -0.45509 -0.00833 -0.45879 C -0.00642 -0.46527 -0.00191 -0.47523 -0.00191 -0.475 C -0.00104 -0.48078 0.00052 -0.48565 -2.77778E-7 -0.49166 C -0.00035 -0.5081 -0.00556 -0.52569 -0.00903 -0.53449 C -0.00868 -0.53865 -0.00868 -0.54328 -0.00833 -0.54745 C -0.00746 -0.55023 -0.00677 -0.55139 -0.00642 -0.55416 C -0.00521 -0.56111 -0.00521 -0.56967 -0.00451 -0.57708 C -0.00556 -0.57916 -0.00642 -0.58102 -0.00712 -0.58356 C -0.00799 -0.58657 -0.00868 -0.58981 -0.00903 -0.59375 C -0.00903 -0.5949 -0.00833 -0.59143 -0.00833 -0.59004 " pathEditMode="relative" rAng="0" ptsTypes="ffffffffffffA">
                                      <p:cBhvr>
                                        <p:cTn id="23" dur="2000" fill="hold"/>
                                        <p:tgtEl>
                                          <p:spTgt spid="119883"/>
                                        </p:tgtEl>
                                        <p:attrNameLst>
                                          <p:attrName>ppt_x</p:attrName>
                                          <p:attrName>ppt_y</p:attrName>
                                        </p:attrNameLst>
                                      </p:cBhvr>
                                      <p:rCtr x="-5" y="-94"/>
                                    </p:animMotion>
                                  </p:childTnLst>
                                </p:cTn>
                              </p:par>
                              <p:par>
                                <p:cTn id="24" presetID="0" presetClass="path" presetSubtype="0" accel="50000" decel="50000" fill="hold" grpId="1" nodeType="withEffect">
                                  <p:stCondLst>
                                    <p:cond delay="0"/>
                                  </p:stCondLst>
                                  <p:childTnLst>
                                    <p:animMotion origin="layout" path="M -8.33333E-7 -0.40602 C -0.00226 -0.41458 -0.00121 -0.4081 -0.00243 -0.42199 C -0.00312 -0.42917 -0.00451 -0.44421 -0.00451 -0.44375 C -0.00434 -0.44838 -0.00417 -0.45324 -0.00382 -0.45671 C -0.00295 -0.46296 -0.00087 -0.47245 -0.00087 -0.47222 C -0.00052 -0.47778 0.00017 -0.48264 -8.33333E-7 -0.48843 C -0.00017 -0.50417 -0.0026 -0.52107 -0.00417 -0.5294 C -0.00399 -0.53357 -0.00399 -0.53796 -0.00382 -0.5419 C -0.00347 -0.54468 -0.00312 -0.5456 -0.00295 -0.54838 C -0.00243 -0.55509 -0.00243 -0.5632 -0.00208 -0.57037 C -0.0026 -0.57245 -0.00295 -0.57407 -0.0033 -0.57662 C -0.00364 -0.5794 -0.00399 -0.58264 -0.00417 -0.58634 C -0.00417 -0.5875 -0.00382 -0.58426 -0.00382 -0.58287 " pathEditMode="relative" rAng="0" ptsTypes="ffffffffffffA">
                                      <p:cBhvr>
                                        <p:cTn id="25" dur="2000" fill="hold"/>
                                        <p:tgtEl>
                                          <p:spTgt spid="119882"/>
                                        </p:tgtEl>
                                        <p:attrNameLst>
                                          <p:attrName>ppt_x</p:attrName>
                                          <p:attrName>ppt_y</p:attrName>
                                        </p:attrNameLst>
                                      </p:cBhvr>
                                      <p:rCtr x="-2" y="-91"/>
                                    </p:animMotion>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1" nodeType="clickEffect">
                                  <p:stCondLst>
                                    <p:cond delay="0"/>
                                  </p:stCondLst>
                                  <p:childTnLst>
                                    <p:animMotion origin="layout" path="M -0.004 -0.41875 C -0.00087 -0.41296 0.00468 -0.40856 0.00538 -0.40162 C 0.00694 -0.38356 0.00521 -0.36458 0.00902 -0.34722 C 0.00989 -0.34328 0.01423 -0.34259 0.01649 -0.33981 C 0.02725 -0.32708 0.01927 -0.33171 0.02934 -0.32754 C 0.04062 -0.3074 0.03767 -0.29838 0.0276 -0.27801 C 0.02812 -0.2699 0.02795 -0.26157 0.02934 -0.25347 C 0.03055 -0.24652 0.03993 -0.23935 0.04236 -0.23611 C 0.04618 -0.23102 0.04843 -0.22453 0.05156 -0.21875 C 0.05729 -0.19676 0.05104 -0.22592 0.05156 -0.20393 C 0.05208 -0.18171 0.05208 -0.15902 0.05538 -0.13727 C 0.05659 -0.12963 0.06458 -0.11759 0.06458 -0.11736 C 0.06284 -0.10023 0.06007 -0.08889 0.05538 -0.07314 C 0.05399 -0.06828 0.05156 -0.05833 0.05156 -0.0581 C 0.05225 -0.04838 0.05173 -0.03842 0.05347 -0.0287 C 0.05416 -0.02477 0.05781 -0.02245 0.05902 -0.01875 C 0.06128 -0.01227 0.06458 0.00579 0.06458 0.0132 " pathEditMode="relative" rAng="0" ptsTypes="ffffffffffffffffA">
                                      <p:cBhvr>
                                        <p:cTn id="29" dur="2000" fill="hold"/>
                                        <p:tgtEl>
                                          <p:spTgt spid="119881"/>
                                        </p:tgtEl>
                                        <p:attrNameLst>
                                          <p:attrName>ppt_x</p:attrName>
                                          <p:attrName>ppt_y</p:attrName>
                                        </p:attrNameLst>
                                      </p:cBhvr>
                                      <p:rCtr x="34" y="216"/>
                                    </p:animMotion>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0 0.0 C 0.04757 -0.00509 0.09497 -0.00694 0.14254 -0.00995 C 0.14618 -0.00741 0.14983 -0.0044 0.15365 -0.00255 C 0.16459 0.00301 0.17639 0.00579 0.18698 0.01227 C 0.21632 0.03032 0.17014 0.01667 0.20539 0.02477 C 0.27448 0.02153 0.33959 0.01389 0.4092 0.01227 C 0.43525 0.00718 0.44202 0.00463 0.46285 -0.00255 C 0.48941 0.00023 0.48698 -0.01065 0.48698 0.00995 " pathEditMode="relative" ptsTypes="fffffffA">
                                      <p:cBhvr>
                                        <p:cTn id="38" dur="2000" fill="hold"/>
                                        <p:tgtEl>
                                          <p:spTgt spid="14"/>
                                        </p:tgtEl>
                                        <p:attrNameLst>
                                          <p:attrName>ppt_x</p:attrName>
                                          <p:attrName>ppt_y</p:attrName>
                                        </p:attrNameLst>
                                      </p:cBhvr>
                                    </p:animMotion>
                                  </p:childTnLst>
                                </p:cTn>
                              </p:par>
                              <p:par>
                                <p:cTn id="39" presetID="0" presetClass="path" presetSubtype="0" accel="50000" decel="50000" fill="hold" grpId="2" nodeType="withEffect">
                                  <p:stCondLst>
                                    <p:cond delay="0"/>
                                  </p:stCondLst>
                                  <p:childTnLst>
                                    <p:animMotion origin="layout" path="M -0.00381 -0.58287 C 0.04375 -0.58796 0.09115 -0.58981 0.13872 -0.59282 C 0.14237 -0.59027 0.14601 -0.58727 0.14983 -0.58541 C 0.16077 -0.57986 0.17257 -0.57708 0.18316 -0.5706 C 0.2125 -0.55254 0.16632 -0.5662 0.20157 -0.5581 C 0.27066 -0.56134 0.33577 -0.56898 0.40539 -0.5706 C 0.43143 -0.57569 0.4382 -0.57824 0.45903 -0.58541 C 0.4856 -0.58264 0.48316 -0.59352 0.48316 -0.57291 " pathEditMode="relative" rAng="0" ptsTypes="fffffffA">
                                      <p:cBhvr>
                                        <p:cTn id="40" dur="2000" fill="hold"/>
                                        <p:tgtEl>
                                          <p:spTgt spid="119882"/>
                                        </p:tgtEl>
                                        <p:attrNameLst>
                                          <p:attrName>ppt_x</p:attrName>
                                          <p:attrName>ppt_y</p:attrName>
                                        </p:attrNameLst>
                                      </p:cBhvr>
                                      <p:rCtr x="245" y="10"/>
                                    </p:animMotion>
                                  </p:childTnLst>
                                </p:cTn>
                              </p:par>
                              <p:par>
                                <p:cTn id="41" presetID="0" presetClass="path" presetSubtype="0" accel="50000" decel="50000" fill="hold" grpId="2" nodeType="withEffect">
                                  <p:stCondLst>
                                    <p:cond delay="0"/>
                                  </p:stCondLst>
                                  <p:childTnLst>
                                    <p:animMotion origin="layout" path="M -0.00834 -0.59005 C 0.03923 -0.59514 0.08663 -0.59699 0.1342 -0.6 C 0.13784 -0.59745 0.14149 -0.59444 0.14531 -0.59259 C 0.15625 -0.58704 0.16805 -0.58426 0.17864 -0.57778 C 0.20798 -0.55972 0.1618 -0.57338 0.19704 -0.56528 C 0.26614 -0.56852 0.33125 -0.57616 0.40086 -0.57778 C 0.42691 -0.58287 0.43368 -0.58542 0.45451 -0.59259 C 0.48107 -0.58981 0.47864 -0.60069 0.47864 -0.58009 " pathEditMode="relative" rAng="0" ptsTypes="fffffffA">
                                      <p:cBhvr>
                                        <p:cTn id="42" dur="2000" fill="hold"/>
                                        <p:tgtEl>
                                          <p:spTgt spid="119883"/>
                                        </p:tgtEl>
                                        <p:attrNameLst>
                                          <p:attrName>ppt_x</p:attrName>
                                          <p:attrName>ppt_y</p:attrName>
                                        </p:attrNameLst>
                                      </p:cBhvr>
                                      <p:rCtr x="245" y="10"/>
                                    </p:animMotion>
                                  </p:childTnLst>
                                </p:cTn>
                              </p:par>
                            </p:childTnLst>
                          </p:cTn>
                        </p:par>
                        <p:par>
                          <p:cTn id="43" fill="hold">
                            <p:stCondLst>
                              <p:cond delay="2000"/>
                            </p:stCondLst>
                            <p:childTnLst>
                              <p:par>
                                <p:cTn id="44" presetID="1"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nodeType="clickEffect">
                                  <p:stCondLst>
                                    <p:cond delay="0"/>
                                  </p:stCondLst>
                                  <p:childTnLst>
                                    <p:animMotion origin="layout" path="M -4.44444E-6 -3.7037E-7 C 0.00139 0.00023 0.00382 0.00046 0.00487 0.00093 C 0.00643 0.00139 0.0066 0.00185 0.00834 0.00232 C 0.01077 0.00301 0.01441 0.00324 0.01702 0.00394 C 0.02327 0.0037 0.02952 0.00347 0.03577 0.00347 C 0.04219 0.00301 0.04671 0.00232 0.05296 0.00208 C 0.06094 0.00208 0.06928 0.00185 0.07709 0.00232 C 0.08056 0.00232 0.08125 0.00324 0.08403 0.00347 C 0.08594 0.00394 0.08837 0.00417 0.09063 0.0044 C 0.09809 0.00718 0.10382 0.00972 0.125 0.01042 C 0.13195 0.01019 0.13907 0.01019 0.14566 0.00995 C 0.14948 0.00972 0.15261 0.00926 0.15608 0.0088 C 0.16303 0.0081 0.16928 0.00787 0.17657 0.00718 C 0.18924 0.00741 0.19879 0.00764 0.21094 0.00833 C 0.21928 0.00949 0.23108 0.01019 0.23837 0.01181 C 0.25105 0.01435 0.23351 0.01134 0.24532 0.01343 C 0.24671 0.01389 0.24879 0.01389 0.25035 0.01435 C 0.26094 0.01644 0.26112 0.01806 0.28143 0.01806 " pathEditMode="relative" rAng="0" ptsTypes="fffffffffffffffffA">
                                      <p:cBhvr>
                                        <p:cTn id="49" dur="3000" fill="hold"/>
                                        <p:tgtEl>
                                          <p:spTgt spid="13"/>
                                        </p:tgtEl>
                                        <p:attrNameLst>
                                          <p:attrName>ppt_x</p:attrName>
                                          <p:attrName>ppt_y</p:attrName>
                                        </p:attrNameLst>
                                      </p:cBhvr>
                                      <p:rCtr x="141" y="9"/>
                                    </p:animMotion>
                                  </p:childTnLst>
                                </p:cTn>
                              </p:par>
                            </p:childTnLst>
                          </p:cTn>
                        </p:par>
                        <p:par>
                          <p:cTn id="50" fill="hold">
                            <p:stCondLst>
                              <p:cond delay="3000"/>
                            </p:stCondLst>
                            <p:childTnLst>
                              <p:par>
                                <p:cTn id="51" presetID="9" presetClass="entr" presetSubtype="0" fill="hold" grpId="1" nodeType="afterEffect">
                                  <p:stCondLst>
                                    <p:cond delay="0"/>
                                  </p:stCondLst>
                                  <p:childTnLst>
                                    <p:set>
                                      <p:cBhvr>
                                        <p:cTn id="52" dur="1" fill="hold">
                                          <p:stCondLst>
                                            <p:cond delay="0"/>
                                          </p:stCondLst>
                                        </p:cTn>
                                        <p:tgtEl>
                                          <p:spTgt spid="119810"/>
                                        </p:tgtEl>
                                        <p:attrNameLst>
                                          <p:attrName>style.visibility</p:attrName>
                                        </p:attrNameLst>
                                      </p:cBhvr>
                                      <p:to>
                                        <p:strVal val="visible"/>
                                      </p:to>
                                    </p:set>
                                    <p:animEffect transition="in" filter="dissolve">
                                      <p:cBhvr>
                                        <p:cTn id="53" dur="500"/>
                                        <p:tgtEl>
                                          <p:spTgt spid="119810"/>
                                        </p:tgtEl>
                                      </p:cBhvr>
                                    </p:animEffect>
                                  </p:childTnLst>
                                </p:cTn>
                              </p:par>
                              <p:par>
                                <p:cTn id="54" presetID="9" presetClass="entr" presetSubtype="0" fill="hold" grpId="1" nodeType="withEffect">
                                  <p:stCondLst>
                                    <p:cond delay="0"/>
                                  </p:stCondLst>
                                  <p:childTnLst>
                                    <p:set>
                                      <p:cBhvr>
                                        <p:cTn id="55" dur="1" fill="hold">
                                          <p:stCondLst>
                                            <p:cond delay="0"/>
                                          </p:stCondLst>
                                        </p:cTn>
                                        <p:tgtEl>
                                          <p:spTgt spid="119885"/>
                                        </p:tgtEl>
                                        <p:attrNameLst>
                                          <p:attrName>style.visibility</p:attrName>
                                        </p:attrNameLst>
                                      </p:cBhvr>
                                      <p:to>
                                        <p:strVal val="visible"/>
                                      </p:to>
                                    </p:set>
                                    <p:animEffect transition="in" filter="dissolve">
                                      <p:cBhvr>
                                        <p:cTn id="56" dur="500"/>
                                        <p:tgtEl>
                                          <p:spTgt spid="119885"/>
                                        </p:tgtEl>
                                      </p:cBhvr>
                                    </p:animEffect>
                                  </p:childTnLst>
                                </p:cTn>
                              </p:par>
                              <p:par>
                                <p:cTn id="57" presetID="9" presetClass="entr" presetSubtype="0" fill="hold" grpId="1" nodeType="withEffect">
                                  <p:stCondLst>
                                    <p:cond delay="0"/>
                                  </p:stCondLst>
                                  <p:childTnLst>
                                    <p:set>
                                      <p:cBhvr>
                                        <p:cTn id="58" dur="1" fill="hold">
                                          <p:stCondLst>
                                            <p:cond delay="0"/>
                                          </p:stCondLst>
                                        </p:cTn>
                                        <p:tgtEl>
                                          <p:spTgt spid="119886"/>
                                        </p:tgtEl>
                                        <p:attrNameLst>
                                          <p:attrName>style.visibility</p:attrName>
                                        </p:attrNameLst>
                                      </p:cBhvr>
                                      <p:to>
                                        <p:strVal val="visible"/>
                                      </p:to>
                                    </p:set>
                                    <p:animEffect transition="in" filter="dissolve">
                                      <p:cBhvr>
                                        <p:cTn id="59" dur="500"/>
                                        <p:tgtEl>
                                          <p:spTgt spid="119886"/>
                                        </p:tgtEl>
                                      </p:cBhvr>
                                    </p:animEffect>
                                  </p:childTnLst>
                                </p:cTn>
                              </p:par>
                              <p:par>
                                <p:cTn id="60" presetID="9" presetClass="entr" presetSubtype="0" fill="hold" grpId="1" nodeType="withEffect">
                                  <p:stCondLst>
                                    <p:cond delay="0"/>
                                  </p:stCondLst>
                                  <p:childTnLst>
                                    <p:set>
                                      <p:cBhvr>
                                        <p:cTn id="61" dur="1" fill="hold">
                                          <p:stCondLst>
                                            <p:cond delay="0"/>
                                          </p:stCondLst>
                                        </p:cTn>
                                        <p:tgtEl>
                                          <p:spTgt spid="119887"/>
                                        </p:tgtEl>
                                        <p:attrNameLst>
                                          <p:attrName>style.visibility</p:attrName>
                                        </p:attrNameLst>
                                      </p:cBhvr>
                                      <p:to>
                                        <p:strVal val="visible"/>
                                      </p:to>
                                    </p:set>
                                    <p:animEffect transition="in" filter="dissolve">
                                      <p:cBhvr>
                                        <p:cTn id="62" dur="500"/>
                                        <p:tgtEl>
                                          <p:spTgt spid="119887"/>
                                        </p:tgtEl>
                                      </p:cBhvr>
                                    </p:animEffect>
                                  </p:childTnLst>
                                </p:cTn>
                              </p:par>
                              <p:par>
                                <p:cTn id="63" presetID="9" presetClass="exit" presetSubtype="0" fill="hold" nodeType="withEffect">
                                  <p:stCondLst>
                                    <p:cond delay="0"/>
                                  </p:stCondLst>
                                  <p:childTnLst>
                                    <p:animEffect transition="out" filter="dissolve">
                                      <p:cBhvr>
                                        <p:cTn id="64" dur="500"/>
                                        <p:tgtEl>
                                          <p:spTgt spid="14"/>
                                        </p:tgtEl>
                                      </p:cBhvr>
                                    </p:animEffect>
                                    <p:set>
                                      <p:cBhvr>
                                        <p:cTn id="65" dur="1" fill="hold">
                                          <p:stCondLst>
                                            <p:cond delay="499"/>
                                          </p:stCondLst>
                                        </p:cTn>
                                        <p:tgtEl>
                                          <p:spTgt spid="14"/>
                                        </p:tgtEl>
                                        <p:attrNameLst>
                                          <p:attrName>style.visibility</p:attrName>
                                        </p:attrNameLst>
                                      </p:cBhvr>
                                      <p:to>
                                        <p:strVal val="hidden"/>
                                      </p:to>
                                    </p:set>
                                  </p:childTnLst>
                                </p:cTn>
                              </p:par>
                              <p:par>
                                <p:cTn id="66" presetID="9" presetClass="exit" presetSubtype="0" fill="hold" grpId="3" nodeType="withEffect">
                                  <p:stCondLst>
                                    <p:cond delay="0"/>
                                  </p:stCondLst>
                                  <p:childTnLst>
                                    <p:animEffect transition="out" filter="dissolve">
                                      <p:cBhvr>
                                        <p:cTn id="67" dur="500"/>
                                        <p:tgtEl>
                                          <p:spTgt spid="119883"/>
                                        </p:tgtEl>
                                      </p:cBhvr>
                                    </p:animEffect>
                                    <p:set>
                                      <p:cBhvr>
                                        <p:cTn id="68" dur="1" fill="hold">
                                          <p:stCondLst>
                                            <p:cond delay="499"/>
                                          </p:stCondLst>
                                        </p:cTn>
                                        <p:tgtEl>
                                          <p:spTgt spid="119883"/>
                                        </p:tgtEl>
                                        <p:attrNameLst>
                                          <p:attrName>style.visibility</p:attrName>
                                        </p:attrNameLst>
                                      </p:cBhvr>
                                      <p:to>
                                        <p:strVal val="hidden"/>
                                      </p:to>
                                    </p:set>
                                  </p:childTnLst>
                                </p:cTn>
                              </p:par>
                              <p:par>
                                <p:cTn id="69" presetID="9" presetClass="exit" presetSubtype="0" fill="hold" grpId="3" nodeType="withEffect">
                                  <p:stCondLst>
                                    <p:cond delay="0"/>
                                  </p:stCondLst>
                                  <p:childTnLst>
                                    <p:animEffect transition="out" filter="dissolve">
                                      <p:cBhvr>
                                        <p:cTn id="70" dur="500"/>
                                        <p:tgtEl>
                                          <p:spTgt spid="119882"/>
                                        </p:tgtEl>
                                      </p:cBhvr>
                                    </p:animEffect>
                                    <p:set>
                                      <p:cBhvr>
                                        <p:cTn id="71" dur="1" fill="hold">
                                          <p:stCondLst>
                                            <p:cond delay="499"/>
                                          </p:stCondLst>
                                        </p:cTn>
                                        <p:tgtEl>
                                          <p:spTgt spid="11988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0" presetClass="path" presetSubtype="0" accel="50000" decel="50000" fill="hold" grpId="0" nodeType="clickEffect">
                                  <p:stCondLst>
                                    <p:cond delay="0"/>
                                  </p:stCondLst>
                                  <p:childTnLst>
                                    <p:animMotion origin="layout" path="M 0.0 0.0 C -0.00938 -0.00093 -0.05886 -0.00903 -0.07587 -0.00232 C -0.07882 -0.00116 -0.07952 0.00417 -0.08143 0.00741 C -0.08872 0.03565 -0.08803 0.06759 -0.0908 0.0963 C -0.09098 0.09884 -0.09098 0.10231 -0.09254 0.1037 C -0.09862 0.1088 -0.11389 0.11018 -0.12032 0.11111 C -0.11928 0.12338 -0.11424 0.14537 -0.11858 0.1581 C -0.12014 0.16296 -0.13473 0.17569 -0.13889 0.18032 C -0.14497 0.18704 -0.14445 0.18194 -0.14445 0.18773 " pathEditMode="relative" ptsTypes="ffffffffA">
                                      <p:cBhvr>
                                        <p:cTn id="75" dur="2000" fill="hold"/>
                                        <p:tgtEl>
                                          <p:spTgt spid="119810"/>
                                        </p:tgtEl>
                                        <p:attrNameLst>
                                          <p:attrName>ppt_x</p:attrName>
                                          <p:attrName>ppt_y</p:attrName>
                                        </p:attrNameLst>
                                      </p:cBhvr>
                                    </p:animMotion>
                                  </p:childTnLst>
                                </p:cTn>
                              </p:par>
                              <p:par>
                                <p:cTn id="76" presetID="9" presetClass="entr" presetSubtype="0" fill="hold" grpId="0" nodeType="withEffect">
                                  <p:stCondLst>
                                    <p:cond delay="0"/>
                                  </p:stCondLst>
                                  <p:childTnLst>
                                    <p:set>
                                      <p:cBhvr>
                                        <p:cTn id="77" dur="1" fill="hold">
                                          <p:stCondLst>
                                            <p:cond delay="0"/>
                                          </p:stCondLst>
                                        </p:cTn>
                                        <p:tgtEl>
                                          <p:spTgt spid="119892"/>
                                        </p:tgtEl>
                                        <p:attrNameLst>
                                          <p:attrName>style.visibility</p:attrName>
                                        </p:attrNameLst>
                                      </p:cBhvr>
                                      <p:to>
                                        <p:strVal val="visible"/>
                                      </p:to>
                                    </p:set>
                                    <p:animEffect transition="in" filter="dissolve">
                                      <p:cBhvr>
                                        <p:cTn id="78" dur="500"/>
                                        <p:tgtEl>
                                          <p:spTgt spid="119892"/>
                                        </p:tgtEl>
                                      </p:cBhvr>
                                    </p:animEffect>
                                  </p:childTnLst>
                                </p:cTn>
                              </p:par>
                              <p:par>
                                <p:cTn id="79" presetID="0" presetClass="path" presetSubtype="0" accel="50000" decel="50000" fill="hold" grpId="0" nodeType="withEffect">
                                  <p:stCondLst>
                                    <p:cond delay="0"/>
                                  </p:stCondLst>
                                  <p:childTnLst>
                                    <p:animMotion origin="layout" path="M 0.0 0.0 C -0.00938 -0.00093 -0.05886 -0.00903 -0.07587 -0.00232 C -0.07882 -0.00116 -0.07952 0.00417 -0.08143 0.00741 C -0.08872 0.03565 -0.08803 0.06759 -0.0908 0.0963 C -0.09098 0.09884 -0.09098 0.10231 -0.09254 0.1037 C -0.09862 0.1088 -0.11389 0.11018 -0.12032 0.11111 C -0.11928 0.12338 -0.11424 0.14537 -0.11858 0.1581 C -0.12014 0.16296 -0.13473 0.17569 -0.13889 0.18032 C -0.14497 0.18704 -0.14445 0.18194 -0.14445 0.18773 " pathEditMode="relative" rAng="0" ptsTypes="ffffffffA">
                                      <p:cBhvr>
                                        <p:cTn id="80" dur="2000" fill="hold"/>
                                        <p:tgtEl>
                                          <p:spTgt spid="119885"/>
                                        </p:tgtEl>
                                        <p:attrNameLst>
                                          <p:attrName>ppt_x</p:attrName>
                                          <p:attrName>ppt_y</p:attrName>
                                        </p:attrNameLst>
                                      </p:cBhvr>
                                      <p:rCtr x="0" y="0"/>
                                    </p:animMotion>
                                  </p:childTnLst>
                                </p:cTn>
                              </p:par>
                              <p:par>
                                <p:cTn id="81" presetID="0" presetClass="path" presetSubtype="0" accel="50000" decel="50000" fill="hold" grpId="0" nodeType="withEffect">
                                  <p:stCondLst>
                                    <p:cond delay="0"/>
                                  </p:stCondLst>
                                  <p:childTnLst>
                                    <p:animMotion origin="layout" path="M 0.0 0.0 C -0.00938 -0.00093 -0.05886 -0.00903 -0.07587 -0.00232 C -0.07882 -0.00116 -0.07952 0.00417 -0.08143 0.00741 C -0.08872 0.03565 -0.08803 0.06759 -0.0908 0.0963 C -0.09098 0.09884 -0.09098 0.10231 -0.09254 0.1037 C -0.09862 0.1088 -0.11389 0.11018 -0.12032 0.11111 C -0.11928 0.12338 -0.11424 0.14537 -0.11858 0.1581 C -0.12014 0.16296 -0.13473 0.17569 -0.13889 0.18032 C -0.14497 0.18704 -0.14445 0.18194 -0.14445 0.18773 " pathEditMode="relative" rAng="0" ptsTypes="ffffffffA">
                                      <p:cBhvr>
                                        <p:cTn id="82" dur="2000" fill="hold"/>
                                        <p:tgtEl>
                                          <p:spTgt spid="119886"/>
                                        </p:tgtEl>
                                        <p:attrNameLst>
                                          <p:attrName>ppt_x</p:attrName>
                                          <p:attrName>ppt_y</p:attrName>
                                        </p:attrNameLst>
                                      </p:cBhvr>
                                      <p:rCtr x="0" y="0"/>
                                    </p:animMotion>
                                  </p:childTnLst>
                                </p:cTn>
                              </p:par>
                              <p:par>
                                <p:cTn id="83" presetID="0" presetClass="path" presetSubtype="0" accel="50000" decel="50000" fill="hold" grpId="0" nodeType="withEffect">
                                  <p:stCondLst>
                                    <p:cond delay="0"/>
                                  </p:stCondLst>
                                  <p:childTnLst>
                                    <p:animMotion origin="layout" path="M 0.0 0.0 C -0.00938 -0.00093 -0.05886 -0.00903 -0.07587 -0.00232 C -0.07882 -0.00116 -0.07952 0.00417 -0.08143 0.00741 C -0.08872 0.03565 -0.08803 0.06759 -0.0908 0.0963 C -0.09098 0.09884 -0.09098 0.10231 -0.09254 0.1037 C -0.09862 0.1088 -0.11389 0.11018 -0.12032 0.11111 C -0.11928 0.12338 -0.11424 0.14537 -0.11858 0.1581 C -0.12014 0.16296 -0.13473 0.17569 -0.13889 0.18032 C -0.14497 0.18704 -0.14445 0.18194 -0.14445 0.18773 " pathEditMode="relative" ptsTypes="ffffffffA">
                                      <p:cBhvr>
                                        <p:cTn id="84" dur="2000" fill="hold"/>
                                        <p:tgtEl>
                                          <p:spTgt spid="119887"/>
                                        </p:tgtEl>
                                        <p:attrNameLst>
                                          <p:attrName>ppt_x</p:attrName>
                                          <p:attrName>ppt_y</p:attrName>
                                        </p:attrNameLst>
                                      </p:cBhvr>
                                    </p:animMotion>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119892"/>
                                        </p:tgtEl>
                                        <p:attrNameLst>
                                          <p:attrName>style.visibility</p:attrName>
                                        </p:attrNameLst>
                                      </p:cBhvr>
                                      <p:to>
                                        <p:strVal val="hidden"/>
                                      </p:to>
                                    </p:set>
                                  </p:childTnLst>
                                </p:cTn>
                              </p:par>
                              <p:par>
                                <p:cTn id="89" presetID="0" presetClass="path" presetSubtype="0" accel="50000" decel="50000" fill="hold" grpId="2" nodeType="withEffect">
                                  <p:stCondLst>
                                    <p:cond delay="0"/>
                                  </p:stCondLst>
                                  <p:childTnLst>
                                    <p:animMotion origin="layout" path="M 0.0 0.0 C 0.00313 -0.00324 0.00573 -0.00764 0.00938 -0.00995 C 0.01945 -0.0162 0.0408 -0.02477 0.0408 -0.02477 C 0.11216 -0.0206 0.05695 -0.02685 0.10938 -0.01481 C 0.12535 -0.01111 0.15747 -0.00509 0.15747 -0.00509 C 0.16302 -0.00578 0.16927 -0.00393 0.17413 -0.0074 C 0.17813 -0.01018 0.17917 -0.01736 0.1816 -0.02222 C 0.18837 -0.03588 0.18907 -0.05185 0.19636 -0.06435 C 0.19775 -0.06666 0.19809 -0.07037 0.2 -0.07176 C 0.20799 -0.07778 0.22535 -0.07639 0.23525 -0.07916 C 0.24427 -0.08495 0.24775 -0.08796 0.25382 -0.09884 C 0.25434 -0.11528 0.254 -0.13171 0.25556 -0.14815 C 0.25591 -0.15185 0.25799 -0.15486 0.25938 -0.1581 C 0.26632 -0.17453 0.27327 -0.17754 0.28525 -0.18518 C 0.28629 -0.1875 0.29358 -0.20324 0.29445 -0.2074 C 0.29532 -0.21111 0.29618 -0.22893 0.29827 -0.23472 C 0.30903 -0.26365 0.30157 -0.23912 0.31302 -0.2544 " pathEditMode="relative" ptsTypes="ffffffffffffffffA">
                                      <p:cBhvr>
                                        <p:cTn id="90" dur="2000" fill="hold"/>
                                        <p:tgtEl>
                                          <p:spTgt spid="119881"/>
                                        </p:tgtEl>
                                        <p:attrNameLst>
                                          <p:attrName>ppt_x</p:attrName>
                                          <p:attrName>ppt_y</p:attrName>
                                        </p:attrNameLst>
                                      </p:cBhvr>
                                    </p:animMotion>
                                  </p:childTnLst>
                                </p:cTn>
                              </p:par>
                            </p:childTnLst>
                          </p:cTn>
                        </p:par>
                      </p:childTnLst>
                    </p:cTn>
                  </p:par>
                  <p:par>
                    <p:cTn id="91" fill="hold">
                      <p:stCondLst>
                        <p:cond delay="indefinite"/>
                      </p:stCondLst>
                      <p:childTnLst>
                        <p:par>
                          <p:cTn id="92" fill="hold">
                            <p:stCondLst>
                              <p:cond delay="0"/>
                            </p:stCondLst>
                            <p:childTnLst>
                              <p:par>
                                <p:cTn id="93" presetID="0" presetClass="path" presetSubtype="0" accel="50000" decel="50000" fill="hold" grpId="2" nodeType="clickEffect">
                                  <p:stCondLst>
                                    <p:cond delay="0"/>
                                  </p:stCondLst>
                                  <p:childTnLst>
                                    <p:animMotion origin="layout" path="M -0.14445 0.18773 C -0.15434 0.18958 -0.14288 0.22986 -0.14931 0.24259 C -0.14826 0.27083 -0.17153 0.25671 -0.17153 0.28495 C -0.17153 0.29514 -0.17136 0.30162 -0.17778 0.30578 C -0.17969 0.31365 -0.17778 0.32083 -0.17778 0.32939 " pathEditMode="relative" rAng="0" ptsTypes="fffff">
                                      <p:cBhvr>
                                        <p:cTn id="94" dur="2000" fill="hold"/>
                                        <p:tgtEl>
                                          <p:spTgt spid="119885"/>
                                        </p:tgtEl>
                                        <p:attrNameLst>
                                          <p:attrName>ppt_x</p:attrName>
                                          <p:attrName>ppt_y</p:attrName>
                                        </p:attrNameLst>
                                      </p:cBhvr>
                                      <p:rCtr x="-17" y="71"/>
                                    </p:animMotion>
                                  </p:childTnLst>
                                </p:cTn>
                              </p:par>
                              <p:par>
                                <p:cTn id="95" presetID="0" presetClass="path" presetSubtype="0" accel="50000" decel="50000" fill="hold" grpId="2" nodeType="withEffect">
                                  <p:stCondLst>
                                    <p:cond delay="0"/>
                                  </p:stCondLst>
                                  <p:childTnLst>
                                    <p:animMotion origin="layout" path="M -0.14445 0.18779 C -0.14132 0.21415 -0.13386 0.24213 -0.14861 0.26757 C -0.14983 0.27775 -0.15174 0.28769 -0.15486 0.29764 C -0.15608 0.3018 -0.15903 0.3099 -0.15903 0.31013 C -0.16146 0.3314 -0.16094 0.32285 -0.16094 0.33557 " pathEditMode="relative" rAng="0" ptsTypes="ffffA">
                                      <p:cBhvr>
                                        <p:cTn id="96" dur="2000" fill="hold"/>
                                        <p:tgtEl>
                                          <p:spTgt spid="119886"/>
                                        </p:tgtEl>
                                        <p:attrNameLst>
                                          <p:attrName>ppt_x</p:attrName>
                                          <p:attrName>ppt_y</p:attrName>
                                        </p:attrNameLst>
                                      </p:cBhvr>
                                      <p:rCtr x="-3" y="74"/>
                                    </p:animMotion>
                                  </p:childTnLst>
                                </p:cTn>
                              </p:par>
                            </p:childTnLst>
                          </p:cTn>
                        </p:par>
                      </p:childTnLst>
                    </p:cTn>
                  </p:par>
                  <p:par>
                    <p:cTn id="97" fill="hold">
                      <p:stCondLst>
                        <p:cond delay="indefinite"/>
                      </p:stCondLst>
                      <p:childTnLst>
                        <p:par>
                          <p:cTn id="98" fill="hold">
                            <p:stCondLst>
                              <p:cond delay="0"/>
                            </p:stCondLst>
                            <p:childTnLst>
                              <p:par>
                                <p:cTn id="99" presetID="0" presetClass="path" presetSubtype="0" accel="50000" decel="50000" fill="hold" grpId="3" nodeType="clickEffect">
                                  <p:stCondLst>
                                    <p:cond delay="0"/>
                                  </p:stCondLst>
                                  <p:childTnLst>
                                    <p:animMotion origin="layout" path="M -0.17778 0.31551 C -0.17778 0.31574 -0.18472 0.45393 -0.16945 0.49467 C -0.16875 0.52338 -0.16632 0.55231 -0.16632 0.58078 " pathEditMode="relative" rAng="0" ptsTypes="ffA">
                                      <p:cBhvr>
                                        <p:cTn id="100" dur="2000" fill="hold"/>
                                        <p:tgtEl>
                                          <p:spTgt spid="119885"/>
                                        </p:tgtEl>
                                        <p:attrNameLst>
                                          <p:attrName>ppt_x</p:attrName>
                                          <p:attrName>ppt_y</p:attrName>
                                        </p:attrNameLst>
                                      </p:cBhvr>
                                      <p:rCtr x="2" y="133"/>
                                    </p:animMotion>
                                  </p:childTnLst>
                                </p:cTn>
                              </p:par>
                              <p:par>
                                <p:cTn id="101" presetID="0" presetClass="path" presetSubtype="0" accel="50000" decel="50000" fill="hold" grpId="3" nodeType="withEffect">
                                  <p:stCondLst>
                                    <p:cond delay="0"/>
                                  </p:stCondLst>
                                  <p:childTnLst>
                                    <p:animMotion origin="layout" path="M 0.31302 -0.26551 C 0.31302 -0.26528 0.30607 -0.12709 0.32135 -0.08635 C 0.32205 -0.05764 0.32448 -0.02871 0.32448 -0.00023 " pathEditMode="relative" rAng="0" ptsTypes="ffA">
                                      <p:cBhvr>
                                        <p:cTn id="102" dur="2000" fill="hold"/>
                                        <p:tgtEl>
                                          <p:spTgt spid="119881"/>
                                        </p:tgtEl>
                                        <p:attrNameLst>
                                          <p:attrName>ppt_x</p:attrName>
                                          <p:attrName>ppt_y</p:attrName>
                                        </p:attrNameLst>
                                      </p:cBhvr>
                                      <p:rCtr x="2" y="133"/>
                                    </p:animMotion>
                                  </p:childTnLst>
                                </p:cTn>
                              </p:par>
                              <p:par>
                                <p:cTn id="103" presetID="0" presetClass="path" presetSubtype="0" accel="50000" decel="50000" fill="hold" grpId="3" nodeType="withEffect">
                                  <p:stCondLst>
                                    <p:cond delay="0"/>
                                  </p:stCondLst>
                                  <p:childTnLst>
                                    <p:animMotion origin="layout" path="M -0.16094 0.31475 C -0.16111 0.31938 -0.16129 0.324 -0.16129 0.32863 C -0.16146 0.34736 -0.16129 0.36633 -0.16163 0.38506 C -0.16163 0.39292 -0.16285 0.40842 -0.16302 0.4179 C -0.16215 0.43964 -0.16337 0.50046 -0.16389 0.52104 C -0.16406 0.53469 -0.16406 0.54787 -0.16458 0.56082 C -0.16476 0.56545 -0.16493 0.57053 -0.1651 0.57516 C -0.16528 0.57747 -0.16563 0.58187 -0.16563 0.58233 " pathEditMode="relative" rAng="0" ptsTypes="fffffffA">
                                      <p:cBhvr>
                                        <p:cTn id="104" dur="2000" fill="hold"/>
                                        <p:tgtEl>
                                          <p:spTgt spid="119886"/>
                                        </p:tgtEl>
                                        <p:attrNameLst>
                                          <p:attrName>ppt_x</p:attrName>
                                          <p:attrName>ppt_y</p:attrName>
                                        </p:attrNameLst>
                                      </p:cBhvr>
                                      <p:rCtr x="-2" y="134"/>
                                    </p:animMotion>
                                  </p:childTnLst>
                                </p:cTn>
                              </p:par>
                            </p:childTnLst>
                          </p:cTn>
                        </p:par>
                      </p:childTnLst>
                    </p:cTn>
                  </p:par>
                  <p:par>
                    <p:cTn id="105" fill="hold">
                      <p:stCondLst>
                        <p:cond delay="indefinite"/>
                      </p:stCondLst>
                      <p:childTnLst>
                        <p:par>
                          <p:cTn id="106" fill="hold">
                            <p:stCondLst>
                              <p:cond delay="0"/>
                            </p:stCondLst>
                            <p:childTnLst>
                              <p:par>
                                <p:cTn id="107" presetID="0" presetClass="path" presetSubtype="0" accel="50000" decel="50000" fill="hold" grpId="2" nodeType="clickEffect">
                                  <p:stCondLst>
                                    <p:cond delay="0"/>
                                  </p:stCondLst>
                                  <p:childTnLst>
                                    <p:animMotion origin="layout" path="M -0.14444 0.18774 C -0.15139 0.19075 -0.15729 0.19653 -0.16424 0.19885 C -0.16875 0.19838 -0.17344 0.19931 -0.17778 0.19746 C -0.17882 0.197 -0.18802 0.18588 -0.19028 0.18357 C -0.20122 0.18542 -0.21076 0.18866 -0.22153 0.19051 C -0.22604 0.19445 -0.23125 0.1963 -0.23611 0.19885 C -0.24757 0.19838 -0.25903 0.19746 -0.27049 0.19746 C -0.28004 0.19746 -0.29115 0.20533 -0.30069 0.20857 C -0.30174 0.2095 -0.30382 0.21135 -0.30382 0.21158 " pathEditMode="relative" rAng="0" ptsTypes="ffffffffA">
                                      <p:cBhvr>
                                        <p:cTn id="108" dur="2000" fill="hold"/>
                                        <p:tgtEl>
                                          <p:spTgt spid="119887"/>
                                        </p:tgtEl>
                                        <p:attrNameLst>
                                          <p:attrName>ppt_x</p:attrName>
                                          <p:attrName>ppt_y</p:attrName>
                                        </p:attrNameLst>
                                      </p:cBhvr>
                                      <p:rCtr x="-80" y="10"/>
                                    </p:animMotion>
                                  </p:childTnLst>
                                </p:cTn>
                              </p:par>
                              <p:par>
                                <p:cTn id="109" presetID="0" presetClass="path" presetSubtype="0" accel="50000" decel="50000" fill="hold" grpId="2" nodeType="withEffect">
                                  <p:stCondLst>
                                    <p:cond delay="0"/>
                                  </p:stCondLst>
                                  <p:childTnLst>
                                    <p:animMotion origin="layout" path="M -0.14444 0.18773 C -0.15139 0.19074 -0.15729 0.19653 -0.16424 0.19884 C -0.16875 0.19838 -0.17344 0.1993 -0.17778 0.19745 C -0.17882 0.19699 -0.18802 0.18588 -0.19028 0.18356 C -0.20122 0.18542 -0.21076 0.18866 -0.22153 0.19051 C -0.22604 0.19444 -0.23125 0.19629 -0.23611 0.19884 C -0.24757 0.19838 -0.25903 0.19745 -0.27049 0.19745 C -0.28004 0.19745 -0.29115 0.20532 -0.30069 0.20856 C -0.30174 0.20949 -0.30382 0.21134 -0.30382 0.21157 " pathEditMode="relative" rAng="0" ptsTypes="ffffffffA">
                                      <p:cBhvr>
                                        <p:cTn id="110" dur="2000" fill="hold"/>
                                        <p:tgtEl>
                                          <p:spTgt spid="119810"/>
                                        </p:tgtEl>
                                        <p:attrNameLst>
                                          <p:attrName>ppt_x</p:attrName>
                                          <p:attrName>ppt_y</p:attrName>
                                        </p:attrNameLst>
                                      </p:cBhvr>
                                      <p:rCtr x="-80" y="10"/>
                                    </p:animMotion>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nodeType="clickEffect">
                                  <p:stCondLst>
                                    <p:cond delay="0"/>
                                  </p:stCondLst>
                                  <p:childTnLst>
                                    <p:set>
                                      <p:cBhvr>
                                        <p:cTn id="114" dur="1" fill="hold">
                                          <p:stCondLst>
                                            <p:cond delay="0"/>
                                          </p:stCondLst>
                                        </p:cTn>
                                        <p:tgtEl>
                                          <p:spTgt spid="119884"/>
                                        </p:tgtEl>
                                        <p:attrNameLst>
                                          <p:attrName>style.visibility</p:attrName>
                                        </p:attrNameLst>
                                      </p:cBhvr>
                                      <p:to>
                                        <p:strVal val="visible"/>
                                      </p:to>
                                    </p:set>
                                    <p:animEffect transition="in" filter="dissolve">
                                      <p:cBhvr>
                                        <p:cTn id="115" dur="500"/>
                                        <p:tgtEl>
                                          <p:spTgt spid="119884"/>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119888"/>
                                        </p:tgtEl>
                                        <p:attrNameLst>
                                          <p:attrName>style.visibility</p:attrName>
                                        </p:attrNameLst>
                                      </p:cBhvr>
                                      <p:to>
                                        <p:strVal val="visible"/>
                                      </p:to>
                                    </p:set>
                                    <p:animEffect transition="in" filter="dissolve">
                                      <p:cBhvr>
                                        <p:cTn id="118" dur="500"/>
                                        <p:tgtEl>
                                          <p:spTgt spid="119888"/>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119889"/>
                                        </p:tgtEl>
                                        <p:attrNameLst>
                                          <p:attrName>style.visibility</p:attrName>
                                        </p:attrNameLst>
                                      </p:cBhvr>
                                      <p:to>
                                        <p:strVal val="visible"/>
                                      </p:to>
                                    </p:set>
                                    <p:animEffect transition="in" filter="dissolve">
                                      <p:cBhvr>
                                        <p:cTn id="121" dur="500"/>
                                        <p:tgtEl>
                                          <p:spTgt spid="119889"/>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119890"/>
                                        </p:tgtEl>
                                        <p:attrNameLst>
                                          <p:attrName>style.visibility</p:attrName>
                                        </p:attrNameLst>
                                      </p:cBhvr>
                                      <p:to>
                                        <p:strVal val="visible"/>
                                      </p:to>
                                    </p:set>
                                    <p:animEffect transition="in" filter="dissolve">
                                      <p:cBhvr>
                                        <p:cTn id="124" dur="500"/>
                                        <p:tgtEl>
                                          <p:spTgt spid="119890"/>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119891"/>
                                        </p:tgtEl>
                                        <p:attrNameLst>
                                          <p:attrName>style.visibility</p:attrName>
                                        </p:attrNameLst>
                                      </p:cBhvr>
                                      <p:to>
                                        <p:strVal val="visible"/>
                                      </p:to>
                                    </p:set>
                                    <p:animEffect transition="in" filter="dissolve">
                                      <p:cBhvr>
                                        <p:cTn id="127" dur="500"/>
                                        <p:tgtEl>
                                          <p:spTgt spid="119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nimBg="1"/>
      <p:bldP spid="119810" grpId="1" animBg="1"/>
      <p:bldP spid="119810" grpId="2" animBg="1"/>
      <p:bldP spid="119881" grpId="0" animBg="1"/>
      <p:bldP spid="119881" grpId="1" animBg="1"/>
      <p:bldP spid="119881" grpId="2" animBg="1"/>
      <p:bldP spid="119881" grpId="3" animBg="1"/>
      <p:bldP spid="119882" grpId="0" animBg="1"/>
      <p:bldP spid="119882" grpId="1" animBg="1"/>
      <p:bldP spid="119882" grpId="2" animBg="1"/>
      <p:bldP spid="119882" grpId="3" animBg="1"/>
      <p:bldP spid="119883" grpId="0" animBg="1"/>
      <p:bldP spid="119883" grpId="1" animBg="1"/>
      <p:bldP spid="119883" grpId="2" animBg="1"/>
      <p:bldP spid="119883" grpId="3" animBg="1"/>
      <p:bldP spid="119885" grpId="0" animBg="1"/>
      <p:bldP spid="119885" grpId="1" animBg="1"/>
      <p:bldP spid="119885" grpId="2" animBg="1"/>
      <p:bldP spid="119885" grpId="3" animBg="1"/>
      <p:bldP spid="119886" grpId="0" animBg="1"/>
      <p:bldP spid="119886" grpId="1" animBg="1"/>
      <p:bldP spid="119886" grpId="2" animBg="1"/>
      <p:bldP spid="119886" grpId="3" animBg="1"/>
      <p:bldP spid="119887" grpId="0" animBg="1"/>
      <p:bldP spid="119887" grpId="1" animBg="1"/>
      <p:bldP spid="119887" grpId="2" animBg="1"/>
      <p:bldP spid="119888" grpId="0" animBg="1"/>
      <p:bldP spid="119889" grpId="0"/>
      <p:bldP spid="119890" grpId="0" animBg="1"/>
      <p:bldP spid="119891" grpId="0"/>
      <p:bldP spid="119892" grpId="0"/>
      <p:bldP spid="11989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0"/>
            <a:ext cx="7772400" cy="1143000"/>
          </a:xfrm>
        </p:spPr>
        <p:txBody>
          <a:bodyPr/>
          <a:lstStyle/>
          <a:p>
            <a:r>
              <a:rPr lang="en-US" b="1"/>
              <a:t>LPL “Metabolic Gatekeeper”?</a:t>
            </a:r>
          </a:p>
        </p:txBody>
      </p:sp>
      <p:sp>
        <p:nvSpPr>
          <p:cNvPr id="99331" name="Rectangle 3"/>
          <p:cNvSpPr>
            <a:spLocks noGrp="1" noChangeArrowheads="1"/>
          </p:cNvSpPr>
          <p:nvPr>
            <p:ph type="body" idx="1"/>
          </p:nvPr>
        </p:nvSpPr>
        <p:spPr>
          <a:xfrm>
            <a:off x="685800" y="1219200"/>
            <a:ext cx="7772400" cy="5257800"/>
          </a:xfrm>
        </p:spPr>
        <p:txBody>
          <a:bodyPr/>
          <a:lstStyle/>
          <a:p>
            <a:pPr>
              <a:buFontTx/>
              <a:buNone/>
            </a:pPr>
            <a:r>
              <a:rPr lang="en-US" b="1"/>
              <a:t>LPL deficiency (chylomicronaemia)</a:t>
            </a:r>
          </a:p>
          <a:p>
            <a:pPr lvl="1"/>
            <a:r>
              <a:rPr lang="en-US" b="1"/>
              <a:t>   Massive accumulation of chylomicron -TG   	 in plasma</a:t>
            </a:r>
          </a:p>
          <a:p>
            <a:pPr lvl="1"/>
            <a:r>
              <a:rPr lang="en-US" b="1"/>
              <a:t>   Cannot clear TG normally</a:t>
            </a:r>
          </a:p>
          <a:p>
            <a:pPr lvl="1"/>
            <a:r>
              <a:rPr lang="en-US" b="1"/>
              <a:t>   Normal fat storage and body weight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8"/>
          <p:cNvSpPr>
            <a:spLocks noGrp="1" noChangeArrowheads="1"/>
          </p:cNvSpPr>
          <p:nvPr>
            <p:ph type="title"/>
          </p:nvPr>
        </p:nvSpPr>
        <p:spPr>
          <a:xfrm>
            <a:off x="533400" y="0"/>
            <a:ext cx="8229600" cy="1143000"/>
          </a:xfrm>
          <a:noFill/>
        </p:spPr>
        <p:txBody>
          <a:bodyPr/>
          <a:lstStyle/>
          <a:p>
            <a:pPr eaLnBrk="1" hangingPunct="1"/>
            <a:r>
              <a:rPr lang="en-US" smtClean="0"/>
              <a:t>Regulation of Lipoprotein Lipase</a:t>
            </a:r>
          </a:p>
        </p:txBody>
      </p:sp>
      <p:sp>
        <p:nvSpPr>
          <p:cNvPr id="19459" name="Text Box 1029"/>
          <p:cNvSpPr txBox="1">
            <a:spLocks noChangeArrowheads="1"/>
          </p:cNvSpPr>
          <p:nvPr/>
        </p:nvSpPr>
        <p:spPr bwMode="auto">
          <a:xfrm>
            <a:off x="152400" y="1447800"/>
            <a:ext cx="2743200" cy="641350"/>
          </a:xfrm>
          <a:prstGeom prst="rect">
            <a:avLst/>
          </a:prstGeom>
          <a:noFill/>
          <a:ln w="9525">
            <a:noFill/>
            <a:miter lim="800000"/>
            <a:headEnd/>
            <a:tailEnd/>
          </a:ln>
        </p:spPr>
        <p:txBody>
          <a:bodyPr>
            <a:spAutoFit/>
          </a:bodyPr>
          <a:lstStyle/>
          <a:p>
            <a:r>
              <a:rPr lang="en-US" sz="2800" b="1"/>
              <a:t>Fed state</a:t>
            </a:r>
            <a:r>
              <a:rPr lang="en-US" sz="3600" b="1"/>
              <a:t> -  </a:t>
            </a:r>
          </a:p>
        </p:txBody>
      </p:sp>
      <p:sp>
        <p:nvSpPr>
          <p:cNvPr id="19460" name="Line 1030"/>
          <p:cNvSpPr>
            <a:spLocks noChangeShapeType="1"/>
          </p:cNvSpPr>
          <p:nvPr/>
        </p:nvSpPr>
        <p:spPr bwMode="auto">
          <a:xfrm flipH="1">
            <a:off x="2895600" y="1600200"/>
            <a:ext cx="1588" cy="381000"/>
          </a:xfrm>
          <a:prstGeom prst="line">
            <a:avLst/>
          </a:prstGeom>
          <a:noFill/>
          <a:ln w="57150">
            <a:solidFill>
              <a:schemeClr val="tx1"/>
            </a:solidFill>
            <a:round/>
            <a:headEnd type="triangle" w="med" len="med"/>
            <a:tailEnd/>
          </a:ln>
        </p:spPr>
        <p:txBody>
          <a:bodyPr/>
          <a:lstStyle/>
          <a:p>
            <a:endParaRPr lang="en-IN"/>
          </a:p>
        </p:txBody>
      </p:sp>
      <p:sp>
        <p:nvSpPr>
          <p:cNvPr id="19461" name="Text Box 1031"/>
          <p:cNvSpPr txBox="1">
            <a:spLocks noChangeArrowheads="1"/>
          </p:cNvSpPr>
          <p:nvPr/>
        </p:nvSpPr>
        <p:spPr bwMode="auto">
          <a:xfrm>
            <a:off x="3048000" y="1625600"/>
            <a:ext cx="4464050" cy="366713"/>
          </a:xfrm>
          <a:prstGeom prst="rect">
            <a:avLst/>
          </a:prstGeom>
          <a:noFill/>
          <a:ln w="9525">
            <a:noFill/>
            <a:miter lim="800000"/>
            <a:headEnd/>
            <a:tailEnd/>
          </a:ln>
        </p:spPr>
        <p:txBody>
          <a:bodyPr wrap="none">
            <a:spAutoFit/>
          </a:bodyPr>
          <a:lstStyle/>
          <a:p>
            <a:r>
              <a:rPr lang="en-US" b="1"/>
              <a:t>LPL synthesis and activity (adipocytes)</a:t>
            </a:r>
          </a:p>
        </p:txBody>
      </p:sp>
      <p:sp>
        <p:nvSpPr>
          <p:cNvPr id="19462" name="Text Box 1032"/>
          <p:cNvSpPr txBox="1">
            <a:spLocks noChangeArrowheads="1"/>
          </p:cNvSpPr>
          <p:nvPr/>
        </p:nvSpPr>
        <p:spPr bwMode="auto">
          <a:xfrm>
            <a:off x="228600" y="3146425"/>
            <a:ext cx="1944688" cy="1373188"/>
          </a:xfrm>
          <a:prstGeom prst="rect">
            <a:avLst/>
          </a:prstGeom>
          <a:noFill/>
          <a:ln w="9525">
            <a:noFill/>
            <a:miter lim="800000"/>
            <a:headEnd/>
            <a:tailEnd/>
          </a:ln>
        </p:spPr>
        <p:txBody>
          <a:bodyPr wrap="none">
            <a:spAutoFit/>
          </a:bodyPr>
          <a:lstStyle/>
          <a:p>
            <a:r>
              <a:rPr lang="en-US" sz="2800" b="1"/>
              <a:t>Fasted/    -</a:t>
            </a:r>
          </a:p>
          <a:p>
            <a:r>
              <a:rPr lang="en-US" sz="2800" b="1"/>
              <a:t>exercise</a:t>
            </a:r>
          </a:p>
          <a:p>
            <a:r>
              <a:rPr lang="en-US" sz="2800" b="1"/>
              <a:t>state </a:t>
            </a:r>
          </a:p>
        </p:txBody>
      </p:sp>
      <p:sp>
        <p:nvSpPr>
          <p:cNvPr id="19463" name="Text Box 1034"/>
          <p:cNvSpPr txBox="1">
            <a:spLocks noChangeArrowheads="1"/>
          </p:cNvSpPr>
          <p:nvPr/>
        </p:nvSpPr>
        <p:spPr bwMode="auto">
          <a:xfrm>
            <a:off x="2971800" y="3886200"/>
            <a:ext cx="4057650" cy="366713"/>
          </a:xfrm>
          <a:prstGeom prst="rect">
            <a:avLst/>
          </a:prstGeom>
          <a:noFill/>
          <a:ln w="9525">
            <a:noFill/>
            <a:miter lim="800000"/>
            <a:headEnd/>
            <a:tailEnd/>
          </a:ln>
        </p:spPr>
        <p:txBody>
          <a:bodyPr wrap="none">
            <a:spAutoFit/>
          </a:bodyPr>
          <a:lstStyle/>
          <a:p>
            <a:r>
              <a:rPr lang="en-US" b="1"/>
              <a:t>LPL synthesis and activity (muscle)</a:t>
            </a:r>
          </a:p>
        </p:txBody>
      </p:sp>
      <p:sp>
        <p:nvSpPr>
          <p:cNvPr id="19464" name="Line 1035"/>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endParaRPr lang="en-IN"/>
          </a:p>
        </p:txBody>
      </p:sp>
      <p:sp>
        <p:nvSpPr>
          <p:cNvPr id="19465" name="Line 1038"/>
          <p:cNvSpPr>
            <a:spLocks noChangeShapeType="1"/>
          </p:cNvSpPr>
          <p:nvPr/>
        </p:nvSpPr>
        <p:spPr bwMode="auto">
          <a:xfrm flipH="1" flipV="1">
            <a:off x="2895600" y="2209800"/>
            <a:ext cx="0" cy="381000"/>
          </a:xfrm>
          <a:prstGeom prst="line">
            <a:avLst/>
          </a:prstGeom>
          <a:noFill/>
          <a:ln w="57150">
            <a:solidFill>
              <a:schemeClr val="tx1"/>
            </a:solidFill>
            <a:round/>
            <a:headEnd type="triangle" w="med" len="med"/>
            <a:tailEnd/>
          </a:ln>
        </p:spPr>
        <p:txBody>
          <a:bodyPr/>
          <a:lstStyle/>
          <a:p>
            <a:endParaRPr lang="en-IN"/>
          </a:p>
        </p:txBody>
      </p:sp>
      <p:sp>
        <p:nvSpPr>
          <p:cNvPr id="19466" name="Text Box 1039"/>
          <p:cNvSpPr txBox="1">
            <a:spLocks noChangeArrowheads="1"/>
          </p:cNvSpPr>
          <p:nvPr/>
        </p:nvSpPr>
        <p:spPr bwMode="auto">
          <a:xfrm>
            <a:off x="3048000" y="2209800"/>
            <a:ext cx="6246262" cy="830997"/>
          </a:xfrm>
          <a:prstGeom prst="rect">
            <a:avLst/>
          </a:prstGeom>
          <a:noFill/>
          <a:ln w="9525">
            <a:noFill/>
            <a:miter lim="800000"/>
            <a:headEnd/>
            <a:tailEnd/>
          </a:ln>
        </p:spPr>
        <p:txBody>
          <a:bodyPr wrap="none">
            <a:spAutoFit/>
          </a:bodyPr>
          <a:lstStyle/>
          <a:p>
            <a:r>
              <a:rPr lang="en-US" b="1" dirty="0"/>
              <a:t>LPL synthesis and activity (skeletal and heart </a:t>
            </a:r>
            <a:endParaRPr lang="en-US" b="1" dirty="0" smtClean="0"/>
          </a:p>
          <a:p>
            <a:r>
              <a:rPr lang="en-US" b="1" dirty="0" smtClean="0"/>
              <a:t>				muscle</a:t>
            </a:r>
            <a:r>
              <a:rPr lang="en-US" b="1" dirty="0"/>
              <a:t>)</a:t>
            </a:r>
          </a:p>
        </p:txBody>
      </p:sp>
      <p:sp>
        <p:nvSpPr>
          <p:cNvPr id="19467" name="Line 1040"/>
          <p:cNvSpPr>
            <a:spLocks noChangeShapeType="1"/>
          </p:cNvSpPr>
          <p:nvPr/>
        </p:nvSpPr>
        <p:spPr bwMode="auto">
          <a:xfrm flipH="1">
            <a:off x="2895600" y="3886200"/>
            <a:ext cx="1588" cy="381000"/>
          </a:xfrm>
          <a:prstGeom prst="line">
            <a:avLst/>
          </a:prstGeom>
          <a:noFill/>
          <a:ln w="57150">
            <a:solidFill>
              <a:schemeClr val="tx1"/>
            </a:solidFill>
            <a:round/>
            <a:headEnd type="triangle" w="med" len="med"/>
            <a:tailEnd/>
          </a:ln>
        </p:spPr>
        <p:txBody>
          <a:bodyPr/>
          <a:lstStyle/>
          <a:p>
            <a:endParaRPr lang="en-IN"/>
          </a:p>
        </p:txBody>
      </p:sp>
      <p:sp>
        <p:nvSpPr>
          <p:cNvPr id="19468" name="Line 1041"/>
          <p:cNvSpPr>
            <a:spLocks noChangeShapeType="1"/>
          </p:cNvSpPr>
          <p:nvPr/>
        </p:nvSpPr>
        <p:spPr bwMode="auto">
          <a:xfrm flipH="1" flipV="1">
            <a:off x="2895600" y="3276600"/>
            <a:ext cx="0" cy="381000"/>
          </a:xfrm>
          <a:prstGeom prst="line">
            <a:avLst/>
          </a:prstGeom>
          <a:noFill/>
          <a:ln w="57150">
            <a:solidFill>
              <a:schemeClr val="tx1"/>
            </a:solidFill>
            <a:round/>
            <a:headEnd type="triangle" w="med" len="med"/>
            <a:tailEnd/>
          </a:ln>
        </p:spPr>
        <p:txBody>
          <a:bodyPr/>
          <a:lstStyle/>
          <a:p>
            <a:endParaRPr lang="en-IN"/>
          </a:p>
        </p:txBody>
      </p:sp>
      <p:sp>
        <p:nvSpPr>
          <p:cNvPr id="19469" name="Text Box 1042"/>
          <p:cNvSpPr txBox="1">
            <a:spLocks noChangeArrowheads="1"/>
          </p:cNvSpPr>
          <p:nvPr/>
        </p:nvSpPr>
        <p:spPr bwMode="auto">
          <a:xfrm>
            <a:off x="2971800" y="3276600"/>
            <a:ext cx="4464050" cy="366713"/>
          </a:xfrm>
          <a:prstGeom prst="rect">
            <a:avLst/>
          </a:prstGeom>
          <a:noFill/>
          <a:ln w="9525">
            <a:noFill/>
            <a:miter lim="800000"/>
            <a:headEnd/>
            <a:tailEnd/>
          </a:ln>
        </p:spPr>
        <p:txBody>
          <a:bodyPr wrap="none">
            <a:spAutoFit/>
          </a:bodyPr>
          <a:lstStyle/>
          <a:p>
            <a:r>
              <a:rPr lang="en-US" b="1"/>
              <a:t>LPL synthesis and activity (adipocytes)</a:t>
            </a:r>
          </a:p>
        </p:txBody>
      </p:sp>
      <p:sp>
        <p:nvSpPr>
          <p:cNvPr id="19470" name="Text Box 1043"/>
          <p:cNvSpPr txBox="1">
            <a:spLocks noChangeArrowheads="1"/>
          </p:cNvSpPr>
          <p:nvPr/>
        </p:nvSpPr>
        <p:spPr bwMode="auto">
          <a:xfrm>
            <a:off x="381000" y="5334000"/>
            <a:ext cx="1724025" cy="1187450"/>
          </a:xfrm>
          <a:prstGeom prst="rect">
            <a:avLst/>
          </a:prstGeom>
          <a:noFill/>
          <a:ln w="9525">
            <a:noFill/>
            <a:miter lim="800000"/>
            <a:headEnd/>
            <a:tailEnd/>
          </a:ln>
        </p:spPr>
        <p:txBody>
          <a:bodyPr wrap="none">
            <a:spAutoFit/>
          </a:bodyPr>
          <a:lstStyle/>
          <a:p>
            <a:r>
              <a:rPr lang="en-US" sz="2400" b="1"/>
              <a:t>Lactating -</a:t>
            </a:r>
          </a:p>
          <a:p>
            <a:r>
              <a:rPr lang="en-US" sz="2400" b="1"/>
              <a:t>Mammary </a:t>
            </a:r>
          </a:p>
          <a:p>
            <a:r>
              <a:rPr lang="en-US" sz="2400" b="1"/>
              <a:t>gland</a:t>
            </a:r>
          </a:p>
        </p:txBody>
      </p:sp>
      <p:sp>
        <p:nvSpPr>
          <p:cNvPr id="19471" name="Line 1044"/>
          <p:cNvSpPr>
            <a:spLocks noChangeShapeType="1"/>
          </p:cNvSpPr>
          <p:nvPr/>
        </p:nvSpPr>
        <p:spPr bwMode="auto">
          <a:xfrm flipH="1">
            <a:off x="2735263" y="5562600"/>
            <a:ext cx="1587" cy="381000"/>
          </a:xfrm>
          <a:prstGeom prst="line">
            <a:avLst/>
          </a:prstGeom>
          <a:noFill/>
          <a:ln w="57150">
            <a:solidFill>
              <a:schemeClr val="tx1"/>
            </a:solidFill>
            <a:round/>
            <a:headEnd type="triangle" w="med" len="med"/>
            <a:tailEnd/>
          </a:ln>
        </p:spPr>
        <p:txBody>
          <a:bodyPr/>
          <a:lstStyle/>
          <a:p>
            <a:endParaRPr lang="en-IN"/>
          </a:p>
        </p:txBody>
      </p:sp>
      <p:sp>
        <p:nvSpPr>
          <p:cNvPr id="19472" name="Line 1045"/>
          <p:cNvSpPr>
            <a:spLocks noChangeShapeType="1"/>
          </p:cNvSpPr>
          <p:nvPr/>
        </p:nvSpPr>
        <p:spPr bwMode="auto">
          <a:xfrm flipH="1">
            <a:off x="2963863" y="5562600"/>
            <a:ext cx="1587" cy="381000"/>
          </a:xfrm>
          <a:prstGeom prst="line">
            <a:avLst/>
          </a:prstGeom>
          <a:noFill/>
          <a:ln w="57150">
            <a:solidFill>
              <a:schemeClr val="tx1"/>
            </a:solidFill>
            <a:round/>
            <a:headEnd type="triangle" w="med" len="med"/>
            <a:tailEnd/>
          </a:ln>
        </p:spPr>
        <p:txBody>
          <a:bodyPr/>
          <a:lstStyle/>
          <a:p>
            <a:endParaRPr lang="en-IN"/>
          </a:p>
        </p:txBody>
      </p:sp>
      <p:sp>
        <p:nvSpPr>
          <p:cNvPr id="19473" name="Text Box 1046"/>
          <p:cNvSpPr txBox="1">
            <a:spLocks noChangeArrowheads="1"/>
          </p:cNvSpPr>
          <p:nvPr/>
        </p:nvSpPr>
        <p:spPr bwMode="auto">
          <a:xfrm>
            <a:off x="3040063" y="5622925"/>
            <a:ext cx="1608137" cy="396875"/>
          </a:xfrm>
          <a:prstGeom prst="rect">
            <a:avLst/>
          </a:prstGeom>
          <a:noFill/>
          <a:ln w="9525">
            <a:noFill/>
            <a:miter lim="800000"/>
            <a:headEnd/>
            <a:tailEnd/>
          </a:ln>
        </p:spPr>
        <p:txBody>
          <a:bodyPr wrap="none">
            <a:spAutoFit/>
          </a:bodyPr>
          <a:lstStyle/>
          <a:p>
            <a:r>
              <a:rPr lang="en-US" sz="2000" b="1"/>
              <a:t>LPL activity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b="1"/>
              <a:t>QUESTIONS</a:t>
            </a:r>
          </a:p>
        </p:txBody>
      </p:sp>
      <p:sp>
        <p:nvSpPr>
          <p:cNvPr id="71683" name="Rectangle 3"/>
          <p:cNvSpPr>
            <a:spLocks noGrp="1" noChangeArrowheads="1"/>
          </p:cNvSpPr>
          <p:nvPr>
            <p:ph type="body" idx="1"/>
          </p:nvPr>
        </p:nvSpPr>
        <p:spPr/>
        <p:txBody>
          <a:bodyPr/>
          <a:lstStyle/>
          <a:p>
            <a:pPr>
              <a:lnSpc>
                <a:spcPct val="90000"/>
              </a:lnSpc>
              <a:buFontTx/>
              <a:buNone/>
            </a:pPr>
            <a:r>
              <a:rPr lang="en-US"/>
              <a:t>Where is VLDL formed?</a:t>
            </a:r>
          </a:p>
          <a:p>
            <a:pPr>
              <a:lnSpc>
                <a:spcPct val="90000"/>
              </a:lnSpc>
              <a:buFontTx/>
              <a:buNone/>
            </a:pPr>
            <a:r>
              <a:rPr lang="en-US"/>
              <a:t>What are the lipids Carried by VLDL?</a:t>
            </a:r>
          </a:p>
          <a:p>
            <a:pPr>
              <a:lnSpc>
                <a:spcPct val="90000"/>
              </a:lnSpc>
              <a:buFontTx/>
              <a:buNone/>
            </a:pPr>
            <a:r>
              <a:rPr lang="en-US"/>
              <a:t>Which lipid is delivered by VLDL?</a:t>
            </a:r>
          </a:p>
          <a:p>
            <a:pPr>
              <a:lnSpc>
                <a:spcPct val="90000"/>
              </a:lnSpc>
              <a:buFontTx/>
              <a:buNone/>
            </a:pPr>
            <a:r>
              <a:rPr lang="en-US"/>
              <a:t>What is the mechanism of FFA release from VLDL?</a:t>
            </a:r>
          </a:p>
          <a:p>
            <a:pPr>
              <a:lnSpc>
                <a:spcPct val="90000"/>
              </a:lnSpc>
              <a:buFontTx/>
              <a:buNone/>
            </a:pPr>
            <a:r>
              <a:rPr lang="en-US"/>
              <a:t>What is the fate of Remnant VLDL?</a:t>
            </a:r>
          </a:p>
          <a:p>
            <a:pPr>
              <a:lnSpc>
                <a:spcPct val="90000"/>
              </a:lnSpc>
              <a:buFontTx/>
              <a:buNone/>
            </a:pPr>
            <a:r>
              <a:rPr lang="en-US"/>
              <a:t>What are the lipids present in excess when VLDL becomes VLDLR?</a:t>
            </a:r>
          </a:p>
          <a:p>
            <a:pPr>
              <a:lnSpc>
                <a:spcPct val="90000"/>
              </a:lnSpc>
              <a:buFontTx/>
              <a:buNone/>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b="1"/>
              <a:t>Nobel Prize  1985</a:t>
            </a:r>
          </a:p>
        </p:txBody>
      </p:sp>
      <p:graphicFrame>
        <p:nvGraphicFramePr>
          <p:cNvPr id="50180" name="Object 4"/>
          <p:cNvGraphicFramePr>
            <a:graphicFrameLocks noChangeAspect="1"/>
          </p:cNvGraphicFramePr>
          <p:nvPr>
            <p:ph type="body" idx="1"/>
          </p:nvPr>
        </p:nvGraphicFramePr>
        <p:xfrm>
          <a:off x="1284288" y="1981200"/>
          <a:ext cx="6499225" cy="4875213"/>
        </p:xfrm>
        <a:graphic>
          <a:graphicData uri="http://schemas.openxmlformats.org/presentationml/2006/ole">
            <p:oleObj spid="_x0000_s50180" name="Slide" r:id="rId3" imgW="3716280" imgH="2787480" progId="PowerPoint.Slide.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0"/>
            <a:ext cx="7772400" cy="685800"/>
          </a:xfrm>
        </p:spPr>
        <p:txBody>
          <a:bodyPr/>
          <a:lstStyle/>
          <a:p>
            <a:r>
              <a:rPr lang="en-US" sz="4000" b="1"/>
              <a:t>Endogenous Lipid Transport</a:t>
            </a:r>
          </a:p>
        </p:txBody>
      </p:sp>
      <p:graphicFrame>
        <p:nvGraphicFramePr>
          <p:cNvPr id="92163" name="Object 3"/>
          <p:cNvGraphicFramePr>
            <a:graphicFrameLocks noChangeAspect="1"/>
          </p:cNvGraphicFramePr>
          <p:nvPr>
            <p:ph type="body" idx="1"/>
          </p:nvPr>
        </p:nvGraphicFramePr>
        <p:xfrm>
          <a:off x="0" y="762000"/>
          <a:ext cx="9144000" cy="5791200"/>
        </p:xfrm>
        <a:graphic>
          <a:graphicData uri="http://schemas.openxmlformats.org/presentationml/2006/ole">
            <p:oleObj spid="_x0000_s92163" name="Slide" r:id="rId3" imgW="4554360" imgH="3416400" progId="PowerPoint.Slide.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4" name="Object 4"/>
          <p:cNvGraphicFramePr>
            <a:graphicFrameLocks noChangeAspect="1"/>
          </p:cNvGraphicFramePr>
          <p:nvPr>
            <p:ph type="body" idx="4294967295"/>
          </p:nvPr>
        </p:nvGraphicFramePr>
        <p:xfrm>
          <a:off x="0" y="0"/>
          <a:ext cx="9144000" cy="6858000"/>
        </p:xfrm>
        <a:graphic>
          <a:graphicData uri="http://schemas.openxmlformats.org/presentationml/2006/ole">
            <p:oleObj spid="_x0000_s51204" name="Slide" r:id="rId3" imgW="4572000" imgH="3429000" progId="PowerPoint.Slide.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lstStyle/>
          <a:p>
            <a:pPr eaLnBrk="1" hangingPunct="1"/>
            <a:r>
              <a:rPr lang="en-US" smtClean="0"/>
              <a:t>Function of LDL receptor</a:t>
            </a:r>
          </a:p>
        </p:txBody>
      </p:sp>
      <p:sp>
        <p:nvSpPr>
          <p:cNvPr id="27651" name="Rectangle 3"/>
          <p:cNvSpPr>
            <a:spLocks noGrp="1" noChangeArrowheads="1"/>
          </p:cNvSpPr>
          <p:nvPr>
            <p:ph type="body" idx="1"/>
          </p:nvPr>
        </p:nvSpPr>
        <p:spPr>
          <a:xfrm>
            <a:off x="457200" y="1447800"/>
            <a:ext cx="8229600" cy="4525963"/>
          </a:xfrm>
        </p:spPr>
        <p:txBody>
          <a:bodyPr/>
          <a:lstStyle/>
          <a:p>
            <a:pPr marL="609600" indent="-609600" eaLnBrk="1" hangingPunct="1"/>
            <a:r>
              <a:rPr lang="en-US" sz="2800" smtClean="0"/>
              <a:t>Endocytosis of LDL and other LP</a:t>
            </a:r>
          </a:p>
          <a:p>
            <a:pPr marL="609600" indent="-609600" eaLnBrk="1" hangingPunct="1"/>
            <a:r>
              <a:rPr lang="en-US" sz="2800" smtClean="0"/>
              <a:t>Release free cholesterol into liver</a:t>
            </a:r>
          </a:p>
          <a:p>
            <a:pPr marL="990600" lvl="1" indent="-533400" eaLnBrk="1" hangingPunct="1">
              <a:buFontTx/>
              <a:buAutoNum type="arabicPeriod"/>
            </a:pPr>
            <a:r>
              <a:rPr lang="en-US" sz="2400" smtClean="0"/>
              <a:t>Incorporate into plasma membrane</a:t>
            </a:r>
          </a:p>
          <a:p>
            <a:pPr marL="990600" lvl="1" indent="-533400" eaLnBrk="1" hangingPunct="1">
              <a:buFontTx/>
              <a:buAutoNum type="arabicPeriod"/>
            </a:pPr>
            <a:r>
              <a:rPr lang="en-US" sz="2400" smtClean="0"/>
              <a:t>Inhibit new LDL receptors</a:t>
            </a:r>
          </a:p>
          <a:p>
            <a:pPr marL="990600" lvl="1" indent="-533400" eaLnBrk="1" hangingPunct="1">
              <a:buFontTx/>
              <a:buAutoNum type="arabicPeriod"/>
            </a:pPr>
            <a:r>
              <a:rPr lang="en-US" sz="2400" smtClean="0"/>
              <a:t>Inhibit cholesterol synthesis</a:t>
            </a:r>
          </a:p>
          <a:p>
            <a:pPr marL="990600" lvl="1" indent="-533400" eaLnBrk="1" hangingPunct="1">
              <a:buFontTx/>
              <a:buAutoNum type="arabicPeriod"/>
            </a:pPr>
            <a:r>
              <a:rPr lang="en-US" sz="2400" smtClean="0"/>
              <a:t>Promote ACAT activity (FC -&gt; CE)</a:t>
            </a:r>
          </a:p>
          <a:p>
            <a:pPr marL="609600" indent="-609600" eaLnBrk="1" hangingPunct="1">
              <a:buFontTx/>
              <a:buNone/>
            </a:pPr>
            <a:r>
              <a:rPr lang="en-US" sz="2800" smtClean="0">
                <a:cs typeface="Arial" charset="0"/>
              </a:rPr>
              <a:t>•    </a:t>
            </a:r>
            <a:r>
              <a:rPr lang="en-US" sz="2800" smtClean="0"/>
              <a:t>Regulated by SREBP </a:t>
            </a:r>
          </a:p>
          <a:p>
            <a:pPr marL="609600" indent="-609600" eaLnBrk="1" hangingPunct="1">
              <a:buFontTx/>
              <a:buNone/>
            </a:pPr>
            <a:r>
              <a:rPr lang="en-US" sz="2800" smtClean="0"/>
              <a:t>	monitors free cholesterol</a:t>
            </a:r>
          </a:p>
          <a:p>
            <a:pPr marL="609600" indent="-609600" eaLnBrk="1" hangingPunct="1">
              <a:buFontTx/>
              <a:buNone/>
            </a:pPr>
            <a:r>
              <a:rPr lang="en-US" sz="2800" smtClean="0"/>
              <a:t>	</a:t>
            </a:r>
          </a:p>
        </p:txBody>
      </p:sp>
      <p:sp>
        <p:nvSpPr>
          <p:cNvPr id="27652"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304800"/>
            <a:ext cx="8686800" cy="838200"/>
          </a:xfrm>
        </p:spPr>
        <p:txBody>
          <a:bodyPr/>
          <a:lstStyle/>
          <a:p>
            <a:r>
              <a:rPr lang="en-US" dirty="0" smtClean="0"/>
              <a:t>Mark the hydrophobic and hydrophilic parts on these molecules</a:t>
            </a:r>
            <a:endParaRPr lang="en-US" dirty="0"/>
          </a:p>
        </p:txBody>
      </p:sp>
      <p:graphicFrame>
        <p:nvGraphicFramePr>
          <p:cNvPr id="33795" name="Object 3"/>
          <p:cNvGraphicFramePr>
            <a:graphicFrameLocks noChangeAspect="1"/>
          </p:cNvGraphicFramePr>
          <p:nvPr/>
        </p:nvGraphicFramePr>
        <p:xfrm>
          <a:off x="685800" y="1828800"/>
          <a:ext cx="4975225" cy="2667000"/>
        </p:xfrm>
        <a:graphic>
          <a:graphicData uri="http://schemas.openxmlformats.org/presentationml/2006/ole">
            <p:oleObj spid="_x0000_s33795" name="ISIS/Draw Sketch" r:id="rId3" imgW="4975560" imgH="2484000" progId="">
              <p:embed/>
            </p:oleObj>
          </a:graphicData>
        </a:graphic>
      </p:graphicFrame>
      <p:graphicFrame>
        <p:nvGraphicFramePr>
          <p:cNvPr id="33796" name="Object 4"/>
          <p:cNvGraphicFramePr>
            <a:graphicFrameLocks noChangeAspect="1"/>
          </p:cNvGraphicFramePr>
          <p:nvPr/>
        </p:nvGraphicFramePr>
        <p:xfrm>
          <a:off x="3657600" y="3810000"/>
          <a:ext cx="4975225" cy="2743200"/>
        </p:xfrm>
        <a:graphic>
          <a:graphicData uri="http://schemas.openxmlformats.org/presentationml/2006/ole">
            <p:oleObj spid="_x0000_s33796" name="ISIS/Draw Sketch" r:id="rId4" imgW="4975560" imgH="2484000" progId="">
              <p:embed/>
            </p:oleObj>
          </a:graphicData>
        </a:graphic>
      </p:graphicFrame>
      <p:sp>
        <p:nvSpPr>
          <p:cNvPr id="33797" name="Oval 5"/>
          <p:cNvSpPr>
            <a:spLocks noChangeArrowheads="1"/>
          </p:cNvSpPr>
          <p:nvPr/>
        </p:nvSpPr>
        <p:spPr bwMode="auto">
          <a:xfrm>
            <a:off x="3200400" y="5943600"/>
            <a:ext cx="914400" cy="685800"/>
          </a:xfrm>
          <a:prstGeom prst="ellipse">
            <a:avLst/>
          </a:prstGeom>
          <a:solidFill>
            <a:srgbClr val="CCFFFF"/>
          </a:solidFill>
          <a:ln w="9525">
            <a:solidFill>
              <a:schemeClr val="tx1"/>
            </a:solidFill>
            <a:round/>
            <a:headEnd/>
            <a:tailEnd/>
          </a:ln>
          <a:effectLst/>
        </p:spPr>
        <p:txBody>
          <a:bodyPr wrap="none" anchor="ctr"/>
          <a:lstStyle/>
          <a:p>
            <a:pPr algn="ctr"/>
            <a:r>
              <a:rPr lang="en-US" b="1"/>
              <a:t>FA</a:t>
            </a:r>
          </a:p>
        </p:txBody>
      </p:sp>
      <p:sp>
        <p:nvSpPr>
          <p:cNvPr id="33798" name="Oval 6"/>
          <p:cNvSpPr>
            <a:spLocks noChangeArrowheads="1"/>
          </p:cNvSpPr>
          <p:nvPr/>
        </p:nvSpPr>
        <p:spPr bwMode="auto">
          <a:xfrm>
            <a:off x="304800" y="3886200"/>
            <a:ext cx="838200" cy="685800"/>
          </a:xfrm>
          <a:prstGeom prst="ellipse">
            <a:avLst/>
          </a:prstGeom>
          <a:solidFill>
            <a:srgbClr val="FFFFFF"/>
          </a:solidFill>
          <a:ln w="9525">
            <a:solidFill>
              <a:schemeClr val="tx1"/>
            </a:solidFill>
            <a:round/>
            <a:headEnd/>
            <a:tailEnd/>
          </a:ln>
          <a:effectLst/>
        </p:spPr>
        <p:txBody>
          <a:bodyPr wrap="none" anchor="ctr"/>
          <a:lstStyle/>
          <a:p>
            <a:pPr algn="ctr"/>
            <a:r>
              <a:rPr lang="en-US" b="1"/>
              <a:t>OH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4294967295"/>
          </p:nvPr>
        </p:nvSpPr>
        <p:spPr>
          <a:xfrm>
            <a:off x="381000" y="1981200"/>
            <a:ext cx="8458200" cy="4114800"/>
          </a:xfrm>
        </p:spPr>
        <p:txBody>
          <a:bodyPr/>
          <a:lstStyle/>
          <a:p>
            <a:r>
              <a:rPr lang="en-GB" sz="3500" b="1">
                <a:latin typeface="Comic Sans MS" pitchFamily="66" charset="0"/>
              </a:rPr>
              <a:t>Cholesterol uptake down regulates  the cells own production of cholesterol and down regulates LDL receptor synthesis</a:t>
            </a:r>
          </a:p>
          <a:p>
            <a:pPr>
              <a:buFontTx/>
              <a:buNone/>
            </a:pPr>
            <a:r>
              <a:rPr lang="en-GB" sz="3500" b="1">
                <a:latin typeface="Comic Sans MS" pitchFamily="66" charset="0"/>
              </a:rPr>
              <a:t> </a:t>
            </a:r>
          </a:p>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b="1"/>
              <a:t>Questions</a:t>
            </a:r>
          </a:p>
        </p:txBody>
      </p:sp>
      <p:sp>
        <p:nvSpPr>
          <p:cNvPr id="79875" name="Rectangle 3"/>
          <p:cNvSpPr>
            <a:spLocks noGrp="1" noChangeArrowheads="1"/>
          </p:cNvSpPr>
          <p:nvPr>
            <p:ph type="body" idx="1"/>
          </p:nvPr>
        </p:nvSpPr>
        <p:spPr/>
        <p:txBody>
          <a:bodyPr/>
          <a:lstStyle/>
          <a:p>
            <a:pPr>
              <a:buFontTx/>
              <a:buNone/>
            </a:pPr>
            <a:endParaRPr lang="en-US" dirty="0"/>
          </a:p>
          <a:p>
            <a:pPr>
              <a:buFontTx/>
              <a:buNone/>
            </a:pPr>
            <a:r>
              <a:rPr lang="en-US" dirty="0"/>
              <a:t>How is LDL formed?</a:t>
            </a:r>
          </a:p>
          <a:p>
            <a:pPr>
              <a:buFontTx/>
              <a:buNone/>
            </a:pPr>
            <a:r>
              <a:rPr lang="en-US" dirty="0"/>
              <a:t>What is IDL?</a:t>
            </a:r>
          </a:p>
          <a:p>
            <a:pPr>
              <a:buFontTx/>
              <a:buNone/>
            </a:pPr>
            <a:r>
              <a:rPr lang="en-US" dirty="0"/>
              <a:t>What is HTGL?</a:t>
            </a:r>
          </a:p>
          <a:p>
            <a:pPr>
              <a:buFontTx/>
              <a:buNone/>
            </a:pPr>
            <a:r>
              <a:rPr lang="en-US" dirty="0"/>
              <a:t>How is CE transferred from HDL to IDL?</a:t>
            </a:r>
          </a:p>
          <a:p>
            <a:pPr>
              <a:buFontTx/>
              <a:buNone/>
            </a:pPr>
            <a:r>
              <a:rPr lang="en-US" dirty="0"/>
              <a:t>What is CETP?</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5"/>
          <p:cNvSpPr>
            <a:spLocks noChangeArrowheads="1"/>
          </p:cNvSpPr>
          <p:nvPr/>
        </p:nvSpPr>
        <p:spPr bwMode="auto">
          <a:xfrm>
            <a:off x="3352800" y="762000"/>
            <a:ext cx="1295400" cy="1143000"/>
          </a:xfrm>
          <a:prstGeom prst="ellipse">
            <a:avLst/>
          </a:prstGeom>
          <a:solidFill>
            <a:schemeClr val="folHlink"/>
          </a:solidFill>
          <a:ln w="9525">
            <a:solidFill>
              <a:schemeClr val="tx1"/>
            </a:solidFill>
            <a:round/>
            <a:headEnd/>
            <a:tailEnd/>
          </a:ln>
        </p:spPr>
        <p:txBody>
          <a:bodyPr wrap="none" anchor="ctr"/>
          <a:lstStyle/>
          <a:p>
            <a:pPr algn="ctr"/>
            <a:r>
              <a:rPr lang="en-US"/>
              <a:t>VLDL</a:t>
            </a:r>
          </a:p>
        </p:txBody>
      </p:sp>
      <p:sp>
        <p:nvSpPr>
          <p:cNvPr id="29699" name="Oval 6"/>
          <p:cNvSpPr>
            <a:spLocks noChangeArrowheads="1"/>
          </p:cNvSpPr>
          <p:nvPr/>
        </p:nvSpPr>
        <p:spPr bwMode="auto">
          <a:xfrm>
            <a:off x="3505200" y="2971800"/>
            <a:ext cx="1143000" cy="1143000"/>
          </a:xfrm>
          <a:prstGeom prst="ellipse">
            <a:avLst/>
          </a:prstGeom>
          <a:solidFill>
            <a:schemeClr val="folHlink"/>
          </a:solidFill>
          <a:ln w="9525">
            <a:solidFill>
              <a:schemeClr val="tx1"/>
            </a:solidFill>
            <a:round/>
            <a:headEnd/>
            <a:tailEnd/>
          </a:ln>
        </p:spPr>
        <p:txBody>
          <a:bodyPr wrap="none" anchor="ctr"/>
          <a:lstStyle/>
          <a:p>
            <a:pPr algn="ctr"/>
            <a:r>
              <a:rPr lang="en-US"/>
              <a:t>IDL</a:t>
            </a:r>
          </a:p>
        </p:txBody>
      </p:sp>
      <p:sp>
        <p:nvSpPr>
          <p:cNvPr id="29700" name="Oval 7"/>
          <p:cNvSpPr>
            <a:spLocks noChangeArrowheads="1"/>
          </p:cNvSpPr>
          <p:nvPr/>
        </p:nvSpPr>
        <p:spPr bwMode="auto">
          <a:xfrm>
            <a:off x="3733800" y="6096000"/>
            <a:ext cx="533400" cy="533400"/>
          </a:xfrm>
          <a:prstGeom prst="ellipse">
            <a:avLst/>
          </a:prstGeom>
          <a:solidFill>
            <a:schemeClr val="folHlink"/>
          </a:solidFill>
          <a:ln w="9525">
            <a:solidFill>
              <a:schemeClr val="tx1"/>
            </a:solidFill>
            <a:round/>
            <a:headEnd/>
            <a:tailEnd/>
          </a:ln>
        </p:spPr>
        <p:txBody>
          <a:bodyPr wrap="none" anchor="ctr"/>
          <a:lstStyle/>
          <a:p>
            <a:pPr algn="ctr"/>
            <a:r>
              <a:rPr lang="en-US"/>
              <a:t>LDL</a:t>
            </a:r>
          </a:p>
        </p:txBody>
      </p:sp>
      <p:sp>
        <p:nvSpPr>
          <p:cNvPr id="29701" name="Line 8"/>
          <p:cNvSpPr>
            <a:spLocks noChangeShapeType="1"/>
          </p:cNvSpPr>
          <p:nvPr/>
        </p:nvSpPr>
        <p:spPr bwMode="auto">
          <a:xfrm>
            <a:off x="4038600" y="1981200"/>
            <a:ext cx="0" cy="838200"/>
          </a:xfrm>
          <a:prstGeom prst="line">
            <a:avLst/>
          </a:prstGeom>
          <a:noFill/>
          <a:ln w="9525">
            <a:solidFill>
              <a:schemeClr val="tx1"/>
            </a:solidFill>
            <a:round/>
            <a:headEnd/>
            <a:tailEnd type="triangle" w="med" len="med"/>
          </a:ln>
        </p:spPr>
        <p:txBody>
          <a:bodyPr/>
          <a:lstStyle/>
          <a:p>
            <a:endParaRPr lang="en-IN"/>
          </a:p>
        </p:txBody>
      </p:sp>
      <p:sp>
        <p:nvSpPr>
          <p:cNvPr id="29702" name="Line 9"/>
          <p:cNvSpPr>
            <a:spLocks noChangeShapeType="1"/>
          </p:cNvSpPr>
          <p:nvPr/>
        </p:nvSpPr>
        <p:spPr bwMode="auto">
          <a:xfrm>
            <a:off x="4038600" y="4343400"/>
            <a:ext cx="0" cy="1600200"/>
          </a:xfrm>
          <a:prstGeom prst="line">
            <a:avLst/>
          </a:prstGeom>
          <a:noFill/>
          <a:ln w="9525">
            <a:solidFill>
              <a:schemeClr val="tx1"/>
            </a:solidFill>
            <a:round/>
            <a:headEnd/>
            <a:tailEnd type="triangle" w="med" len="med"/>
          </a:ln>
        </p:spPr>
        <p:txBody>
          <a:bodyPr/>
          <a:lstStyle/>
          <a:p>
            <a:endParaRPr lang="en-IN"/>
          </a:p>
        </p:txBody>
      </p:sp>
      <p:sp>
        <p:nvSpPr>
          <p:cNvPr id="29703" name="Text Box 10"/>
          <p:cNvSpPr txBox="1">
            <a:spLocks noChangeArrowheads="1"/>
          </p:cNvSpPr>
          <p:nvPr/>
        </p:nvSpPr>
        <p:spPr bwMode="auto">
          <a:xfrm>
            <a:off x="3108325" y="2398713"/>
            <a:ext cx="615950" cy="366712"/>
          </a:xfrm>
          <a:prstGeom prst="rect">
            <a:avLst/>
          </a:prstGeom>
          <a:noFill/>
          <a:ln w="9525">
            <a:noFill/>
            <a:miter lim="800000"/>
            <a:headEnd/>
            <a:tailEnd/>
          </a:ln>
        </p:spPr>
        <p:txBody>
          <a:bodyPr wrap="none">
            <a:spAutoFit/>
          </a:bodyPr>
          <a:lstStyle/>
          <a:p>
            <a:r>
              <a:rPr lang="en-US" b="1"/>
              <a:t>LPL</a:t>
            </a:r>
          </a:p>
        </p:txBody>
      </p:sp>
      <p:sp>
        <p:nvSpPr>
          <p:cNvPr id="29704" name="Text Box 11"/>
          <p:cNvSpPr txBox="1">
            <a:spLocks noChangeArrowheads="1"/>
          </p:cNvSpPr>
          <p:nvPr/>
        </p:nvSpPr>
        <p:spPr bwMode="auto">
          <a:xfrm>
            <a:off x="3352800" y="5410200"/>
            <a:ext cx="534121" cy="307777"/>
          </a:xfrm>
          <a:prstGeom prst="rect">
            <a:avLst/>
          </a:prstGeom>
          <a:noFill/>
          <a:ln w="9525">
            <a:noFill/>
            <a:miter lim="800000"/>
            <a:headEnd/>
            <a:tailEnd/>
          </a:ln>
        </p:spPr>
        <p:txBody>
          <a:bodyPr wrap="none">
            <a:spAutoFit/>
          </a:bodyPr>
          <a:lstStyle/>
          <a:p>
            <a:r>
              <a:rPr lang="en-US" sz="1400" b="1" dirty="0" smtClean="0"/>
              <a:t>LPL</a:t>
            </a:r>
            <a:endParaRPr lang="en-US" sz="1400" b="1" dirty="0" smtClean="0"/>
          </a:p>
        </p:txBody>
      </p:sp>
      <p:sp>
        <p:nvSpPr>
          <p:cNvPr id="29705" name="Freeform 12"/>
          <p:cNvSpPr>
            <a:spLocks/>
          </p:cNvSpPr>
          <p:nvPr/>
        </p:nvSpPr>
        <p:spPr bwMode="auto">
          <a:xfrm>
            <a:off x="2573338" y="2154238"/>
            <a:ext cx="1493837" cy="295275"/>
          </a:xfrm>
          <a:custGeom>
            <a:avLst/>
            <a:gdLst>
              <a:gd name="T0" fmla="*/ 908 w 941"/>
              <a:gd name="T1" fmla="*/ 0 h 186"/>
              <a:gd name="T2" fmla="*/ 937 w 941"/>
              <a:gd name="T3" fmla="*/ 68 h 186"/>
              <a:gd name="T4" fmla="*/ 908 w 941"/>
              <a:gd name="T5" fmla="*/ 78 h 186"/>
              <a:gd name="T6" fmla="*/ 683 w 941"/>
              <a:gd name="T7" fmla="*/ 88 h 186"/>
              <a:gd name="T8" fmla="*/ 175 w 941"/>
              <a:gd name="T9" fmla="*/ 156 h 186"/>
              <a:gd name="T10" fmla="*/ 0 w 941"/>
              <a:gd name="T11" fmla="*/ 186 h 186"/>
              <a:gd name="T12" fmla="*/ 0 60000 65536"/>
              <a:gd name="T13" fmla="*/ 0 60000 65536"/>
              <a:gd name="T14" fmla="*/ 0 60000 65536"/>
              <a:gd name="T15" fmla="*/ 0 60000 65536"/>
              <a:gd name="T16" fmla="*/ 0 60000 65536"/>
              <a:gd name="T17" fmla="*/ 0 60000 65536"/>
              <a:gd name="T18" fmla="*/ 0 w 941"/>
              <a:gd name="T19" fmla="*/ 0 h 186"/>
              <a:gd name="T20" fmla="*/ 941 w 941"/>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941" h="186">
                <a:moveTo>
                  <a:pt x="908" y="0"/>
                </a:moveTo>
                <a:cubicBezTo>
                  <a:pt x="915" y="24"/>
                  <a:pt x="941" y="44"/>
                  <a:pt x="937" y="68"/>
                </a:cubicBezTo>
                <a:cubicBezTo>
                  <a:pt x="935" y="78"/>
                  <a:pt x="918" y="77"/>
                  <a:pt x="908" y="78"/>
                </a:cubicBezTo>
                <a:cubicBezTo>
                  <a:pt x="833" y="84"/>
                  <a:pt x="758" y="85"/>
                  <a:pt x="683" y="88"/>
                </a:cubicBezTo>
                <a:cubicBezTo>
                  <a:pt x="515" y="113"/>
                  <a:pt x="344" y="143"/>
                  <a:pt x="175" y="156"/>
                </a:cubicBezTo>
                <a:cubicBezTo>
                  <a:pt x="119" y="175"/>
                  <a:pt x="60" y="186"/>
                  <a:pt x="0" y="186"/>
                </a:cubicBezTo>
              </a:path>
            </a:pathLst>
          </a:custGeom>
          <a:noFill/>
          <a:ln w="9525">
            <a:solidFill>
              <a:schemeClr val="tx1"/>
            </a:solidFill>
            <a:round/>
            <a:headEnd type="none" w="med" len="med"/>
            <a:tailEnd type="triangle" w="med" len="med"/>
          </a:ln>
        </p:spPr>
        <p:txBody>
          <a:bodyPr/>
          <a:lstStyle/>
          <a:p>
            <a:endParaRPr lang="en-IN"/>
          </a:p>
        </p:txBody>
      </p:sp>
      <p:sp>
        <p:nvSpPr>
          <p:cNvPr id="29706" name="Text Box 13"/>
          <p:cNvSpPr txBox="1">
            <a:spLocks noChangeArrowheads="1"/>
          </p:cNvSpPr>
          <p:nvPr/>
        </p:nvSpPr>
        <p:spPr bwMode="auto">
          <a:xfrm>
            <a:off x="1965325" y="2246313"/>
            <a:ext cx="615950" cy="366712"/>
          </a:xfrm>
          <a:prstGeom prst="rect">
            <a:avLst/>
          </a:prstGeom>
          <a:noFill/>
          <a:ln w="9525">
            <a:noFill/>
            <a:miter lim="800000"/>
            <a:headEnd/>
            <a:tailEnd/>
          </a:ln>
        </p:spPr>
        <p:txBody>
          <a:bodyPr wrap="none">
            <a:spAutoFit/>
          </a:bodyPr>
          <a:lstStyle/>
          <a:p>
            <a:r>
              <a:rPr lang="en-US"/>
              <a:t>FFA</a:t>
            </a:r>
          </a:p>
        </p:txBody>
      </p:sp>
      <p:sp>
        <p:nvSpPr>
          <p:cNvPr id="29707" name="Freeform 14"/>
          <p:cNvSpPr>
            <a:spLocks/>
          </p:cNvSpPr>
          <p:nvPr/>
        </p:nvSpPr>
        <p:spPr bwMode="auto">
          <a:xfrm>
            <a:off x="2514600" y="5038725"/>
            <a:ext cx="1493838" cy="295275"/>
          </a:xfrm>
          <a:custGeom>
            <a:avLst/>
            <a:gdLst>
              <a:gd name="T0" fmla="*/ 908 w 941"/>
              <a:gd name="T1" fmla="*/ 0 h 186"/>
              <a:gd name="T2" fmla="*/ 937 w 941"/>
              <a:gd name="T3" fmla="*/ 68 h 186"/>
              <a:gd name="T4" fmla="*/ 908 w 941"/>
              <a:gd name="T5" fmla="*/ 78 h 186"/>
              <a:gd name="T6" fmla="*/ 683 w 941"/>
              <a:gd name="T7" fmla="*/ 88 h 186"/>
              <a:gd name="T8" fmla="*/ 175 w 941"/>
              <a:gd name="T9" fmla="*/ 156 h 186"/>
              <a:gd name="T10" fmla="*/ 0 w 941"/>
              <a:gd name="T11" fmla="*/ 186 h 186"/>
              <a:gd name="T12" fmla="*/ 0 60000 65536"/>
              <a:gd name="T13" fmla="*/ 0 60000 65536"/>
              <a:gd name="T14" fmla="*/ 0 60000 65536"/>
              <a:gd name="T15" fmla="*/ 0 60000 65536"/>
              <a:gd name="T16" fmla="*/ 0 60000 65536"/>
              <a:gd name="T17" fmla="*/ 0 60000 65536"/>
              <a:gd name="T18" fmla="*/ 0 w 941"/>
              <a:gd name="T19" fmla="*/ 0 h 186"/>
              <a:gd name="T20" fmla="*/ 941 w 941"/>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941" h="186">
                <a:moveTo>
                  <a:pt x="908" y="0"/>
                </a:moveTo>
                <a:cubicBezTo>
                  <a:pt x="915" y="24"/>
                  <a:pt x="941" y="44"/>
                  <a:pt x="937" y="68"/>
                </a:cubicBezTo>
                <a:cubicBezTo>
                  <a:pt x="935" y="78"/>
                  <a:pt x="918" y="77"/>
                  <a:pt x="908" y="78"/>
                </a:cubicBezTo>
                <a:cubicBezTo>
                  <a:pt x="833" y="84"/>
                  <a:pt x="758" y="85"/>
                  <a:pt x="683" y="88"/>
                </a:cubicBezTo>
                <a:cubicBezTo>
                  <a:pt x="515" y="113"/>
                  <a:pt x="344" y="143"/>
                  <a:pt x="175" y="156"/>
                </a:cubicBezTo>
                <a:cubicBezTo>
                  <a:pt x="119" y="175"/>
                  <a:pt x="60" y="186"/>
                  <a:pt x="0" y="186"/>
                </a:cubicBezTo>
              </a:path>
            </a:pathLst>
          </a:custGeom>
          <a:noFill/>
          <a:ln w="9525">
            <a:solidFill>
              <a:schemeClr val="tx1"/>
            </a:solidFill>
            <a:round/>
            <a:headEnd type="none" w="med" len="med"/>
            <a:tailEnd type="triangle" w="med" len="med"/>
          </a:ln>
        </p:spPr>
        <p:txBody>
          <a:bodyPr/>
          <a:lstStyle/>
          <a:p>
            <a:endParaRPr lang="en-IN"/>
          </a:p>
        </p:txBody>
      </p:sp>
      <p:sp>
        <p:nvSpPr>
          <p:cNvPr id="29708" name="Text Box 15"/>
          <p:cNvSpPr txBox="1">
            <a:spLocks noChangeArrowheads="1"/>
          </p:cNvSpPr>
          <p:nvPr/>
        </p:nvSpPr>
        <p:spPr bwMode="auto">
          <a:xfrm>
            <a:off x="2041525" y="5141913"/>
            <a:ext cx="615950" cy="366712"/>
          </a:xfrm>
          <a:prstGeom prst="rect">
            <a:avLst/>
          </a:prstGeom>
          <a:noFill/>
          <a:ln w="9525">
            <a:noFill/>
            <a:miter lim="800000"/>
            <a:headEnd/>
            <a:tailEnd/>
          </a:ln>
        </p:spPr>
        <p:txBody>
          <a:bodyPr wrap="none">
            <a:spAutoFit/>
          </a:bodyPr>
          <a:lstStyle/>
          <a:p>
            <a:r>
              <a:rPr lang="en-US"/>
              <a:t>FFA</a:t>
            </a:r>
          </a:p>
        </p:txBody>
      </p:sp>
      <p:sp>
        <p:nvSpPr>
          <p:cNvPr id="29709" name="Line 19"/>
          <p:cNvSpPr>
            <a:spLocks noChangeShapeType="1"/>
          </p:cNvSpPr>
          <p:nvPr/>
        </p:nvSpPr>
        <p:spPr bwMode="auto">
          <a:xfrm flipH="1">
            <a:off x="2286000" y="3581400"/>
            <a:ext cx="1066800" cy="0"/>
          </a:xfrm>
          <a:prstGeom prst="line">
            <a:avLst/>
          </a:prstGeom>
          <a:noFill/>
          <a:ln w="57150">
            <a:solidFill>
              <a:schemeClr val="tx1"/>
            </a:solidFill>
            <a:round/>
            <a:headEnd/>
            <a:tailEnd type="triangle" w="med" len="med"/>
          </a:ln>
        </p:spPr>
        <p:txBody>
          <a:bodyPr/>
          <a:lstStyle/>
          <a:p>
            <a:endParaRPr lang="en-IN"/>
          </a:p>
        </p:txBody>
      </p:sp>
      <p:sp>
        <p:nvSpPr>
          <p:cNvPr id="29710" name="Text Box 20"/>
          <p:cNvSpPr txBox="1">
            <a:spLocks noChangeArrowheads="1"/>
          </p:cNvSpPr>
          <p:nvPr/>
        </p:nvSpPr>
        <p:spPr bwMode="auto">
          <a:xfrm>
            <a:off x="228600" y="3276600"/>
            <a:ext cx="1657350" cy="641350"/>
          </a:xfrm>
          <a:prstGeom prst="rect">
            <a:avLst/>
          </a:prstGeom>
          <a:noFill/>
          <a:ln w="9525">
            <a:noFill/>
            <a:miter lim="800000"/>
            <a:headEnd/>
            <a:tailEnd/>
          </a:ln>
        </p:spPr>
        <p:txBody>
          <a:bodyPr wrap="none">
            <a:spAutoFit/>
          </a:bodyPr>
          <a:lstStyle/>
          <a:p>
            <a:r>
              <a:rPr lang="en-US"/>
              <a:t>Liver</a:t>
            </a:r>
          </a:p>
          <a:p>
            <a:r>
              <a:rPr lang="en-US"/>
              <a:t>(LDL receptor)</a:t>
            </a:r>
          </a:p>
        </p:txBody>
      </p:sp>
      <p:sp>
        <p:nvSpPr>
          <p:cNvPr id="29711" name="Rectangle 21"/>
          <p:cNvSpPr>
            <a:spLocks noChangeArrowheads="1"/>
          </p:cNvSpPr>
          <p:nvPr/>
        </p:nvSpPr>
        <p:spPr bwMode="auto">
          <a:xfrm>
            <a:off x="228600" y="3124200"/>
            <a:ext cx="1600200" cy="1066800"/>
          </a:xfrm>
          <a:prstGeom prst="rect">
            <a:avLst/>
          </a:prstGeom>
          <a:noFill/>
          <a:ln w="9525">
            <a:solidFill>
              <a:schemeClr val="tx1"/>
            </a:solidFill>
            <a:miter lim="800000"/>
            <a:headEnd/>
            <a:tailEnd/>
          </a:ln>
        </p:spPr>
        <p:txBody>
          <a:bodyPr wrap="none" anchor="ctr"/>
          <a:lstStyle/>
          <a:p>
            <a:endParaRPr lang="en-IN"/>
          </a:p>
        </p:txBody>
      </p:sp>
      <p:sp>
        <p:nvSpPr>
          <p:cNvPr id="29712" name="Text Box 22"/>
          <p:cNvSpPr txBox="1">
            <a:spLocks noChangeArrowheads="1"/>
          </p:cNvSpPr>
          <p:nvPr/>
        </p:nvSpPr>
        <p:spPr bwMode="auto">
          <a:xfrm>
            <a:off x="228600" y="5638800"/>
            <a:ext cx="1657350" cy="641350"/>
          </a:xfrm>
          <a:prstGeom prst="rect">
            <a:avLst/>
          </a:prstGeom>
          <a:noFill/>
          <a:ln w="9525">
            <a:noFill/>
            <a:miter lim="800000"/>
            <a:headEnd/>
            <a:tailEnd/>
          </a:ln>
        </p:spPr>
        <p:txBody>
          <a:bodyPr wrap="none">
            <a:spAutoFit/>
          </a:bodyPr>
          <a:lstStyle/>
          <a:p>
            <a:r>
              <a:rPr lang="en-US"/>
              <a:t>Liver</a:t>
            </a:r>
          </a:p>
          <a:p>
            <a:r>
              <a:rPr lang="en-US"/>
              <a:t>(LDL receptor)</a:t>
            </a:r>
          </a:p>
        </p:txBody>
      </p:sp>
      <p:sp>
        <p:nvSpPr>
          <p:cNvPr id="29713" name="Rectangle 23"/>
          <p:cNvSpPr>
            <a:spLocks noChangeArrowheads="1"/>
          </p:cNvSpPr>
          <p:nvPr/>
        </p:nvSpPr>
        <p:spPr bwMode="auto">
          <a:xfrm>
            <a:off x="228600" y="5486400"/>
            <a:ext cx="1600200" cy="1066800"/>
          </a:xfrm>
          <a:prstGeom prst="rect">
            <a:avLst/>
          </a:prstGeom>
          <a:noFill/>
          <a:ln w="9525">
            <a:solidFill>
              <a:schemeClr val="tx1"/>
            </a:solidFill>
            <a:miter lim="800000"/>
            <a:headEnd/>
            <a:tailEnd/>
          </a:ln>
        </p:spPr>
        <p:txBody>
          <a:bodyPr wrap="none" anchor="ctr"/>
          <a:lstStyle/>
          <a:p>
            <a:endParaRPr lang="en-IN"/>
          </a:p>
        </p:txBody>
      </p:sp>
      <p:sp>
        <p:nvSpPr>
          <p:cNvPr id="29714" name="Line 24"/>
          <p:cNvSpPr>
            <a:spLocks noChangeShapeType="1"/>
          </p:cNvSpPr>
          <p:nvPr/>
        </p:nvSpPr>
        <p:spPr bwMode="auto">
          <a:xfrm flipH="1" flipV="1">
            <a:off x="2209800" y="6019800"/>
            <a:ext cx="1219200" cy="152400"/>
          </a:xfrm>
          <a:prstGeom prst="line">
            <a:avLst/>
          </a:prstGeom>
          <a:noFill/>
          <a:ln w="57150">
            <a:solidFill>
              <a:schemeClr val="tx1"/>
            </a:solidFill>
            <a:round/>
            <a:headEnd/>
            <a:tailEnd type="triangle" w="med" len="med"/>
          </a:ln>
        </p:spPr>
        <p:txBody>
          <a:bodyPr/>
          <a:lstStyle/>
          <a:p>
            <a:endParaRPr lang="en-IN"/>
          </a:p>
        </p:txBody>
      </p:sp>
      <p:sp>
        <p:nvSpPr>
          <p:cNvPr id="29715" name="Oval 25"/>
          <p:cNvSpPr>
            <a:spLocks noChangeArrowheads="1"/>
          </p:cNvSpPr>
          <p:nvPr/>
        </p:nvSpPr>
        <p:spPr bwMode="auto">
          <a:xfrm>
            <a:off x="7772400" y="2971800"/>
            <a:ext cx="609600" cy="457200"/>
          </a:xfrm>
          <a:prstGeom prst="ellipse">
            <a:avLst/>
          </a:prstGeom>
          <a:solidFill>
            <a:schemeClr val="folHlink"/>
          </a:solidFill>
          <a:ln w="9525">
            <a:solidFill>
              <a:schemeClr val="tx1"/>
            </a:solidFill>
            <a:round/>
            <a:headEnd/>
            <a:tailEnd/>
          </a:ln>
        </p:spPr>
        <p:txBody>
          <a:bodyPr wrap="none" anchor="ctr"/>
          <a:lstStyle/>
          <a:p>
            <a:endParaRPr lang="en-IN"/>
          </a:p>
        </p:txBody>
      </p:sp>
      <p:sp>
        <p:nvSpPr>
          <p:cNvPr id="29716" name="Oval 26"/>
          <p:cNvSpPr>
            <a:spLocks noChangeArrowheads="1"/>
          </p:cNvSpPr>
          <p:nvPr/>
        </p:nvSpPr>
        <p:spPr bwMode="auto">
          <a:xfrm>
            <a:off x="7772400" y="3733800"/>
            <a:ext cx="609600" cy="457200"/>
          </a:xfrm>
          <a:prstGeom prst="ellipse">
            <a:avLst/>
          </a:prstGeom>
          <a:solidFill>
            <a:schemeClr val="folHlink"/>
          </a:solidFill>
          <a:ln w="9525">
            <a:solidFill>
              <a:schemeClr val="tx1"/>
            </a:solidFill>
            <a:round/>
            <a:headEnd/>
            <a:tailEnd/>
          </a:ln>
        </p:spPr>
        <p:txBody>
          <a:bodyPr wrap="none" anchor="ctr"/>
          <a:lstStyle/>
          <a:p>
            <a:endParaRPr lang="en-IN"/>
          </a:p>
        </p:txBody>
      </p:sp>
      <p:sp>
        <p:nvSpPr>
          <p:cNvPr id="29717" name="Oval 27"/>
          <p:cNvSpPr>
            <a:spLocks noChangeArrowheads="1"/>
          </p:cNvSpPr>
          <p:nvPr/>
        </p:nvSpPr>
        <p:spPr bwMode="auto">
          <a:xfrm>
            <a:off x="7772400" y="4495800"/>
            <a:ext cx="609600" cy="457200"/>
          </a:xfrm>
          <a:prstGeom prst="ellipse">
            <a:avLst/>
          </a:prstGeom>
          <a:solidFill>
            <a:schemeClr val="folHlink"/>
          </a:solidFill>
          <a:ln w="9525">
            <a:solidFill>
              <a:schemeClr val="tx1"/>
            </a:solidFill>
            <a:round/>
            <a:headEnd/>
            <a:tailEnd/>
          </a:ln>
        </p:spPr>
        <p:txBody>
          <a:bodyPr wrap="none" anchor="ctr"/>
          <a:lstStyle/>
          <a:p>
            <a:endParaRPr lang="en-IN"/>
          </a:p>
        </p:txBody>
      </p:sp>
      <p:sp>
        <p:nvSpPr>
          <p:cNvPr id="29718" name="Text Box 37"/>
          <p:cNvSpPr txBox="1">
            <a:spLocks noChangeArrowheads="1"/>
          </p:cNvSpPr>
          <p:nvPr/>
        </p:nvSpPr>
        <p:spPr bwMode="auto">
          <a:xfrm>
            <a:off x="8382000" y="3657600"/>
            <a:ext cx="641350" cy="366713"/>
          </a:xfrm>
          <a:prstGeom prst="rect">
            <a:avLst/>
          </a:prstGeom>
          <a:noFill/>
          <a:ln w="9525">
            <a:noFill/>
            <a:miter lim="800000"/>
            <a:headEnd/>
            <a:tailEnd/>
          </a:ln>
        </p:spPr>
        <p:txBody>
          <a:bodyPr wrap="none">
            <a:spAutoFit/>
          </a:bodyPr>
          <a:lstStyle/>
          <a:p>
            <a:r>
              <a:rPr lang="en-US"/>
              <a:t>HDL</a:t>
            </a:r>
          </a:p>
        </p:txBody>
      </p:sp>
      <p:sp>
        <p:nvSpPr>
          <p:cNvPr id="23590" name="Text Box 38"/>
          <p:cNvSpPr txBox="1">
            <a:spLocks noChangeArrowheads="1"/>
          </p:cNvSpPr>
          <p:nvPr/>
        </p:nvSpPr>
        <p:spPr bwMode="auto">
          <a:xfrm>
            <a:off x="5715000" y="2057400"/>
            <a:ext cx="793750" cy="366713"/>
          </a:xfrm>
          <a:prstGeom prst="rect">
            <a:avLst/>
          </a:prstGeom>
          <a:noFill/>
          <a:ln w="9525">
            <a:noFill/>
            <a:miter lim="800000"/>
            <a:headEnd/>
            <a:tailEnd/>
          </a:ln>
        </p:spPr>
        <p:txBody>
          <a:bodyPr wrap="none">
            <a:spAutoFit/>
          </a:bodyPr>
          <a:lstStyle/>
          <a:p>
            <a:r>
              <a:rPr lang="en-US"/>
              <a:t>CETP</a:t>
            </a:r>
          </a:p>
        </p:txBody>
      </p:sp>
      <p:sp>
        <p:nvSpPr>
          <p:cNvPr id="23592" name="Freeform 40"/>
          <p:cNvSpPr>
            <a:spLocks/>
          </p:cNvSpPr>
          <p:nvPr/>
        </p:nvSpPr>
        <p:spPr bwMode="auto">
          <a:xfrm>
            <a:off x="4800600" y="1501775"/>
            <a:ext cx="2974975" cy="1393825"/>
          </a:xfrm>
          <a:custGeom>
            <a:avLst/>
            <a:gdLst>
              <a:gd name="T0" fmla="*/ 0 w 1874"/>
              <a:gd name="T1" fmla="*/ 0 h 878"/>
              <a:gd name="T2" fmla="*/ 29 w 1874"/>
              <a:gd name="T3" fmla="*/ 9 h 878"/>
              <a:gd name="T4" fmla="*/ 58 w 1874"/>
              <a:gd name="T5" fmla="*/ 29 h 878"/>
              <a:gd name="T6" fmla="*/ 176 w 1874"/>
              <a:gd name="T7" fmla="*/ 58 h 878"/>
              <a:gd name="T8" fmla="*/ 390 w 1874"/>
              <a:gd name="T9" fmla="*/ 117 h 878"/>
              <a:gd name="T10" fmla="*/ 586 w 1874"/>
              <a:gd name="T11" fmla="*/ 175 h 878"/>
              <a:gd name="T12" fmla="*/ 1035 w 1874"/>
              <a:gd name="T13" fmla="*/ 419 h 878"/>
              <a:gd name="T14" fmla="*/ 1171 w 1874"/>
              <a:gd name="T15" fmla="*/ 478 h 878"/>
              <a:gd name="T16" fmla="*/ 1259 w 1874"/>
              <a:gd name="T17" fmla="*/ 507 h 878"/>
              <a:gd name="T18" fmla="*/ 1386 w 1874"/>
              <a:gd name="T19" fmla="*/ 585 h 878"/>
              <a:gd name="T20" fmla="*/ 1445 w 1874"/>
              <a:gd name="T21" fmla="*/ 605 h 878"/>
              <a:gd name="T22" fmla="*/ 1601 w 1874"/>
              <a:gd name="T23" fmla="*/ 683 h 878"/>
              <a:gd name="T24" fmla="*/ 1718 w 1874"/>
              <a:gd name="T25" fmla="*/ 751 h 878"/>
              <a:gd name="T26" fmla="*/ 1874 w 1874"/>
              <a:gd name="T27" fmla="*/ 878 h 8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74"/>
              <a:gd name="T43" fmla="*/ 0 h 878"/>
              <a:gd name="T44" fmla="*/ 1874 w 1874"/>
              <a:gd name="T45" fmla="*/ 878 h 8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74" h="878">
                <a:moveTo>
                  <a:pt x="0" y="0"/>
                </a:moveTo>
                <a:cubicBezTo>
                  <a:pt x="10" y="3"/>
                  <a:pt x="20" y="4"/>
                  <a:pt x="29" y="9"/>
                </a:cubicBezTo>
                <a:cubicBezTo>
                  <a:pt x="40" y="14"/>
                  <a:pt x="47" y="25"/>
                  <a:pt x="58" y="29"/>
                </a:cubicBezTo>
                <a:cubicBezTo>
                  <a:pt x="70" y="33"/>
                  <a:pt x="150" y="50"/>
                  <a:pt x="176" y="58"/>
                </a:cubicBezTo>
                <a:cubicBezTo>
                  <a:pt x="247" y="80"/>
                  <a:pt x="318" y="97"/>
                  <a:pt x="390" y="117"/>
                </a:cubicBezTo>
                <a:cubicBezTo>
                  <a:pt x="456" y="135"/>
                  <a:pt x="519" y="160"/>
                  <a:pt x="586" y="175"/>
                </a:cubicBezTo>
                <a:cubicBezTo>
                  <a:pt x="739" y="251"/>
                  <a:pt x="882" y="344"/>
                  <a:pt x="1035" y="419"/>
                </a:cubicBezTo>
                <a:cubicBezTo>
                  <a:pt x="1078" y="440"/>
                  <a:pt x="1126" y="460"/>
                  <a:pt x="1171" y="478"/>
                </a:cubicBezTo>
                <a:cubicBezTo>
                  <a:pt x="1200" y="489"/>
                  <a:pt x="1231" y="493"/>
                  <a:pt x="1259" y="507"/>
                </a:cubicBezTo>
                <a:cubicBezTo>
                  <a:pt x="1303" y="529"/>
                  <a:pt x="1346" y="558"/>
                  <a:pt x="1386" y="585"/>
                </a:cubicBezTo>
                <a:cubicBezTo>
                  <a:pt x="1403" y="597"/>
                  <a:pt x="1428" y="594"/>
                  <a:pt x="1445" y="605"/>
                </a:cubicBezTo>
                <a:cubicBezTo>
                  <a:pt x="1495" y="638"/>
                  <a:pt x="1550" y="655"/>
                  <a:pt x="1601" y="683"/>
                </a:cubicBezTo>
                <a:cubicBezTo>
                  <a:pt x="1610" y="688"/>
                  <a:pt x="1705" y="740"/>
                  <a:pt x="1718" y="751"/>
                </a:cubicBezTo>
                <a:cubicBezTo>
                  <a:pt x="1766" y="792"/>
                  <a:pt x="1818" y="848"/>
                  <a:pt x="1874" y="878"/>
                </a:cubicBezTo>
              </a:path>
            </a:pathLst>
          </a:custGeom>
          <a:noFill/>
          <a:ln w="28575" cmpd="sng">
            <a:solidFill>
              <a:schemeClr val="tx1"/>
            </a:solidFill>
            <a:round/>
            <a:headEnd type="triangle" w="med" len="med"/>
            <a:tailEnd type="none" w="med" len="med"/>
          </a:ln>
        </p:spPr>
        <p:txBody>
          <a:bodyPr/>
          <a:lstStyle/>
          <a:p>
            <a:endParaRPr lang="en-IN"/>
          </a:p>
        </p:txBody>
      </p:sp>
      <p:sp>
        <p:nvSpPr>
          <p:cNvPr id="23593" name="Freeform 41"/>
          <p:cNvSpPr>
            <a:spLocks/>
          </p:cNvSpPr>
          <p:nvPr/>
        </p:nvSpPr>
        <p:spPr bwMode="auto">
          <a:xfrm>
            <a:off x="4679950" y="1782763"/>
            <a:ext cx="3084513" cy="1379537"/>
          </a:xfrm>
          <a:custGeom>
            <a:avLst/>
            <a:gdLst>
              <a:gd name="T0" fmla="*/ 0 w 1943"/>
              <a:gd name="T1" fmla="*/ 0 h 869"/>
              <a:gd name="T2" fmla="*/ 98 w 1943"/>
              <a:gd name="T3" fmla="*/ 39 h 869"/>
              <a:gd name="T4" fmla="*/ 215 w 1943"/>
              <a:gd name="T5" fmla="*/ 107 h 869"/>
              <a:gd name="T6" fmla="*/ 283 w 1943"/>
              <a:gd name="T7" fmla="*/ 156 h 869"/>
              <a:gd name="T8" fmla="*/ 498 w 1943"/>
              <a:gd name="T9" fmla="*/ 263 h 869"/>
              <a:gd name="T10" fmla="*/ 742 w 1943"/>
              <a:gd name="T11" fmla="*/ 390 h 869"/>
              <a:gd name="T12" fmla="*/ 820 w 1943"/>
              <a:gd name="T13" fmla="*/ 420 h 869"/>
              <a:gd name="T14" fmla="*/ 967 w 1943"/>
              <a:gd name="T15" fmla="*/ 488 h 869"/>
              <a:gd name="T16" fmla="*/ 1318 w 1943"/>
              <a:gd name="T17" fmla="*/ 615 h 869"/>
              <a:gd name="T18" fmla="*/ 1514 w 1943"/>
              <a:gd name="T19" fmla="*/ 664 h 869"/>
              <a:gd name="T20" fmla="*/ 1816 w 1943"/>
              <a:gd name="T21" fmla="*/ 820 h 869"/>
              <a:gd name="T22" fmla="*/ 1943 w 1943"/>
              <a:gd name="T23" fmla="*/ 869 h 8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3"/>
              <a:gd name="T37" fmla="*/ 0 h 869"/>
              <a:gd name="T38" fmla="*/ 1943 w 1943"/>
              <a:gd name="T39" fmla="*/ 869 h 8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3" h="869">
                <a:moveTo>
                  <a:pt x="0" y="0"/>
                </a:moveTo>
                <a:cubicBezTo>
                  <a:pt x="34" y="10"/>
                  <a:pt x="64" y="27"/>
                  <a:pt x="98" y="39"/>
                </a:cubicBezTo>
                <a:cubicBezTo>
                  <a:pt x="160" y="85"/>
                  <a:pt x="123" y="61"/>
                  <a:pt x="215" y="107"/>
                </a:cubicBezTo>
                <a:cubicBezTo>
                  <a:pt x="240" y="119"/>
                  <a:pt x="260" y="141"/>
                  <a:pt x="283" y="156"/>
                </a:cubicBezTo>
                <a:cubicBezTo>
                  <a:pt x="347" y="198"/>
                  <a:pt x="424" y="246"/>
                  <a:pt x="498" y="263"/>
                </a:cubicBezTo>
                <a:cubicBezTo>
                  <a:pt x="568" y="333"/>
                  <a:pt x="653" y="356"/>
                  <a:pt x="742" y="390"/>
                </a:cubicBezTo>
                <a:cubicBezTo>
                  <a:pt x="844" y="429"/>
                  <a:pt x="720" y="394"/>
                  <a:pt x="820" y="420"/>
                </a:cubicBezTo>
                <a:cubicBezTo>
                  <a:pt x="865" y="448"/>
                  <a:pt x="919" y="464"/>
                  <a:pt x="967" y="488"/>
                </a:cubicBezTo>
                <a:cubicBezTo>
                  <a:pt x="1079" y="543"/>
                  <a:pt x="1194" y="597"/>
                  <a:pt x="1318" y="615"/>
                </a:cubicBezTo>
                <a:cubicBezTo>
                  <a:pt x="1383" y="636"/>
                  <a:pt x="1448" y="647"/>
                  <a:pt x="1514" y="664"/>
                </a:cubicBezTo>
                <a:cubicBezTo>
                  <a:pt x="1610" y="729"/>
                  <a:pt x="1706" y="782"/>
                  <a:pt x="1816" y="820"/>
                </a:cubicBezTo>
                <a:cubicBezTo>
                  <a:pt x="1853" y="833"/>
                  <a:pt x="1898" y="869"/>
                  <a:pt x="1943" y="869"/>
                </a:cubicBezTo>
              </a:path>
            </a:pathLst>
          </a:custGeom>
          <a:noFill/>
          <a:ln w="28575" cmpd="sng">
            <a:solidFill>
              <a:schemeClr val="tx1"/>
            </a:solidFill>
            <a:round/>
            <a:headEnd type="none" w="med" len="med"/>
            <a:tailEnd type="triangle" w="med" len="med"/>
          </a:ln>
        </p:spPr>
        <p:txBody>
          <a:bodyPr/>
          <a:lstStyle/>
          <a:p>
            <a:endParaRPr lang="en-IN"/>
          </a:p>
        </p:txBody>
      </p:sp>
      <p:sp>
        <p:nvSpPr>
          <p:cNvPr id="23594" name="Text Box 42"/>
          <p:cNvSpPr txBox="1">
            <a:spLocks noChangeArrowheads="1"/>
          </p:cNvSpPr>
          <p:nvPr/>
        </p:nvSpPr>
        <p:spPr bwMode="auto">
          <a:xfrm>
            <a:off x="5927725" y="1560513"/>
            <a:ext cx="501650" cy="366712"/>
          </a:xfrm>
          <a:prstGeom prst="rect">
            <a:avLst/>
          </a:prstGeom>
          <a:noFill/>
          <a:ln w="9525">
            <a:noFill/>
            <a:miter lim="800000"/>
            <a:headEnd/>
            <a:tailEnd/>
          </a:ln>
        </p:spPr>
        <p:txBody>
          <a:bodyPr wrap="none">
            <a:spAutoFit/>
          </a:bodyPr>
          <a:lstStyle/>
          <a:p>
            <a:r>
              <a:rPr lang="en-US"/>
              <a:t>CE</a:t>
            </a:r>
          </a:p>
        </p:txBody>
      </p:sp>
      <p:sp>
        <p:nvSpPr>
          <p:cNvPr id="23595" name="Text Box 43"/>
          <p:cNvSpPr txBox="1">
            <a:spLocks noChangeArrowheads="1"/>
          </p:cNvSpPr>
          <p:nvPr/>
        </p:nvSpPr>
        <p:spPr bwMode="auto">
          <a:xfrm>
            <a:off x="5699125" y="2474913"/>
            <a:ext cx="501650" cy="366712"/>
          </a:xfrm>
          <a:prstGeom prst="rect">
            <a:avLst/>
          </a:prstGeom>
          <a:noFill/>
          <a:ln w="9525">
            <a:noFill/>
            <a:miter lim="800000"/>
            <a:headEnd/>
            <a:tailEnd/>
          </a:ln>
        </p:spPr>
        <p:txBody>
          <a:bodyPr wrap="none">
            <a:spAutoFit/>
          </a:bodyPr>
          <a:lstStyle/>
          <a:p>
            <a:r>
              <a:rPr lang="en-US"/>
              <a:t>TG</a:t>
            </a:r>
          </a:p>
        </p:txBody>
      </p:sp>
      <p:sp>
        <p:nvSpPr>
          <p:cNvPr id="23596" name="Text Box 44"/>
          <p:cNvSpPr txBox="1">
            <a:spLocks noChangeArrowheads="1"/>
          </p:cNvSpPr>
          <p:nvPr/>
        </p:nvSpPr>
        <p:spPr bwMode="auto">
          <a:xfrm>
            <a:off x="5791200" y="5410200"/>
            <a:ext cx="793750" cy="366713"/>
          </a:xfrm>
          <a:prstGeom prst="rect">
            <a:avLst/>
          </a:prstGeom>
          <a:noFill/>
          <a:ln w="9525">
            <a:noFill/>
            <a:miter lim="800000"/>
            <a:headEnd/>
            <a:tailEnd/>
          </a:ln>
        </p:spPr>
        <p:txBody>
          <a:bodyPr wrap="none">
            <a:spAutoFit/>
          </a:bodyPr>
          <a:lstStyle/>
          <a:p>
            <a:r>
              <a:rPr lang="en-US"/>
              <a:t>CETP</a:t>
            </a:r>
          </a:p>
        </p:txBody>
      </p:sp>
      <p:sp>
        <p:nvSpPr>
          <p:cNvPr id="23597" name="Freeform 45"/>
          <p:cNvSpPr>
            <a:spLocks/>
          </p:cNvSpPr>
          <p:nvPr/>
        </p:nvSpPr>
        <p:spPr bwMode="auto">
          <a:xfrm flipV="1">
            <a:off x="4343400" y="5105400"/>
            <a:ext cx="3505200" cy="1219200"/>
          </a:xfrm>
          <a:custGeom>
            <a:avLst/>
            <a:gdLst>
              <a:gd name="T0" fmla="*/ 0 w 1874"/>
              <a:gd name="T1" fmla="*/ 0 h 878"/>
              <a:gd name="T2" fmla="*/ 29 w 1874"/>
              <a:gd name="T3" fmla="*/ 9 h 878"/>
              <a:gd name="T4" fmla="*/ 58 w 1874"/>
              <a:gd name="T5" fmla="*/ 29 h 878"/>
              <a:gd name="T6" fmla="*/ 176 w 1874"/>
              <a:gd name="T7" fmla="*/ 58 h 878"/>
              <a:gd name="T8" fmla="*/ 390 w 1874"/>
              <a:gd name="T9" fmla="*/ 117 h 878"/>
              <a:gd name="T10" fmla="*/ 586 w 1874"/>
              <a:gd name="T11" fmla="*/ 175 h 878"/>
              <a:gd name="T12" fmla="*/ 1035 w 1874"/>
              <a:gd name="T13" fmla="*/ 419 h 878"/>
              <a:gd name="T14" fmla="*/ 1171 w 1874"/>
              <a:gd name="T15" fmla="*/ 478 h 878"/>
              <a:gd name="T16" fmla="*/ 1259 w 1874"/>
              <a:gd name="T17" fmla="*/ 507 h 878"/>
              <a:gd name="T18" fmla="*/ 1386 w 1874"/>
              <a:gd name="T19" fmla="*/ 585 h 878"/>
              <a:gd name="T20" fmla="*/ 1445 w 1874"/>
              <a:gd name="T21" fmla="*/ 605 h 878"/>
              <a:gd name="T22" fmla="*/ 1601 w 1874"/>
              <a:gd name="T23" fmla="*/ 683 h 878"/>
              <a:gd name="T24" fmla="*/ 1718 w 1874"/>
              <a:gd name="T25" fmla="*/ 751 h 878"/>
              <a:gd name="T26" fmla="*/ 1874 w 1874"/>
              <a:gd name="T27" fmla="*/ 878 h 8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74"/>
              <a:gd name="T43" fmla="*/ 0 h 878"/>
              <a:gd name="T44" fmla="*/ 1874 w 1874"/>
              <a:gd name="T45" fmla="*/ 878 h 8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74" h="878">
                <a:moveTo>
                  <a:pt x="0" y="0"/>
                </a:moveTo>
                <a:cubicBezTo>
                  <a:pt x="10" y="3"/>
                  <a:pt x="20" y="4"/>
                  <a:pt x="29" y="9"/>
                </a:cubicBezTo>
                <a:cubicBezTo>
                  <a:pt x="40" y="14"/>
                  <a:pt x="47" y="25"/>
                  <a:pt x="58" y="29"/>
                </a:cubicBezTo>
                <a:cubicBezTo>
                  <a:pt x="70" y="33"/>
                  <a:pt x="150" y="50"/>
                  <a:pt x="176" y="58"/>
                </a:cubicBezTo>
                <a:cubicBezTo>
                  <a:pt x="247" y="80"/>
                  <a:pt x="318" y="97"/>
                  <a:pt x="390" y="117"/>
                </a:cubicBezTo>
                <a:cubicBezTo>
                  <a:pt x="456" y="135"/>
                  <a:pt x="519" y="160"/>
                  <a:pt x="586" y="175"/>
                </a:cubicBezTo>
                <a:cubicBezTo>
                  <a:pt x="739" y="251"/>
                  <a:pt x="882" y="344"/>
                  <a:pt x="1035" y="419"/>
                </a:cubicBezTo>
                <a:cubicBezTo>
                  <a:pt x="1078" y="440"/>
                  <a:pt x="1126" y="460"/>
                  <a:pt x="1171" y="478"/>
                </a:cubicBezTo>
                <a:cubicBezTo>
                  <a:pt x="1200" y="489"/>
                  <a:pt x="1231" y="493"/>
                  <a:pt x="1259" y="507"/>
                </a:cubicBezTo>
                <a:cubicBezTo>
                  <a:pt x="1303" y="529"/>
                  <a:pt x="1346" y="558"/>
                  <a:pt x="1386" y="585"/>
                </a:cubicBezTo>
                <a:cubicBezTo>
                  <a:pt x="1403" y="597"/>
                  <a:pt x="1428" y="594"/>
                  <a:pt x="1445" y="605"/>
                </a:cubicBezTo>
                <a:cubicBezTo>
                  <a:pt x="1495" y="638"/>
                  <a:pt x="1550" y="655"/>
                  <a:pt x="1601" y="683"/>
                </a:cubicBezTo>
                <a:cubicBezTo>
                  <a:pt x="1610" y="688"/>
                  <a:pt x="1705" y="740"/>
                  <a:pt x="1718" y="751"/>
                </a:cubicBezTo>
                <a:cubicBezTo>
                  <a:pt x="1766" y="792"/>
                  <a:pt x="1818" y="848"/>
                  <a:pt x="1874" y="878"/>
                </a:cubicBezTo>
              </a:path>
            </a:pathLst>
          </a:custGeom>
          <a:noFill/>
          <a:ln w="28575" cmpd="sng">
            <a:solidFill>
              <a:schemeClr val="tx1"/>
            </a:solidFill>
            <a:round/>
            <a:headEnd type="triangle" w="med" len="med"/>
            <a:tailEnd type="none" w="med" len="med"/>
          </a:ln>
        </p:spPr>
        <p:txBody>
          <a:bodyPr/>
          <a:lstStyle/>
          <a:p>
            <a:endParaRPr lang="en-IN"/>
          </a:p>
        </p:txBody>
      </p:sp>
      <p:sp>
        <p:nvSpPr>
          <p:cNvPr id="23598" name="Freeform 46"/>
          <p:cNvSpPr>
            <a:spLocks/>
          </p:cNvSpPr>
          <p:nvPr/>
        </p:nvSpPr>
        <p:spPr bwMode="auto">
          <a:xfrm flipV="1">
            <a:off x="4419600" y="4876800"/>
            <a:ext cx="3276600" cy="1135063"/>
          </a:xfrm>
          <a:custGeom>
            <a:avLst/>
            <a:gdLst>
              <a:gd name="T0" fmla="*/ 0 w 1943"/>
              <a:gd name="T1" fmla="*/ 0 h 869"/>
              <a:gd name="T2" fmla="*/ 98 w 1943"/>
              <a:gd name="T3" fmla="*/ 39 h 869"/>
              <a:gd name="T4" fmla="*/ 215 w 1943"/>
              <a:gd name="T5" fmla="*/ 107 h 869"/>
              <a:gd name="T6" fmla="*/ 283 w 1943"/>
              <a:gd name="T7" fmla="*/ 156 h 869"/>
              <a:gd name="T8" fmla="*/ 498 w 1943"/>
              <a:gd name="T9" fmla="*/ 263 h 869"/>
              <a:gd name="T10" fmla="*/ 742 w 1943"/>
              <a:gd name="T11" fmla="*/ 390 h 869"/>
              <a:gd name="T12" fmla="*/ 820 w 1943"/>
              <a:gd name="T13" fmla="*/ 420 h 869"/>
              <a:gd name="T14" fmla="*/ 967 w 1943"/>
              <a:gd name="T15" fmla="*/ 488 h 869"/>
              <a:gd name="T16" fmla="*/ 1318 w 1943"/>
              <a:gd name="T17" fmla="*/ 615 h 869"/>
              <a:gd name="T18" fmla="*/ 1514 w 1943"/>
              <a:gd name="T19" fmla="*/ 664 h 869"/>
              <a:gd name="T20" fmla="*/ 1816 w 1943"/>
              <a:gd name="T21" fmla="*/ 820 h 869"/>
              <a:gd name="T22" fmla="*/ 1943 w 1943"/>
              <a:gd name="T23" fmla="*/ 869 h 8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3"/>
              <a:gd name="T37" fmla="*/ 0 h 869"/>
              <a:gd name="T38" fmla="*/ 1943 w 1943"/>
              <a:gd name="T39" fmla="*/ 869 h 8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3" h="869">
                <a:moveTo>
                  <a:pt x="0" y="0"/>
                </a:moveTo>
                <a:cubicBezTo>
                  <a:pt x="34" y="10"/>
                  <a:pt x="64" y="27"/>
                  <a:pt x="98" y="39"/>
                </a:cubicBezTo>
                <a:cubicBezTo>
                  <a:pt x="160" y="85"/>
                  <a:pt x="123" y="61"/>
                  <a:pt x="215" y="107"/>
                </a:cubicBezTo>
                <a:cubicBezTo>
                  <a:pt x="240" y="119"/>
                  <a:pt x="260" y="141"/>
                  <a:pt x="283" y="156"/>
                </a:cubicBezTo>
                <a:cubicBezTo>
                  <a:pt x="347" y="198"/>
                  <a:pt x="424" y="246"/>
                  <a:pt x="498" y="263"/>
                </a:cubicBezTo>
                <a:cubicBezTo>
                  <a:pt x="568" y="333"/>
                  <a:pt x="653" y="356"/>
                  <a:pt x="742" y="390"/>
                </a:cubicBezTo>
                <a:cubicBezTo>
                  <a:pt x="844" y="429"/>
                  <a:pt x="720" y="394"/>
                  <a:pt x="820" y="420"/>
                </a:cubicBezTo>
                <a:cubicBezTo>
                  <a:pt x="865" y="448"/>
                  <a:pt x="919" y="464"/>
                  <a:pt x="967" y="488"/>
                </a:cubicBezTo>
                <a:cubicBezTo>
                  <a:pt x="1079" y="543"/>
                  <a:pt x="1194" y="597"/>
                  <a:pt x="1318" y="615"/>
                </a:cubicBezTo>
                <a:cubicBezTo>
                  <a:pt x="1383" y="636"/>
                  <a:pt x="1448" y="647"/>
                  <a:pt x="1514" y="664"/>
                </a:cubicBezTo>
                <a:cubicBezTo>
                  <a:pt x="1610" y="729"/>
                  <a:pt x="1706" y="782"/>
                  <a:pt x="1816" y="820"/>
                </a:cubicBezTo>
                <a:cubicBezTo>
                  <a:pt x="1853" y="833"/>
                  <a:pt x="1898" y="869"/>
                  <a:pt x="1943" y="869"/>
                </a:cubicBezTo>
              </a:path>
            </a:pathLst>
          </a:custGeom>
          <a:noFill/>
          <a:ln w="28575" cmpd="sng">
            <a:solidFill>
              <a:schemeClr val="tx1"/>
            </a:solidFill>
            <a:round/>
            <a:headEnd type="none" w="med" len="med"/>
            <a:tailEnd type="triangle" w="med" len="med"/>
          </a:ln>
        </p:spPr>
        <p:txBody>
          <a:bodyPr/>
          <a:lstStyle/>
          <a:p>
            <a:endParaRPr lang="en-IN"/>
          </a:p>
        </p:txBody>
      </p:sp>
      <p:sp>
        <p:nvSpPr>
          <p:cNvPr id="23599" name="Text Box 47"/>
          <p:cNvSpPr txBox="1">
            <a:spLocks noChangeArrowheads="1"/>
          </p:cNvSpPr>
          <p:nvPr/>
        </p:nvSpPr>
        <p:spPr bwMode="auto">
          <a:xfrm>
            <a:off x="5715000" y="5029200"/>
            <a:ext cx="501650" cy="366713"/>
          </a:xfrm>
          <a:prstGeom prst="rect">
            <a:avLst/>
          </a:prstGeom>
          <a:noFill/>
          <a:ln w="9525">
            <a:noFill/>
            <a:miter lim="800000"/>
            <a:headEnd/>
            <a:tailEnd/>
          </a:ln>
        </p:spPr>
        <p:txBody>
          <a:bodyPr wrap="none">
            <a:spAutoFit/>
          </a:bodyPr>
          <a:lstStyle/>
          <a:p>
            <a:r>
              <a:rPr lang="en-US"/>
              <a:t>TG</a:t>
            </a:r>
          </a:p>
        </p:txBody>
      </p:sp>
      <p:sp>
        <p:nvSpPr>
          <p:cNvPr id="23600" name="Text Box 48"/>
          <p:cNvSpPr txBox="1">
            <a:spLocks noChangeArrowheads="1"/>
          </p:cNvSpPr>
          <p:nvPr/>
        </p:nvSpPr>
        <p:spPr bwMode="auto">
          <a:xfrm>
            <a:off x="6324600" y="5791200"/>
            <a:ext cx="501650" cy="366713"/>
          </a:xfrm>
          <a:prstGeom prst="rect">
            <a:avLst/>
          </a:prstGeom>
          <a:noFill/>
          <a:ln w="9525">
            <a:noFill/>
            <a:miter lim="800000"/>
            <a:headEnd/>
            <a:tailEnd/>
          </a:ln>
        </p:spPr>
        <p:txBody>
          <a:bodyPr wrap="none">
            <a:spAutoFit/>
          </a:bodyPr>
          <a:lstStyle/>
          <a:p>
            <a:r>
              <a:rPr lang="en-US"/>
              <a:t>CE</a:t>
            </a:r>
          </a:p>
        </p:txBody>
      </p:sp>
      <p:sp>
        <p:nvSpPr>
          <p:cNvPr id="23601" name="Line 49"/>
          <p:cNvSpPr>
            <a:spLocks noChangeShapeType="1"/>
          </p:cNvSpPr>
          <p:nvPr/>
        </p:nvSpPr>
        <p:spPr bwMode="auto">
          <a:xfrm>
            <a:off x="4800600" y="3505200"/>
            <a:ext cx="3048000" cy="228600"/>
          </a:xfrm>
          <a:prstGeom prst="line">
            <a:avLst/>
          </a:prstGeom>
          <a:noFill/>
          <a:ln w="28575">
            <a:solidFill>
              <a:schemeClr val="tx1"/>
            </a:solidFill>
            <a:round/>
            <a:headEnd/>
            <a:tailEnd type="triangle" w="med" len="med"/>
          </a:ln>
        </p:spPr>
        <p:txBody>
          <a:bodyPr/>
          <a:lstStyle/>
          <a:p>
            <a:endParaRPr lang="en-IN"/>
          </a:p>
        </p:txBody>
      </p:sp>
      <p:sp>
        <p:nvSpPr>
          <p:cNvPr id="23602" name="Line 50"/>
          <p:cNvSpPr>
            <a:spLocks noChangeShapeType="1"/>
          </p:cNvSpPr>
          <p:nvPr/>
        </p:nvSpPr>
        <p:spPr bwMode="auto">
          <a:xfrm flipH="1" flipV="1">
            <a:off x="4724400" y="3886200"/>
            <a:ext cx="3124200" cy="228600"/>
          </a:xfrm>
          <a:prstGeom prst="line">
            <a:avLst/>
          </a:prstGeom>
          <a:noFill/>
          <a:ln w="38100">
            <a:solidFill>
              <a:schemeClr val="tx1"/>
            </a:solidFill>
            <a:round/>
            <a:headEnd/>
            <a:tailEnd type="triangle" w="med" len="med"/>
          </a:ln>
        </p:spPr>
        <p:txBody>
          <a:bodyPr/>
          <a:lstStyle/>
          <a:p>
            <a:endParaRPr lang="en-IN"/>
          </a:p>
        </p:txBody>
      </p:sp>
      <p:sp>
        <p:nvSpPr>
          <p:cNvPr id="23603" name="Text Box 51"/>
          <p:cNvSpPr txBox="1">
            <a:spLocks noChangeArrowheads="1"/>
          </p:cNvSpPr>
          <p:nvPr/>
        </p:nvSpPr>
        <p:spPr bwMode="auto">
          <a:xfrm>
            <a:off x="5562600" y="3671888"/>
            <a:ext cx="793750" cy="366712"/>
          </a:xfrm>
          <a:prstGeom prst="rect">
            <a:avLst/>
          </a:prstGeom>
          <a:noFill/>
          <a:ln w="9525">
            <a:noFill/>
            <a:miter lim="800000"/>
            <a:headEnd/>
            <a:tailEnd/>
          </a:ln>
        </p:spPr>
        <p:txBody>
          <a:bodyPr wrap="none">
            <a:spAutoFit/>
          </a:bodyPr>
          <a:lstStyle/>
          <a:p>
            <a:r>
              <a:rPr lang="en-US"/>
              <a:t>CETP</a:t>
            </a:r>
          </a:p>
        </p:txBody>
      </p:sp>
      <p:sp>
        <p:nvSpPr>
          <p:cNvPr id="23604" name="Text Box 52"/>
          <p:cNvSpPr txBox="1">
            <a:spLocks noChangeArrowheads="1"/>
          </p:cNvSpPr>
          <p:nvPr/>
        </p:nvSpPr>
        <p:spPr bwMode="auto">
          <a:xfrm>
            <a:off x="5638800" y="3276600"/>
            <a:ext cx="501650" cy="366713"/>
          </a:xfrm>
          <a:prstGeom prst="rect">
            <a:avLst/>
          </a:prstGeom>
          <a:noFill/>
          <a:ln w="9525">
            <a:noFill/>
            <a:miter lim="800000"/>
            <a:headEnd/>
            <a:tailEnd/>
          </a:ln>
        </p:spPr>
        <p:txBody>
          <a:bodyPr wrap="none">
            <a:spAutoFit/>
          </a:bodyPr>
          <a:lstStyle/>
          <a:p>
            <a:r>
              <a:rPr lang="en-US"/>
              <a:t>TG</a:t>
            </a:r>
          </a:p>
        </p:txBody>
      </p:sp>
      <p:sp>
        <p:nvSpPr>
          <p:cNvPr id="23605" name="Text Box 53"/>
          <p:cNvSpPr txBox="1">
            <a:spLocks noChangeArrowheads="1"/>
          </p:cNvSpPr>
          <p:nvPr/>
        </p:nvSpPr>
        <p:spPr bwMode="auto">
          <a:xfrm>
            <a:off x="5562600" y="4038600"/>
            <a:ext cx="501650" cy="366713"/>
          </a:xfrm>
          <a:prstGeom prst="rect">
            <a:avLst/>
          </a:prstGeom>
          <a:noFill/>
          <a:ln w="9525">
            <a:noFill/>
            <a:miter lim="800000"/>
            <a:headEnd/>
            <a:tailEnd/>
          </a:ln>
        </p:spPr>
        <p:txBody>
          <a:bodyPr wrap="none">
            <a:spAutoFit/>
          </a:bodyPr>
          <a:lstStyle/>
          <a:p>
            <a:r>
              <a:rPr lang="en-US"/>
              <a:t>CE</a:t>
            </a:r>
          </a:p>
        </p:txBody>
      </p:sp>
      <p:sp>
        <p:nvSpPr>
          <p:cNvPr id="29734" name="Text Box 55"/>
          <p:cNvSpPr txBox="1">
            <a:spLocks noChangeArrowheads="1"/>
          </p:cNvSpPr>
          <p:nvPr/>
        </p:nvSpPr>
        <p:spPr bwMode="auto">
          <a:xfrm>
            <a:off x="327025" y="165100"/>
            <a:ext cx="8134350" cy="366713"/>
          </a:xfrm>
          <a:prstGeom prst="rect">
            <a:avLst/>
          </a:prstGeom>
          <a:noFill/>
          <a:ln w="12700">
            <a:noFill/>
            <a:miter lim="800000"/>
            <a:headEnd/>
            <a:tailEnd/>
          </a:ln>
        </p:spPr>
        <p:txBody>
          <a:bodyPr wrap="none">
            <a:spAutoFit/>
          </a:bodyPr>
          <a:lstStyle/>
          <a:p>
            <a:pPr eaLnBrk="0" hangingPunct="0"/>
            <a:r>
              <a:rPr lang="en-US" b="1"/>
              <a:t>CETP exchanges cholesterol esters in HDLs for triglycerides in B100 LPs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94"/>
                                        </p:tgtEl>
                                        <p:attrNameLst>
                                          <p:attrName>style.visibility</p:attrName>
                                        </p:attrNameLst>
                                      </p:cBhvr>
                                      <p:to>
                                        <p:strVal val="visible"/>
                                      </p:to>
                                    </p:set>
                                    <p:animEffect transition="in" filter="blinds(horizontal)">
                                      <p:cBhvr>
                                        <p:cTn id="7" dur="500"/>
                                        <p:tgtEl>
                                          <p:spTgt spid="2359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3592"/>
                                        </p:tgtEl>
                                        <p:attrNameLst>
                                          <p:attrName>style.visibility</p:attrName>
                                        </p:attrNameLst>
                                      </p:cBhvr>
                                      <p:to>
                                        <p:strVal val="visible"/>
                                      </p:to>
                                    </p:set>
                                    <p:animEffect transition="in" filter="blinds(horizontal)">
                                      <p:cBhvr>
                                        <p:cTn id="11" dur="500"/>
                                        <p:tgtEl>
                                          <p:spTgt spid="2359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3590"/>
                                        </p:tgtEl>
                                        <p:attrNameLst>
                                          <p:attrName>style.visibility</p:attrName>
                                        </p:attrNameLst>
                                      </p:cBhvr>
                                      <p:to>
                                        <p:strVal val="visible"/>
                                      </p:to>
                                    </p:set>
                                    <p:animEffect transition="in" filter="blinds(horizontal)">
                                      <p:cBhvr>
                                        <p:cTn id="15" dur="500"/>
                                        <p:tgtEl>
                                          <p:spTgt spid="23590"/>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3593"/>
                                        </p:tgtEl>
                                        <p:attrNameLst>
                                          <p:attrName>style.visibility</p:attrName>
                                        </p:attrNameLst>
                                      </p:cBhvr>
                                      <p:to>
                                        <p:strVal val="visible"/>
                                      </p:to>
                                    </p:set>
                                    <p:animEffect transition="in" filter="blinds(horizontal)">
                                      <p:cBhvr>
                                        <p:cTn id="19" dur="500"/>
                                        <p:tgtEl>
                                          <p:spTgt spid="23593"/>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3595"/>
                                        </p:tgtEl>
                                        <p:attrNameLst>
                                          <p:attrName>style.visibility</p:attrName>
                                        </p:attrNameLst>
                                      </p:cBhvr>
                                      <p:to>
                                        <p:strVal val="visible"/>
                                      </p:to>
                                    </p:set>
                                    <p:animEffect transition="in" filter="blinds(horizontal)">
                                      <p:cBhvr>
                                        <p:cTn id="23" dur="500"/>
                                        <p:tgtEl>
                                          <p:spTgt spid="2359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3604"/>
                                        </p:tgtEl>
                                        <p:attrNameLst>
                                          <p:attrName>style.visibility</p:attrName>
                                        </p:attrNameLst>
                                      </p:cBhvr>
                                      <p:to>
                                        <p:strVal val="visible"/>
                                      </p:to>
                                    </p:set>
                                    <p:animEffect transition="in" filter="blinds(horizontal)">
                                      <p:cBhvr>
                                        <p:cTn id="28" dur="500"/>
                                        <p:tgtEl>
                                          <p:spTgt spid="23604"/>
                                        </p:tgtEl>
                                      </p:cBhvr>
                                    </p:animEffect>
                                  </p:childTnLst>
                                </p:cTn>
                              </p:par>
                            </p:childTnLst>
                          </p:cTn>
                        </p:par>
                        <p:par>
                          <p:cTn id="29" fill="hold">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23601"/>
                                        </p:tgtEl>
                                        <p:attrNameLst>
                                          <p:attrName>style.visibility</p:attrName>
                                        </p:attrNameLst>
                                      </p:cBhvr>
                                      <p:to>
                                        <p:strVal val="visible"/>
                                      </p:to>
                                    </p:set>
                                    <p:animEffect transition="in" filter="blinds(horizontal)">
                                      <p:cBhvr>
                                        <p:cTn id="32" dur="500"/>
                                        <p:tgtEl>
                                          <p:spTgt spid="23601"/>
                                        </p:tgtEl>
                                      </p:cBhvr>
                                    </p:animEffect>
                                  </p:childTnLst>
                                </p:cTn>
                              </p:par>
                            </p:childTnLst>
                          </p:cTn>
                        </p:par>
                        <p:par>
                          <p:cTn id="33" fill="hold">
                            <p:stCondLst>
                              <p:cond delay="1000"/>
                            </p:stCondLst>
                            <p:childTnLst>
                              <p:par>
                                <p:cTn id="34" presetID="3" presetClass="entr" presetSubtype="10" fill="hold" grpId="0" nodeType="afterEffect">
                                  <p:stCondLst>
                                    <p:cond delay="0"/>
                                  </p:stCondLst>
                                  <p:childTnLst>
                                    <p:set>
                                      <p:cBhvr>
                                        <p:cTn id="35" dur="1" fill="hold">
                                          <p:stCondLst>
                                            <p:cond delay="0"/>
                                          </p:stCondLst>
                                        </p:cTn>
                                        <p:tgtEl>
                                          <p:spTgt spid="23603"/>
                                        </p:tgtEl>
                                        <p:attrNameLst>
                                          <p:attrName>style.visibility</p:attrName>
                                        </p:attrNameLst>
                                      </p:cBhvr>
                                      <p:to>
                                        <p:strVal val="visible"/>
                                      </p:to>
                                    </p:set>
                                    <p:animEffect transition="in" filter="blinds(horizontal)">
                                      <p:cBhvr>
                                        <p:cTn id="36" dur="500"/>
                                        <p:tgtEl>
                                          <p:spTgt spid="23603"/>
                                        </p:tgtEl>
                                      </p:cBhvr>
                                    </p:animEffect>
                                  </p:childTnLst>
                                </p:cTn>
                              </p:par>
                            </p:childTnLst>
                          </p:cTn>
                        </p:par>
                        <p:par>
                          <p:cTn id="37" fill="hold">
                            <p:stCondLst>
                              <p:cond delay="1500"/>
                            </p:stCondLst>
                            <p:childTnLst>
                              <p:par>
                                <p:cTn id="38" presetID="3" presetClass="entr" presetSubtype="10" fill="hold" grpId="0" nodeType="afterEffect">
                                  <p:stCondLst>
                                    <p:cond delay="0"/>
                                  </p:stCondLst>
                                  <p:childTnLst>
                                    <p:set>
                                      <p:cBhvr>
                                        <p:cTn id="39" dur="1" fill="hold">
                                          <p:stCondLst>
                                            <p:cond delay="0"/>
                                          </p:stCondLst>
                                        </p:cTn>
                                        <p:tgtEl>
                                          <p:spTgt spid="23602"/>
                                        </p:tgtEl>
                                        <p:attrNameLst>
                                          <p:attrName>style.visibility</p:attrName>
                                        </p:attrNameLst>
                                      </p:cBhvr>
                                      <p:to>
                                        <p:strVal val="visible"/>
                                      </p:to>
                                    </p:set>
                                    <p:animEffect transition="in" filter="blinds(horizontal)">
                                      <p:cBhvr>
                                        <p:cTn id="40" dur="500"/>
                                        <p:tgtEl>
                                          <p:spTgt spid="23602"/>
                                        </p:tgtEl>
                                      </p:cBhvr>
                                    </p:animEffect>
                                  </p:childTnLst>
                                </p:cTn>
                              </p:par>
                            </p:childTnLst>
                          </p:cTn>
                        </p:par>
                        <p:par>
                          <p:cTn id="41" fill="hold">
                            <p:stCondLst>
                              <p:cond delay="2000"/>
                            </p:stCondLst>
                            <p:childTnLst>
                              <p:par>
                                <p:cTn id="42" presetID="3" presetClass="entr" presetSubtype="10" fill="hold" grpId="0" nodeType="afterEffect">
                                  <p:stCondLst>
                                    <p:cond delay="0"/>
                                  </p:stCondLst>
                                  <p:childTnLst>
                                    <p:set>
                                      <p:cBhvr>
                                        <p:cTn id="43" dur="1" fill="hold">
                                          <p:stCondLst>
                                            <p:cond delay="0"/>
                                          </p:stCondLst>
                                        </p:cTn>
                                        <p:tgtEl>
                                          <p:spTgt spid="23605"/>
                                        </p:tgtEl>
                                        <p:attrNameLst>
                                          <p:attrName>style.visibility</p:attrName>
                                        </p:attrNameLst>
                                      </p:cBhvr>
                                      <p:to>
                                        <p:strVal val="visible"/>
                                      </p:to>
                                    </p:set>
                                    <p:animEffect transition="in" filter="blinds(horizontal)">
                                      <p:cBhvr>
                                        <p:cTn id="44" dur="500"/>
                                        <p:tgtEl>
                                          <p:spTgt spid="2360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3599"/>
                                        </p:tgtEl>
                                        <p:attrNameLst>
                                          <p:attrName>style.visibility</p:attrName>
                                        </p:attrNameLst>
                                      </p:cBhvr>
                                      <p:to>
                                        <p:strVal val="visible"/>
                                      </p:to>
                                    </p:set>
                                    <p:animEffect transition="in" filter="blinds(horizontal)">
                                      <p:cBhvr>
                                        <p:cTn id="49" dur="500"/>
                                        <p:tgtEl>
                                          <p:spTgt spid="23599"/>
                                        </p:tgtEl>
                                      </p:cBhvr>
                                    </p:animEffect>
                                  </p:childTnLst>
                                </p:cTn>
                              </p:par>
                            </p:childTnLst>
                          </p:cTn>
                        </p:par>
                        <p:par>
                          <p:cTn id="50" fill="hold">
                            <p:stCondLst>
                              <p:cond delay="500"/>
                            </p:stCondLst>
                            <p:childTnLst>
                              <p:par>
                                <p:cTn id="51" presetID="3" presetClass="entr" presetSubtype="10" fill="hold" grpId="0" nodeType="afterEffect">
                                  <p:stCondLst>
                                    <p:cond delay="0"/>
                                  </p:stCondLst>
                                  <p:childTnLst>
                                    <p:set>
                                      <p:cBhvr>
                                        <p:cTn id="52" dur="1" fill="hold">
                                          <p:stCondLst>
                                            <p:cond delay="0"/>
                                          </p:stCondLst>
                                        </p:cTn>
                                        <p:tgtEl>
                                          <p:spTgt spid="23598"/>
                                        </p:tgtEl>
                                        <p:attrNameLst>
                                          <p:attrName>style.visibility</p:attrName>
                                        </p:attrNameLst>
                                      </p:cBhvr>
                                      <p:to>
                                        <p:strVal val="visible"/>
                                      </p:to>
                                    </p:set>
                                    <p:animEffect transition="in" filter="blinds(horizontal)">
                                      <p:cBhvr>
                                        <p:cTn id="53" dur="500"/>
                                        <p:tgtEl>
                                          <p:spTgt spid="23598"/>
                                        </p:tgtEl>
                                      </p:cBhvr>
                                    </p:animEffect>
                                  </p:childTnLst>
                                </p:cTn>
                              </p:par>
                            </p:childTnLst>
                          </p:cTn>
                        </p:par>
                        <p:par>
                          <p:cTn id="54" fill="hold">
                            <p:stCondLst>
                              <p:cond delay="1000"/>
                            </p:stCondLst>
                            <p:childTnLst>
                              <p:par>
                                <p:cTn id="55" presetID="3" presetClass="entr" presetSubtype="10" fill="hold" grpId="0" nodeType="afterEffect">
                                  <p:stCondLst>
                                    <p:cond delay="0"/>
                                  </p:stCondLst>
                                  <p:childTnLst>
                                    <p:set>
                                      <p:cBhvr>
                                        <p:cTn id="56" dur="1" fill="hold">
                                          <p:stCondLst>
                                            <p:cond delay="0"/>
                                          </p:stCondLst>
                                        </p:cTn>
                                        <p:tgtEl>
                                          <p:spTgt spid="23596"/>
                                        </p:tgtEl>
                                        <p:attrNameLst>
                                          <p:attrName>style.visibility</p:attrName>
                                        </p:attrNameLst>
                                      </p:cBhvr>
                                      <p:to>
                                        <p:strVal val="visible"/>
                                      </p:to>
                                    </p:set>
                                    <p:animEffect transition="in" filter="blinds(horizontal)">
                                      <p:cBhvr>
                                        <p:cTn id="57" dur="500"/>
                                        <p:tgtEl>
                                          <p:spTgt spid="23596"/>
                                        </p:tgtEl>
                                      </p:cBhvr>
                                    </p:animEffect>
                                  </p:childTnLst>
                                </p:cTn>
                              </p:par>
                            </p:childTnLst>
                          </p:cTn>
                        </p:par>
                        <p:par>
                          <p:cTn id="58" fill="hold">
                            <p:stCondLst>
                              <p:cond delay="1500"/>
                            </p:stCondLst>
                            <p:childTnLst>
                              <p:par>
                                <p:cTn id="59" presetID="3" presetClass="entr" presetSubtype="10" fill="hold" grpId="0" nodeType="afterEffect">
                                  <p:stCondLst>
                                    <p:cond delay="0"/>
                                  </p:stCondLst>
                                  <p:childTnLst>
                                    <p:set>
                                      <p:cBhvr>
                                        <p:cTn id="60" dur="1" fill="hold">
                                          <p:stCondLst>
                                            <p:cond delay="0"/>
                                          </p:stCondLst>
                                        </p:cTn>
                                        <p:tgtEl>
                                          <p:spTgt spid="23597"/>
                                        </p:tgtEl>
                                        <p:attrNameLst>
                                          <p:attrName>style.visibility</p:attrName>
                                        </p:attrNameLst>
                                      </p:cBhvr>
                                      <p:to>
                                        <p:strVal val="visible"/>
                                      </p:to>
                                    </p:set>
                                    <p:animEffect transition="in" filter="blinds(horizontal)">
                                      <p:cBhvr>
                                        <p:cTn id="61" dur="500"/>
                                        <p:tgtEl>
                                          <p:spTgt spid="23597"/>
                                        </p:tgtEl>
                                      </p:cBhvr>
                                    </p:animEffect>
                                  </p:childTnLst>
                                </p:cTn>
                              </p:par>
                            </p:childTnLst>
                          </p:cTn>
                        </p:par>
                        <p:par>
                          <p:cTn id="62" fill="hold">
                            <p:stCondLst>
                              <p:cond delay="2000"/>
                            </p:stCondLst>
                            <p:childTnLst>
                              <p:par>
                                <p:cTn id="63" presetID="3" presetClass="entr" presetSubtype="10" fill="hold" grpId="0" nodeType="afterEffect">
                                  <p:stCondLst>
                                    <p:cond delay="0"/>
                                  </p:stCondLst>
                                  <p:childTnLst>
                                    <p:set>
                                      <p:cBhvr>
                                        <p:cTn id="64" dur="1" fill="hold">
                                          <p:stCondLst>
                                            <p:cond delay="0"/>
                                          </p:stCondLst>
                                        </p:cTn>
                                        <p:tgtEl>
                                          <p:spTgt spid="23600"/>
                                        </p:tgtEl>
                                        <p:attrNameLst>
                                          <p:attrName>style.visibility</p:attrName>
                                        </p:attrNameLst>
                                      </p:cBhvr>
                                      <p:to>
                                        <p:strVal val="visible"/>
                                      </p:to>
                                    </p:set>
                                    <p:animEffect transition="in" filter="blinds(horizontal)">
                                      <p:cBhvr>
                                        <p:cTn id="65" dur="500"/>
                                        <p:tgtEl>
                                          <p:spTgt spid="23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0" grpId="0" autoUpdateAnimBg="0"/>
      <p:bldP spid="23592" grpId="0" animBg="1"/>
      <p:bldP spid="23593" grpId="0" animBg="1"/>
      <p:bldP spid="23594" grpId="0" autoUpdateAnimBg="0"/>
      <p:bldP spid="23595" grpId="0" autoUpdateAnimBg="0"/>
      <p:bldP spid="23596" grpId="0" autoUpdateAnimBg="0"/>
      <p:bldP spid="23597" grpId="0" animBg="1"/>
      <p:bldP spid="23598" grpId="0" animBg="1"/>
      <p:bldP spid="23599" grpId="0" autoUpdateAnimBg="0"/>
      <p:bldP spid="23600" grpId="0" autoUpdateAnimBg="0"/>
      <p:bldP spid="23601" grpId="0" animBg="1"/>
      <p:bldP spid="23602" grpId="0" animBg="1"/>
      <p:bldP spid="23603" grpId="0" autoUpdateAnimBg="0"/>
      <p:bldP spid="23604" grpId="0" autoUpdateAnimBg="0"/>
      <p:bldP spid="2360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2"/>
          <p:cNvGraphicFramePr>
            <a:graphicFrameLocks noChangeAspect="1"/>
          </p:cNvGraphicFramePr>
          <p:nvPr/>
        </p:nvGraphicFramePr>
        <p:xfrm>
          <a:off x="0" y="0"/>
          <a:ext cx="9144000" cy="6553200"/>
        </p:xfrm>
        <a:graphic>
          <a:graphicData uri="http://schemas.openxmlformats.org/presentationml/2006/ole">
            <p:oleObj spid="_x0000_s63490" name="Slide" r:id="rId3" imgW="4152960" imgH="3114720" progId="PowerPoint.Slide.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0"/>
            <a:ext cx="7772400" cy="990600"/>
          </a:xfrm>
        </p:spPr>
        <p:txBody>
          <a:bodyPr/>
          <a:lstStyle/>
          <a:p>
            <a:r>
              <a:rPr lang="en-US" b="1"/>
              <a:t>HYPERLIPIDEMIA</a:t>
            </a:r>
          </a:p>
        </p:txBody>
      </p:sp>
      <p:sp>
        <p:nvSpPr>
          <p:cNvPr id="70659" name="Rectangle 3"/>
          <p:cNvSpPr>
            <a:spLocks noChangeArrowheads="1"/>
          </p:cNvSpPr>
          <p:nvPr/>
        </p:nvSpPr>
        <p:spPr bwMode="auto">
          <a:xfrm>
            <a:off x="0" y="1066800"/>
            <a:ext cx="9144000" cy="6432530"/>
          </a:xfrm>
          <a:prstGeom prst="rect">
            <a:avLst/>
          </a:prstGeom>
          <a:noFill/>
          <a:ln w="9525">
            <a:noFill/>
            <a:miter lim="800000"/>
            <a:headEnd/>
            <a:tailEnd/>
          </a:ln>
          <a:effectLst/>
        </p:spPr>
        <p:txBody>
          <a:bodyPr wrap="square">
            <a:spAutoFit/>
          </a:bodyPr>
          <a:lstStyle/>
          <a:p>
            <a:pPr eaLnBrk="0" hangingPunct="0">
              <a:spcBef>
                <a:spcPct val="50000"/>
              </a:spcBef>
            </a:pPr>
            <a:r>
              <a:rPr lang="en-US" altLang="en-US" sz="2800" b="1" dirty="0">
                <a:latin typeface="Georgia" pitchFamily="18" charset="0"/>
              </a:rPr>
              <a:t>	 </a:t>
            </a:r>
            <a:r>
              <a:rPr lang="en-US" altLang="en-US" sz="2800" dirty="0">
                <a:latin typeface="Georgia" pitchFamily="18" charset="0"/>
              </a:rPr>
              <a:t>M</a:t>
            </a:r>
            <a:r>
              <a:rPr lang="en-CA" altLang="en-US" sz="2800" dirty="0" err="1">
                <a:latin typeface="Georgia" pitchFamily="18" charset="0"/>
              </a:rPr>
              <a:t>ajor</a:t>
            </a:r>
            <a:r>
              <a:rPr lang="en-CA" altLang="en-US" sz="2800" dirty="0">
                <a:latin typeface="Georgia" pitchFamily="18" charset="0"/>
              </a:rPr>
              <a:t> CV risk factor - 25% of </a:t>
            </a:r>
            <a:r>
              <a:rPr lang="en-CA" altLang="en-US" sz="2800" dirty="0" smtClean="0">
                <a:latin typeface="Georgia" pitchFamily="18" charset="0"/>
              </a:rPr>
              <a:t>population</a:t>
            </a:r>
          </a:p>
          <a:p>
            <a:pPr eaLnBrk="0" hangingPunct="0">
              <a:spcBef>
                <a:spcPct val="50000"/>
              </a:spcBef>
            </a:pPr>
            <a:endParaRPr lang="en-CA" altLang="en-US" sz="2800" dirty="0">
              <a:latin typeface="Georgia" pitchFamily="18" charset="0"/>
            </a:endParaRPr>
          </a:p>
          <a:p>
            <a:pPr eaLnBrk="0" hangingPunct="0">
              <a:spcBef>
                <a:spcPct val="50000"/>
              </a:spcBef>
            </a:pPr>
            <a:r>
              <a:rPr lang="en-CA" altLang="en-US" sz="2800" dirty="0">
                <a:latin typeface="Georgia" pitchFamily="18" charset="0"/>
              </a:rPr>
              <a:t>	 LDL, Total </a:t>
            </a:r>
            <a:r>
              <a:rPr lang="en-CA" altLang="en-US" sz="2800" dirty="0" err="1">
                <a:latin typeface="Georgia" pitchFamily="18" charset="0"/>
              </a:rPr>
              <a:t>Choles</a:t>
            </a:r>
            <a:r>
              <a:rPr lang="en-CA" altLang="en-US" sz="2800" dirty="0">
                <a:latin typeface="Georgia" pitchFamily="18" charset="0"/>
              </a:rPr>
              <a:t>., Total </a:t>
            </a:r>
            <a:r>
              <a:rPr lang="en-CA" altLang="en-US" sz="2800" dirty="0" err="1">
                <a:latin typeface="Georgia" pitchFamily="18" charset="0"/>
              </a:rPr>
              <a:t>Choles</a:t>
            </a:r>
            <a:r>
              <a:rPr lang="en-CA" altLang="en-US" sz="2800" dirty="0">
                <a:latin typeface="Georgia" pitchFamily="18" charset="0"/>
              </a:rPr>
              <a:t>./HDL, and 	  		1/HDL all predict </a:t>
            </a:r>
            <a:r>
              <a:rPr lang="en-CA" altLang="en-US" sz="2800" dirty="0" smtClean="0">
                <a:latin typeface="Georgia" pitchFamily="18" charset="0"/>
              </a:rPr>
              <a:t>CVD</a:t>
            </a:r>
          </a:p>
          <a:p>
            <a:pPr eaLnBrk="0" hangingPunct="0">
              <a:spcBef>
                <a:spcPct val="50000"/>
              </a:spcBef>
            </a:pPr>
            <a:endParaRPr lang="en-CA" altLang="en-US" sz="2800" dirty="0">
              <a:latin typeface="Georgia" pitchFamily="18" charset="0"/>
            </a:endParaRPr>
          </a:p>
          <a:p>
            <a:pPr eaLnBrk="0" hangingPunct="0">
              <a:spcBef>
                <a:spcPct val="50000"/>
              </a:spcBef>
            </a:pPr>
            <a:r>
              <a:rPr lang="en-US" altLang="en-US" sz="2800" dirty="0">
                <a:latin typeface="Georgia" pitchFamily="18" charset="0"/>
              </a:rPr>
              <a:t>	 R</a:t>
            </a:r>
            <a:r>
              <a:rPr lang="en-CA" altLang="en-US" sz="2800" dirty="0">
                <a:latin typeface="Georgia" pitchFamily="18" charset="0"/>
              </a:rPr>
              <a:t>educing </a:t>
            </a:r>
            <a:r>
              <a:rPr lang="en-US" sz="2800" dirty="0">
                <a:latin typeface="Georgia" pitchFamily="18" charset="0"/>
              </a:rPr>
              <a:t>LDL</a:t>
            </a:r>
            <a:r>
              <a:rPr lang="en-CA" altLang="en-US" sz="2800" dirty="0">
                <a:latin typeface="Georgia" pitchFamily="18" charset="0"/>
              </a:rPr>
              <a:t> with diet </a:t>
            </a:r>
            <a:r>
              <a:rPr lang="en-CA" altLang="en-US" sz="2800" dirty="0" smtClean="0">
                <a:latin typeface="Georgia" pitchFamily="18" charset="0"/>
              </a:rPr>
              <a:t>or drugs, </a:t>
            </a:r>
            <a:r>
              <a:rPr lang="en-CA" altLang="en-US" sz="2800" dirty="0">
                <a:latin typeface="Georgia" pitchFamily="18" charset="0"/>
              </a:rPr>
              <a:t>prevents CVD, </a:t>
            </a:r>
            <a:r>
              <a:rPr lang="en-CA" altLang="en-US" sz="2800" dirty="0" smtClean="0">
                <a:latin typeface="Georgia" pitchFamily="18" charset="0"/>
              </a:rPr>
              <a:t>		saves lives, time  </a:t>
            </a:r>
            <a:r>
              <a:rPr lang="en-CA" altLang="en-US" sz="2800" dirty="0">
                <a:latin typeface="Georgia" pitchFamily="18" charset="0"/>
              </a:rPr>
              <a:t>and </a:t>
            </a:r>
            <a:r>
              <a:rPr lang="en-CA" altLang="en-US" sz="2800" dirty="0" smtClean="0">
                <a:latin typeface="Georgia" pitchFamily="18" charset="0"/>
              </a:rPr>
              <a:t>money.</a:t>
            </a:r>
          </a:p>
          <a:p>
            <a:pPr eaLnBrk="0" hangingPunct="0">
              <a:spcBef>
                <a:spcPct val="50000"/>
              </a:spcBef>
            </a:pPr>
            <a:endParaRPr lang="en-CA" altLang="en-US" sz="2800" dirty="0">
              <a:latin typeface="Georgia" pitchFamily="18" charset="0"/>
            </a:endParaRPr>
          </a:p>
          <a:p>
            <a:pPr eaLnBrk="0" hangingPunct="0">
              <a:spcBef>
                <a:spcPct val="50000"/>
              </a:spcBef>
            </a:pPr>
            <a:r>
              <a:rPr lang="en-US" altLang="en-US" sz="2800" dirty="0">
                <a:latin typeface="Georgia" pitchFamily="18" charset="0"/>
              </a:rPr>
              <a:t>	</a:t>
            </a:r>
            <a:r>
              <a:rPr lang="en-US" altLang="en-US" sz="2800" dirty="0" err="1" smtClean="0">
                <a:latin typeface="Georgia" pitchFamily="18" charset="0"/>
              </a:rPr>
              <a:t>Statins</a:t>
            </a:r>
            <a:r>
              <a:rPr lang="en-US" altLang="en-US" sz="2800" dirty="0">
                <a:latin typeface="Georgia" pitchFamily="18" charset="0"/>
              </a:rPr>
              <a:t>, </a:t>
            </a:r>
            <a:r>
              <a:rPr lang="en-US" altLang="en-US" sz="2800" dirty="0" err="1">
                <a:latin typeface="Georgia" pitchFamily="18" charset="0"/>
              </a:rPr>
              <a:t>fibrates</a:t>
            </a:r>
            <a:r>
              <a:rPr lang="en-US" altLang="en-US" sz="2800" dirty="0">
                <a:latin typeface="Georgia" pitchFamily="18" charset="0"/>
              </a:rPr>
              <a:t>, niacin, bile acid binding 	  		resins</a:t>
            </a:r>
            <a:endParaRPr lang="en-CA" altLang="en-US" sz="2800" dirty="0">
              <a:latin typeface="Georgia" pitchFamily="18" charset="0"/>
            </a:endParaRPr>
          </a:p>
          <a:p>
            <a:pPr>
              <a:spcBef>
                <a:spcPct val="50000"/>
              </a:spcBef>
            </a:pPr>
            <a:endParaRPr lang="en-US"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8" name="Object 4"/>
          <p:cNvGraphicFramePr>
            <a:graphicFrameLocks noChangeAspect="1"/>
          </p:cNvGraphicFramePr>
          <p:nvPr/>
        </p:nvGraphicFramePr>
        <p:xfrm>
          <a:off x="0" y="0"/>
          <a:ext cx="9144000" cy="6858000"/>
        </p:xfrm>
        <a:graphic>
          <a:graphicData uri="http://schemas.openxmlformats.org/presentationml/2006/ole">
            <p:oleObj spid="_x0000_s67588" name="Slide" r:id="rId3" imgW="4572000" imgH="3429000" progId="PowerPoint.Slide.8">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b="1"/>
              <a:t>Effect of Exercise</a:t>
            </a:r>
          </a:p>
        </p:txBody>
      </p:sp>
      <p:sp>
        <p:nvSpPr>
          <p:cNvPr id="93187" name="Rectangle 3"/>
          <p:cNvSpPr>
            <a:spLocks noGrp="1" noChangeArrowheads="1"/>
          </p:cNvSpPr>
          <p:nvPr>
            <p:ph type="body" idx="1"/>
          </p:nvPr>
        </p:nvSpPr>
        <p:spPr/>
        <p:txBody>
          <a:bodyPr/>
          <a:lstStyle/>
          <a:p>
            <a:endParaRPr lang="en-US" dirty="0"/>
          </a:p>
          <a:p>
            <a:r>
              <a:rPr lang="en-US" dirty="0"/>
              <a:t>Increases LPL activity in muscle.</a:t>
            </a:r>
          </a:p>
          <a:p>
            <a:r>
              <a:rPr lang="en-US" dirty="0"/>
              <a:t>Reduces TGL from the particle.</a:t>
            </a:r>
          </a:p>
          <a:p>
            <a:r>
              <a:rPr lang="en-US" dirty="0"/>
              <a:t>Reduction in weight</a:t>
            </a:r>
          </a:p>
          <a:p>
            <a:r>
              <a:rPr lang="en-US" dirty="0"/>
              <a:t>Increases </a:t>
            </a:r>
            <a:r>
              <a:rPr lang="en-US" dirty="0" smtClean="0"/>
              <a:t>HDL</a:t>
            </a:r>
            <a:endParaRPr lang="en-US" dirty="0"/>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Effect of diet</a:t>
            </a:r>
          </a:p>
        </p:txBody>
      </p:sp>
      <p:sp>
        <p:nvSpPr>
          <p:cNvPr id="95235" name="Rectangle 3"/>
          <p:cNvSpPr>
            <a:spLocks noGrp="1" noChangeArrowheads="1"/>
          </p:cNvSpPr>
          <p:nvPr>
            <p:ph type="body" idx="1"/>
          </p:nvPr>
        </p:nvSpPr>
        <p:spPr/>
        <p:txBody>
          <a:bodyPr/>
          <a:lstStyle/>
          <a:p>
            <a:r>
              <a:rPr lang="en-US"/>
              <a:t>Vegetarian diet – Cholesterol intake less</a:t>
            </a:r>
          </a:p>
          <a:p>
            <a:r>
              <a:rPr lang="en-US"/>
              <a:t>Reduced Carbohydrate – VLDL TG Reduced</a:t>
            </a:r>
          </a:p>
          <a:p>
            <a:r>
              <a:rPr lang="en-US"/>
              <a:t>Reduced Fat – Reduces CM TG</a:t>
            </a:r>
          </a:p>
          <a:p>
            <a:r>
              <a:rPr lang="en-US"/>
              <a:t>Unsaturated fats ( Mono and Poly)- Reduction in Plasma cholesterol</a:t>
            </a:r>
          </a:p>
          <a:p>
            <a:r>
              <a:rPr lang="en-US"/>
              <a:t>Fiber – decreases cholesterol absorption</a:t>
            </a:r>
          </a:p>
          <a:p>
            <a:endParaRPr lang="en-US"/>
          </a:p>
          <a:p>
            <a:endParaRPr lang="en-US"/>
          </a:p>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304800"/>
            <a:ext cx="8686800" cy="1143000"/>
          </a:xfrm>
        </p:spPr>
        <p:txBody>
          <a:bodyPr/>
          <a:lstStyle/>
          <a:p>
            <a:r>
              <a:rPr lang="en-US" sz="4000"/>
              <a:t>     </a:t>
            </a:r>
            <a:r>
              <a:rPr lang="en-US" sz="4000" b="1">
                <a:solidFill>
                  <a:srgbClr val="990000"/>
                </a:solidFill>
              </a:rPr>
              <a:t>Postprandial Changes in Plasma Lipid Metabolism</a:t>
            </a:r>
            <a:endParaRPr lang="en-US" sz="4000">
              <a:solidFill>
                <a:srgbClr val="990000"/>
              </a:solidFill>
            </a:endParaRPr>
          </a:p>
        </p:txBody>
      </p:sp>
      <p:sp>
        <p:nvSpPr>
          <p:cNvPr id="108547" name="Line 3"/>
          <p:cNvSpPr>
            <a:spLocks noChangeShapeType="1"/>
          </p:cNvSpPr>
          <p:nvPr/>
        </p:nvSpPr>
        <p:spPr bwMode="auto">
          <a:xfrm>
            <a:off x="762000" y="1447800"/>
            <a:ext cx="0" cy="533400"/>
          </a:xfrm>
          <a:prstGeom prst="line">
            <a:avLst/>
          </a:prstGeom>
          <a:noFill/>
          <a:ln w="57150">
            <a:solidFill>
              <a:schemeClr val="tx1"/>
            </a:solidFill>
            <a:round/>
            <a:headEnd type="triangle" w="med" len="med"/>
            <a:tailEnd/>
          </a:ln>
          <a:effectLst/>
        </p:spPr>
        <p:txBody>
          <a:bodyPr/>
          <a:lstStyle/>
          <a:p>
            <a:endParaRPr lang="en-IN"/>
          </a:p>
        </p:txBody>
      </p:sp>
      <p:sp>
        <p:nvSpPr>
          <p:cNvPr id="108548" name="Text Box 4"/>
          <p:cNvSpPr txBox="1">
            <a:spLocks noChangeArrowheads="1"/>
          </p:cNvSpPr>
          <p:nvPr/>
        </p:nvSpPr>
        <p:spPr bwMode="auto">
          <a:xfrm>
            <a:off x="838200" y="1524000"/>
            <a:ext cx="2994025" cy="457200"/>
          </a:xfrm>
          <a:prstGeom prst="rect">
            <a:avLst/>
          </a:prstGeom>
          <a:noFill/>
          <a:ln w="9525">
            <a:noFill/>
            <a:miter lim="800000"/>
            <a:headEnd/>
            <a:tailEnd/>
          </a:ln>
          <a:effectLst/>
        </p:spPr>
        <p:txBody>
          <a:bodyPr wrap="none">
            <a:spAutoFit/>
          </a:bodyPr>
          <a:lstStyle/>
          <a:p>
            <a:r>
              <a:rPr lang="en-US" b="1">
                <a:latin typeface="Arial" charset="0"/>
              </a:rPr>
              <a:t>Fat storage via LPL</a:t>
            </a:r>
          </a:p>
        </p:txBody>
      </p:sp>
      <p:sp>
        <p:nvSpPr>
          <p:cNvPr id="108549" name="Line 5"/>
          <p:cNvSpPr>
            <a:spLocks noChangeShapeType="1"/>
          </p:cNvSpPr>
          <p:nvPr/>
        </p:nvSpPr>
        <p:spPr bwMode="auto">
          <a:xfrm>
            <a:off x="685800" y="2667000"/>
            <a:ext cx="0" cy="533400"/>
          </a:xfrm>
          <a:prstGeom prst="line">
            <a:avLst/>
          </a:prstGeom>
          <a:noFill/>
          <a:ln w="57150">
            <a:solidFill>
              <a:schemeClr val="tx1"/>
            </a:solidFill>
            <a:round/>
            <a:headEnd type="triangle" w="med" len="med"/>
            <a:tailEnd/>
          </a:ln>
          <a:effectLst/>
        </p:spPr>
        <p:txBody>
          <a:bodyPr/>
          <a:lstStyle/>
          <a:p>
            <a:endParaRPr lang="en-IN"/>
          </a:p>
        </p:txBody>
      </p:sp>
      <p:sp>
        <p:nvSpPr>
          <p:cNvPr id="108550" name="Text Box 6"/>
          <p:cNvSpPr txBox="1">
            <a:spLocks noChangeArrowheads="1"/>
          </p:cNvSpPr>
          <p:nvPr/>
        </p:nvSpPr>
        <p:spPr bwMode="auto">
          <a:xfrm>
            <a:off x="838200" y="2743200"/>
            <a:ext cx="7747000" cy="457200"/>
          </a:xfrm>
          <a:prstGeom prst="rect">
            <a:avLst/>
          </a:prstGeom>
          <a:noFill/>
          <a:ln w="9525">
            <a:noFill/>
            <a:miter lim="800000"/>
            <a:headEnd/>
            <a:tailEnd/>
          </a:ln>
          <a:effectLst/>
        </p:spPr>
        <p:txBody>
          <a:bodyPr wrap="none">
            <a:spAutoFit/>
          </a:bodyPr>
          <a:lstStyle/>
          <a:p>
            <a:r>
              <a:rPr lang="en-US" b="1" dirty="0">
                <a:latin typeface="Arial" charset="0"/>
              </a:rPr>
              <a:t>Exchange of cholesterol for VLDL TG in HDL (CETP)</a:t>
            </a:r>
          </a:p>
        </p:txBody>
      </p:sp>
      <p:sp>
        <p:nvSpPr>
          <p:cNvPr id="108554" name="Line 10"/>
          <p:cNvSpPr>
            <a:spLocks noChangeShapeType="1"/>
          </p:cNvSpPr>
          <p:nvPr/>
        </p:nvSpPr>
        <p:spPr bwMode="auto">
          <a:xfrm>
            <a:off x="685800" y="3886200"/>
            <a:ext cx="0" cy="533400"/>
          </a:xfrm>
          <a:prstGeom prst="line">
            <a:avLst/>
          </a:prstGeom>
          <a:noFill/>
          <a:ln w="57150">
            <a:solidFill>
              <a:schemeClr val="tx1"/>
            </a:solidFill>
            <a:round/>
            <a:headEnd type="triangle" w="med" len="med"/>
            <a:tailEnd/>
          </a:ln>
          <a:effectLst/>
        </p:spPr>
        <p:txBody>
          <a:bodyPr/>
          <a:lstStyle/>
          <a:p>
            <a:endParaRPr lang="en-IN"/>
          </a:p>
        </p:txBody>
      </p:sp>
      <p:sp>
        <p:nvSpPr>
          <p:cNvPr id="108555" name="Text Box 11"/>
          <p:cNvSpPr txBox="1">
            <a:spLocks noChangeArrowheads="1"/>
          </p:cNvSpPr>
          <p:nvPr/>
        </p:nvSpPr>
        <p:spPr bwMode="auto">
          <a:xfrm>
            <a:off x="838200" y="4038600"/>
            <a:ext cx="8015288" cy="457200"/>
          </a:xfrm>
          <a:prstGeom prst="rect">
            <a:avLst/>
          </a:prstGeom>
          <a:noFill/>
          <a:ln w="9525">
            <a:noFill/>
            <a:miter lim="800000"/>
            <a:headEnd/>
            <a:tailEnd/>
          </a:ln>
          <a:effectLst/>
        </p:spPr>
        <p:txBody>
          <a:bodyPr wrap="none">
            <a:spAutoFit/>
          </a:bodyPr>
          <a:lstStyle/>
          <a:p>
            <a:r>
              <a:rPr lang="en-US" b="1" dirty="0">
                <a:latin typeface="Arial" charset="0"/>
              </a:rPr>
              <a:t>LCAT activity = </a:t>
            </a:r>
            <a:r>
              <a:rPr lang="en-US" b="1" dirty="0" err="1">
                <a:latin typeface="Arial" charset="0"/>
              </a:rPr>
              <a:t>esterification</a:t>
            </a:r>
            <a:r>
              <a:rPr lang="en-US" b="1" dirty="0">
                <a:latin typeface="Arial" charset="0"/>
              </a:rPr>
              <a:t> of free cholesterol (HDL)</a:t>
            </a:r>
          </a:p>
        </p:txBody>
      </p:sp>
      <p:sp>
        <p:nvSpPr>
          <p:cNvPr id="108557" name="Text Box 13"/>
          <p:cNvSpPr txBox="1">
            <a:spLocks noChangeArrowheads="1"/>
          </p:cNvSpPr>
          <p:nvPr/>
        </p:nvSpPr>
        <p:spPr bwMode="auto">
          <a:xfrm>
            <a:off x="609600" y="5181600"/>
            <a:ext cx="8077200" cy="1187450"/>
          </a:xfrm>
          <a:prstGeom prst="rect">
            <a:avLst/>
          </a:prstGeom>
          <a:noFill/>
          <a:ln w="9525">
            <a:noFill/>
            <a:miter lim="800000"/>
            <a:headEnd/>
            <a:tailEnd/>
          </a:ln>
          <a:effectLst/>
        </p:spPr>
        <p:txBody>
          <a:bodyPr>
            <a:spAutoFit/>
          </a:bodyPr>
          <a:lstStyle/>
          <a:p>
            <a:r>
              <a:rPr lang="en-US" b="1" dirty="0">
                <a:latin typeface="Arial" charset="0"/>
              </a:rPr>
              <a:t>These postprandial changes are beneficial in maintaining whole body homeostasis of </a:t>
            </a:r>
            <a:r>
              <a:rPr lang="en-US" b="1" dirty="0" err="1">
                <a:latin typeface="Arial" charset="0"/>
              </a:rPr>
              <a:t>glycerides</a:t>
            </a:r>
            <a:r>
              <a:rPr lang="en-US" b="1" dirty="0">
                <a:latin typeface="Arial" charset="0"/>
              </a:rPr>
              <a:t> and cholesterol</a:t>
            </a:r>
            <a:endParaRPr lang="en-US" dirty="0">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228600" y="152400"/>
            <a:ext cx="8543925" cy="579438"/>
          </a:xfrm>
          <a:prstGeom prst="rect">
            <a:avLst/>
          </a:prstGeom>
          <a:noFill/>
          <a:ln w="9525">
            <a:noFill/>
            <a:miter lim="800000"/>
            <a:headEnd/>
            <a:tailEnd/>
          </a:ln>
          <a:effectLst/>
        </p:spPr>
        <p:txBody>
          <a:bodyPr wrap="none">
            <a:spAutoFit/>
          </a:bodyPr>
          <a:lstStyle/>
          <a:p>
            <a:r>
              <a:rPr lang="en-US" sz="3200" b="1">
                <a:latin typeface="Arial" charset="0"/>
              </a:rPr>
              <a:t>Fat accumulation in adipose: High I/G (Fed)</a:t>
            </a:r>
          </a:p>
        </p:txBody>
      </p:sp>
      <p:sp>
        <p:nvSpPr>
          <p:cNvPr id="115715" name="Line 3"/>
          <p:cNvSpPr>
            <a:spLocks noChangeShapeType="1"/>
          </p:cNvSpPr>
          <p:nvPr/>
        </p:nvSpPr>
        <p:spPr bwMode="auto">
          <a:xfrm>
            <a:off x="0" y="838200"/>
            <a:ext cx="9144000" cy="0"/>
          </a:xfrm>
          <a:prstGeom prst="line">
            <a:avLst/>
          </a:prstGeom>
          <a:noFill/>
          <a:ln w="9525">
            <a:solidFill>
              <a:schemeClr val="tx1"/>
            </a:solidFill>
            <a:round/>
            <a:headEnd/>
            <a:tailEnd/>
          </a:ln>
          <a:effectLst/>
        </p:spPr>
        <p:txBody>
          <a:bodyPr/>
          <a:lstStyle/>
          <a:p>
            <a:endParaRPr lang="en-IN"/>
          </a:p>
        </p:txBody>
      </p:sp>
      <p:sp>
        <p:nvSpPr>
          <p:cNvPr id="115716" name="Oval 4"/>
          <p:cNvSpPr>
            <a:spLocks noChangeArrowheads="1"/>
          </p:cNvSpPr>
          <p:nvPr/>
        </p:nvSpPr>
        <p:spPr bwMode="auto">
          <a:xfrm>
            <a:off x="1524000" y="3886200"/>
            <a:ext cx="6096000" cy="2895600"/>
          </a:xfrm>
          <a:prstGeom prst="ellipse">
            <a:avLst/>
          </a:prstGeom>
          <a:noFill/>
          <a:ln w="9525">
            <a:solidFill>
              <a:schemeClr val="tx1"/>
            </a:solidFill>
            <a:round/>
            <a:headEnd/>
            <a:tailEnd/>
          </a:ln>
          <a:effectLst/>
        </p:spPr>
        <p:txBody>
          <a:bodyPr wrap="none" anchor="ctr"/>
          <a:lstStyle/>
          <a:p>
            <a:endParaRPr lang="en-IN"/>
          </a:p>
        </p:txBody>
      </p:sp>
      <p:sp>
        <p:nvSpPr>
          <p:cNvPr id="115717" name="Rectangle 5"/>
          <p:cNvSpPr>
            <a:spLocks noChangeArrowheads="1"/>
          </p:cNvSpPr>
          <p:nvPr/>
        </p:nvSpPr>
        <p:spPr bwMode="auto">
          <a:xfrm>
            <a:off x="0" y="1219200"/>
            <a:ext cx="9144000" cy="2514600"/>
          </a:xfrm>
          <a:prstGeom prst="rect">
            <a:avLst/>
          </a:prstGeom>
          <a:noFill/>
          <a:ln w="9525">
            <a:solidFill>
              <a:schemeClr val="tx1"/>
            </a:solidFill>
            <a:miter lim="800000"/>
            <a:headEnd/>
            <a:tailEnd/>
          </a:ln>
          <a:effectLst/>
        </p:spPr>
        <p:txBody>
          <a:bodyPr wrap="none" anchor="ctr"/>
          <a:lstStyle/>
          <a:p>
            <a:endParaRPr lang="en-IN"/>
          </a:p>
        </p:txBody>
      </p:sp>
      <p:sp>
        <p:nvSpPr>
          <p:cNvPr id="115718" name="Text Box 6"/>
          <p:cNvSpPr txBox="1">
            <a:spLocks noChangeArrowheads="1"/>
          </p:cNvSpPr>
          <p:nvPr/>
        </p:nvSpPr>
        <p:spPr bwMode="auto">
          <a:xfrm>
            <a:off x="2667000" y="3200400"/>
            <a:ext cx="930275" cy="366713"/>
          </a:xfrm>
          <a:prstGeom prst="rect">
            <a:avLst/>
          </a:prstGeom>
          <a:noFill/>
          <a:ln w="9525">
            <a:noFill/>
            <a:miter lim="800000"/>
            <a:headEnd/>
            <a:tailEnd/>
          </a:ln>
          <a:effectLst/>
        </p:spPr>
        <p:txBody>
          <a:bodyPr>
            <a:spAutoFit/>
          </a:bodyPr>
          <a:lstStyle/>
          <a:p>
            <a:r>
              <a:rPr lang="en-US" sz="1800">
                <a:latin typeface="Arial" charset="0"/>
              </a:rPr>
              <a:t>FFA</a:t>
            </a:r>
          </a:p>
        </p:txBody>
      </p:sp>
      <p:sp>
        <p:nvSpPr>
          <p:cNvPr id="115719" name="Freeform 7"/>
          <p:cNvSpPr>
            <a:spLocks/>
          </p:cNvSpPr>
          <p:nvPr/>
        </p:nvSpPr>
        <p:spPr bwMode="auto">
          <a:xfrm>
            <a:off x="3114675" y="3514725"/>
            <a:ext cx="619125" cy="1514475"/>
          </a:xfrm>
          <a:custGeom>
            <a:avLst/>
            <a:gdLst/>
            <a:ahLst/>
            <a:cxnLst>
              <a:cxn ang="0">
                <a:pos x="0" y="0"/>
              </a:cxn>
              <a:cxn ang="0">
                <a:pos x="108" y="108"/>
              </a:cxn>
              <a:cxn ang="0">
                <a:pos x="162" y="171"/>
              </a:cxn>
              <a:cxn ang="0">
                <a:pos x="207" y="234"/>
              </a:cxn>
              <a:cxn ang="0">
                <a:pos x="306" y="360"/>
              </a:cxn>
              <a:cxn ang="0">
                <a:pos x="387" y="549"/>
              </a:cxn>
              <a:cxn ang="0">
                <a:pos x="441" y="666"/>
              </a:cxn>
              <a:cxn ang="0">
                <a:pos x="450" y="792"/>
              </a:cxn>
            </a:cxnLst>
            <a:rect l="0" t="0" r="r" b="b"/>
            <a:pathLst>
              <a:path w="450" h="792">
                <a:moveTo>
                  <a:pt x="0" y="0"/>
                </a:moveTo>
                <a:cubicBezTo>
                  <a:pt x="34" y="34"/>
                  <a:pt x="69" y="82"/>
                  <a:pt x="108" y="108"/>
                </a:cubicBezTo>
                <a:cubicBezTo>
                  <a:pt x="174" y="218"/>
                  <a:pt x="100" y="109"/>
                  <a:pt x="162" y="171"/>
                </a:cubicBezTo>
                <a:cubicBezTo>
                  <a:pt x="202" y="211"/>
                  <a:pt x="176" y="198"/>
                  <a:pt x="207" y="234"/>
                </a:cubicBezTo>
                <a:cubicBezTo>
                  <a:pt x="244" y="277"/>
                  <a:pt x="274" y="313"/>
                  <a:pt x="306" y="360"/>
                </a:cubicBezTo>
                <a:cubicBezTo>
                  <a:pt x="344" y="417"/>
                  <a:pt x="349" y="491"/>
                  <a:pt x="387" y="549"/>
                </a:cubicBezTo>
                <a:cubicBezTo>
                  <a:pt x="398" y="593"/>
                  <a:pt x="427" y="623"/>
                  <a:pt x="441" y="666"/>
                </a:cubicBezTo>
                <a:cubicBezTo>
                  <a:pt x="444" y="708"/>
                  <a:pt x="450" y="792"/>
                  <a:pt x="450" y="792"/>
                </a:cubicBezTo>
              </a:path>
            </a:pathLst>
          </a:custGeom>
          <a:noFill/>
          <a:ln w="57150" cmpd="sng">
            <a:solidFill>
              <a:schemeClr val="tx1"/>
            </a:solidFill>
            <a:round/>
            <a:headEnd type="none" w="med" len="med"/>
            <a:tailEnd type="triangle" w="med" len="med"/>
          </a:ln>
          <a:effectLst/>
        </p:spPr>
        <p:txBody>
          <a:bodyPr/>
          <a:lstStyle/>
          <a:p>
            <a:endParaRPr lang="en-IN"/>
          </a:p>
        </p:txBody>
      </p:sp>
      <p:sp>
        <p:nvSpPr>
          <p:cNvPr id="115720" name="Text Box 8"/>
          <p:cNvSpPr txBox="1">
            <a:spLocks noChangeArrowheads="1"/>
          </p:cNvSpPr>
          <p:nvPr/>
        </p:nvSpPr>
        <p:spPr bwMode="auto">
          <a:xfrm>
            <a:off x="1066800" y="6248400"/>
            <a:ext cx="1111250" cy="366713"/>
          </a:xfrm>
          <a:prstGeom prst="rect">
            <a:avLst/>
          </a:prstGeom>
          <a:noFill/>
          <a:ln w="9525">
            <a:noFill/>
            <a:miter lim="800000"/>
            <a:headEnd/>
            <a:tailEnd/>
          </a:ln>
          <a:effectLst/>
        </p:spPr>
        <p:txBody>
          <a:bodyPr wrap="none">
            <a:spAutoFit/>
          </a:bodyPr>
          <a:lstStyle/>
          <a:p>
            <a:r>
              <a:rPr lang="en-US" sz="1800" b="1">
                <a:latin typeface="Arial" charset="0"/>
              </a:rPr>
              <a:t> adipose</a:t>
            </a:r>
          </a:p>
        </p:txBody>
      </p:sp>
      <p:sp>
        <p:nvSpPr>
          <p:cNvPr id="115721" name="Text Box 9"/>
          <p:cNvSpPr txBox="1">
            <a:spLocks noChangeArrowheads="1"/>
          </p:cNvSpPr>
          <p:nvPr/>
        </p:nvSpPr>
        <p:spPr bwMode="auto">
          <a:xfrm>
            <a:off x="5089525" y="3160713"/>
            <a:ext cx="1085850" cy="366712"/>
          </a:xfrm>
          <a:prstGeom prst="rect">
            <a:avLst/>
          </a:prstGeom>
          <a:noFill/>
          <a:ln w="9525">
            <a:noFill/>
            <a:miter lim="800000"/>
            <a:headEnd/>
            <a:tailEnd/>
          </a:ln>
          <a:effectLst/>
        </p:spPr>
        <p:txBody>
          <a:bodyPr wrap="none">
            <a:spAutoFit/>
          </a:bodyPr>
          <a:lstStyle/>
          <a:p>
            <a:r>
              <a:rPr lang="en-US" sz="1800" b="1">
                <a:latin typeface="Arial" charset="0"/>
              </a:rPr>
              <a:t>Glucose</a:t>
            </a:r>
          </a:p>
        </p:txBody>
      </p:sp>
      <p:sp>
        <p:nvSpPr>
          <p:cNvPr id="115722" name="Freeform 10"/>
          <p:cNvSpPr>
            <a:spLocks/>
          </p:cNvSpPr>
          <p:nvPr/>
        </p:nvSpPr>
        <p:spPr bwMode="auto">
          <a:xfrm>
            <a:off x="5105400" y="3529013"/>
            <a:ext cx="195263" cy="1271587"/>
          </a:xfrm>
          <a:custGeom>
            <a:avLst/>
            <a:gdLst/>
            <a:ahLst/>
            <a:cxnLst>
              <a:cxn ang="0">
                <a:pos x="423" y="0"/>
              </a:cxn>
              <a:cxn ang="0">
                <a:pos x="324" y="45"/>
              </a:cxn>
              <a:cxn ang="0">
                <a:pos x="270" y="81"/>
              </a:cxn>
              <a:cxn ang="0">
                <a:pos x="171" y="234"/>
              </a:cxn>
              <a:cxn ang="0">
                <a:pos x="72" y="459"/>
              </a:cxn>
              <a:cxn ang="0">
                <a:pos x="27" y="603"/>
              </a:cxn>
              <a:cxn ang="0">
                <a:pos x="0" y="747"/>
              </a:cxn>
            </a:cxnLst>
            <a:rect l="0" t="0" r="r" b="b"/>
            <a:pathLst>
              <a:path w="423" h="747">
                <a:moveTo>
                  <a:pt x="423" y="0"/>
                </a:moveTo>
                <a:cubicBezTo>
                  <a:pt x="360" y="21"/>
                  <a:pt x="378" y="11"/>
                  <a:pt x="324" y="45"/>
                </a:cubicBezTo>
                <a:cubicBezTo>
                  <a:pt x="306" y="57"/>
                  <a:pt x="270" y="81"/>
                  <a:pt x="270" y="81"/>
                </a:cubicBezTo>
                <a:cubicBezTo>
                  <a:pt x="236" y="132"/>
                  <a:pt x="205" y="183"/>
                  <a:pt x="171" y="234"/>
                </a:cubicBezTo>
                <a:cubicBezTo>
                  <a:pt x="151" y="314"/>
                  <a:pt x="105" y="384"/>
                  <a:pt x="72" y="459"/>
                </a:cubicBezTo>
                <a:cubicBezTo>
                  <a:pt x="51" y="506"/>
                  <a:pt x="46" y="556"/>
                  <a:pt x="27" y="603"/>
                </a:cubicBezTo>
                <a:cubicBezTo>
                  <a:pt x="19" y="649"/>
                  <a:pt x="0" y="700"/>
                  <a:pt x="0" y="747"/>
                </a:cubicBezTo>
              </a:path>
            </a:pathLst>
          </a:custGeom>
          <a:noFill/>
          <a:ln w="57150" cmpd="sng">
            <a:solidFill>
              <a:schemeClr val="tx1"/>
            </a:solidFill>
            <a:round/>
            <a:headEnd type="none" w="med" len="med"/>
            <a:tailEnd type="triangle" w="med" len="med"/>
          </a:ln>
          <a:effectLst/>
        </p:spPr>
        <p:txBody>
          <a:bodyPr/>
          <a:lstStyle/>
          <a:p>
            <a:endParaRPr lang="en-IN"/>
          </a:p>
        </p:txBody>
      </p:sp>
      <p:sp>
        <p:nvSpPr>
          <p:cNvPr id="115723" name="Oval 11"/>
          <p:cNvSpPr>
            <a:spLocks noChangeArrowheads="1"/>
          </p:cNvSpPr>
          <p:nvPr/>
        </p:nvSpPr>
        <p:spPr bwMode="auto">
          <a:xfrm>
            <a:off x="4876800" y="3657600"/>
            <a:ext cx="152400" cy="457200"/>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5724" name="Oval 12"/>
          <p:cNvSpPr>
            <a:spLocks noChangeArrowheads="1"/>
          </p:cNvSpPr>
          <p:nvPr/>
        </p:nvSpPr>
        <p:spPr bwMode="auto">
          <a:xfrm>
            <a:off x="4953000" y="3657600"/>
            <a:ext cx="152400" cy="457200"/>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5725" name="Oval 13"/>
          <p:cNvSpPr>
            <a:spLocks noChangeArrowheads="1"/>
          </p:cNvSpPr>
          <p:nvPr/>
        </p:nvSpPr>
        <p:spPr bwMode="auto">
          <a:xfrm>
            <a:off x="5105400" y="3657600"/>
            <a:ext cx="152400" cy="457200"/>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5726" name="Line 14"/>
          <p:cNvSpPr>
            <a:spLocks noChangeShapeType="1"/>
          </p:cNvSpPr>
          <p:nvPr/>
        </p:nvSpPr>
        <p:spPr bwMode="auto">
          <a:xfrm>
            <a:off x="5562600" y="3886200"/>
            <a:ext cx="2057400" cy="228600"/>
          </a:xfrm>
          <a:prstGeom prst="line">
            <a:avLst/>
          </a:prstGeom>
          <a:noFill/>
          <a:ln w="9525">
            <a:solidFill>
              <a:schemeClr val="tx1"/>
            </a:solidFill>
            <a:round/>
            <a:headEnd type="triangle" w="med" len="med"/>
            <a:tailEnd/>
          </a:ln>
          <a:effectLst/>
        </p:spPr>
        <p:txBody>
          <a:bodyPr/>
          <a:lstStyle/>
          <a:p>
            <a:endParaRPr lang="en-IN"/>
          </a:p>
        </p:txBody>
      </p:sp>
      <p:sp>
        <p:nvSpPr>
          <p:cNvPr id="115727" name="Text Box 15"/>
          <p:cNvSpPr txBox="1">
            <a:spLocks noChangeArrowheads="1"/>
          </p:cNvSpPr>
          <p:nvPr/>
        </p:nvSpPr>
        <p:spPr bwMode="auto">
          <a:xfrm>
            <a:off x="7908925" y="3770313"/>
            <a:ext cx="1136650" cy="1190625"/>
          </a:xfrm>
          <a:prstGeom prst="rect">
            <a:avLst/>
          </a:prstGeom>
          <a:noFill/>
          <a:ln w="9525">
            <a:noFill/>
            <a:miter lim="800000"/>
            <a:headEnd/>
            <a:tailEnd/>
          </a:ln>
          <a:effectLst/>
        </p:spPr>
        <p:txBody>
          <a:bodyPr wrap="none">
            <a:spAutoFit/>
          </a:bodyPr>
          <a:lstStyle/>
          <a:p>
            <a:r>
              <a:rPr lang="en-US" sz="1800">
                <a:latin typeface="Arial" charset="0"/>
              </a:rPr>
              <a:t>Insulin</a:t>
            </a:r>
          </a:p>
          <a:p>
            <a:r>
              <a:rPr lang="en-US" sz="1800">
                <a:latin typeface="Arial" charset="0"/>
              </a:rPr>
              <a:t>regulated</a:t>
            </a:r>
          </a:p>
          <a:p>
            <a:r>
              <a:rPr lang="en-US" sz="1800">
                <a:latin typeface="Arial" charset="0"/>
              </a:rPr>
              <a:t>glucose</a:t>
            </a:r>
          </a:p>
          <a:p>
            <a:r>
              <a:rPr lang="en-US" sz="1800">
                <a:latin typeface="Arial" charset="0"/>
              </a:rPr>
              <a:t>transport</a:t>
            </a:r>
          </a:p>
        </p:txBody>
      </p:sp>
      <p:sp>
        <p:nvSpPr>
          <p:cNvPr id="115728" name="Text Box 16"/>
          <p:cNvSpPr txBox="1">
            <a:spLocks noChangeArrowheads="1"/>
          </p:cNvSpPr>
          <p:nvPr/>
        </p:nvSpPr>
        <p:spPr bwMode="auto">
          <a:xfrm>
            <a:off x="2438400" y="4495800"/>
            <a:ext cx="628650" cy="366713"/>
          </a:xfrm>
          <a:prstGeom prst="rect">
            <a:avLst/>
          </a:prstGeom>
          <a:noFill/>
          <a:ln w="9525">
            <a:noFill/>
            <a:miter lim="800000"/>
            <a:headEnd/>
            <a:tailEnd/>
          </a:ln>
          <a:effectLst/>
        </p:spPr>
        <p:txBody>
          <a:bodyPr wrap="none">
            <a:spAutoFit/>
          </a:bodyPr>
          <a:lstStyle/>
          <a:p>
            <a:r>
              <a:rPr lang="en-US" sz="1800">
                <a:latin typeface="Arial" charset="0"/>
              </a:rPr>
              <a:t>CoA</a:t>
            </a:r>
          </a:p>
        </p:txBody>
      </p:sp>
      <p:sp>
        <p:nvSpPr>
          <p:cNvPr id="115729" name="Freeform 17"/>
          <p:cNvSpPr>
            <a:spLocks/>
          </p:cNvSpPr>
          <p:nvPr/>
        </p:nvSpPr>
        <p:spPr bwMode="auto">
          <a:xfrm>
            <a:off x="3048000" y="4648200"/>
            <a:ext cx="614363" cy="85725"/>
          </a:xfrm>
          <a:custGeom>
            <a:avLst/>
            <a:gdLst/>
            <a:ahLst/>
            <a:cxnLst>
              <a:cxn ang="0">
                <a:pos x="0" y="45"/>
              </a:cxn>
              <a:cxn ang="0">
                <a:pos x="36" y="36"/>
              </a:cxn>
              <a:cxn ang="0">
                <a:pos x="81" y="9"/>
              </a:cxn>
              <a:cxn ang="0">
                <a:pos x="153" y="0"/>
              </a:cxn>
              <a:cxn ang="0">
                <a:pos x="297" y="18"/>
              </a:cxn>
              <a:cxn ang="0">
                <a:pos x="387" y="54"/>
              </a:cxn>
            </a:cxnLst>
            <a:rect l="0" t="0" r="r" b="b"/>
            <a:pathLst>
              <a:path w="387" h="54">
                <a:moveTo>
                  <a:pt x="0" y="45"/>
                </a:moveTo>
                <a:cubicBezTo>
                  <a:pt x="12" y="42"/>
                  <a:pt x="25" y="41"/>
                  <a:pt x="36" y="36"/>
                </a:cubicBezTo>
                <a:cubicBezTo>
                  <a:pt x="52" y="29"/>
                  <a:pt x="64" y="14"/>
                  <a:pt x="81" y="9"/>
                </a:cubicBezTo>
                <a:cubicBezTo>
                  <a:pt x="104" y="2"/>
                  <a:pt x="129" y="3"/>
                  <a:pt x="153" y="0"/>
                </a:cubicBezTo>
                <a:cubicBezTo>
                  <a:pt x="198" y="5"/>
                  <a:pt x="251" y="8"/>
                  <a:pt x="297" y="18"/>
                </a:cubicBezTo>
                <a:cubicBezTo>
                  <a:pt x="330" y="25"/>
                  <a:pt x="352" y="54"/>
                  <a:pt x="387" y="54"/>
                </a:cubicBezTo>
              </a:path>
            </a:pathLst>
          </a:custGeom>
          <a:noFill/>
          <a:ln w="9525">
            <a:solidFill>
              <a:schemeClr val="tx1"/>
            </a:solidFill>
            <a:round/>
            <a:headEnd/>
            <a:tailEnd/>
          </a:ln>
          <a:effectLst/>
        </p:spPr>
        <p:txBody>
          <a:bodyPr/>
          <a:lstStyle/>
          <a:p>
            <a:endParaRPr lang="en-IN"/>
          </a:p>
        </p:txBody>
      </p:sp>
      <p:sp>
        <p:nvSpPr>
          <p:cNvPr id="115730" name="Text Box 18"/>
          <p:cNvSpPr txBox="1">
            <a:spLocks noChangeArrowheads="1"/>
          </p:cNvSpPr>
          <p:nvPr/>
        </p:nvSpPr>
        <p:spPr bwMode="auto">
          <a:xfrm>
            <a:off x="2895600" y="5029200"/>
            <a:ext cx="1670050" cy="366713"/>
          </a:xfrm>
          <a:prstGeom prst="rect">
            <a:avLst/>
          </a:prstGeom>
          <a:noFill/>
          <a:ln w="9525">
            <a:noFill/>
            <a:miter lim="800000"/>
            <a:headEnd/>
            <a:tailEnd/>
          </a:ln>
          <a:effectLst/>
        </p:spPr>
        <p:txBody>
          <a:bodyPr wrap="none">
            <a:spAutoFit/>
          </a:bodyPr>
          <a:lstStyle/>
          <a:p>
            <a:r>
              <a:rPr lang="en-US" sz="1800">
                <a:latin typeface="Arial" charset="0"/>
              </a:rPr>
              <a:t>Fatty acyl CoA</a:t>
            </a:r>
          </a:p>
        </p:txBody>
      </p:sp>
      <p:sp>
        <p:nvSpPr>
          <p:cNvPr id="115731" name="Text Box 19"/>
          <p:cNvSpPr txBox="1">
            <a:spLocks noChangeArrowheads="1"/>
          </p:cNvSpPr>
          <p:nvPr/>
        </p:nvSpPr>
        <p:spPr bwMode="auto">
          <a:xfrm>
            <a:off x="4860925" y="4760913"/>
            <a:ext cx="641350" cy="366712"/>
          </a:xfrm>
          <a:prstGeom prst="rect">
            <a:avLst/>
          </a:prstGeom>
          <a:noFill/>
          <a:ln w="9525">
            <a:noFill/>
            <a:miter lim="800000"/>
            <a:headEnd/>
            <a:tailEnd/>
          </a:ln>
          <a:effectLst/>
        </p:spPr>
        <p:txBody>
          <a:bodyPr wrap="none">
            <a:spAutoFit/>
          </a:bodyPr>
          <a:lstStyle/>
          <a:p>
            <a:r>
              <a:rPr lang="en-US" sz="1800">
                <a:latin typeface="Arial" charset="0"/>
              </a:rPr>
              <a:t>G3P</a:t>
            </a:r>
          </a:p>
        </p:txBody>
      </p:sp>
      <p:sp>
        <p:nvSpPr>
          <p:cNvPr id="115732" name="Freeform 20"/>
          <p:cNvSpPr>
            <a:spLocks/>
          </p:cNvSpPr>
          <p:nvPr/>
        </p:nvSpPr>
        <p:spPr bwMode="auto">
          <a:xfrm>
            <a:off x="4495800" y="5410200"/>
            <a:ext cx="561975" cy="504825"/>
          </a:xfrm>
          <a:custGeom>
            <a:avLst/>
            <a:gdLst/>
            <a:ahLst/>
            <a:cxnLst>
              <a:cxn ang="0">
                <a:pos x="0" y="0"/>
              </a:cxn>
              <a:cxn ang="0">
                <a:pos x="63" y="99"/>
              </a:cxn>
              <a:cxn ang="0">
                <a:pos x="207" y="225"/>
              </a:cxn>
              <a:cxn ang="0">
                <a:pos x="324" y="360"/>
              </a:cxn>
            </a:cxnLst>
            <a:rect l="0" t="0" r="r" b="b"/>
            <a:pathLst>
              <a:path w="324" h="360">
                <a:moveTo>
                  <a:pt x="0" y="0"/>
                </a:moveTo>
                <a:cubicBezTo>
                  <a:pt x="22" y="33"/>
                  <a:pt x="35" y="71"/>
                  <a:pt x="63" y="99"/>
                </a:cubicBezTo>
                <a:cubicBezTo>
                  <a:pt x="107" y="143"/>
                  <a:pt x="163" y="181"/>
                  <a:pt x="207" y="225"/>
                </a:cubicBezTo>
                <a:cubicBezTo>
                  <a:pt x="244" y="262"/>
                  <a:pt x="282" y="339"/>
                  <a:pt x="324" y="360"/>
                </a:cubicBezTo>
              </a:path>
            </a:pathLst>
          </a:custGeom>
          <a:noFill/>
          <a:ln w="28575" cmpd="sng">
            <a:solidFill>
              <a:schemeClr val="tx1"/>
            </a:solidFill>
            <a:round/>
            <a:headEnd/>
            <a:tailEnd/>
          </a:ln>
          <a:effectLst/>
        </p:spPr>
        <p:txBody>
          <a:bodyPr/>
          <a:lstStyle/>
          <a:p>
            <a:endParaRPr lang="en-IN"/>
          </a:p>
        </p:txBody>
      </p:sp>
      <p:sp>
        <p:nvSpPr>
          <p:cNvPr id="115733" name="Freeform 21"/>
          <p:cNvSpPr>
            <a:spLocks/>
          </p:cNvSpPr>
          <p:nvPr/>
        </p:nvSpPr>
        <p:spPr bwMode="auto">
          <a:xfrm>
            <a:off x="5035550" y="5072063"/>
            <a:ext cx="107950" cy="1028700"/>
          </a:xfrm>
          <a:custGeom>
            <a:avLst/>
            <a:gdLst/>
            <a:ahLst/>
            <a:cxnLst>
              <a:cxn ang="0">
                <a:pos x="68" y="0"/>
              </a:cxn>
              <a:cxn ang="0">
                <a:pos x="50" y="153"/>
              </a:cxn>
              <a:cxn ang="0">
                <a:pos x="14" y="351"/>
              </a:cxn>
              <a:cxn ang="0">
                <a:pos x="14" y="648"/>
              </a:cxn>
            </a:cxnLst>
            <a:rect l="0" t="0" r="r" b="b"/>
            <a:pathLst>
              <a:path w="68" h="648">
                <a:moveTo>
                  <a:pt x="68" y="0"/>
                </a:moveTo>
                <a:cubicBezTo>
                  <a:pt x="63" y="40"/>
                  <a:pt x="53" y="115"/>
                  <a:pt x="50" y="153"/>
                </a:cubicBezTo>
                <a:cubicBezTo>
                  <a:pt x="44" y="224"/>
                  <a:pt x="54" y="291"/>
                  <a:pt x="14" y="351"/>
                </a:cubicBezTo>
                <a:cubicBezTo>
                  <a:pt x="0" y="450"/>
                  <a:pt x="14" y="548"/>
                  <a:pt x="14" y="648"/>
                </a:cubicBezTo>
              </a:path>
            </a:pathLst>
          </a:custGeom>
          <a:noFill/>
          <a:ln w="28575" cmpd="sng">
            <a:solidFill>
              <a:schemeClr val="tx1"/>
            </a:solidFill>
            <a:round/>
            <a:headEnd type="none" w="med" len="med"/>
            <a:tailEnd type="triangle" w="med" len="med"/>
          </a:ln>
          <a:effectLst/>
        </p:spPr>
        <p:txBody>
          <a:bodyPr/>
          <a:lstStyle/>
          <a:p>
            <a:endParaRPr lang="en-IN"/>
          </a:p>
        </p:txBody>
      </p:sp>
      <p:sp>
        <p:nvSpPr>
          <p:cNvPr id="115734" name="Text Box 22"/>
          <p:cNvSpPr txBox="1">
            <a:spLocks noChangeArrowheads="1"/>
          </p:cNvSpPr>
          <p:nvPr/>
        </p:nvSpPr>
        <p:spPr bwMode="auto">
          <a:xfrm>
            <a:off x="4572000" y="6096000"/>
            <a:ext cx="1479550" cy="366713"/>
          </a:xfrm>
          <a:prstGeom prst="rect">
            <a:avLst/>
          </a:prstGeom>
          <a:noFill/>
          <a:ln w="9525">
            <a:noFill/>
            <a:miter lim="800000"/>
            <a:headEnd/>
            <a:tailEnd/>
          </a:ln>
          <a:effectLst/>
        </p:spPr>
        <p:txBody>
          <a:bodyPr wrap="none">
            <a:spAutoFit/>
          </a:bodyPr>
          <a:lstStyle/>
          <a:p>
            <a:r>
              <a:rPr lang="en-US" sz="1800">
                <a:latin typeface="Arial" charset="0"/>
              </a:rPr>
              <a:t>Triglycerides</a:t>
            </a:r>
          </a:p>
        </p:txBody>
      </p:sp>
      <p:sp>
        <p:nvSpPr>
          <p:cNvPr id="115735" name="Oval 23"/>
          <p:cNvSpPr>
            <a:spLocks noChangeArrowheads="1"/>
          </p:cNvSpPr>
          <p:nvPr/>
        </p:nvSpPr>
        <p:spPr bwMode="auto">
          <a:xfrm>
            <a:off x="609600" y="1752600"/>
            <a:ext cx="1447800" cy="1371600"/>
          </a:xfrm>
          <a:prstGeom prst="ellipse">
            <a:avLst/>
          </a:prstGeom>
          <a:solidFill>
            <a:schemeClr val="folHlink"/>
          </a:solidFill>
          <a:ln w="9525">
            <a:solidFill>
              <a:schemeClr val="tx1"/>
            </a:solidFill>
            <a:round/>
            <a:headEnd/>
            <a:tailEnd/>
          </a:ln>
          <a:effectLst/>
        </p:spPr>
        <p:txBody>
          <a:bodyPr wrap="none" anchor="ctr"/>
          <a:lstStyle/>
          <a:p>
            <a:pPr algn="ctr"/>
            <a:r>
              <a:rPr lang="en-US" sz="1800">
                <a:latin typeface="Arial" charset="0"/>
              </a:rPr>
              <a:t>TG/CE</a:t>
            </a:r>
          </a:p>
        </p:txBody>
      </p:sp>
      <p:sp>
        <p:nvSpPr>
          <p:cNvPr id="115736" name="Oval 24"/>
          <p:cNvSpPr>
            <a:spLocks noChangeArrowheads="1"/>
          </p:cNvSpPr>
          <p:nvPr/>
        </p:nvSpPr>
        <p:spPr bwMode="auto">
          <a:xfrm>
            <a:off x="685800" y="1371600"/>
            <a:ext cx="609600" cy="609600"/>
          </a:xfrm>
          <a:prstGeom prst="ellipse">
            <a:avLst/>
          </a:prstGeom>
          <a:solidFill>
            <a:schemeClr val="accent1"/>
          </a:solidFill>
          <a:ln w="9525">
            <a:solidFill>
              <a:schemeClr val="tx1"/>
            </a:solidFill>
            <a:round/>
            <a:headEnd/>
            <a:tailEnd/>
          </a:ln>
          <a:effectLst/>
        </p:spPr>
        <p:txBody>
          <a:bodyPr wrap="none" anchor="ctr"/>
          <a:lstStyle/>
          <a:p>
            <a:pPr algn="ctr"/>
            <a:r>
              <a:rPr lang="en-US" sz="1800">
                <a:latin typeface="Arial" charset="0"/>
              </a:rPr>
              <a:t>B48</a:t>
            </a:r>
          </a:p>
        </p:txBody>
      </p:sp>
      <p:sp>
        <p:nvSpPr>
          <p:cNvPr id="115737" name="Oval 25"/>
          <p:cNvSpPr>
            <a:spLocks noChangeArrowheads="1"/>
          </p:cNvSpPr>
          <p:nvPr/>
        </p:nvSpPr>
        <p:spPr bwMode="auto">
          <a:xfrm>
            <a:off x="1752600" y="1600200"/>
            <a:ext cx="457200" cy="533400"/>
          </a:xfrm>
          <a:prstGeom prst="ellipse">
            <a:avLst/>
          </a:prstGeom>
          <a:solidFill>
            <a:schemeClr val="accent1"/>
          </a:solidFill>
          <a:ln w="9525">
            <a:solidFill>
              <a:schemeClr val="tx1"/>
            </a:solidFill>
            <a:round/>
            <a:headEnd/>
            <a:tailEnd/>
          </a:ln>
          <a:effectLst/>
        </p:spPr>
        <p:txBody>
          <a:bodyPr wrap="none" anchor="ctr"/>
          <a:lstStyle/>
          <a:p>
            <a:pPr algn="ctr"/>
            <a:r>
              <a:rPr lang="en-US" sz="1800">
                <a:latin typeface="Arial" charset="0"/>
              </a:rPr>
              <a:t>CII</a:t>
            </a:r>
          </a:p>
        </p:txBody>
      </p:sp>
      <p:sp>
        <p:nvSpPr>
          <p:cNvPr id="115738" name="Oval 26"/>
          <p:cNvSpPr>
            <a:spLocks noChangeArrowheads="1"/>
          </p:cNvSpPr>
          <p:nvPr/>
        </p:nvSpPr>
        <p:spPr bwMode="auto">
          <a:xfrm>
            <a:off x="304800" y="2362200"/>
            <a:ext cx="457200" cy="533400"/>
          </a:xfrm>
          <a:prstGeom prst="ellipse">
            <a:avLst/>
          </a:prstGeom>
          <a:solidFill>
            <a:schemeClr val="accent1"/>
          </a:solidFill>
          <a:ln w="9525">
            <a:solidFill>
              <a:schemeClr val="tx1"/>
            </a:solidFill>
            <a:round/>
            <a:headEnd/>
            <a:tailEnd/>
          </a:ln>
          <a:effectLst/>
        </p:spPr>
        <p:txBody>
          <a:bodyPr wrap="none" anchor="ctr"/>
          <a:lstStyle/>
          <a:p>
            <a:pPr algn="ctr"/>
            <a:r>
              <a:rPr lang="en-US" sz="1800">
                <a:latin typeface="Arial" charset="0"/>
              </a:rPr>
              <a:t>CIII</a:t>
            </a:r>
          </a:p>
        </p:txBody>
      </p:sp>
      <p:sp>
        <p:nvSpPr>
          <p:cNvPr id="115739" name="Line 27"/>
          <p:cNvSpPr>
            <a:spLocks noChangeShapeType="1"/>
          </p:cNvSpPr>
          <p:nvPr/>
        </p:nvSpPr>
        <p:spPr bwMode="auto">
          <a:xfrm flipH="1">
            <a:off x="2971800" y="1219200"/>
            <a:ext cx="228600" cy="685800"/>
          </a:xfrm>
          <a:prstGeom prst="line">
            <a:avLst/>
          </a:prstGeom>
          <a:noFill/>
          <a:ln w="9525">
            <a:solidFill>
              <a:schemeClr val="tx1"/>
            </a:solidFill>
            <a:round/>
            <a:headEnd/>
            <a:tailEnd/>
          </a:ln>
          <a:effectLst/>
        </p:spPr>
        <p:txBody>
          <a:bodyPr/>
          <a:lstStyle/>
          <a:p>
            <a:endParaRPr lang="en-IN"/>
          </a:p>
        </p:txBody>
      </p:sp>
      <p:sp>
        <p:nvSpPr>
          <p:cNvPr id="115740" name="Rectangle 28"/>
          <p:cNvSpPr>
            <a:spLocks noChangeArrowheads="1"/>
          </p:cNvSpPr>
          <p:nvPr/>
        </p:nvSpPr>
        <p:spPr bwMode="auto">
          <a:xfrm>
            <a:off x="2514600" y="1905000"/>
            <a:ext cx="762000" cy="533400"/>
          </a:xfrm>
          <a:prstGeom prst="rect">
            <a:avLst/>
          </a:prstGeom>
          <a:solidFill>
            <a:schemeClr val="hlink"/>
          </a:solidFill>
          <a:ln w="9525">
            <a:solidFill>
              <a:schemeClr val="tx1"/>
            </a:solidFill>
            <a:miter lim="800000"/>
            <a:headEnd/>
            <a:tailEnd/>
          </a:ln>
          <a:effectLst/>
        </p:spPr>
        <p:txBody>
          <a:bodyPr wrap="none" anchor="ctr"/>
          <a:lstStyle/>
          <a:p>
            <a:pPr algn="ctr"/>
            <a:r>
              <a:rPr lang="en-US" sz="1800">
                <a:latin typeface="Arial" charset="0"/>
              </a:rPr>
              <a:t>LPL</a:t>
            </a:r>
          </a:p>
        </p:txBody>
      </p:sp>
      <p:sp>
        <p:nvSpPr>
          <p:cNvPr id="115741" name="Freeform 29"/>
          <p:cNvSpPr>
            <a:spLocks/>
          </p:cNvSpPr>
          <p:nvPr/>
        </p:nvSpPr>
        <p:spPr bwMode="auto">
          <a:xfrm>
            <a:off x="2028825" y="2386013"/>
            <a:ext cx="871538" cy="771525"/>
          </a:xfrm>
          <a:custGeom>
            <a:avLst/>
            <a:gdLst/>
            <a:ahLst/>
            <a:cxnLst>
              <a:cxn ang="0">
                <a:pos x="0" y="27"/>
              </a:cxn>
              <a:cxn ang="0">
                <a:pos x="243" y="45"/>
              </a:cxn>
              <a:cxn ang="0">
                <a:pos x="324" y="90"/>
              </a:cxn>
              <a:cxn ang="0">
                <a:pos x="351" y="108"/>
              </a:cxn>
              <a:cxn ang="0">
                <a:pos x="423" y="216"/>
              </a:cxn>
              <a:cxn ang="0">
                <a:pos x="549" y="486"/>
              </a:cxn>
            </a:cxnLst>
            <a:rect l="0" t="0" r="r" b="b"/>
            <a:pathLst>
              <a:path w="549" h="486">
                <a:moveTo>
                  <a:pt x="0" y="27"/>
                </a:moveTo>
                <a:cubicBezTo>
                  <a:pt x="82" y="0"/>
                  <a:pt x="166" y="12"/>
                  <a:pt x="243" y="45"/>
                </a:cubicBezTo>
                <a:cubicBezTo>
                  <a:pt x="310" y="74"/>
                  <a:pt x="219" y="20"/>
                  <a:pt x="324" y="90"/>
                </a:cubicBezTo>
                <a:cubicBezTo>
                  <a:pt x="333" y="96"/>
                  <a:pt x="351" y="108"/>
                  <a:pt x="351" y="108"/>
                </a:cubicBezTo>
                <a:cubicBezTo>
                  <a:pt x="365" y="150"/>
                  <a:pt x="386" y="191"/>
                  <a:pt x="423" y="216"/>
                </a:cubicBezTo>
                <a:cubicBezTo>
                  <a:pt x="454" y="309"/>
                  <a:pt x="505" y="398"/>
                  <a:pt x="549" y="486"/>
                </a:cubicBezTo>
              </a:path>
            </a:pathLst>
          </a:custGeom>
          <a:noFill/>
          <a:ln w="57150" cmpd="sng">
            <a:solidFill>
              <a:schemeClr val="tx1"/>
            </a:solidFill>
            <a:round/>
            <a:headEnd type="none" w="med" len="med"/>
            <a:tailEnd type="triangle" w="med" len="med"/>
          </a:ln>
          <a:effectLst/>
        </p:spPr>
        <p:txBody>
          <a:bodyPr/>
          <a:lstStyle/>
          <a:p>
            <a:endParaRPr lang="en-IN"/>
          </a:p>
        </p:txBody>
      </p:sp>
      <p:sp>
        <p:nvSpPr>
          <p:cNvPr id="115742" name="Text Box 30"/>
          <p:cNvSpPr txBox="1">
            <a:spLocks noChangeArrowheads="1"/>
          </p:cNvSpPr>
          <p:nvPr/>
        </p:nvSpPr>
        <p:spPr bwMode="auto">
          <a:xfrm>
            <a:off x="3184525" y="874713"/>
            <a:ext cx="2571750" cy="366712"/>
          </a:xfrm>
          <a:prstGeom prst="rect">
            <a:avLst/>
          </a:prstGeom>
          <a:noFill/>
          <a:ln w="9525">
            <a:noFill/>
            <a:miter lim="800000"/>
            <a:headEnd/>
            <a:tailEnd/>
          </a:ln>
          <a:effectLst/>
        </p:spPr>
        <p:txBody>
          <a:bodyPr wrap="none">
            <a:spAutoFit/>
          </a:bodyPr>
          <a:lstStyle/>
          <a:p>
            <a:r>
              <a:rPr lang="en-US" sz="1800" b="1">
                <a:latin typeface="Arial" charset="0"/>
              </a:rPr>
              <a:t>Capillary endothelium</a:t>
            </a:r>
          </a:p>
        </p:txBody>
      </p:sp>
      <p:sp>
        <p:nvSpPr>
          <p:cNvPr id="115743" name="Text Box 31"/>
          <p:cNvSpPr txBox="1">
            <a:spLocks noChangeArrowheads="1"/>
          </p:cNvSpPr>
          <p:nvPr/>
        </p:nvSpPr>
        <p:spPr bwMode="auto">
          <a:xfrm>
            <a:off x="4403725" y="1484313"/>
            <a:ext cx="831850" cy="366712"/>
          </a:xfrm>
          <a:prstGeom prst="rect">
            <a:avLst/>
          </a:prstGeom>
          <a:noFill/>
          <a:ln w="9525">
            <a:noFill/>
            <a:miter lim="800000"/>
            <a:headEnd/>
            <a:tailEnd/>
          </a:ln>
          <a:effectLst/>
        </p:spPr>
        <p:txBody>
          <a:bodyPr wrap="none">
            <a:spAutoFit/>
          </a:bodyPr>
          <a:lstStyle/>
          <a:p>
            <a:r>
              <a:rPr lang="en-US" sz="1800">
                <a:latin typeface="Arial" charset="0"/>
              </a:rPr>
              <a:t>insulin</a:t>
            </a:r>
          </a:p>
        </p:txBody>
      </p:sp>
      <p:sp>
        <p:nvSpPr>
          <p:cNvPr id="115744" name="Line 32"/>
          <p:cNvSpPr>
            <a:spLocks noChangeShapeType="1"/>
          </p:cNvSpPr>
          <p:nvPr/>
        </p:nvSpPr>
        <p:spPr bwMode="auto">
          <a:xfrm flipH="1" flipV="1">
            <a:off x="3200400" y="1600200"/>
            <a:ext cx="1143000" cy="76200"/>
          </a:xfrm>
          <a:prstGeom prst="line">
            <a:avLst/>
          </a:prstGeom>
          <a:noFill/>
          <a:ln w="57150">
            <a:solidFill>
              <a:schemeClr val="tx1"/>
            </a:solidFill>
            <a:round/>
            <a:headEnd/>
            <a:tailEnd type="triangle" w="med" len="med"/>
          </a:ln>
          <a:effectLst/>
        </p:spPr>
        <p:txBody>
          <a:bodyPr/>
          <a:lstStyle/>
          <a:p>
            <a:endParaRPr lang="en-IN"/>
          </a:p>
        </p:txBody>
      </p:sp>
      <p:sp>
        <p:nvSpPr>
          <p:cNvPr id="115745" name="Text Box 33"/>
          <p:cNvSpPr txBox="1">
            <a:spLocks noChangeArrowheads="1"/>
          </p:cNvSpPr>
          <p:nvPr/>
        </p:nvSpPr>
        <p:spPr bwMode="auto">
          <a:xfrm>
            <a:off x="3565525" y="1331913"/>
            <a:ext cx="469900" cy="366712"/>
          </a:xfrm>
          <a:prstGeom prst="rect">
            <a:avLst/>
          </a:prstGeom>
          <a:noFill/>
          <a:ln w="9525">
            <a:noFill/>
            <a:miter lim="800000"/>
            <a:headEnd/>
            <a:tailEnd/>
          </a:ln>
          <a:effectLst/>
        </p:spPr>
        <p:txBody>
          <a:bodyPr wrap="none">
            <a:spAutoFit/>
          </a:bodyPr>
          <a:lstStyle/>
          <a:p>
            <a:r>
              <a:rPr lang="en-US" sz="1800">
                <a:latin typeface="Arial" charset="0"/>
              </a:rPr>
              <a:t>(+)</a:t>
            </a:r>
          </a:p>
        </p:txBody>
      </p:sp>
      <p:sp>
        <p:nvSpPr>
          <p:cNvPr id="115746" name="Text Box 34"/>
          <p:cNvSpPr txBox="1">
            <a:spLocks noChangeArrowheads="1"/>
          </p:cNvSpPr>
          <p:nvPr/>
        </p:nvSpPr>
        <p:spPr bwMode="auto">
          <a:xfrm>
            <a:off x="6308725" y="3694113"/>
            <a:ext cx="469900" cy="366712"/>
          </a:xfrm>
          <a:prstGeom prst="rect">
            <a:avLst/>
          </a:prstGeom>
          <a:noFill/>
          <a:ln w="9525">
            <a:noFill/>
            <a:miter lim="800000"/>
            <a:headEnd/>
            <a:tailEnd/>
          </a:ln>
          <a:effectLst/>
        </p:spPr>
        <p:txBody>
          <a:bodyPr wrap="none">
            <a:spAutoFit/>
          </a:bodyPr>
          <a:lstStyle/>
          <a:p>
            <a:r>
              <a:rPr lang="en-US" sz="1800">
                <a:latin typeface="Arial" charset="0"/>
              </a:rPr>
              <a:t>(+)</a:t>
            </a:r>
          </a:p>
        </p:txBody>
      </p:sp>
      <p:sp>
        <p:nvSpPr>
          <p:cNvPr id="115747" name="Text Box 35"/>
          <p:cNvSpPr txBox="1">
            <a:spLocks noChangeArrowheads="1"/>
          </p:cNvSpPr>
          <p:nvPr/>
        </p:nvSpPr>
        <p:spPr bwMode="auto">
          <a:xfrm>
            <a:off x="4251325" y="3389313"/>
            <a:ext cx="730250" cy="366712"/>
          </a:xfrm>
          <a:prstGeom prst="rect">
            <a:avLst/>
          </a:prstGeom>
          <a:noFill/>
          <a:ln w="9525">
            <a:noFill/>
            <a:miter lim="800000"/>
            <a:headEnd/>
            <a:tailEnd/>
          </a:ln>
          <a:effectLst/>
        </p:spPr>
        <p:txBody>
          <a:bodyPr wrap="none">
            <a:spAutoFit/>
          </a:bodyPr>
          <a:lstStyle/>
          <a:p>
            <a:r>
              <a:rPr lang="en-US" sz="1800" b="1">
                <a:latin typeface="Arial" charset="0"/>
              </a:rPr>
              <a:t>glut4</a:t>
            </a:r>
          </a:p>
        </p:txBody>
      </p:sp>
      <p:sp>
        <p:nvSpPr>
          <p:cNvPr id="115748" name="Text Box 36"/>
          <p:cNvSpPr txBox="1">
            <a:spLocks noChangeArrowheads="1"/>
          </p:cNvSpPr>
          <p:nvPr/>
        </p:nvSpPr>
        <p:spPr bwMode="auto">
          <a:xfrm>
            <a:off x="609600" y="3214688"/>
            <a:ext cx="1403350" cy="366712"/>
          </a:xfrm>
          <a:prstGeom prst="rect">
            <a:avLst/>
          </a:prstGeom>
          <a:noFill/>
          <a:ln w="9525">
            <a:noFill/>
            <a:miter lim="800000"/>
            <a:headEnd/>
            <a:tailEnd/>
          </a:ln>
          <a:effectLst/>
        </p:spPr>
        <p:txBody>
          <a:bodyPr wrap="none">
            <a:spAutoFit/>
          </a:bodyPr>
          <a:lstStyle/>
          <a:p>
            <a:r>
              <a:rPr lang="en-US" sz="1800">
                <a:latin typeface="Arial" charset="0"/>
              </a:rPr>
              <a:t>chylomicron</a:t>
            </a:r>
          </a:p>
        </p:txBody>
      </p:sp>
      <p:sp>
        <p:nvSpPr>
          <p:cNvPr id="115749" name="Oval 37"/>
          <p:cNvSpPr>
            <a:spLocks noChangeArrowheads="1"/>
          </p:cNvSpPr>
          <p:nvPr/>
        </p:nvSpPr>
        <p:spPr bwMode="auto">
          <a:xfrm>
            <a:off x="5257800" y="3657600"/>
            <a:ext cx="152400" cy="457200"/>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38" name="Line 40"/>
          <p:cNvSpPr>
            <a:spLocks noChangeShapeType="1"/>
          </p:cNvSpPr>
          <p:nvPr/>
        </p:nvSpPr>
        <p:spPr bwMode="auto">
          <a:xfrm>
            <a:off x="3581400" y="1447800"/>
            <a:ext cx="457200" cy="152400"/>
          </a:xfrm>
          <a:prstGeom prst="line">
            <a:avLst/>
          </a:prstGeom>
          <a:noFill/>
          <a:ln w="57150">
            <a:solidFill>
              <a:srgbClr val="FF0000"/>
            </a:solidFill>
            <a:round/>
            <a:headEnd/>
            <a:tailEnd/>
          </a:ln>
          <a:effectLst/>
        </p:spPr>
        <p:txBody>
          <a:bodyPr/>
          <a:lstStyle/>
          <a:p>
            <a:endParaRPr lang="en-IN"/>
          </a:p>
        </p:txBody>
      </p:sp>
      <p:sp>
        <p:nvSpPr>
          <p:cNvPr id="39" name="Line 41"/>
          <p:cNvSpPr>
            <a:spLocks noChangeShapeType="1"/>
          </p:cNvSpPr>
          <p:nvPr/>
        </p:nvSpPr>
        <p:spPr bwMode="auto">
          <a:xfrm flipH="1">
            <a:off x="3581400" y="1371600"/>
            <a:ext cx="381000" cy="304800"/>
          </a:xfrm>
          <a:prstGeom prst="line">
            <a:avLst/>
          </a:prstGeom>
          <a:noFill/>
          <a:ln w="57150">
            <a:solidFill>
              <a:srgbClr val="FF0000"/>
            </a:solidFill>
            <a:round/>
            <a:headEnd/>
            <a:tailEnd/>
          </a:ln>
          <a:effectLst/>
        </p:spPr>
        <p:txBody>
          <a:bodyPr/>
          <a:lstStyle/>
          <a:p>
            <a:endParaRPr lang="en-IN"/>
          </a:p>
        </p:txBody>
      </p:sp>
      <p:sp>
        <p:nvSpPr>
          <p:cNvPr id="40" name="Line 40"/>
          <p:cNvSpPr>
            <a:spLocks noChangeShapeType="1"/>
          </p:cNvSpPr>
          <p:nvPr/>
        </p:nvSpPr>
        <p:spPr bwMode="auto">
          <a:xfrm>
            <a:off x="6324600" y="3810000"/>
            <a:ext cx="457200" cy="152400"/>
          </a:xfrm>
          <a:prstGeom prst="line">
            <a:avLst/>
          </a:prstGeom>
          <a:noFill/>
          <a:ln w="57150">
            <a:solidFill>
              <a:srgbClr val="FF0000"/>
            </a:solidFill>
            <a:round/>
            <a:headEnd/>
            <a:tailEnd/>
          </a:ln>
          <a:effectLst/>
        </p:spPr>
        <p:txBody>
          <a:bodyPr/>
          <a:lstStyle/>
          <a:p>
            <a:endParaRPr lang="en-IN"/>
          </a:p>
        </p:txBody>
      </p:sp>
      <p:sp>
        <p:nvSpPr>
          <p:cNvPr id="41" name="Line 41"/>
          <p:cNvSpPr>
            <a:spLocks noChangeShapeType="1"/>
          </p:cNvSpPr>
          <p:nvPr/>
        </p:nvSpPr>
        <p:spPr bwMode="auto">
          <a:xfrm flipH="1">
            <a:off x="6324600" y="3733800"/>
            <a:ext cx="381000" cy="304800"/>
          </a:xfrm>
          <a:prstGeom prst="line">
            <a:avLst/>
          </a:prstGeom>
          <a:noFill/>
          <a:ln w="57150">
            <a:solidFill>
              <a:srgbClr val="FF0000"/>
            </a:solidFill>
            <a:round/>
            <a:headEnd/>
            <a:tailEnd/>
          </a:ln>
          <a:effectLst/>
        </p:spPr>
        <p:txBody>
          <a:bodyPr/>
          <a:lstStyle/>
          <a:p>
            <a:endParaRPr lang="en-IN"/>
          </a:p>
        </p:txBody>
      </p:sp>
      <p:sp>
        <p:nvSpPr>
          <p:cNvPr id="42" name="Line 40"/>
          <p:cNvSpPr>
            <a:spLocks noChangeShapeType="1"/>
          </p:cNvSpPr>
          <p:nvPr/>
        </p:nvSpPr>
        <p:spPr bwMode="auto">
          <a:xfrm>
            <a:off x="2514600" y="2667000"/>
            <a:ext cx="457200" cy="152400"/>
          </a:xfrm>
          <a:prstGeom prst="line">
            <a:avLst/>
          </a:prstGeom>
          <a:noFill/>
          <a:ln w="57150">
            <a:solidFill>
              <a:srgbClr val="FF0000"/>
            </a:solidFill>
            <a:round/>
            <a:headEnd/>
            <a:tailEnd/>
          </a:ln>
          <a:effectLst/>
        </p:spPr>
        <p:txBody>
          <a:bodyPr/>
          <a:lstStyle/>
          <a:p>
            <a:endParaRPr lang="en-IN"/>
          </a:p>
        </p:txBody>
      </p:sp>
      <p:sp>
        <p:nvSpPr>
          <p:cNvPr id="43" name="Line 41"/>
          <p:cNvSpPr>
            <a:spLocks noChangeShapeType="1"/>
          </p:cNvSpPr>
          <p:nvPr/>
        </p:nvSpPr>
        <p:spPr bwMode="auto">
          <a:xfrm flipH="1">
            <a:off x="2514600" y="2590800"/>
            <a:ext cx="381000" cy="304800"/>
          </a:xfrm>
          <a:prstGeom prst="line">
            <a:avLst/>
          </a:prstGeom>
          <a:noFill/>
          <a:ln w="57150">
            <a:solidFill>
              <a:srgbClr val="FF0000"/>
            </a:solidFill>
            <a:round/>
            <a:headEnd/>
            <a:tailEnd/>
          </a:ln>
          <a:effectLst/>
        </p:spPr>
        <p:txBody>
          <a:bodyPr/>
          <a:lstStyle/>
          <a:p>
            <a:endParaRPr lang="en-IN"/>
          </a:p>
        </p:txBody>
      </p:sp>
      <p:sp>
        <p:nvSpPr>
          <p:cNvPr id="44" name="Line 38"/>
          <p:cNvSpPr>
            <a:spLocks noChangeShapeType="1"/>
          </p:cNvSpPr>
          <p:nvPr/>
        </p:nvSpPr>
        <p:spPr bwMode="auto">
          <a:xfrm flipV="1">
            <a:off x="3657600" y="2514600"/>
            <a:ext cx="1524000" cy="1600200"/>
          </a:xfrm>
          <a:prstGeom prst="line">
            <a:avLst/>
          </a:prstGeom>
          <a:noFill/>
          <a:ln w="57150">
            <a:solidFill>
              <a:srgbClr val="FF0000"/>
            </a:solidFill>
            <a:round/>
            <a:headEnd/>
            <a:tailEnd type="triangle" w="med" len="med"/>
          </a:ln>
          <a:effectLst/>
        </p:spPr>
        <p:txBody>
          <a:bodyPr/>
          <a:lstStyle/>
          <a:p>
            <a:endParaRPr lang="en-IN"/>
          </a:p>
        </p:txBody>
      </p:sp>
      <p:sp>
        <p:nvSpPr>
          <p:cNvPr id="45" name="Text Box 39"/>
          <p:cNvSpPr txBox="1">
            <a:spLocks noChangeArrowheads="1"/>
          </p:cNvSpPr>
          <p:nvPr/>
        </p:nvSpPr>
        <p:spPr bwMode="auto">
          <a:xfrm>
            <a:off x="5241925" y="2322513"/>
            <a:ext cx="2813050" cy="366712"/>
          </a:xfrm>
          <a:prstGeom prst="rect">
            <a:avLst/>
          </a:prstGeom>
          <a:noFill/>
          <a:ln w="9525">
            <a:noFill/>
            <a:miter lim="800000"/>
            <a:headEnd/>
            <a:tailEnd/>
          </a:ln>
          <a:effectLst/>
        </p:spPr>
        <p:txBody>
          <a:bodyPr wrap="square">
            <a:spAutoFit/>
          </a:bodyPr>
          <a:lstStyle/>
          <a:p>
            <a:r>
              <a:rPr lang="en-US" sz="1800" b="1" dirty="0">
                <a:solidFill>
                  <a:srgbClr val="FF0000"/>
                </a:solidFill>
                <a:latin typeface="Arial" charset="0"/>
              </a:rPr>
              <a:t>FFA-albumin (oxidation)</a:t>
            </a:r>
          </a:p>
        </p:txBody>
      </p:sp>
      <p:sp>
        <p:nvSpPr>
          <p:cNvPr id="46" name="TextBox 45"/>
          <p:cNvSpPr txBox="1"/>
          <p:nvPr/>
        </p:nvSpPr>
        <p:spPr>
          <a:xfrm>
            <a:off x="3657600" y="2667000"/>
            <a:ext cx="1447800" cy="369332"/>
          </a:xfrm>
          <a:prstGeom prst="rect">
            <a:avLst/>
          </a:prstGeom>
          <a:noFill/>
        </p:spPr>
        <p:txBody>
          <a:bodyPr wrap="square" rtlCol="0">
            <a:spAutoFit/>
          </a:bodyPr>
          <a:lstStyle/>
          <a:p>
            <a:r>
              <a:rPr lang="en-US" sz="1800" dirty="0" smtClean="0">
                <a:solidFill>
                  <a:srgbClr val="FF0000"/>
                </a:solidFill>
              </a:rPr>
              <a:t>Glucagon</a:t>
            </a:r>
            <a:endParaRPr lang="en-IN" sz="1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down)">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722313" y="211138"/>
          <a:ext cx="2371725" cy="6448425"/>
        </p:xfrm>
        <a:graphic>
          <a:graphicData uri="http://schemas.openxmlformats.org/presentationml/2006/ole">
            <p:oleObj spid="_x0000_s75778" name="ISIS/Draw Sketch" r:id="rId3" imgW="2371680" imgH="6448320" progId="">
              <p:embed/>
            </p:oleObj>
          </a:graphicData>
        </a:graphic>
      </p:graphicFrame>
      <p:graphicFrame>
        <p:nvGraphicFramePr>
          <p:cNvPr id="75779" name="Object 3"/>
          <p:cNvGraphicFramePr>
            <a:graphicFrameLocks noChangeAspect="1"/>
          </p:cNvGraphicFramePr>
          <p:nvPr/>
        </p:nvGraphicFramePr>
        <p:xfrm>
          <a:off x="6858000" y="457200"/>
          <a:ext cx="1081088" cy="6148388"/>
        </p:xfrm>
        <a:graphic>
          <a:graphicData uri="http://schemas.openxmlformats.org/presentationml/2006/ole">
            <p:oleObj spid="_x0000_s75779" name="ISIS/Draw Sketch" r:id="rId4" imgW="1081800" imgH="6149160" progId="">
              <p:embed/>
            </p:oleObj>
          </a:graphicData>
        </a:graphic>
      </p:graphicFrame>
      <p:sp>
        <p:nvSpPr>
          <p:cNvPr id="75780" name="Rectangle 4"/>
          <p:cNvSpPr>
            <a:spLocks noChangeArrowheads="1"/>
          </p:cNvSpPr>
          <p:nvPr/>
        </p:nvSpPr>
        <p:spPr bwMode="auto">
          <a:xfrm>
            <a:off x="3276600" y="457200"/>
            <a:ext cx="2514600" cy="946150"/>
          </a:xfrm>
          <a:prstGeom prst="rect">
            <a:avLst/>
          </a:prstGeom>
          <a:noFill/>
          <a:ln w="9525">
            <a:noFill/>
            <a:miter lim="800000"/>
            <a:headEnd/>
            <a:tailEnd/>
          </a:ln>
          <a:effectLst/>
        </p:spPr>
        <p:txBody>
          <a:bodyPr>
            <a:spAutoFit/>
          </a:bodyPr>
          <a:lstStyle/>
          <a:p>
            <a:r>
              <a:rPr lang="en-US" sz="2800" b="1">
                <a:solidFill>
                  <a:schemeClr val="tx2"/>
                </a:solidFill>
              </a:rPr>
              <a:t>Structure of triacylglycerol</a:t>
            </a:r>
          </a:p>
        </p:txBody>
      </p:sp>
      <p:graphicFrame>
        <p:nvGraphicFramePr>
          <p:cNvPr id="75781" name="Object 5"/>
          <p:cNvGraphicFramePr>
            <a:graphicFrameLocks noChangeAspect="1"/>
          </p:cNvGraphicFramePr>
          <p:nvPr/>
        </p:nvGraphicFramePr>
        <p:xfrm>
          <a:off x="3581400" y="2362200"/>
          <a:ext cx="2514600" cy="874713"/>
        </p:xfrm>
        <a:graphic>
          <a:graphicData uri="http://schemas.openxmlformats.org/presentationml/2006/ole">
            <p:oleObj spid="_x0000_s75781" name="ISIS/Draw Sketch" r:id="rId5" imgW="1562040" imgH="533160" progId="">
              <p:embed/>
            </p:oleObj>
          </a:graphicData>
        </a:graphic>
      </p:graphicFrame>
      <p:sp>
        <p:nvSpPr>
          <p:cNvPr id="75782" name="Rectangle 6"/>
          <p:cNvSpPr>
            <a:spLocks noChangeArrowheads="1"/>
          </p:cNvSpPr>
          <p:nvPr/>
        </p:nvSpPr>
        <p:spPr bwMode="auto">
          <a:xfrm>
            <a:off x="3948113" y="3352800"/>
            <a:ext cx="1538287" cy="457200"/>
          </a:xfrm>
          <a:prstGeom prst="rect">
            <a:avLst/>
          </a:prstGeom>
          <a:noFill/>
          <a:ln w="9525">
            <a:noFill/>
            <a:miter lim="800000"/>
            <a:headEnd/>
            <a:tailEnd/>
          </a:ln>
          <a:effectLst/>
        </p:spPr>
        <p:txBody>
          <a:bodyPr>
            <a:spAutoFit/>
          </a:bodyPr>
          <a:lstStyle/>
          <a:p>
            <a:r>
              <a:rPr lang="en-US" b="1"/>
              <a:t>Glycerol</a:t>
            </a:r>
            <a:endParaRPr lang="en-CA" b="1"/>
          </a:p>
        </p:txBody>
      </p:sp>
      <p:sp>
        <p:nvSpPr>
          <p:cNvPr id="75783" name="Rectangle 7"/>
          <p:cNvSpPr>
            <a:spLocks noChangeArrowheads="1"/>
          </p:cNvSpPr>
          <p:nvPr/>
        </p:nvSpPr>
        <p:spPr bwMode="auto">
          <a:xfrm>
            <a:off x="4800600" y="4724400"/>
            <a:ext cx="2209800" cy="1370013"/>
          </a:xfrm>
          <a:prstGeom prst="rect">
            <a:avLst/>
          </a:prstGeom>
          <a:noFill/>
          <a:ln w="9525">
            <a:noFill/>
            <a:miter lim="800000"/>
            <a:headEnd/>
            <a:tailEnd/>
          </a:ln>
          <a:effectLst/>
        </p:spPr>
        <p:txBody>
          <a:bodyPr>
            <a:spAutoFit/>
          </a:bodyPr>
          <a:lstStyle/>
          <a:p>
            <a:pPr>
              <a:spcBef>
                <a:spcPct val="50000"/>
              </a:spcBef>
            </a:pPr>
            <a:r>
              <a:rPr lang="en-US" b="1"/>
              <a:t>Palmitic acid </a:t>
            </a:r>
          </a:p>
          <a:p>
            <a:pPr>
              <a:spcBef>
                <a:spcPct val="50000"/>
              </a:spcBef>
            </a:pPr>
            <a:r>
              <a:rPr lang="en-US" b="1"/>
              <a:t>(hexadecanoic acid)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990600"/>
            <a:ext cx="4648200" cy="923330"/>
          </a:xfrm>
          <a:prstGeom prst="rect">
            <a:avLst/>
          </a:prstGeom>
          <a:noFill/>
        </p:spPr>
        <p:txBody>
          <a:bodyPr wrap="square" rtlCol="0">
            <a:spAutoFit/>
          </a:bodyPr>
          <a:lstStyle/>
          <a:p>
            <a:pPr algn="ctr"/>
            <a:r>
              <a:rPr lang="en-US" sz="5400" dirty="0" smtClean="0"/>
              <a:t>QUESTIONS?</a:t>
            </a:r>
            <a:endParaRPr lang="en-IN" sz="5400" dirty="0"/>
          </a:p>
        </p:txBody>
      </p:sp>
      <p:sp>
        <p:nvSpPr>
          <p:cNvPr id="4" name="TextBox 3"/>
          <p:cNvSpPr txBox="1"/>
          <p:nvPr/>
        </p:nvSpPr>
        <p:spPr>
          <a:xfrm>
            <a:off x="838200" y="3048000"/>
            <a:ext cx="7162800" cy="2308324"/>
          </a:xfrm>
          <a:prstGeom prst="rect">
            <a:avLst/>
          </a:prstGeom>
          <a:noFill/>
        </p:spPr>
        <p:txBody>
          <a:bodyPr wrap="square" rtlCol="0">
            <a:spAutoFit/>
          </a:bodyPr>
          <a:lstStyle/>
          <a:p>
            <a:r>
              <a:rPr lang="en-US" sz="3600" dirty="0" smtClean="0">
                <a:solidFill>
                  <a:srgbClr val="FF0000"/>
                </a:solidFill>
              </a:rPr>
              <a:t>What is small </a:t>
            </a:r>
            <a:r>
              <a:rPr lang="en-US" sz="3600" smtClean="0">
                <a:solidFill>
                  <a:srgbClr val="FF0000"/>
                </a:solidFill>
              </a:rPr>
              <a:t>dense LDL?</a:t>
            </a:r>
            <a:endParaRPr lang="en-US" sz="3600" dirty="0" smtClean="0">
              <a:solidFill>
                <a:srgbClr val="FF0000"/>
              </a:solidFill>
            </a:endParaRPr>
          </a:p>
          <a:p>
            <a:r>
              <a:rPr lang="en-US" sz="3600" dirty="0" smtClean="0">
                <a:solidFill>
                  <a:srgbClr val="FF0000"/>
                </a:solidFill>
              </a:rPr>
              <a:t>What is oxidizes LDL?</a:t>
            </a:r>
          </a:p>
          <a:p>
            <a:r>
              <a:rPr lang="en-US" sz="3600" dirty="0" smtClean="0">
                <a:solidFill>
                  <a:srgbClr val="FF0000"/>
                </a:solidFill>
              </a:rPr>
              <a:t>What is Lipoprotein (a)?</a:t>
            </a:r>
          </a:p>
          <a:p>
            <a:r>
              <a:rPr lang="en-US" sz="3600" dirty="0" smtClean="0">
                <a:solidFill>
                  <a:srgbClr val="FF0000"/>
                </a:solidFill>
              </a:rPr>
              <a:t>What is its medical importance?</a:t>
            </a:r>
            <a:endParaRPr lang="en-IN"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b="1"/>
              <a:t>Phospholipid</a:t>
            </a:r>
          </a:p>
        </p:txBody>
      </p:sp>
      <p:graphicFrame>
        <p:nvGraphicFramePr>
          <p:cNvPr id="74755" name="Object 3"/>
          <p:cNvGraphicFramePr>
            <a:graphicFrameLocks noChangeAspect="1"/>
          </p:cNvGraphicFramePr>
          <p:nvPr/>
        </p:nvGraphicFramePr>
        <p:xfrm>
          <a:off x="1524000" y="1708150"/>
          <a:ext cx="5715000" cy="4235450"/>
        </p:xfrm>
        <a:graphic>
          <a:graphicData uri="http://schemas.openxmlformats.org/presentationml/2006/ole">
            <p:oleObj spid="_x0000_s74755" name="Slide" r:id="rId3" imgW="4572000" imgH="3429000" progId="PowerPoint.Slide.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457200" y="457200"/>
            <a:ext cx="8218487" cy="585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a:t>Proteins have both hydrophobic and hydrophilic regions</a:t>
            </a:r>
          </a:p>
        </p:txBody>
      </p:sp>
      <p:sp>
        <p:nvSpPr>
          <p:cNvPr id="28675" name="Rectangle 3"/>
          <p:cNvSpPr>
            <a:spLocks noGrp="1" noChangeArrowheads="1"/>
          </p:cNvSpPr>
          <p:nvPr>
            <p:ph type="body" idx="1"/>
          </p:nvPr>
        </p:nvSpPr>
        <p:spPr>
          <a:xfrm>
            <a:off x="685800" y="2438400"/>
            <a:ext cx="7772400" cy="3657600"/>
          </a:xfrm>
        </p:spPr>
        <p:txBody>
          <a:bodyPr/>
          <a:lstStyle/>
          <a:p>
            <a:endParaRPr lang="en-US" sz="3600"/>
          </a:p>
          <a:p>
            <a:r>
              <a:rPr lang="en-US" sz="3600"/>
              <a:t>Composition of aminoacids</a:t>
            </a:r>
          </a:p>
          <a:p>
            <a:r>
              <a:rPr lang="en-US" sz="3600"/>
              <a:t>Proteins are absolutely essential for forming the LP particles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b="1"/>
              <a:t>Lipoproteins</a:t>
            </a:r>
          </a:p>
        </p:txBody>
      </p:sp>
      <p:sp>
        <p:nvSpPr>
          <p:cNvPr id="30723" name="Rectangle 3"/>
          <p:cNvSpPr>
            <a:spLocks noGrp="1" noChangeArrowheads="1"/>
          </p:cNvSpPr>
          <p:nvPr>
            <p:ph type="body" idx="1"/>
          </p:nvPr>
        </p:nvSpPr>
        <p:spPr/>
        <p:txBody>
          <a:bodyPr/>
          <a:lstStyle/>
          <a:p>
            <a:endParaRPr lang="en-US"/>
          </a:p>
          <a:p>
            <a:pPr lvl="1"/>
            <a:r>
              <a:rPr lang="en-US" sz="3200"/>
              <a:t>Core of TG and CE</a:t>
            </a:r>
          </a:p>
          <a:p>
            <a:pPr lvl="1"/>
            <a:r>
              <a:rPr lang="en-US" sz="3200"/>
              <a:t>Surface of phospholipids and some cholesterol</a:t>
            </a:r>
          </a:p>
          <a:p>
            <a:pPr lvl="1"/>
            <a:r>
              <a:rPr lang="en-US" sz="3200"/>
              <a:t>Apolipoproteins (regulators of LP metabolism)</a:t>
            </a:r>
          </a:p>
          <a:p>
            <a:pPr lvl="1"/>
            <a:r>
              <a:rPr lang="en-US" sz="3200"/>
              <a:t>CM, VLDL, IDL, LDL, HDL</a:t>
            </a:r>
          </a:p>
          <a:p>
            <a:endParaRPr lang="en-US"/>
          </a:p>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40" name="Object 4"/>
          <p:cNvGraphicFramePr>
            <a:graphicFrameLocks noChangeAspect="1"/>
          </p:cNvGraphicFramePr>
          <p:nvPr/>
        </p:nvGraphicFramePr>
        <p:xfrm>
          <a:off x="0" y="0"/>
          <a:ext cx="9144000" cy="6858000"/>
        </p:xfrm>
        <a:graphic>
          <a:graphicData uri="http://schemas.openxmlformats.org/presentationml/2006/ole">
            <p:oleObj spid="_x0000_s110594" name="Slide" r:id="rId3" imgW="3462378" imgH="2595333" progId="PowerPoint.Slide.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1334</TotalTime>
  <Words>1287</Words>
  <Application>Microsoft Office PowerPoint</Application>
  <PresentationFormat>On-screen Show (4:3)</PresentationFormat>
  <Paragraphs>260</Paragraphs>
  <Slides>40</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Default Design</vt:lpstr>
      <vt:lpstr>ISIS/Draw Sketch</vt:lpstr>
      <vt:lpstr>Slide</vt:lpstr>
      <vt:lpstr>LIPOPROTEIN METABOLISM</vt:lpstr>
      <vt:lpstr>Problem</vt:lpstr>
      <vt:lpstr>Mark the hydrophobic and hydrophilic parts on these molecules</vt:lpstr>
      <vt:lpstr>Slide 4</vt:lpstr>
      <vt:lpstr>Phospholipid</vt:lpstr>
      <vt:lpstr>Slide 6</vt:lpstr>
      <vt:lpstr>Proteins have both hydrophobic and hydrophilic regions</vt:lpstr>
      <vt:lpstr>Lipoproteins</vt:lpstr>
      <vt:lpstr>Slide 9</vt:lpstr>
      <vt:lpstr>Slide 10</vt:lpstr>
      <vt:lpstr>Slide 11</vt:lpstr>
      <vt:lpstr>Lipid metabolism occurs in three major areas</vt:lpstr>
      <vt:lpstr>Enzymatic hydrolysis of TAG yields fatty acids and diacylglycerol, monoacylglycerol and free glycerol </vt:lpstr>
      <vt:lpstr>Chylomicron assembly</vt:lpstr>
      <vt:lpstr>Chylomicron assembly</vt:lpstr>
      <vt:lpstr>Chylomicron Assembly</vt:lpstr>
      <vt:lpstr>Chylomicrons are released from the intestine into the lymphatics, bypassing the liver</vt:lpstr>
      <vt:lpstr>Slide 18</vt:lpstr>
      <vt:lpstr>Questions</vt:lpstr>
      <vt:lpstr>VLDL Assembly</vt:lpstr>
      <vt:lpstr>Endogenous Lipid Transport</vt:lpstr>
      <vt:lpstr>This animation shows how VLDL are metabolised once they enter the circulation from the liver</vt:lpstr>
      <vt:lpstr>LPL “Metabolic Gatekeeper”?</vt:lpstr>
      <vt:lpstr>Regulation of Lipoprotein Lipase</vt:lpstr>
      <vt:lpstr>QUESTIONS</vt:lpstr>
      <vt:lpstr>Nobel Prize  1985</vt:lpstr>
      <vt:lpstr>Endogenous Lipid Transport</vt:lpstr>
      <vt:lpstr>Slide 28</vt:lpstr>
      <vt:lpstr>Function of LDL receptor</vt:lpstr>
      <vt:lpstr>Slide 30</vt:lpstr>
      <vt:lpstr>Questions</vt:lpstr>
      <vt:lpstr>Slide 32</vt:lpstr>
      <vt:lpstr>Slide 33</vt:lpstr>
      <vt:lpstr>HYPERLIPIDEMIA</vt:lpstr>
      <vt:lpstr>Slide 35</vt:lpstr>
      <vt:lpstr>Effect of Exercise</vt:lpstr>
      <vt:lpstr>Effect of diet</vt:lpstr>
      <vt:lpstr>     Postprandial Changes in Plasma Lipid Metabolism</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Dr.Jayanthi</dc:creator>
  <cp:lastModifiedBy>Vaseem</cp:lastModifiedBy>
  <cp:revision>34</cp:revision>
  <dcterms:created xsi:type="dcterms:W3CDTF">1601-01-01T00:00:00Z</dcterms:created>
  <dcterms:modified xsi:type="dcterms:W3CDTF">2014-10-26T03:35:47Z</dcterms:modified>
</cp:coreProperties>
</file>