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2" r:id="rId14"/>
    <p:sldId id="270" r:id="rId15"/>
    <p:sldId id="271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Autofit/>
          </a:bodyPr>
          <a:lstStyle/>
          <a:p>
            <a:pPr rtl="0"/>
            <a:r>
              <a:rPr lang="en-US" dirty="0">
                <a:latin typeface="Algerian" pitchFamily="82" charset="0"/>
                <a:cs typeface="Andalus" pitchFamily="18" charset="-78"/>
              </a:rPr>
              <a:t>Respiratory Infections in Immuno-compromised Hosts</a:t>
            </a:r>
            <a:endParaRPr lang="ar-SA" dirty="0">
              <a:latin typeface="Algerian" pitchFamily="82" charset="0"/>
              <a:cs typeface="Andalus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 smtClean="0">
                <a:latin typeface="Algerian" pitchFamily="82" charset="0"/>
              </a:rPr>
              <a:t>Assist Prof Microbiology</a:t>
            </a:r>
          </a:p>
          <a:p>
            <a:pPr rtl="0"/>
            <a:r>
              <a:rPr lang="en-US" dirty="0" smtClean="0">
                <a:latin typeface="Algerian" pitchFamily="82" charset="0"/>
              </a:rPr>
              <a:t>Dr. Syed Yousaf Kazmi</a:t>
            </a:r>
            <a:endParaRPr lang="ar-SA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i="1" dirty="0">
                <a:latin typeface="Algerian" pitchFamily="82" charset="0"/>
              </a:rPr>
              <a:t>Pneumocystis </a:t>
            </a:r>
            <a:r>
              <a:rPr lang="en-GB" i="1" dirty="0" err="1">
                <a:latin typeface="Algerian" pitchFamily="82" charset="0"/>
              </a:rPr>
              <a:t>jiroveci</a:t>
            </a:r>
            <a:r>
              <a:rPr lang="en-GB" i="1" dirty="0">
                <a:latin typeface="Algerian" pitchFamily="82" charset="0"/>
              </a:rPr>
              <a:t> </a:t>
            </a:r>
            <a:r>
              <a:rPr lang="en-GB" dirty="0">
                <a:latin typeface="Algerian" pitchFamily="82" charset="0"/>
              </a:rPr>
              <a:t>pneumonia</a:t>
            </a:r>
            <a:endParaRPr lang="ar-SA" dirty="0">
              <a:latin typeface="Algerian" pitchFamily="82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GB" dirty="0" smtClean="0">
                <a:latin typeface="Algerian" pitchFamily="82" charset="0"/>
              </a:rPr>
              <a:t>Transmission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Person to person transmission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Environment to person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Own flora of throat?</a:t>
            </a:r>
          </a:p>
          <a:p>
            <a:pPr marL="0" indent="0" algn="l" rtl="0">
              <a:buNone/>
            </a:pPr>
            <a:r>
              <a:rPr lang="en-GB" dirty="0" smtClean="0">
                <a:latin typeface="Algerian" pitchFamily="82" charset="0"/>
                <a:cs typeface="Andalus" pitchFamily="18" charset="-78"/>
              </a:rPr>
              <a:t>Predisposing conditions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HIV infection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Malnourished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Steroid therapy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Antineoplastic treatment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Organ transplant 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recipient</a:t>
            </a:r>
            <a:endParaRPr lang="en-GB" dirty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endParaRPr lang="en-GB" dirty="0" smtClean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endParaRPr lang="ar-SA" dirty="0">
              <a:latin typeface="Algerian" pitchFamily="82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65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i="1" dirty="0" smtClean="0">
                <a:latin typeface="Algerian" pitchFamily="82" charset="0"/>
              </a:rPr>
              <a:t>p. </a:t>
            </a:r>
            <a:r>
              <a:rPr lang="en-US" i="1" dirty="0" err="1" smtClean="0">
                <a:latin typeface="Algerian" pitchFamily="82" charset="0"/>
              </a:rPr>
              <a:t>JIROVECI</a:t>
            </a:r>
            <a:r>
              <a:rPr lang="en-US" i="1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PNEUMONIA</a:t>
            </a:r>
            <a:r>
              <a:rPr lang="en-US" i="1" dirty="0" smtClean="0">
                <a:latin typeface="Algerian" pitchFamily="82" charset="0"/>
              </a:rPr>
              <a:t/>
            </a:r>
            <a:br>
              <a:rPr lang="en-US" i="1" dirty="0" smtClean="0">
                <a:latin typeface="Algerian" pitchFamily="82" charset="0"/>
              </a:rPr>
            </a:br>
            <a:r>
              <a:rPr lang="en-US" i="1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PATHOGENESIS</a:t>
            </a:r>
            <a:endParaRPr lang="ar-SA" dirty="0">
              <a:latin typeface="Algerian" pitchFamily="82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920" y="1556792"/>
            <a:ext cx="4429904" cy="4525963"/>
          </a:xfrm>
        </p:spPr>
        <p:txBody>
          <a:bodyPr>
            <a:normAutofit fontScale="85000" lnSpcReduction="20000"/>
          </a:bodyPr>
          <a:lstStyle/>
          <a:p>
            <a:pPr lvl="0" algn="l" rtl="0">
              <a:lnSpc>
                <a:spcPct val="115000"/>
              </a:lnSpc>
              <a:buFont typeface="Wingdings" pitchFamily="2" charset="2"/>
              <a:buChar char="q"/>
            </a:pPr>
            <a:r>
              <a:rPr lang="en-US" dirty="0">
                <a:latin typeface="Andalus"/>
                <a:ea typeface="Calibri"/>
                <a:cs typeface="Arial"/>
              </a:rPr>
              <a:t>Cell mediated immunity is central </a:t>
            </a:r>
            <a:r>
              <a:rPr lang="en-US" dirty="0" smtClean="0">
                <a:latin typeface="Andalus"/>
                <a:ea typeface="Calibri"/>
                <a:cs typeface="Arial"/>
              </a:rPr>
              <a:t>in </a:t>
            </a:r>
            <a:r>
              <a:rPr lang="en-US" dirty="0">
                <a:latin typeface="Andalus"/>
                <a:ea typeface="Calibri"/>
                <a:cs typeface="Arial"/>
              </a:rPr>
              <a:t>combating the </a:t>
            </a:r>
            <a:r>
              <a:rPr lang="en-US" i="1" dirty="0">
                <a:latin typeface="Andalus"/>
                <a:ea typeface="Calibri"/>
                <a:cs typeface="Arial"/>
              </a:rPr>
              <a:t>Pneumocystis </a:t>
            </a:r>
            <a:r>
              <a:rPr lang="en-US" i="1" dirty="0" err="1" smtClean="0">
                <a:latin typeface="Andalus"/>
                <a:ea typeface="Calibri"/>
                <a:cs typeface="Arial"/>
              </a:rPr>
              <a:t>jiroveci</a:t>
            </a:r>
            <a:r>
              <a:rPr lang="en-US" i="1" dirty="0" smtClean="0">
                <a:latin typeface="Andalus"/>
                <a:ea typeface="Calibri"/>
                <a:cs typeface="Arial"/>
              </a:rPr>
              <a:t> </a:t>
            </a:r>
            <a:r>
              <a:rPr lang="en-US" dirty="0" smtClean="0">
                <a:latin typeface="Andalus"/>
                <a:ea typeface="Calibri"/>
                <a:cs typeface="Arial"/>
              </a:rPr>
              <a:t> </a:t>
            </a:r>
            <a:r>
              <a:rPr lang="en-US" dirty="0">
                <a:latin typeface="Andalus"/>
                <a:ea typeface="Calibri"/>
                <a:cs typeface="Arial"/>
              </a:rPr>
              <a:t>pneumonia</a:t>
            </a:r>
            <a:endParaRPr lang="en-US" sz="2400" dirty="0"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Wingdings" pitchFamily="2" charset="2"/>
              <a:buChar char="q"/>
            </a:pPr>
            <a:r>
              <a:rPr lang="en-US" i="1" dirty="0">
                <a:latin typeface="Andalus"/>
                <a:ea typeface="Calibri"/>
                <a:cs typeface="Arial"/>
              </a:rPr>
              <a:t>Pneumocystis </a:t>
            </a:r>
            <a:r>
              <a:rPr lang="en-US" i="1" dirty="0" err="1" smtClean="0">
                <a:latin typeface="Andalus"/>
                <a:ea typeface="Calibri"/>
                <a:cs typeface="Arial"/>
              </a:rPr>
              <a:t>jiroveci</a:t>
            </a:r>
            <a:r>
              <a:rPr lang="en-US" i="1" dirty="0" smtClean="0">
                <a:latin typeface="Andalus"/>
                <a:ea typeface="Calibri"/>
                <a:cs typeface="Arial"/>
              </a:rPr>
              <a:t> </a:t>
            </a:r>
            <a:r>
              <a:rPr lang="en-US" dirty="0" smtClean="0">
                <a:latin typeface="Andalus"/>
                <a:ea typeface="Calibri"/>
                <a:cs typeface="Arial"/>
              </a:rPr>
              <a:t> </a:t>
            </a:r>
            <a:r>
              <a:rPr lang="en-US" dirty="0">
                <a:latin typeface="Andalus"/>
                <a:ea typeface="Calibri"/>
                <a:cs typeface="Arial"/>
              </a:rPr>
              <a:t>pneumonia is strongly related to AIDS</a:t>
            </a:r>
            <a:endParaRPr lang="en-US" sz="2400" dirty="0"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buFont typeface="Wingdings" pitchFamily="2" charset="2"/>
              <a:buChar char="q"/>
            </a:pPr>
            <a:r>
              <a:rPr lang="en-US" dirty="0">
                <a:latin typeface="Andalus"/>
                <a:ea typeface="Calibri"/>
                <a:cs typeface="Arial"/>
              </a:rPr>
              <a:t>The infection usually occurs when </a:t>
            </a:r>
            <a:r>
              <a:rPr lang="en-US" dirty="0" err="1">
                <a:latin typeface="Andalus"/>
                <a:ea typeface="Calibri"/>
                <a:cs typeface="Arial"/>
              </a:rPr>
              <a:t>CD4</a:t>
            </a:r>
            <a:r>
              <a:rPr lang="en-US" dirty="0">
                <a:latin typeface="Andalus"/>
                <a:ea typeface="Calibri"/>
                <a:cs typeface="Arial"/>
              </a:rPr>
              <a:t> count drops below 400/</a:t>
            </a:r>
            <a:r>
              <a:rPr lang="en-US" dirty="0" err="1">
                <a:latin typeface="Andalus"/>
                <a:ea typeface="Calibri"/>
                <a:cs typeface="Arial"/>
              </a:rPr>
              <a:t>uL</a:t>
            </a:r>
            <a:endParaRPr lang="en-US" sz="2400" dirty="0">
              <a:ea typeface="Calibri"/>
              <a:cs typeface="Arial"/>
            </a:endParaRPr>
          </a:p>
          <a:p>
            <a:pPr marL="0" indent="0" algn="l" rtl="0">
              <a:buNone/>
            </a:pPr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522007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8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4000" i="1" dirty="0">
                <a:solidFill>
                  <a:prstClr val="black"/>
                </a:solidFill>
                <a:latin typeface="Algerian" pitchFamily="82" charset="0"/>
              </a:rPr>
              <a:t>p. </a:t>
            </a:r>
            <a:r>
              <a:rPr lang="en-US" sz="4000" i="1" dirty="0" err="1">
                <a:solidFill>
                  <a:prstClr val="black"/>
                </a:solidFill>
                <a:latin typeface="Algerian" pitchFamily="82" charset="0"/>
              </a:rPr>
              <a:t>JIROVECI</a:t>
            </a:r>
            <a:r>
              <a:rPr lang="en-US" sz="4000" i="1" dirty="0">
                <a:solidFill>
                  <a:prstClr val="black"/>
                </a:solidFill>
                <a:latin typeface="Algerian" pitchFamily="8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Algerian" pitchFamily="82" charset="0"/>
              </a:rPr>
              <a:t>PNEUMONIA</a:t>
            </a:r>
            <a:r>
              <a:rPr lang="en-US" sz="4000" i="1" dirty="0">
                <a:solidFill>
                  <a:prstClr val="black"/>
                </a:solidFill>
                <a:latin typeface="Algerian" pitchFamily="82" charset="0"/>
              </a:rPr>
              <a:t/>
            </a:r>
            <a:br>
              <a:rPr lang="en-US" sz="4000" i="1" dirty="0">
                <a:solidFill>
                  <a:prstClr val="black"/>
                </a:solidFill>
                <a:latin typeface="Algerian" pitchFamily="82" charset="0"/>
              </a:rPr>
            </a:br>
            <a:r>
              <a:rPr lang="en-US" sz="4000" i="1" dirty="0">
                <a:solidFill>
                  <a:prstClr val="black"/>
                </a:solidFill>
                <a:latin typeface="Algerian" pitchFamily="8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Algerian" pitchFamily="82" charset="0"/>
              </a:rPr>
              <a:t>PATHOGENESIS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506916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95000"/>
              </a:lnSpc>
              <a:buFont typeface="Wingdings" pitchFamily="2" charset="2"/>
              <a:buChar char="q"/>
            </a:pPr>
            <a:r>
              <a:rPr lang="en-US" sz="2700" dirty="0">
                <a:latin typeface="Andalus"/>
                <a:ea typeface="Calibri"/>
                <a:cs typeface="Arial"/>
              </a:rPr>
              <a:t>Cysts of </a:t>
            </a:r>
            <a:r>
              <a:rPr lang="en-US" sz="2700" i="1" dirty="0">
                <a:latin typeface="Andalus"/>
                <a:ea typeface="Calibri"/>
                <a:cs typeface="Arial"/>
              </a:rPr>
              <a:t>Pneumocystis </a:t>
            </a:r>
            <a:r>
              <a:rPr lang="en-US" sz="2700" i="1" dirty="0" err="1">
                <a:latin typeface="Andalus"/>
                <a:ea typeface="Calibri"/>
                <a:cs typeface="Arial"/>
              </a:rPr>
              <a:t>jiroveci</a:t>
            </a:r>
            <a:r>
              <a:rPr lang="en-US" sz="2700" i="1" dirty="0">
                <a:latin typeface="Andalus"/>
                <a:ea typeface="Calibri"/>
                <a:cs typeface="Arial"/>
              </a:rPr>
              <a:t>  </a:t>
            </a:r>
            <a:r>
              <a:rPr lang="en-US" sz="2700" dirty="0">
                <a:latin typeface="Andalus"/>
                <a:ea typeface="Calibri"/>
                <a:cs typeface="Arial"/>
              </a:rPr>
              <a:t>are inhaled from environment which enter alveoli </a:t>
            </a:r>
          </a:p>
          <a:p>
            <a:pPr algn="l" rtl="0">
              <a:lnSpc>
                <a:spcPct val="95000"/>
              </a:lnSpc>
              <a:buFont typeface="Wingdings" pitchFamily="2" charset="2"/>
              <a:buChar char="q"/>
            </a:pPr>
            <a:r>
              <a:rPr lang="en-US" sz="2700" dirty="0">
                <a:latin typeface="Andalus"/>
                <a:ea typeface="Calibri"/>
                <a:cs typeface="Arial"/>
              </a:rPr>
              <a:t>Inflammatory response to cyst</a:t>
            </a:r>
          </a:p>
          <a:p>
            <a:pPr algn="l" rtl="0">
              <a:lnSpc>
                <a:spcPct val="95000"/>
              </a:lnSpc>
              <a:buFont typeface="Wingdings" pitchFamily="2" charset="2"/>
              <a:buChar char="q"/>
            </a:pPr>
            <a:r>
              <a:rPr lang="en-US" sz="2700" dirty="0">
                <a:latin typeface="Andalus"/>
                <a:ea typeface="Calibri"/>
                <a:cs typeface="Arial"/>
              </a:rPr>
              <a:t>Frothy exudate accumulates in alveoli that block gaseous exchange</a:t>
            </a:r>
          </a:p>
          <a:p>
            <a:pPr algn="l" rtl="0">
              <a:lnSpc>
                <a:spcPct val="95000"/>
              </a:lnSpc>
              <a:buFont typeface="Wingdings" pitchFamily="2" charset="2"/>
              <a:buChar char="q"/>
            </a:pPr>
            <a:r>
              <a:rPr lang="en-US" sz="2700" dirty="0">
                <a:latin typeface="Andalus"/>
                <a:ea typeface="Calibri"/>
                <a:cs typeface="Arial"/>
              </a:rPr>
              <a:t>Pneumonia develops due to fluid in </a:t>
            </a:r>
            <a:r>
              <a:rPr lang="en-US" sz="2700" dirty="0" smtClean="0">
                <a:latin typeface="Andalus"/>
                <a:ea typeface="Calibri"/>
                <a:cs typeface="Arial"/>
              </a:rPr>
              <a:t>lung-hinder gaseous exchange across alveolar membrane</a:t>
            </a:r>
            <a:endParaRPr lang="en-US" sz="2700" dirty="0">
              <a:latin typeface="Andalus"/>
              <a:ea typeface="Calibri"/>
              <a:cs typeface="Arial"/>
            </a:endParaRPr>
          </a:p>
          <a:p>
            <a:pPr algn="l" rtl="0"/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36" y="1700808"/>
            <a:ext cx="425086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437010" y="3284984"/>
            <a:ext cx="10792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Cyst form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7381429" y="2852936"/>
            <a:ext cx="1799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Trophozoite</a:t>
            </a:r>
            <a:r>
              <a:rPr lang="en-US" dirty="0" smtClean="0"/>
              <a:t> form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696984" y="5373216"/>
            <a:ext cx="29074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Broncho</a:t>
            </a:r>
            <a:r>
              <a:rPr lang="en-US" dirty="0" smtClean="0"/>
              <a:t>-alveolar lavage fluid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703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i="1" dirty="0" smtClean="0">
                <a:latin typeface="Algerian" pitchFamily="82" charset="0"/>
              </a:rPr>
              <a:t>p. </a:t>
            </a:r>
            <a:r>
              <a:rPr lang="en-US" i="1" dirty="0" err="1" smtClean="0">
                <a:latin typeface="Algerian" pitchFamily="82" charset="0"/>
              </a:rPr>
              <a:t>Jiroveci</a:t>
            </a:r>
            <a:r>
              <a:rPr lang="en-US" i="1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pneumonia-</a:t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clinical features</a:t>
            </a:r>
            <a:endParaRPr lang="ar-SA" dirty="0">
              <a:latin typeface="Algerian" pitchFamily="82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Progressive exertional 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dyspnoea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(95%)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Fever (&gt;80%)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Non-productive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cough (95%)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Chest discomfort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Weight loss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Chills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Haemoptysis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(rare)</a:t>
            </a:r>
          </a:p>
          <a:p>
            <a:pPr algn="l" rtl="0"/>
            <a:endParaRPr lang="ar-S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65760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885507" y="4365104"/>
            <a:ext cx="26389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dirty="0"/>
              <a:t>diffuse bilateral infiltrates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557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latin typeface="Algerian" pitchFamily="82" charset="0"/>
              </a:rPr>
              <a:t>Laboratory diagnosis</a:t>
            </a:r>
            <a:endParaRPr lang="ar-SA" dirty="0">
              <a:latin typeface="Algerian" pitchFamily="82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68760"/>
            <a:ext cx="5076056" cy="5328592"/>
          </a:xfrm>
        </p:spPr>
        <p:txBody>
          <a:bodyPr>
            <a:normAutofit fontScale="77500" lnSpcReduction="20000"/>
          </a:bodyPr>
          <a:lstStyle/>
          <a:p>
            <a:pPr lvl="0" algn="l" rtl="0">
              <a:lnSpc>
                <a:spcPct val="115000"/>
              </a:lnSpc>
              <a:buFont typeface="Wingdings"/>
              <a:buChar char=""/>
            </a:pPr>
            <a:r>
              <a:rPr lang="en-US" sz="3600" dirty="0" smtClean="0">
                <a:latin typeface="Andalus"/>
                <a:ea typeface="Calibri"/>
                <a:cs typeface="Arial"/>
              </a:rPr>
              <a:t>Serum </a:t>
            </a:r>
            <a:r>
              <a:rPr lang="en-US" sz="3600" dirty="0" err="1" smtClean="0">
                <a:latin typeface="Andalus"/>
                <a:ea typeface="Calibri"/>
                <a:cs typeface="Arial"/>
              </a:rPr>
              <a:t>LDH</a:t>
            </a:r>
            <a:r>
              <a:rPr lang="en-US" sz="3600" dirty="0" smtClean="0">
                <a:latin typeface="Andalus"/>
                <a:ea typeface="Calibri"/>
                <a:cs typeface="Arial"/>
              </a:rPr>
              <a:t>(NV&lt;95 </a:t>
            </a:r>
            <a:r>
              <a:rPr lang="en-US" sz="3600" dirty="0" err="1" smtClean="0">
                <a:latin typeface="Andalus"/>
                <a:ea typeface="Calibri"/>
                <a:cs typeface="Arial"/>
              </a:rPr>
              <a:t>IU</a:t>
            </a:r>
            <a:r>
              <a:rPr lang="en-US" sz="3600" dirty="0" smtClean="0">
                <a:latin typeface="Andalus"/>
                <a:ea typeface="Calibri"/>
                <a:cs typeface="Arial"/>
              </a:rPr>
              <a:t>/L)</a:t>
            </a:r>
          </a:p>
          <a:p>
            <a:pPr lvl="1" algn="l" rtl="0">
              <a:lnSpc>
                <a:spcPct val="115000"/>
              </a:lnSpc>
              <a:buFont typeface="Wingdings"/>
              <a:buChar char=""/>
            </a:pPr>
            <a:r>
              <a:rPr lang="en-US" dirty="0" smtClean="0">
                <a:latin typeface="Andalus"/>
                <a:ea typeface="Calibri"/>
                <a:cs typeface="Arial"/>
              </a:rPr>
              <a:t>Usually elevated in PNP(&gt; 200 </a:t>
            </a:r>
            <a:r>
              <a:rPr lang="en-US" dirty="0" err="1" smtClean="0">
                <a:latin typeface="Andalus"/>
                <a:ea typeface="Calibri"/>
                <a:cs typeface="Arial"/>
              </a:rPr>
              <a:t>IU</a:t>
            </a:r>
            <a:r>
              <a:rPr lang="en-US" dirty="0" smtClean="0">
                <a:latin typeface="Andalus"/>
                <a:ea typeface="Calibri"/>
                <a:cs typeface="Arial"/>
              </a:rPr>
              <a:t>/L)</a:t>
            </a:r>
          </a:p>
          <a:p>
            <a:pPr lvl="1" algn="l" rtl="0">
              <a:lnSpc>
                <a:spcPct val="115000"/>
              </a:lnSpc>
              <a:buFont typeface="Wingdings"/>
              <a:buChar char=""/>
            </a:pPr>
            <a:r>
              <a:rPr lang="en-US" dirty="0" smtClean="0">
                <a:latin typeface="Andalus"/>
                <a:ea typeface="Calibri"/>
                <a:cs typeface="Arial"/>
              </a:rPr>
              <a:t>High sensitivity but low specificity</a:t>
            </a:r>
          </a:p>
          <a:p>
            <a:pPr lvl="0" algn="l" rtl="0">
              <a:lnSpc>
                <a:spcPct val="115000"/>
              </a:lnSpc>
              <a:buFont typeface="Wingdings"/>
              <a:buChar char=""/>
            </a:pPr>
            <a:r>
              <a:rPr lang="en-US" sz="3600" dirty="0" err="1" smtClean="0">
                <a:latin typeface="Andalus"/>
                <a:ea typeface="Calibri"/>
                <a:cs typeface="Arial"/>
              </a:rPr>
              <a:t>Bronchoalveolar</a:t>
            </a:r>
            <a:r>
              <a:rPr lang="en-US" sz="3600" dirty="0" smtClean="0">
                <a:latin typeface="Andalus"/>
                <a:ea typeface="Calibri"/>
                <a:cs typeface="Arial"/>
              </a:rPr>
              <a:t> </a:t>
            </a:r>
            <a:r>
              <a:rPr lang="en-US" sz="3600" dirty="0">
                <a:latin typeface="Andalus"/>
                <a:ea typeface="Calibri"/>
                <a:cs typeface="Arial"/>
              </a:rPr>
              <a:t>lavage / lung biopsy for cyst stain. </a:t>
            </a:r>
            <a:endParaRPr lang="en-US" sz="3600" dirty="0">
              <a:ea typeface="Calibri"/>
              <a:cs typeface="Arial"/>
            </a:endParaRPr>
          </a:p>
          <a:p>
            <a:pPr lvl="1" algn="l" rtl="0">
              <a:lnSpc>
                <a:spcPct val="115000"/>
              </a:lnSpc>
              <a:buFont typeface="Wingdings" pitchFamily="2" charset="2"/>
              <a:buChar char="§"/>
            </a:pPr>
            <a:r>
              <a:rPr lang="en-US" sz="3100" dirty="0" err="1">
                <a:latin typeface="Andalus" pitchFamily="18" charset="-78"/>
                <a:ea typeface="Calibri"/>
                <a:cs typeface="Andalus" pitchFamily="18" charset="-78"/>
              </a:rPr>
              <a:t>Methenamine</a:t>
            </a:r>
            <a:r>
              <a:rPr lang="en-US" sz="3100" dirty="0">
                <a:latin typeface="Andalus" pitchFamily="18" charset="-78"/>
                <a:ea typeface="Calibri"/>
                <a:cs typeface="Andalus" pitchFamily="18" charset="-78"/>
              </a:rPr>
              <a:t> silver, </a:t>
            </a:r>
            <a:r>
              <a:rPr lang="en-US" sz="3100" dirty="0" err="1" smtClean="0">
                <a:latin typeface="Andalus" pitchFamily="18" charset="-78"/>
                <a:ea typeface="Calibri"/>
                <a:cs typeface="Andalus" pitchFamily="18" charset="-78"/>
              </a:rPr>
              <a:t>Giemsa</a:t>
            </a:r>
            <a:r>
              <a:rPr lang="en-US" sz="3100" dirty="0" smtClean="0">
                <a:latin typeface="Andalus" pitchFamily="18" charset="-78"/>
                <a:ea typeface="Calibri"/>
                <a:cs typeface="Andalus" pitchFamily="18" charset="-78"/>
              </a:rPr>
              <a:t>, </a:t>
            </a:r>
            <a:r>
              <a:rPr lang="en-US" sz="3100" dirty="0" err="1" smtClean="0">
                <a:latin typeface="Andalus" pitchFamily="18" charset="-78"/>
                <a:ea typeface="Calibri"/>
                <a:cs typeface="Andalus" pitchFamily="18" charset="-78"/>
              </a:rPr>
              <a:t>Calcofluor</a:t>
            </a:r>
            <a:r>
              <a:rPr lang="en-US" sz="3100" dirty="0" smtClean="0">
                <a:latin typeface="Andalus" pitchFamily="18" charset="-78"/>
                <a:ea typeface="Calibri"/>
                <a:cs typeface="Andalus" pitchFamily="18" charset="-78"/>
              </a:rPr>
              <a:t> white</a:t>
            </a:r>
            <a:endParaRPr lang="en-US" sz="3100" dirty="0">
              <a:latin typeface="Andalus" pitchFamily="18" charset="-78"/>
              <a:ea typeface="Calibri"/>
              <a:cs typeface="Andalus" pitchFamily="18" charset="-78"/>
            </a:endParaRPr>
          </a:p>
          <a:p>
            <a:pPr lvl="1" algn="l" rtl="0">
              <a:lnSpc>
                <a:spcPct val="115000"/>
              </a:lnSpc>
              <a:buFont typeface="Wingdings" pitchFamily="2" charset="2"/>
              <a:buChar char="§"/>
            </a:pPr>
            <a:r>
              <a:rPr lang="en-US" sz="3100" dirty="0">
                <a:latin typeface="Andalus" pitchFamily="18" charset="-78"/>
                <a:ea typeface="Calibri"/>
                <a:cs typeface="Andalus" pitchFamily="18" charset="-78"/>
              </a:rPr>
              <a:t>Gram stain not effective</a:t>
            </a:r>
          </a:p>
          <a:p>
            <a:pPr lvl="0" algn="l" rtl="0">
              <a:lnSpc>
                <a:spcPct val="115000"/>
              </a:lnSpc>
              <a:buFont typeface="Wingdings"/>
              <a:buChar char=""/>
            </a:pPr>
            <a:r>
              <a:rPr lang="en-US" sz="3600" dirty="0">
                <a:latin typeface="Andalus"/>
                <a:ea typeface="Calibri"/>
                <a:cs typeface="Arial"/>
              </a:rPr>
              <a:t>Immuno-fluorescent staining </a:t>
            </a:r>
          </a:p>
          <a:p>
            <a:pPr lvl="1" algn="l" rtl="0">
              <a:lnSpc>
                <a:spcPct val="115000"/>
              </a:lnSpc>
              <a:buFont typeface="Wingdings" pitchFamily="2" charset="2"/>
              <a:buChar char="§"/>
            </a:pPr>
            <a:r>
              <a:rPr lang="en-US" sz="3100" dirty="0">
                <a:latin typeface="Andalus" pitchFamily="18" charset="-78"/>
                <a:ea typeface="Calibri"/>
                <a:cs typeface="Andalus" pitchFamily="18" charset="-78"/>
              </a:rPr>
              <a:t>On </a:t>
            </a:r>
            <a:r>
              <a:rPr lang="en-US" sz="3100" dirty="0" err="1">
                <a:latin typeface="Andalus" pitchFamily="18" charset="-78"/>
                <a:ea typeface="Calibri"/>
                <a:cs typeface="Andalus" pitchFamily="18" charset="-78"/>
              </a:rPr>
              <a:t>broncho</a:t>
            </a:r>
            <a:r>
              <a:rPr lang="en-US" sz="3100" dirty="0">
                <a:latin typeface="Andalus" pitchFamily="18" charset="-78"/>
                <a:ea typeface="Calibri"/>
                <a:cs typeface="Andalus" pitchFamily="18" charset="-78"/>
              </a:rPr>
              <a:t>-alveolar lavage, lung biopsy specimen</a:t>
            </a:r>
          </a:p>
          <a:p>
            <a:pPr lvl="1" algn="l" rtl="0">
              <a:lnSpc>
                <a:spcPct val="115000"/>
              </a:lnSpc>
              <a:buFont typeface="Wingdings" pitchFamily="2" charset="2"/>
              <a:buChar char="§"/>
            </a:pPr>
            <a:r>
              <a:rPr lang="en-US" sz="3100" dirty="0">
                <a:latin typeface="Andalus" pitchFamily="18" charset="-78"/>
                <a:ea typeface="Calibri"/>
                <a:cs typeface="Andalus" pitchFamily="18" charset="-78"/>
              </a:rPr>
              <a:t>Sensitive test</a:t>
            </a:r>
          </a:p>
          <a:p>
            <a:pPr lvl="1" algn="l" rtl="0">
              <a:lnSpc>
                <a:spcPct val="115000"/>
              </a:lnSpc>
              <a:buFont typeface="Courier New"/>
              <a:buChar char="o"/>
            </a:pPr>
            <a:endParaRPr lang="en-US" sz="2000" dirty="0">
              <a:ea typeface="Calibri"/>
              <a:cs typeface="Arial"/>
            </a:endParaRPr>
          </a:p>
          <a:p>
            <a:pPr algn="l" rtl="0"/>
            <a:endParaRPr lang="ar-S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2790056" cy="188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5220072" y="3425458"/>
            <a:ext cx="32336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dirty="0" smtClean="0"/>
              <a:t>Cysts of </a:t>
            </a:r>
            <a:r>
              <a:rPr lang="en-GB" i="1" dirty="0" smtClean="0"/>
              <a:t>P. </a:t>
            </a:r>
            <a:r>
              <a:rPr lang="en-GB" i="1" dirty="0" err="1" smtClean="0"/>
              <a:t>jiroveci</a:t>
            </a:r>
            <a:r>
              <a:rPr lang="en-GB" i="1" dirty="0" smtClean="0"/>
              <a:t> </a:t>
            </a:r>
            <a:r>
              <a:rPr lang="en-GB" dirty="0" smtClean="0"/>
              <a:t>in lung biopsy </a:t>
            </a:r>
            <a:endParaRPr lang="ar-S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2790056" cy="21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5197232" y="6200179"/>
            <a:ext cx="318779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GB" dirty="0" smtClean="0"/>
              <a:t>Immuno-fluorescent staining of </a:t>
            </a:r>
          </a:p>
          <a:p>
            <a:pPr algn="l" rtl="0"/>
            <a:r>
              <a:rPr lang="en-GB" i="1" dirty="0" smtClean="0"/>
              <a:t>P. </a:t>
            </a:r>
            <a:r>
              <a:rPr lang="en-GB" i="1" dirty="0" err="1" smtClean="0"/>
              <a:t>jiroveci</a:t>
            </a:r>
            <a:r>
              <a:rPr lang="en-GB" i="1" dirty="0" smtClean="0"/>
              <a:t> </a:t>
            </a:r>
            <a:r>
              <a:rPr lang="en-GB" dirty="0" smtClean="0"/>
              <a:t>cysts in </a:t>
            </a:r>
            <a:r>
              <a:rPr lang="en-GB" dirty="0" err="1" smtClean="0"/>
              <a:t>BAL</a:t>
            </a:r>
            <a:r>
              <a:rPr lang="en-GB" dirty="0" smtClean="0"/>
              <a:t> fluid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50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prstClr val="black"/>
                </a:solidFill>
                <a:latin typeface="Algerian" pitchFamily="82" charset="0"/>
              </a:rPr>
              <a:t>Laboratory diagnosis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 algn="l" rtl="0">
              <a:lnSpc>
                <a:spcPct val="95000"/>
              </a:lnSpc>
              <a:buFont typeface="Wingdings"/>
              <a:buChar char=""/>
            </a:pPr>
            <a:r>
              <a:rPr lang="en-US" sz="2800" dirty="0" err="1">
                <a:latin typeface="Andalus"/>
                <a:ea typeface="Calibri"/>
                <a:cs typeface="Arial"/>
              </a:rPr>
              <a:t>PCR</a:t>
            </a:r>
            <a:endParaRPr lang="en-US" sz="2800" dirty="0">
              <a:latin typeface="Andalus"/>
              <a:ea typeface="Calibri"/>
              <a:cs typeface="Arial"/>
            </a:endParaRPr>
          </a:p>
          <a:p>
            <a:pPr lvl="1" algn="l" rtl="0">
              <a:lnSpc>
                <a:spcPct val="95000"/>
              </a:lnSpc>
              <a:buFont typeface="Wingdings" pitchFamily="2" charset="2"/>
              <a:buChar char="§"/>
            </a:pPr>
            <a:r>
              <a:rPr lang="en-US" sz="2400" dirty="0">
                <a:latin typeface="Andalus" pitchFamily="18" charset="-78"/>
                <a:ea typeface="Calibri"/>
                <a:cs typeface="Andalus" pitchFamily="18" charset="-78"/>
              </a:rPr>
              <a:t>Rapid and sensitive test</a:t>
            </a:r>
          </a:p>
          <a:p>
            <a:pPr lvl="0" algn="l" rtl="0">
              <a:lnSpc>
                <a:spcPct val="95000"/>
              </a:lnSpc>
              <a:buFont typeface="Wingdings"/>
              <a:buChar char=""/>
            </a:pPr>
            <a:r>
              <a:rPr lang="en-US" sz="2800" dirty="0">
                <a:latin typeface="Andalus"/>
                <a:ea typeface="Calibri"/>
                <a:cs typeface="Arial"/>
              </a:rPr>
              <a:t>Serology</a:t>
            </a:r>
          </a:p>
          <a:p>
            <a:pPr lvl="1" algn="l" rtl="0">
              <a:lnSpc>
                <a:spcPct val="95000"/>
              </a:lnSpc>
              <a:buFont typeface="Wingdings" pitchFamily="2" charset="2"/>
              <a:buChar char="§"/>
            </a:pPr>
            <a:r>
              <a:rPr lang="en-US" sz="2400" dirty="0">
                <a:latin typeface="Andalus" pitchFamily="18" charset="-78"/>
                <a:ea typeface="Calibri"/>
                <a:cs typeface="Andalus" pitchFamily="18" charset="-78"/>
              </a:rPr>
              <a:t>Not useful in acute infection</a:t>
            </a:r>
          </a:p>
          <a:p>
            <a:pPr lvl="1" algn="l" rtl="0">
              <a:lnSpc>
                <a:spcPct val="95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ndalus" pitchFamily="18" charset="-78"/>
                <a:ea typeface="Calibri"/>
                <a:cs typeface="Andalus" pitchFamily="18" charset="-78"/>
              </a:rPr>
              <a:t>Used in establishing the prevalence of </a:t>
            </a:r>
            <a:r>
              <a:rPr lang="en-US" sz="2400" i="1" dirty="0" smtClean="0">
                <a:latin typeface="Andalus" pitchFamily="18" charset="-78"/>
                <a:ea typeface="Calibri"/>
                <a:cs typeface="Andalus" pitchFamily="18" charset="-78"/>
              </a:rPr>
              <a:t>P. </a:t>
            </a:r>
            <a:r>
              <a:rPr lang="en-US" sz="2400" i="1" dirty="0" err="1" smtClean="0">
                <a:latin typeface="Andalus" pitchFamily="18" charset="-78"/>
                <a:ea typeface="Calibri"/>
                <a:cs typeface="Andalus" pitchFamily="18" charset="-78"/>
              </a:rPr>
              <a:t>jiroveci</a:t>
            </a:r>
            <a:r>
              <a:rPr lang="en-US" sz="2400" i="1" dirty="0" smtClean="0">
                <a:latin typeface="Andalus" pitchFamily="18" charset="-78"/>
                <a:ea typeface="Calibri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ea typeface="Calibri"/>
                <a:cs typeface="Andalus" pitchFamily="18" charset="-78"/>
              </a:rPr>
              <a:t> infection</a:t>
            </a:r>
            <a:endParaRPr lang="en-US" sz="2400" dirty="0">
              <a:latin typeface="Andalus" pitchFamily="18" charset="-78"/>
              <a:ea typeface="Calibri"/>
              <a:cs typeface="Andalus" pitchFamily="18" charset="-78"/>
            </a:endParaRPr>
          </a:p>
          <a:p>
            <a:pPr algn="l" rtl="0"/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75590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179258" y="4900518"/>
            <a:ext cx="36608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Positive DNA </a:t>
            </a:r>
            <a:r>
              <a:rPr lang="en-US" dirty="0" err="1" smtClean="0"/>
              <a:t>PCR</a:t>
            </a:r>
            <a:r>
              <a:rPr lang="en-US" dirty="0" smtClean="0"/>
              <a:t> of </a:t>
            </a:r>
            <a:r>
              <a:rPr lang="en-US" i="1" dirty="0" smtClean="0"/>
              <a:t>P. </a:t>
            </a:r>
            <a:r>
              <a:rPr lang="en-US" i="1" dirty="0" err="1" smtClean="0"/>
              <a:t>jiroveci</a:t>
            </a:r>
            <a:r>
              <a:rPr lang="en-US" i="1" dirty="0" smtClean="0"/>
              <a:t> </a:t>
            </a:r>
            <a:r>
              <a:rPr lang="en-US" dirty="0" smtClean="0"/>
              <a:t>fungus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8707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latin typeface="Algerian" pitchFamily="82" charset="0"/>
              </a:rPr>
              <a:t>LEARNING OBJECTIVES</a:t>
            </a:r>
            <a:endParaRPr lang="ar-SA" dirty="0">
              <a:latin typeface="Algerian" pitchFamily="82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Describe pathogenesis, clinical findings and lab diagnosis of rhino-cerebral </a:t>
            </a:r>
            <a:r>
              <a:rPr lang="en-GB" dirty="0" err="1" smtClean="0">
                <a:latin typeface="Andalus" pitchFamily="18" charset="-78"/>
                <a:cs typeface="Andalus" pitchFamily="18" charset="-78"/>
              </a:rPr>
              <a:t>mucormycosis</a:t>
            </a:r>
            <a:endParaRPr lang="en-GB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Describe pathogenesis, clinical findings &amp; laboratory diagnosis of </a:t>
            </a:r>
            <a:r>
              <a:rPr lang="en-GB" i="1" dirty="0" smtClean="0">
                <a:latin typeface="Andalus" pitchFamily="18" charset="-78"/>
                <a:cs typeface="Andalus" pitchFamily="18" charset="-78"/>
              </a:rPr>
              <a:t>pneumocystis </a:t>
            </a:r>
            <a:r>
              <a:rPr lang="en-GB" i="1" dirty="0" err="1" smtClean="0">
                <a:latin typeface="Andalus" pitchFamily="18" charset="-78"/>
                <a:cs typeface="Andalus" pitchFamily="18" charset="-78"/>
              </a:rPr>
              <a:t>jiroveci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 pneumonia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281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dirty="0" smtClean="0">
                <a:latin typeface="Algerian" pitchFamily="82" charset="0"/>
              </a:rPr>
              <a:t>RHINO-CEREBRAL </a:t>
            </a:r>
            <a:r>
              <a:rPr lang="en-GB" dirty="0" err="1" smtClean="0">
                <a:latin typeface="Algerian" pitchFamily="82" charset="0"/>
              </a:rPr>
              <a:t>MUCORMYCOSIS</a:t>
            </a:r>
            <a:endParaRPr lang="ar-SA" dirty="0">
              <a:latin typeface="Algerian" pitchFamily="82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00200"/>
            <a:ext cx="5472608" cy="4781128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GB" sz="4000" dirty="0" smtClean="0">
                <a:solidFill>
                  <a:prstClr val="black"/>
                </a:solidFill>
                <a:latin typeface="Algerian" pitchFamily="82" charset="0"/>
                <a:ea typeface="+mj-ea"/>
                <a:cs typeface="+mj-cs"/>
              </a:rPr>
              <a:t>Introduction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Opportunistic mycosis(Fungus)</a:t>
            </a:r>
          </a:p>
          <a:p>
            <a:pPr algn="l" rtl="0">
              <a:buFont typeface="Wingdings" pitchFamily="2" charset="2"/>
              <a:buChar char="q"/>
            </a:pPr>
            <a:r>
              <a:rPr lang="en-GB" i="1" dirty="0" err="1" smtClean="0">
                <a:latin typeface="Andalus" pitchFamily="18" charset="-78"/>
                <a:cs typeface="Andalus" pitchFamily="18" charset="-78"/>
              </a:rPr>
              <a:t>Rhizopus</a:t>
            </a:r>
            <a:r>
              <a:rPr lang="en-GB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GB" i="1" dirty="0" err="1" smtClean="0">
                <a:latin typeface="Andalus" pitchFamily="18" charset="-78"/>
                <a:cs typeface="Andalus" pitchFamily="18" charset="-78"/>
              </a:rPr>
              <a:t>oryzae</a:t>
            </a:r>
            <a:r>
              <a:rPr lang="en-GB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60% cases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Others-</a:t>
            </a:r>
            <a:r>
              <a:rPr lang="en-GB" i="1" dirty="0" err="1" smtClean="0">
                <a:latin typeface="Andalus" pitchFamily="18" charset="-78"/>
                <a:cs typeface="Andalus" pitchFamily="18" charset="-78"/>
              </a:rPr>
              <a:t>Rhizomucor</a:t>
            </a:r>
            <a:r>
              <a:rPr lang="en-GB" i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GB" i="1" dirty="0" err="1" smtClean="0">
                <a:latin typeface="Andalus" pitchFamily="18" charset="-78"/>
                <a:cs typeface="Andalus" pitchFamily="18" charset="-78"/>
              </a:rPr>
              <a:t>Absidia</a:t>
            </a:r>
            <a:r>
              <a:rPr lang="en-GB" i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GB" i="1" dirty="0" err="1" smtClean="0">
                <a:latin typeface="Andalus" pitchFamily="18" charset="-78"/>
                <a:cs typeface="Andalus" pitchFamily="18" charset="-78"/>
              </a:rPr>
              <a:t>Mucor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 etc.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Very lethal infections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Usually not diagnosed until death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Recent increase incidence due to ?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89902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996044" y="3685674"/>
            <a:ext cx="16978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i="1" dirty="0" err="1" smtClean="0">
                <a:solidFill>
                  <a:schemeClr val="bg1"/>
                </a:solidFill>
              </a:rPr>
              <a:t>Rhizopus</a:t>
            </a:r>
            <a:r>
              <a:rPr lang="en-GB" i="1" dirty="0" smtClean="0">
                <a:solidFill>
                  <a:schemeClr val="bg1"/>
                </a:solidFill>
              </a:rPr>
              <a:t> </a:t>
            </a:r>
            <a:r>
              <a:rPr lang="en-GB" i="1" dirty="0" err="1" smtClean="0">
                <a:solidFill>
                  <a:schemeClr val="bg1"/>
                </a:solidFill>
              </a:rPr>
              <a:t>oryzae</a:t>
            </a:r>
            <a:endParaRPr lang="ar-S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>
                <a:latin typeface="Algerian" pitchFamily="82" charset="0"/>
              </a:rPr>
              <a:t>PATHOGENESIS</a:t>
            </a:r>
            <a:endParaRPr lang="ar-SA" dirty="0">
              <a:latin typeface="Algerian" pitchFamily="82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4978896" cy="532859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Saprophytic 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mould-decaying 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organic matter</a:t>
            </a:r>
          </a:p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Widely present in environment</a:t>
            </a:r>
          </a:p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Spores in air-Inhaled</a:t>
            </a:r>
          </a:p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Reach </a:t>
            </a:r>
            <a:r>
              <a:rPr lang="en-GB" dirty="0" err="1" smtClean="0">
                <a:latin typeface="Andalus" pitchFamily="18" charset="-78"/>
                <a:cs typeface="Andalus" pitchFamily="18" charset="-78"/>
              </a:rPr>
              <a:t>para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-nasal sinuses</a:t>
            </a:r>
          </a:p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Acidosis </a:t>
            </a:r>
            <a:r>
              <a:rPr lang="en-GB" dirty="0" err="1" smtClean="0">
                <a:latin typeface="Andalus" pitchFamily="18" charset="-78"/>
                <a:cs typeface="Andalus" pitchFamily="18" charset="-78"/>
              </a:rPr>
              <a:t>esp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Diabetic ketoacidosis-very strong link</a:t>
            </a:r>
          </a:p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Other conditions-</a:t>
            </a:r>
            <a:r>
              <a:rPr lang="en-GB" dirty="0" err="1" smtClean="0">
                <a:latin typeface="Andalus" pitchFamily="18" charset="-78"/>
                <a:cs typeface="Andalus" pitchFamily="18" charset="-78"/>
              </a:rPr>
              <a:t>leukemia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, steroid therapy, burns, immunodeficiency, dialysis with iron </a:t>
            </a:r>
            <a:r>
              <a:rPr lang="en-GB" dirty="0" err="1" smtClean="0">
                <a:latin typeface="Andalus" pitchFamily="18" charset="-78"/>
                <a:cs typeface="Andalus" pitchFamily="18" charset="-78"/>
              </a:rPr>
              <a:t>chelator</a:t>
            </a:r>
            <a:endParaRPr lang="en-GB" dirty="0" smtClean="0">
              <a:latin typeface="Andalus" pitchFamily="18" charset="-78"/>
              <a:cs typeface="Andalus" pitchFamily="18" charset="-78"/>
            </a:endParaRPr>
          </a:p>
          <a:p>
            <a:pPr algn="l" rtl="0"/>
            <a:endParaRPr lang="en-GB" dirty="0" smtClean="0"/>
          </a:p>
          <a:p>
            <a:pPr algn="l" rtl="0"/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421196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>
                <a:solidFill>
                  <a:prstClr val="black"/>
                </a:solidFill>
                <a:latin typeface="Algerian" pitchFamily="82" charset="0"/>
              </a:rPr>
              <a:t>PATHOGENESIS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528390"/>
            <a:ext cx="4978896" cy="478112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Spores in sinuses germinate</a:t>
            </a:r>
          </a:p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Hyphae invade the blood vessels</a:t>
            </a:r>
          </a:p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Thrombosis and infarction </a:t>
            </a:r>
          </a:p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Ischemic necrosis of part distal to necrosis</a:t>
            </a:r>
          </a:p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Plane for invasion of fungus</a:t>
            </a:r>
          </a:p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Sinuses, bones, cartilage, eye, brain tissue invaded</a:t>
            </a:r>
          </a:p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No body planes hinder its spread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05" y="1196752"/>
            <a:ext cx="26463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05" y="3860577"/>
            <a:ext cx="2646363" cy="244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9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>
                <a:latin typeface="Algerian" pitchFamily="82" charset="0"/>
              </a:rPr>
              <a:t>Clinical features</a:t>
            </a:r>
            <a:endParaRPr lang="ar-SA" dirty="0">
              <a:latin typeface="Algerian" pitchFamily="82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84784"/>
            <a:ext cx="4330824" cy="4525963"/>
          </a:xfrm>
        </p:spPr>
        <p:txBody>
          <a:bodyPr/>
          <a:lstStyle/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Rapid and fulminant course</a:t>
            </a:r>
          </a:p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Oedema face, eye</a:t>
            </a:r>
          </a:p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Bloody nasal discharge</a:t>
            </a:r>
          </a:p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Fever, general illness</a:t>
            </a:r>
          </a:p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Confusion, delirium</a:t>
            </a:r>
          </a:p>
          <a:p>
            <a:pPr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Death in serious cases</a:t>
            </a:r>
          </a:p>
          <a:p>
            <a:pPr algn="l" rtl="0"/>
            <a:endParaRPr lang="ar-SA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51640"/>
            <a:ext cx="4680520" cy="480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0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lgerian" pitchFamily="82" charset="0"/>
              </a:rPr>
              <a:t>Laboratory diagnosis</a:t>
            </a:r>
            <a:endParaRPr lang="ar-SA" dirty="0">
              <a:latin typeface="Algerian" pitchFamily="82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GB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CLINICAL SUSPICION IS UTMOST IN EARLY DIAGNOSIS &amp; TREATMENT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Blood Glucose- High in </a:t>
            </a:r>
            <a:r>
              <a:rPr lang="en-GB" dirty="0" err="1" smtClean="0">
                <a:latin typeface="Andalus" pitchFamily="18" charset="-78"/>
                <a:cs typeface="Andalus" pitchFamily="18" charset="-78"/>
              </a:rPr>
              <a:t>DKA</a:t>
            </a:r>
            <a:endParaRPr lang="en-GB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Urine ketone bodies-+</a:t>
            </a:r>
            <a:r>
              <a:rPr lang="en-GB" dirty="0" err="1" smtClean="0">
                <a:latin typeface="Andalus" pitchFamily="18" charset="-78"/>
                <a:cs typeface="Andalus" pitchFamily="18" charset="-78"/>
              </a:rPr>
              <a:t>ve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en-GB" dirty="0" err="1" smtClean="0">
                <a:latin typeface="Andalus" pitchFamily="18" charset="-78"/>
                <a:cs typeface="Andalus" pitchFamily="18" charset="-78"/>
              </a:rPr>
              <a:t>DKA</a:t>
            </a:r>
            <a:endParaRPr lang="en-GB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Blood pH-usually low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Blood </a:t>
            </a:r>
            <a:r>
              <a:rPr lang="en-GB" dirty="0" err="1" smtClean="0">
                <a:latin typeface="Andalus" pitchFamily="18" charset="-78"/>
                <a:cs typeface="Andalus" pitchFamily="18" charset="-78"/>
              </a:rPr>
              <a:t>CP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- usually high TLC, Low </a:t>
            </a:r>
            <a:r>
              <a:rPr lang="en-GB" dirty="0" err="1" smtClean="0">
                <a:latin typeface="Andalus" pitchFamily="18" charset="-78"/>
                <a:cs typeface="Andalus" pitchFamily="18" charset="-78"/>
              </a:rPr>
              <a:t>Hb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783"/>
            <a:ext cx="3521075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625046" y="4637732"/>
            <a:ext cx="28551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Positive Urine ketone bodies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2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>
                <a:solidFill>
                  <a:prstClr val="black"/>
                </a:solidFill>
                <a:latin typeface="Algerian" pitchFamily="82" charset="0"/>
              </a:rPr>
              <a:t>Laboratory diagnosis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496" y="1196752"/>
            <a:ext cx="5472608" cy="5472608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800" dirty="0" smtClean="0">
                <a:latin typeface="Andalus" pitchFamily="18" charset="-78"/>
                <a:cs typeface="Andalus" pitchFamily="18" charset="-78"/>
              </a:rPr>
              <a:t>Nasal swab/ fluid for microscopy</a:t>
            </a:r>
          </a:p>
          <a:p>
            <a:pPr lvl="1" algn="l" rtl="0"/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Usually negative by Gram stain</a:t>
            </a:r>
          </a:p>
          <a:p>
            <a:pPr lvl="1" algn="l" rtl="0"/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Special fungal stains required</a:t>
            </a:r>
          </a:p>
          <a:p>
            <a:pPr marL="457200" lvl="1" indent="-457200" algn="l" rtl="0">
              <a:buFont typeface="Wingdings" pitchFamily="2" charset="2"/>
              <a:buChar char="q"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Nasal swab/ 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fluid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for fungal culture </a:t>
            </a:r>
          </a:p>
          <a:p>
            <a:pPr lvl="1" algn="l" rtl="0"/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Special fungal culture medium e.g. </a:t>
            </a:r>
            <a:r>
              <a:rPr lang="en-GB" sz="2400" dirty="0" err="1" smtClean="0">
                <a:latin typeface="Andalus" pitchFamily="18" charset="-78"/>
                <a:cs typeface="Andalus" pitchFamily="18" charset="-78"/>
              </a:rPr>
              <a:t>Sabauraud</a:t>
            </a: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 Agar</a:t>
            </a:r>
          </a:p>
          <a:p>
            <a:pPr lvl="1" algn="l" rtl="0"/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Rapid growth</a:t>
            </a:r>
          </a:p>
          <a:p>
            <a:pPr lvl="1" algn="l" rtl="0"/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Identification by microscopy</a:t>
            </a:r>
          </a:p>
          <a:p>
            <a:pPr marL="457200" lvl="1" indent="-457200" algn="l" rtl="0">
              <a:buFont typeface="Wingdings" pitchFamily="2" charset="2"/>
              <a:buChar char="q"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Tissue for 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H/P</a:t>
            </a:r>
          </a:p>
          <a:p>
            <a:pPr marL="742950" lvl="2" indent="-342900"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Stain for fungal hypha</a:t>
            </a:r>
          </a:p>
          <a:p>
            <a:pPr marL="742950" lvl="2" indent="-342900" algn="l" rtl="0"/>
            <a:r>
              <a:rPr lang="en-GB" dirty="0" smtClean="0">
                <a:latin typeface="Andalus" pitchFamily="18" charset="-78"/>
                <a:cs typeface="Andalus" pitchFamily="18" charset="-78"/>
              </a:rPr>
              <a:t>Non </a:t>
            </a:r>
            <a:r>
              <a:rPr lang="en-GB" dirty="0" err="1" smtClean="0">
                <a:latin typeface="Andalus" pitchFamily="18" charset="-78"/>
                <a:cs typeface="Andalus" pitchFamily="18" charset="-78"/>
              </a:rPr>
              <a:t>septate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 hyphae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44" y="1268760"/>
            <a:ext cx="3782928" cy="28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86324"/>
            <a:ext cx="3728126" cy="246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30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i="1" dirty="0" smtClean="0">
                <a:latin typeface="Algerian" pitchFamily="82" charset="0"/>
              </a:rPr>
              <a:t>Pneumocystis </a:t>
            </a:r>
            <a:r>
              <a:rPr lang="en-GB" i="1" dirty="0" err="1" smtClean="0">
                <a:latin typeface="Algerian" pitchFamily="82" charset="0"/>
              </a:rPr>
              <a:t>jiroveci</a:t>
            </a:r>
            <a:r>
              <a:rPr lang="en-GB" i="1" dirty="0" smtClean="0">
                <a:latin typeface="Algerian" pitchFamily="82" charset="0"/>
              </a:rPr>
              <a:t> </a:t>
            </a:r>
            <a:r>
              <a:rPr lang="en-GB" dirty="0" smtClean="0">
                <a:latin typeface="Algerian" pitchFamily="82" charset="0"/>
              </a:rPr>
              <a:t>pneumonia</a:t>
            </a:r>
            <a:endParaRPr lang="ar-SA" dirty="0">
              <a:latin typeface="Algerian" pitchFamily="82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853136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i="1" dirty="0" smtClean="0">
                <a:latin typeface="Andalus" pitchFamily="18" charset="-78"/>
                <a:cs typeface="Andalus" pitchFamily="18" charset="-78"/>
              </a:rPr>
              <a:t>P. </a:t>
            </a:r>
            <a:r>
              <a:rPr lang="en-GB" i="1" dirty="0" err="1" smtClean="0">
                <a:latin typeface="Andalus" pitchFamily="18" charset="-78"/>
                <a:cs typeface="Andalus" pitchFamily="18" charset="-78"/>
              </a:rPr>
              <a:t>jiroveci</a:t>
            </a:r>
            <a:r>
              <a:rPr lang="en-GB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–fungus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Present in environment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Many healthy people harbour this fungus 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Opportunistic mycosis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Most common cause of non-bacterial pneumonia in AIDS patients</a:t>
            </a:r>
          </a:p>
          <a:p>
            <a:pPr algn="l" rtl="0">
              <a:buFont typeface="Wingdings" pitchFamily="2" charset="2"/>
              <a:buChar char="q"/>
            </a:pPr>
            <a:r>
              <a:rPr lang="en-GB" dirty="0" smtClean="0">
                <a:latin typeface="Andalus" pitchFamily="18" charset="-78"/>
                <a:cs typeface="Andalus" pitchFamily="18" charset="-78"/>
              </a:rPr>
              <a:t>Cell mediated immunity-limits infection by this fungus</a:t>
            </a:r>
          </a:p>
          <a:p>
            <a:pPr algn="l" rtl="0"/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41079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531</Words>
  <Application>Microsoft Office PowerPoint</Application>
  <PresentationFormat>عرض على الشاشة (3:4)‏</PresentationFormat>
  <Paragraphs>114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Respiratory Infections in Immuno-compromised Hosts</vt:lpstr>
      <vt:lpstr>LEARNING OBJECTIVES</vt:lpstr>
      <vt:lpstr>RHINO-CEREBRAL MUCORMYCOSIS</vt:lpstr>
      <vt:lpstr>PATHOGENESIS</vt:lpstr>
      <vt:lpstr>PATHOGENESIS</vt:lpstr>
      <vt:lpstr>Clinical features</vt:lpstr>
      <vt:lpstr>Laboratory diagnosis</vt:lpstr>
      <vt:lpstr>Laboratory diagnosis</vt:lpstr>
      <vt:lpstr>Pneumocystis jiroveci pneumonia</vt:lpstr>
      <vt:lpstr>Pneumocystis jiroveci pneumonia</vt:lpstr>
      <vt:lpstr>p. JIROVECI PNEUMONIA  PATHOGENESIS</vt:lpstr>
      <vt:lpstr>p. JIROVECI PNEUMONIA  PATHOGENESIS</vt:lpstr>
      <vt:lpstr>p. Jiroveci pneumonia- clinical features</vt:lpstr>
      <vt:lpstr>Laboratory diagnosis</vt:lpstr>
      <vt:lpstr>Laboratory diagnosis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Infections in Immuno-compromised Hosts</dc:title>
  <dc:creator>MAx</dc:creator>
  <cp:lastModifiedBy>MAx</cp:lastModifiedBy>
  <cp:revision>38</cp:revision>
  <dcterms:created xsi:type="dcterms:W3CDTF">2013-09-23T07:23:53Z</dcterms:created>
  <dcterms:modified xsi:type="dcterms:W3CDTF">2013-12-01T17:57:51Z</dcterms:modified>
</cp:coreProperties>
</file>