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A5F9-A3C6-43B0-8074-EE9C8819B89C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7E38-77B5-422D-97C8-3ECA45514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029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A5F9-A3C6-43B0-8074-EE9C8819B89C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7E38-77B5-422D-97C8-3ECA45514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395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A5F9-A3C6-43B0-8074-EE9C8819B89C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7E38-77B5-422D-97C8-3ECA45514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514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A5F9-A3C6-43B0-8074-EE9C8819B89C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7E38-77B5-422D-97C8-3ECA45514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528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A5F9-A3C6-43B0-8074-EE9C8819B89C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7E38-77B5-422D-97C8-3ECA45514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756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A5F9-A3C6-43B0-8074-EE9C8819B89C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7E38-77B5-422D-97C8-3ECA45514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67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A5F9-A3C6-43B0-8074-EE9C8819B89C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7E38-77B5-422D-97C8-3ECA45514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710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A5F9-A3C6-43B0-8074-EE9C8819B89C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7E38-77B5-422D-97C8-3ECA45514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156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A5F9-A3C6-43B0-8074-EE9C8819B89C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7E38-77B5-422D-97C8-3ECA45514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515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A5F9-A3C6-43B0-8074-EE9C8819B89C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7E38-77B5-422D-97C8-3ECA45514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521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A5F9-A3C6-43B0-8074-EE9C8819B89C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C7E38-77B5-422D-97C8-3ECA45514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089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4A5F9-A3C6-43B0-8074-EE9C8819B89C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C7E38-77B5-422D-97C8-3ECA45514F5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468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744279"/>
            <a:ext cx="10515600" cy="54326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1600" dirty="0"/>
              <a:t>تختلف خطوات الانتاج التلفزيوني باختلاف الجمهور المستهدف، وتمر عملية الانتاج الإذاعي و التلفزيوني بعدة خطوات وآليات عمل</a:t>
            </a:r>
            <a:r>
              <a:rPr lang="en-US" sz="1600" dirty="0"/>
              <a:t>. </a:t>
            </a:r>
            <a:r>
              <a:rPr lang="ar-SA" sz="1600" dirty="0"/>
              <a:t>ونذكر أهمها</a:t>
            </a:r>
            <a:r>
              <a:rPr lang="en-US" sz="1600" dirty="0"/>
              <a:t>:</a:t>
            </a:r>
            <a:br>
              <a:rPr lang="en-US" sz="1600" dirty="0"/>
            </a:b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(1)   </a:t>
            </a:r>
            <a:r>
              <a:rPr lang="ar-SA" sz="1600" dirty="0"/>
              <a:t>تحديد احتياجات الجمهور : من خلال دراسة ماذا يريد الجمهور، وما هي احتياجاته وماذا تريد الوسيلة الإعلامية قوله لهذا الجمهور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(2)   </a:t>
            </a:r>
            <a:r>
              <a:rPr lang="ar-SA" sz="1600" dirty="0"/>
              <a:t>إعداد فكرة البرنامج [ أنظر الباب في هذا الموضوع]: اختيار الفكرة المناسبة لموضوع معيّن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(3)  </a:t>
            </a:r>
            <a:r>
              <a:rPr lang="ar-SA" sz="1600" dirty="0"/>
              <a:t>تحديد الهدف من البرنامج ـ لماذا نعرض هذه الفكرة : ماذا نريد تقديمه من معلومات/ ماذا يستفيد الجمهور بعد المشاهدة/ما الذي نريد إقناع الجمهور به/ ماذا نريد للجمهور أن يفكر فيه بعد المشاهدة أو الاستماع للبرنامج..(الإجابة عن هذه الأسئلة توصلنا إلى الهدف من البرنامج) ومن الأهداف قد تكون: إثارة اهتمام الناس، توجيه نظرهم إلى المسألة الفلانية، و الهدف ليس معالجة المشكلة أو مناقشة أسبابها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(4) </a:t>
            </a:r>
            <a:r>
              <a:rPr lang="ar-SA" sz="1600" dirty="0"/>
              <a:t>تحديد الجمهور المستهدف ـ تختلف خطوات الانتاج باختلاف الجمهور المستهدف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(5)</a:t>
            </a:r>
            <a:r>
              <a:rPr lang="ar-SA" sz="1600" dirty="0"/>
              <a:t>إجراء البحث المناسب في الموضوع والفكرة</a:t>
            </a:r>
            <a:r>
              <a:rPr lang="en-US" sz="1600" dirty="0"/>
              <a:t>:</a:t>
            </a:r>
            <a:br>
              <a:rPr lang="en-US" sz="1600" dirty="0"/>
            </a:br>
            <a:r>
              <a:rPr lang="ar-SA" sz="1600" dirty="0"/>
              <a:t>بحث علمي(مكتبي ، مادة نظرية حول الموضوع</a:t>
            </a:r>
            <a:r>
              <a:rPr lang="en-US" sz="1600" dirty="0"/>
              <a:t>)</a:t>
            </a:r>
            <a:br>
              <a:rPr lang="en-US" sz="1600" dirty="0"/>
            </a:br>
            <a:r>
              <a:rPr lang="ar-SA" sz="1600" dirty="0"/>
              <a:t>وبحث أرشيفي (إذا ما توافرت مادة أرشيفية بصرية حول الموضوع</a:t>
            </a:r>
            <a:r>
              <a:rPr lang="en-US" sz="1600" dirty="0"/>
              <a:t>) </a:t>
            </a:r>
            <a:br>
              <a:rPr lang="en-US" sz="1600" dirty="0"/>
            </a:br>
            <a:r>
              <a:rPr lang="ar-SA" sz="1600" dirty="0"/>
              <a:t>وبحث في الشخصية (محور أسري ومحور مهني ومحور مجتمعي</a:t>
            </a:r>
            <a:r>
              <a:rPr lang="en-US" sz="1600" dirty="0"/>
              <a:t>)</a:t>
            </a:r>
            <a:br>
              <a:rPr lang="en-US" sz="1600" dirty="0"/>
            </a:br>
            <a:r>
              <a:rPr lang="ar-SA" sz="1600" dirty="0"/>
              <a:t>وبحث ميداني(تحديد الشخصيات/تحديد الأماكن/زوايا الكاميرا/ حركات الكاميرا/أماكن المقابلات</a:t>
            </a:r>
            <a:r>
              <a:rPr lang="en-US" sz="1600" dirty="0"/>
              <a:t>)</a:t>
            </a:r>
            <a:br>
              <a:rPr lang="en-US" sz="1600" dirty="0"/>
            </a:b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(6)   </a:t>
            </a:r>
            <a:r>
              <a:rPr lang="ar-SA" sz="1600" dirty="0"/>
              <a:t>الاطلاع على نتائج البحث وتحويلها إلى نص تلفزيوني مناسب من الناحية الزمنية التقريبية أو المقترحة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(7)   </a:t>
            </a:r>
            <a:r>
              <a:rPr lang="ar-SA" sz="1600" dirty="0"/>
              <a:t>وضع آليات المعالجة البصرية و محاور العمل وفقاً للنص المكتوب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(8)   </a:t>
            </a:r>
            <a:r>
              <a:rPr lang="ar-SA" sz="1600" dirty="0"/>
              <a:t>وضع السيناريو المبدئي الأولي (وهو ترجمة للنص التلفزيوني</a:t>
            </a:r>
            <a:r>
              <a:rPr lang="en-US" sz="1600" dirty="0"/>
              <a:t>)</a:t>
            </a:r>
            <a:br>
              <a:rPr lang="en-US" sz="1600" dirty="0"/>
            </a:br>
            <a:r>
              <a:rPr lang="en-US" sz="1600" dirty="0"/>
              <a:t> </a:t>
            </a:r>
            <a:br>
              <a:rPr lang="en-US" sz="1600" dirty="0"/>
            </a:br>
            <a:r>
              <a:rPr lang="en-US" sz="1600" dirty="0"/>
              <a:t>(9)  </a:t>
            </a:r>
            <a:r>
              <a:rPr lang="ar-SA" sz="1600" dirty="0"/>
              <a:t>وضع خطة العمل قبل البدء </a:t>
            </a:r>
            <a:r>
              <a:rPr lang="ar-SA" sz="1600" dirty="0" err="1"/>
              <a:t>بالانتاج</a:t>
            </a:r>
            <a:r>
              <a:rPr lang="ar-SA" sz="1600" dirty="0"/>
              <a:t> وتقدم للمنتج للموافقة أو المصادقة عليها، وتشتمل على</a:t>
            </a:r>
            <a:r>
              <a:rPr lang="en-US" sz="1600" dirty="0"/>
              <a:t> : </a:t>
            </a:r>
            <a:br>
              <a:rPr lang="en-US" sz="1600" dirty="0"/>
            </a:br>
            <a:endParaRPr lang="ar-SA" sz="1600" dirty="0"/>
          </a:p>
        </p:txBody>
      </p:sp>
    </p:spTree>
    <p:extLst>
      <p:ext uri="{BB962C8B-B14F-4D97-AF65-F5344CB8AC3E}">
        <p14:creationId xmlns:p14="http://schemas.microsoft.com/office/powerpoint/2010/main" val="410923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199" y="170121"/>
            <a:ext cx="10836349" cy="60068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400" dirty="0"/>
              <a:t>ـــ اسم البرنامج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ar-SA" sz="1400" dirty="0"/>
              <a:t>ـــ موضوع البرنامج أو الحلقة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ar-SA" sz="1400" dirty="0"/>
              <a:t>ـــ تاريخ العرض، مدة العرض / زمان العرض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ar-SA" sz="1400" dirty="0"/>
              <a:t>ـــ مواعيد التصوير (خطة التصوير منذ تاريخ البداية حتى النهاية</a:t>
            </a:r>
            <a:r>
              <a:rPr lang="en-US" sz="1400" dirty="0"/>
              <a:t> )</a:t>
            </a:r>
            <a:br>
              <a:rPr lang="en-US" sz="1400" dirty="0"/>
            </a:br>
            <a:r>
              <a:rPr lang="ar-SA" sz="1400" dirty="0"/>
              <a:t>ـــ أوقات التصوير المناسبة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ar-SA" sz="1400" dirty="0"/>
              <a:t>ـــ فريق العمل التلفزيوني المطلوب أو المقترح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ar-SA" sz="1400" dirty="0"/>
              <a:t>ـــ أسلوب المعالجة مع وضع جزء من السيناريو المبدئي لتوضيحه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ar-SA" sz="1400" dirty="0"/>
              <a:t>ـــ التصريحات المطوّلة للتسجيل الخارجي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ar-SA" sz="1400" dirty="0"/>
              <a:t>ـــ المقابلات والضيوف في الاستوديو أو عبر الهاتف أو مباشر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ar-SA" sz="1400" dirty="0"/>
              <a:t>ـــ الأجهزة والأدوات المطلوبة للإنتاج المرئي والصوتي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ar-SA" sz="1400" dirty="0"/>
              <a:t>ـــ مكان أو أمكنة التسجيل والتصوير وكيفية الوصول إليها (داخلي أو خارجي</a:t>
            </a:r>
            <a:r>
              <a:rPr lang="en-US" sz="1400" dirty="0"/>
              <a:t>)</a:t>
            </a:r>
            <a:br>
              <a:rPr lang="en-US" sz="1400" dirty="0"/>
            </a:br>
            <a:r>
              <a:rPr lang="ar-SA" sz="1400" dirty="0"/>
              <a:t>ـــ اللقطات الاستثنائية المناسبة والضرورية</a:t>
            </a:r>
            <a:r>
              <a:rPr lang="en-US" sz="1400" dirty="0"/>
              <a:t> ( cut a ways)</a:t>
            </a:r>
            <a:br>
              <a:rPr lang="en-US" sz="1400" dirty="0"/>
            </a:br>
            <a:r>
              <a:rPr lang="ar-SA" sz="1400" dirty="0"/>
              <a:t>ـــ  وضع الميزانية التقريبية للبرنامج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</a:t>
            </a:r>
            <a:br>
              <a:rPr lang="en-US" sz="1400" dirty="0"/>
            </a:br>
            <a:r>
              <a:rPr lang="en-US" sz="1400" dirty="0"/>
              <a:t>(10) </a:t>
            </a:r>
            <a:r>
              <a:rPr lang="ar-SA" sz="1400" dirty="0"/>
              <a:t>تحديد القالب الفني(الشكل الانتاجي) [ أنظر الباب في هذا الموضوع</a:t>
            </a:r>
            <a:r>
              <a:rPr lang="en-US" sz="1400" dirty="0"/>
              <a:t>]</a:t>
            </a:r>
            <a:br>
              <a:rPr lang="en-US" sz="1400" dirty="0"/>
            </a:br>
            <a:endParaRPr lang="ar-SA" sz="1400" dirty="0" smtClean="0"/>
          </a:p>
          <a:p>
            <a:pPr marL="0" indent="0">
              <a:buNone/>
            </a:pP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(11) </a:t>
            </a:r>
            <a:r>
              <a:rPr lang="ar-SA" sz="1400" dirty="0"/>
              <a:t>تقديم الميزانية النهائية البرنامج : ميزانية افتراضية للبرنامج التلفزيوني (فيلم وثائقي</a:t>
            </a:r>
            <a:r>
              <a:rPr lang="en-US" sz="1400" dirty="0"/>
              <a:t>)</a:t>
            </a:r>
            <a:br>
              <a:rPr lang="en-US" sz="1400" dirty="0"/>
            </a:br>
            <a:r>
              <a:rPr lang="en-US" sz="1400" dirty="0"/>
              <a:t> </a:t>
            </a:r>
            <a:br>
              <a:rPr lang="en-US" sz="1400" dirty="0"/>
            </a:br>
            <a:r>
              <a:rPr lang="en-US" sz="1400" dirty="0"/>
              <a:t>(12)  </a:t>
            </a:r>
            <a:r>
              <a:rPr lang="ar-SA" sz="1400" dirty="0"/>
              <a:t>اعتماد فريق العمل (فريق الانتاج</a:t>
            </a:r>
            <a:r>
              <a:rPr lang="en-US" sz="1400" dirty="0"/>
              <a:t>) [</a:t>
            </a:r>
            <a:r>
              <a:rPr lang="ar-SA" sz="1400" dirty="0"/>
              <a:t>أنظر الباب في هذا الموضوع</a:t>
            </a:r>
            <a:r>
              <a:rPr lang="en-US" sz="1400" dirty="0"/>
              <a:t> ]</a:t>
            </a:r>
            <a:br>
              <a:rPr lang="en-US" sz="1400" dirty="0"/>
            </a:br>
            <a:r>
              <a:rPr lang="en-US" sz="1400" dirty="0"/>
              <a:t>                        </a:t>
            </a:r>
            <a:br>
              <a:rPr lang="en-US" sz="1400" dirty="0"/>
            </a:br>
            <a:r>
              <a:rPr lang="en-US" sz="1400" dirty="0"/>
              <a:t>(13) </a:t>
            </a:r>
            <a:r>
              <a:rPr lang="ar-SA" sz="1400" dirty="0"/>
              <a:t>اعتماد النص الملائم وكتابته بصيغته النهائية </a:t>
            </a:r>
            <a:r>
              <a:rPr lang="ar-SA" sz="1400" dirty="0" err="1"/>
              <a:t>باتقان</a:t>
            </a:r>
            <a:r>
              <a:rPr lang="ar-SA" sz="1400" dirty="0"/>
              <a:t> [النص التلفزيوني المرافق للصورة أو السيناريو التنفيذي</a:t>
            </a:r>
            <a:r>
              <a:rPr lang="en-US" sz="1400" dirty="0"/>
              <a:t>] </a:t>
            </a:r>
            <a:br>
              <a:rPr lang="en-US" sz="1400" dirty="0"/>
            </a:br>
            <a:r>
              <a:rPr lang="en-US" sz="1400" dirty="0"/>
              <a:t> </a:t>
            </a:r>
            <a:br>
              <a:rPr lang="en-US" sz="1400" dirty="0"/>
            </a:br>
            <a:r>
              <a:rPr lang="en-US" sz="1400" dirty="0"/>
              <a:t>(14)  </a:t>
            </a:r>
            <a:r>
              <a:rPr lang="ar-SA" sz="1400" dirty="0"/>
              <a:t>إجراء البروفات وتنفيذ  العمل (وفق الخطتين</a:t>
            </a:r>
            <a:r>
              <a:rPr lang="en-US" sz="1400" dirty="0"/>
              <a:t>: </a:t>
            </a:r>
            <a:r>
              <a:rPr lang="ar-SA" sz="1400" dirty="0"/>
              <a:t>خطة التصوير و خطة المونتاج</a:t>
            </a:r>
            <a:r>
              <a:rPr lang="en-US" sz="1400" dirty="0"/>
              <a:t> )</a:t>
            </a:r>
            <a:br>
              <a:rPr lang="en-US" sz="1400" dirty="0"/>
            </a:br>
            <a:r>
              <a:rPr lang="en-US" sz="1400" dirty="0"/>
              <a:t> </a:t>
            </a:r>
            <a:br>
              <a:rPr lang="en-US" sz="1400" dirty="0"/>
            </a:br>
            <a:r>
              <a:rPr lang="en-US" sz="1400" dirty="0"/>
              <a:t>(15 )</a:t>
            </a:r>
            <a:r>
              <a:rPr lang="ar-SA" sz="1400" dirty="0"/>
              <a:t>تقييم البرنامج قبل العرض أو </a:t>
            </a:r>
            <a:r>
              <a:rPr lang="ar-SA" sz="1400" dirty="0" smtClean="0"/>
              <a:t>البث</a:t>
            </a:r>
            <a:endParaRPr lang="en-US" sz="1400" dirty="0" smtClean="0"/>
          </a:p>
          <a:p>
            <a:pPr marL="0" indent="0">
              <a:buNone/>
            </a:pPr>
            <a:r>
              <a:rPr lang="ar-SA" sz="1400" dirty="0" smtClean="0"/>
              <a:t>						</a:t>
            </a:r>
            <a:r>
              <a:rPr lang="ar-SA" sz="1400" b="1" dirty="0" smtClean="0"/>
              <a:t>تيسير مشارقة</a:t>
            </a:r>
            <a:endParaRPr lang="en-US" sz="1400" dirty="0" smtClean="0"/>
          </a:p>
          <a:p>
            <a:pPr marL="0" indent="0">
              <a:buNone/>
            </a:pPr>
            <a:endParaRPr lang="ar-SA" sz="1400" dirty="0"/>
          </a:p>
        </p:txBody>
      </p:sp>
    </p:spTree>
    <p:extLst>
      <p:ext uri="{BB962C8B-B14F-4D97-AF65-F5344CB8AC3E}">
        <p14:creationId xmlns:p14="http://schemas.microsoft.com/office/powerpoint/2010/main" val="399191937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ملء الشاشة</PresentationFormat>
  <Paragraphs>4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Bedo</dc:creator>
  <cp:lastModifiedBy>Bedo</cp:lastModifiedBy>
  <cp:revision>1</cp:revision>
  <dcterms:created xsi:type="dcterms:W3CDTF">2015-04-09T07:03:14Z</dcterms:created>
  <dcterms:modified xsi:type="dcterms:W3CDTF">2015-04-09T07:03:24Z</dcterms:modified>
</cp:coreProperties>
</file>