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41DFFB8B-1199-4BDB-A4D9-EF9122A5187C}"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61F82B7-CB33-4C40-9FFB-0014CBF82709}" type="slidenum">
              <a:rPr lang="en-US" smtClean="0"/>
              <a:t>‹#›</a:t>
            </a:fld>
            <a:endParaRPr lang="en-US"/>
          </a:p>
        </p:txBody>
      </p:sp>
    </p:spTree>
    <p:extLst>
      <p:ext uri="{BB962C8B-B14F-4D97-AF65-F5344CB8AC3E}">
        <p14:creationId xmlns:p14="http://schemas.microsoft.com/office/powerpoint/2010/main" val="691562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1DFFB8B-1199-4BDB-A4D9-EF9122A5187C}"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61F82B7-CB33-4C40-9FFB-0014CBF82709}" type="slidenum">
              <a:rPr lang="en-US" smtClean="0"/>
              <a:t>‹#›</a:t>
            </a:fld>
            <a:endParaRPr lang="en-US"/>
          </a:p>
        </p:txBody>
      </p:sp>
    </p:spTree>
    <p:extLst>
      <p:ext uri="{BB962C8B-B14F-4D97-AF65-F5344CB8AC3E}">
        <p14:creationId xmlns:p14="http://schemas.microsoft.com/office/powerpoint/2010/main" val="971044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1DFFB8B-1199-4BDB-A4D9-EF9122A5187C}"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61F82B7-CB33-4C40-9FFB-0014CBF82709}" type="slidenum">
              <a:rPr lang="en-US" smtClean="0"/>
              <a:t>‹#›</a:t>
            </a:fld>
            <a:endParaRPr lang="en-US"/>
          </a:p>
        </p:txBody>
      </p:sp>
    </p:spTree>
    <p:extLst>
      <p:ext uri="{BB962C8B-B14F-4D97-AF65-F5344CB8AC3E}">
        <p14:creationId xmlns:p14="http://schemas.microsoft.com/office/powerpoint/2010/main" val="98409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1DFFB8B-1199-4BDB-A4D9-EF9122A5187C}"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61F82B7-CB33-4C40-9FFB-0014CBF82709}" type="slidenum">
              <a:rPr lang="en-US" smtClean="0"/>
              <a:t>‹#›</a:t>
            </a:fld>
            <a:endParaRPr lang="en-US"/>
          </a:p>
        </p:txBody>
      </p:sp>
    </p:spTree>
    <p:extLst>
      <p:ext uri="{BB962C8B-B14F-4D97-AF65-F5344CB8AC3E}">
        <p14:creationId xmlns:p14="http://schemas.microsoft.com/office/powerpoint/2010/main" val="3336956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1DFFB8B-1199-4BDB-A4D9-EF9122A5187C}" type="datetimeFigureOut">
              <a:rPr lang="en-US" smtClean="0"/>
              <a:t>4/9/2015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61F82B7-CB33-4C40-9FFB-0014CBF82709}" type="slidenum">
              <a:rPr lang="en-US" smtClean="0"/>
              <a:t>‹#›</a:t>
            </a:fld>
            <a:endParaRPr lang="en-US"/>
          </a:p>
        </p:txBody>
      </p:sp>
    </p:spTree>
    <p:extLst>
      <p:ext uri="{BB962C8B-B14F-4D97-AF65-F5344CB8AC3E}">
        <p14:creationId xmlns:p14="http://schemas.microsoft.com/office/powerpoint/2010/main" val="1459991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41DFFB8B-1199-4BDB-A4D9-EF9122A5187C}" type="datetimeFigureOut">
              <a:rPr lang="en-US" smtClean="0"/>
              <a:t>4/9/2015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61F82B7-CB33-4C40-9FFB-0014CBF82709}" type="slidenum">
              <a:rPr lang="en-US" smtClean="0"/>
              <a:t>‹#›</a:t>
            </a:fld>
            <a:endParaRPr lang="en-US"/>
          </a:p>
        </p:txBody>
      </p:sp>
    </p:spTree>
    <p:extLst>
      <p:ext uri="{BB962C8B-B14F-4D97-AF65-F5344CB8AC3E}">
        <p14:creationId xmlns:p14="http://schemas.microsoft.com/office/powerpoint/2010/main" val="2152322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41DFFB8B-1199-4BDB-A4D9-EF9122A5187C}" type="datetimeFigureOut">
              <a:rPr lang="en-US" smtClean="0"/>
              <a:t>4/9/2015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61F82B7-CB33-4C40-9FFB-0014CBF82709}" type="slidenum">
              <a:rPr lang="en-US" smtClean="0"/>
              <a:t>‹#›</a:t>
            </a:fld>
            <a:endParaRPr lang="en-US"/>
          </a:p>
        </p:txBody>
      </p:sp>
    </p:spTree>
    <p:extLst>
      <p:ext uri="{BB962C8B-B14F-4D97-AF65-F5344CB8AC3E}">
        <p14:creationId xmlns:p14="http://schemas.microsoft.com/office/powerpoint/2010/main" val="2594267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41DFFB8B-1199-4BDB-A4D9-EF9122A5187C}" type="datetimeFigureOut">
              <a:rPr lang="en-US" smtClean="0"/>
              <a:t>4/9/2015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61F82B7-CB33-4C40-9FFB-0014CBF82709}" type="slidenum">
              <a:rPr lang="en-US" smtClean="0"/>
              <a:t>‹#›</a:t>
            </a:fld>
            <a:endParaRPr lang="en-US"/>
          </a:p>
        </p:txBody>
      </p:sp>
    </p:spTree>
    <p:extLst>
      <p:ext uri="{BB962C8B-B14F-4D97-AF65-F5344CB8AC3E}">
        <p14:creationId xmlns:p14="http://schemas.microsoft.com/office/powerpoint/2010/main" val="3195298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1DFFB8B-1199-4BDB-A4D9-EF9122A5187C}" type="datetimeFigureOut">
              <a:rPr lang="en-US" smtClean="0"/>
              <a:t>4/9/2015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61F82B7-CB33-4C40-9FFB-0014CBF82709}" type="slidenum">
              <a:rPr lang="en-US" smtClean="0"/>
              <a:t>‹#›</a:t>
            </a:fld>
            <a:endParaRPr lang="en-US"/>
          </a:p>
        </p:txBody>
      </p:sp>
    </p:spTree>
    <p:extLst>
      <p:ext uri="{BB962C8B-B14F-4D97-AF65-F5344CB8AC3E}">
        <p14:creationId xmlns:p14="http://schemas.microsoft.com/office/powerpoint/2010/main" val="1849403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1DFFB8B-1199-4BDB-A4D9-EF9122A5187C}" type="datetimeFigureOut">
              <a:rPr lang="en-US" smtClean="0"/>
              <a:t>4/9/2015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61F82B7-CB33-4C40-9FFB-0014CBF82709}" type="slidenum">
              <a:rPr lang="en-US" smtClean="0"/>
              <a:t>‹#›</a:t>
            </a:fld>
            <a:endParaRPr lang="en-US"/>
          </a:p>
        </p:txBody>
      </p:sp>
    </p:spTree>
    <p:extLst>
      <p:ext uri="{BB962C8B-B14F-4D97-AF65-F5344CB8AC3E}">
        <p14:creationId xmlns:p14="http://schemas.microsoft.com/office/powerpoint/2010/main" val="3782532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1DFFB8B-1199-4BDB-A4D9-EF9122A5187C}" type="datetimeFigureOut">
              <a:rPr lang="en-US" smtClean="0"/>
              <a:t>4/9/2015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61F82B7-CB33-4C40-9FFB-0014CBF82709}" type="slidenum">
              <a:rPr lang="en-US" smtClean="0"/>
              <a:t>‹#›</a:t>
            </a:fld>
            <a:endParaRPr lang="en-US"/>
          </a:p>
        </p:txBody>
      </p:sp>
    </p:spTree>
    <p:extLst>
      <p:ext uri="{BB962C8B-B14F-4D97-AF65-F5344CB8AC3E}">
        <p14:creationId xmlns:p14="http://schemas.microsoft.com/office/powerpoint/2010/main" val="3749037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DFFB8B-1199-4BDB-A4D9-EF9122A5187C}" type="datetimeFigureOut">
              <a:rPr lang="en-US" smtClean="0"/>
              <a:t>4/9/2015</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1F82B7-CB33-4C40-9FFB-0014CBF82709}" type="slidenum">
              <a:rPr lang="en-US" smtClean="0"/>
              <a:t>‹#›</a:t>
            </a:fld>
            <a:endParaRPr lang="en-US"/>
          </a:p>
        </p:txBody>
      </p:sp>
    </p:spTree>
    <p:extLst>
      <p:ext uri="{BB962C8B-B14F-4D97-AF65-F5344CB8AC3E}">
        <p14:creationId xmlns:p14="http://schemas.microsoft.com/office/powerpoint/2010/main" val="1230931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381000"/>
            <a:ext cx="8001000" cy="6172200"/>
          </a:xfrm>
        </p:spPr>
        <p:txBody>
          <a:bodyPr>
            <a:normAutofit fontScale="47500" lnSpcReduction="20000"/>
          </a:bodyPr>
          <a:lstStyle/>
          <a:p>
            <a:r>
              <a:rPr lang="en-US" dirty="0"/>
              <a:t> </a:t>
            </a:r>
          </a:p>
          <a:p>
            <a:pPr rtl="1"/>
            <a:r>
              <a:rPr lang="ar-SA" dirty="0"/>
              <a:t>مشروع المعامل الافتراضية </a:t>
            </a:r>
            <a:r>
              <a:rPr lang="en-US" dirty="0"/>
              <a:t>Virtual Labs </a:t>
            </a:r>
            <a:r>
              <a:rPr lang="ar-SA" dirty="0"/>
              <a:t>هو أحد تطبيقات ما يسمي بالواقـــــــــــــــع الافتراضي</a:t>
            </a:r>
            <a:r>
              <a:rPr lang="en-US" dirty="0"/>
              <a:t>Virtual Reality </a:t>
            </a:r>
            <a:r>
              <a:rPr lang="ar-EG" dirty="0"/>
              <a:t>وهو أحد مستحدثات تكنولوجيا التعليم، والذي يعد بيئة تعليم مصطنعة أو خيالية بديلة عن الواقع الحقيقي وتحاكيه، والمتعلم هنا يعيش في بيئة تخيلية يتفاعل ويشارك ويتعامل معها من خلال حواسه وبمساعدة جهاز الحاسب الآلي وبعض الأجهزة المساعدة.</a:t>
            </a:r>
            <a:endParaRPr lang="en-US" dirty="0"/>
          </a:p>
          <a:p>
            <a:pPr rtl="1"/>
            <a:r>
              <a:rPr lang="ar-EG" dirty="0"/>
              <a:t>      والمعامل الافتراضية </a:t>
            </a:r>
            <a:r>
              <a:rPr lang="ar-SA" dirty="0"/>
              <a:t>بيئات تعليم وتعلم الكترونية افتراضية يتم من خلالها محاكاة مختبرات ومعامل العلوم الحقيقية وذلك بتطبيق التجارب العملية بشكل افتراضي يحاكي التطبيق الحقيقي ،  ومن خلالها  يتمكن المتعلم من إجراء التجارب المعملية عن بعد لأي عدد ممكن من المرات، كما تعوض غياب الأجهزة المعملية ، تغطية معظم أفكار المقررات بتجارب افتراضية وهو ما يصعب تحقيقه في الواقع نظرا لمحدودية وقت المحاضرات العملية وعدد المعامل.</a:t>
            </a:r>
            <a:endParaRPr lang="en-US" dirty="0"/>
          </a:p>
          <a:p>
            <a:pPr rtl="1"/>
            <a:r>
              <a:rPr lang="en-US" dirty="0"/>
              <a:t> </a:t>
            </a:r>
          </a:p>
          <a:p>
            <a:pPr rtl="1"/>
            <a:r>
              <a:rPr lang="ar-SA" b="1" dirty="0"/>
              <a:t>المميزات التي يقدمها مشروع المعامل الافتراضية </a:t>
            </a:r>
            <a:r>
              <a:rPr lang="en-US" b="1" dirty="0"/>
              <a:t>:</a:t>
            </a:r>
            <a:endParaRPr lang="en-US" dirty="0"/>
          </a:p>
          <a:p>
            <a:pPr rtl="1"/>
            <a:r>
              <a:rPr lang="ar-EG" dirty="0"/>
              <a:t>من مميزات استخدام المعامل الافتراضية :</a:t>
            </a:r>
            <a:endParaRPr lang="en-US" dirty="0"/>
          </a:p>
          <a:p>
            <a:pPr rtl="1"/>
            <a:r>
              <a:rPr lang="ar-SA" dirty="0"/>
              <a:t>1- تعوض النقص في الإمكانات المعملية الحقيقية لعدم توفر البنود المالية الكافية .</a:t>
            </a:r>
            <a:br>
              <a:rPr lang="ar-SA" dirty="0"/>
            </a:br>
            <a:r>
              <a:rPr lang="ar-SA" dirty="0"/>
              <a:t>2- إمكانية إجراء التجارب المعملية التي يصعب تنفيذها في المعامل الحقيقية بسبب خطورتها علي المتعلم مثل تجارب الطاقة النووية أو الكيمياء أو البيولوجيا الحيوية أو غيرها.</a:t>
            </a:r>
            <a:br>
              <a:rPr lang="ar-SA" dirty="0"/>
            </a:br>
            <a:r>
              <a:rPr lang="ar-SA" dirty="0"/>
              <a:t>3- إمكانية العرض المرئي للبيانات والظواهر التي لا يمكن عرضها من خلال التجارب الحقيقية.</a:t>
            </a:r>
            <a:br>
              <a:rPr lang="ar-SA" dirty="0"/>
            </a:br>
            <a:r>
              <a:rPr lang="ar-SA" dirty="0"/>
              <a:t>4- إمكانية تغطية كل أفكار المقرر الدراسي بتجارب عملية تفاعلية وهذا يصعب تحقيقه من خلال المعمل الحقيقي نتيجة لمحدودية الإمكانات والمكان والوقت المتاح للمحاضرات العملية .</a:t>
            </a:r>
            <a:br>
              <a:rPr lang="ar-SA" dirty="0"/>
            </a:br>
            <a:r>
              <a:rPr lang="ar-SA" dirty="0"/>
              <a:t>5- تحقيق التزامن بين عملية شرح الأفكار النظرية والتطبيق العملي حيث إن التجارب المعملية الحقيقية مرتبطة بجدول معامل منفصل عن المحاضرات النظرية.</a:t>
            </a:r>
            <a:br>
              <a:rPr lang="ar-SA" dirty="0"/>
            </a:br>
            <a:r>
              <a:rPr lang="ar-SA" dirty="0"/>
              <a:t>6- إتاحة التجارب المعملية للمتعلمين في كل الأوقات ومن أي مكان .</a:t>
            </a:r>
            <a:br>
              <a:rPr lang="ar-SA" dirty="0"/>
            </a:br>
            <a:r>
              <a:rPr lang="ar-SA" dirty="0"/>
              <a:t>7- إمكانية إجراء </a:t>
            </a:r>
            <a:r>
              <a:rPr lang="ar-SA" dirty="0" err="1"/>
              <a:t>التجرية</a:t>
            </a:r>
            <a:r>
              <a:rPr lang="ar-SA" dirty="0"/>
              <a:t> أي عدد ممكن من المرات طبقا لقدرة المتعلم على الاستيعاب وفي الوقت المناسب له.</a:t>
            </a:r>
            <a:br>
              <a:rPr lang="ar-SA" dirty="0"/>
            </a:br>
            <a:r>
              <a:rPr lang="ar-SA" dirty="0"/>
              <a:t>8- سهولة تجريب المعاملات المختلفة ودراسة أثرها علي مخرجات </a:t>
            </a:r>
            <a:r>
              <a:rPr lang="ar-SA" dirty="0" err="1"/>
              <a:t>التجرية</a:t>
            </a:r>
            <a:r>
              <a:rPr lang="ar-SA" dirty="0"/>
              <a:t> من خلال لوحات تحكم افتراضية.</a:t>
            </a:r>
            <a:br>
              <a:rPr lang="ar-SA" dirty="0"/>
            </a:br>
            <a:r>
              <a:rPr lang="ar-SA" dirty="0"/>
              <a:t>9- إمكانية التفاعل والتعاون مع آخرين في إجراء نفس </a:t>
            </a:r>
            <a:r>
              <a:rPr lang="ar-SA" dirty="0" err="1"/>
              <a:t>التجرية</a:t>
            </a:r>
            <a:r>
              <a:rPr lang="ar-SA" dirty="0"/>
              <a:t> عن بعد.</a:t>
            </a:r>
            <a:br>
              <a:rPr lang="ar-SA" dirty="0"/>
            </a:br>
            <a:r>
              <a:rPr lang="ar-SA" dirty="0"/>
              <a:t>10- إمكانية توثيق نتائج التجارب إلكترونيا بهدف تحليلها أو معالجتها أو مشاركتها مع الآخرين .</a:t>
            </a:r>
            <a:br>
              <a:rPr lang="ar-SA" dirty="0"/>
            </a:br>
            <a:r>
              <a:rPr lang="ar-SA" dirty="0"/>
              <a:t>11- إمكانية تقييم إداء الطالب إلكترونيا ومتابعة تقدمه في إجراء التجربة .</a:t>
            </a:r>
            <a:br>
              <a:rPr lang="ar-SA" dirty="0"/>
            </a:br>
            <a:r>
              <a:rPr lang="ar-SA" dirty="0"/>
              <a:t>12- - حماية المتعلم من مخاطر التدريب العملي في بداية مراحل التعلم .</a:t>
            </a:r>
            <a:br>
              <a:rPr lang="ar-SA" dirty="0"/>
            </a:br>
            <a:r>
              <a:rPr lang="ar-SA" dirty="0"/>
              <a:t>13- حماية المنشئات والمرضي وغيرهم من مخاطر الممارسات الخاطئة </a:t>
            </a:r>
            <a:endParaRPr lang="en-US" dirty="0"/>
          </a:p>
          <a:p>
            <a:pPr rtl="1"/>
            <a:r>
              <a:rPr lang="ar-SA" dirty="0"/>
              <a:t>14- إمكانية نقل التجارب ونتائجها لحافظة الوثائق الإلكترونية التعليمية الخاصة بالمتعلم والتي تمثل وسيلة فعالة للتقييم الشامل لأدائه. </a:t>
            </a:r>
            <a:br>
              <a:rPr lang="ar-SA" dirty="0"/>
            </a:br>
            <a:r>
              <a:rPr lang="ar-SA" dirty="0"/>
              <a:t>15- تحسين أداء الباحثين نتيجة لتوفير وقت الانتقال إلي أماكن تواجد المعامل البحثية.</a:t>
            </a:r>
            <a:endParaRPr lang="en-US" dirty="0"/>
          </a:p>
          <a:p>
            <a:r>
              <a:rPr lang="en-US"/>
              <a:t> </a:t>
            </a:r>
          </a:p>
          <a:p>
            <a:endParaRPr lang="en-US" dirty="0"/>
          </a:p>
        </p:txBody>
      </p:sp>
    </p:spTree>
    <p:extLst>
      <p:ext uri="{BB962C8B-B14F-4D97-AF65-F5344CB8AC3E}">
        <p14:creationId xmlns:p14="http://schemas.microsoft.com/office/powerpoint/2010/main" val="50130073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Office PowerPoint</Application>
  <PresentationFormat>عرض على الشاشة (3:4)‏</PresentationFormat>
  <Paragraphs>9</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hanan</dc:creator>
  <cp:lastModifiedBy>hanan</cp:lastModifiedBy>
  <cp:revision>1</cp:revision>
  <dcterms:created xsi:type="dcterms:W3CDTF">2015-04-09T09:31:50Z</dcterms:created>
  <dcterms:modified xsi:type="dcterms:W3CDTF">2015-04-09T09:33:03Z</dcterms:modified>
</cp:coreProperties>
</file>